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</p:sldMasterIdLst>
  <p:sldIdLst>
    <p:sldId id="332" r:id="rId8"/>
    <p:sldId id="310" r:id="rId9"/>
    <p:sldId id="311" r:id="rId10"/>
    <p:sldId id="314" r:id="rId11"/>
    <p:sldId id="315" r:id="rId12"/>
    <p:sldId id="281" r:id="rId13"/>
    <p:sldId id="316" r:id="rId14"/>
    <p:sldId id="317" r:id="rId15"/>
    <p:sldId id="318" r:id="rId16"/>
    <p:sldId id="319" r:id="rId17"/>
    <p:sldId id="260" r:id="rId18"/>
    <p:sldId id="320" r:id="rId19"/>
    <p:sldId id="321" r:id="rId20"/>
    <p:sldId id="322" r:id="rId21"/>
    <p:sldId id="299" r:id="rId22"/>
    <p:sldId id="292" r:id="rId23"/>
    <p:sldId id="297" r:id="rId24"/>
    <p:sldId id="325" r:id="rId25"/>
    <p:sldId id="298" r:id="rId26"/>
    <p:sldId id="326" r:id="rId27"/>
    <p:sldId id="327" r:id="rId28"/>
    <p:sldId id="328" r:id="rId29"/>
    <p:sldId id="265" r:id="rId30"/>
    <p:sldId id="295" r:id="rId31"/>
    <p:sldId id="329" r:id="rId32"/>
    <p:sldId id="269" r:id="rId33"/>
    <p:sldId id="309" r:id="rId34"/>
    <p:sldId id="330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66"/>
    <a:srgbClr val="CCCC00"/>
    <a:srgbClr val="99CC00"/>
    <a:srgbClr val="669900"/>
    <a:srgbClr val="CCFFCC"/>
    <a:srgbClr val="FFFF99"/>
    <a:srgbClr val="FFFFCC"/>
    <a:srgbClr val="FF6600"/>
    <a:srgbClr val="FFCC66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74" d="100"/>
          <a:sy n="74" d="100"/>
        </p:scale>
        <p:origin x="-498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869504-C6D9-5CDB-EA99-FFB180B865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7092248-1791-BF87-DA78-CAD03B7AC0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A1EC963-4CD6-B50D-D51C-103083887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3D028-5023-44BE-A357-B48B243ADE85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E2C2606-E560-F742-AC3C-C73F1494D4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8C63C80-5BBE-8709-1733-85C57210B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768E7-E90B-41E2-BCB0-8E3C24DBB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5520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09E63A5-5FDB-6BB5-8A85-4FA1C2DF12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E5493E3-F345-EF22-F966-C43512DFC0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FB5E96E-D2D9-30A9-DDCB-706ED5B8A2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3D028-5023-44BE-A357-B48B243ADE85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965EADF-0B46-9C6C-2F93-207CA13E6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FF2DA80-9F3E-64F8-4CDB-7AFA929D2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768E7-E90B-41E2-BCB0-8E3C24DBB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6071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046FFD43-9F19-A96D-C5F8-32CABA1EEC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8A2C88A-C4BB-84A0-EA96-12101F3EF2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64B38DD-12B7-59C3-D754-FBDB3245F8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3D028-5023-44BE-A357-B48B243ADE85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1F34CA9-8A40-B698-ED86-81265F79E0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ECF3575-2EFE-B57E-419D-B3C283C20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768E7-E90B-41E2-BCB0-8E3C24DBB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3213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52702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6186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5636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2728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8489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8454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2630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3556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6B576F-A165-21F6-6AF2-5635C38B9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410A2D1-532C-1978-587E-91FB72169A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58700FB-A66A-BFD6-5DB8-97EF28994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3D028-5023-44BE-A357-B48B243ADE85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23DC1D9-905C-511F-0BCC-4617F6262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E36D2B3-203B-CDF3-5009-6FE574BE8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768E7-E90B-41E2-BCB0-8E3C24DBB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9221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1979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0342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9401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8385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1983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1818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5638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7497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2444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502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3F561D-B661-132A-E5E1-0B3370A2D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46D3B7B-0D79-F989-8E9C-55D98A4808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F4F61B3-8643-5628-4CA7-680B765CDA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3D028-5023-44BE-A357-B48B243ADE85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9532570-2C95-3B56-958B-E974050A1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E97183C-35CD-FB30-CD4B-4F9D269CD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768E7-E90B-41E2-BCB0-8E3C24DBB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913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832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4521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545129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423792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7002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4883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0006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61941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264446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56754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F924978-5C6B-6E28-DE07-748AA07E6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C64D735-02D7-7D18-EF15-9C24F55F52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554E244-7786-C0BB-414D-F5D81D6E47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6421EA7-EAFA-E95E-10ED-59A139EB4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3D028-5023-44BE-A357-B48B243ADE85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A56EAAE-3FEB-B7F4-917A-50F02E27A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9040B4B-8BE8-DCAB-4462-19678943E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768E7-E90B-41E2-BCB0-8E3C24DBB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73678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03990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727519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352509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69687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838990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54697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757087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50575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384141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1889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69A848E-C211-7858-113C-12D5FBBA7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36310E3-619E-66E9-46B1-DB51599CF1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0A3129E-FB9D-2FBC-4F05-A7D1054DF8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1C629ABE-8483-3FBC-74AB-28B1936012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BDEB40FD-55A9-1B48-2929-0174E697A6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9E3F5951-566B-DE1B-42FC-19B5B7F10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3D028-5023-44BE-A357-B48B243ADE85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556F3B99-CA57-73CF-D71D-CF790448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86CED9EF-6AC6-1CE2-3BE1-3F4AE6FF0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768E7-E90B-41E2-BCB0-8E3C24DBB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2165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64424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03089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53107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27019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52056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57510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788182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89722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793819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84530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C35AA80-3620-029E-F997-E210F0E9A2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CC83A09-40ED-E9F4-9A4C-671C1936F8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3D028-5023-44BE-A357-B48B243ADE85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22CA43F-7095-A074-FF75-6DD75A5F0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B53BAD0-4BFE-6C4F-00C6-E1B831C2E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768E7-E90B-41E2-BCB0-8E3C24DBB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59792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88995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21822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891634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16163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456540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5470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692415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38202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97100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517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772D110-14C6-3F30-0861-888D963637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3D028-5023-44BE-A357-B48B243ADE85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622558E-95F9-13BC-924C-0779D2BCD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7F76B16-A010-DB82-20CD-DB67626A4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768E7-E90B-41E2-BCB0-8E3C24DBB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00377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59403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570066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5761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57555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02702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08436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765470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54871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3176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1C220EE-06A0-3B9D-3BD0-568587DE2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9F3C8A1-42D6-9F51-FDC0-4E70DE77CE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DE896E3-B225-FABF-8A4A-A3D835E486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7DFCEA7-392D-6541-19A9-6D742CECFE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3D028-5023-44BE-A357-B48B243ADE85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7EA4AA3-6D12-B9D4-9C4A-51AC2C1B4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C12171F-595E-4049-0FC1-769E0FA7D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768E7-E90B-41E2-BCB0-8E3C24DBB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9839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73FA538-BDA6-56EC-1801-B244DB2C5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794A7AC-6418-705D-234E-1F43195680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0FD7B25-D48A-B63E-1425-E411A7599E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E67A3A3-2821-9FE7-6A46-5DCA5AAE4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3D028-5023-44BE-A357-B48B243ADE85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3D8E516-4DDE-C6B0-DE24-8F7CAA07A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1881AAE-722D-E202-CD03-35194C79B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768E7-E90B-41E2-BCB0-8E3C24DBB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3894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7846E73-6A84-0193-85A9-38CB29565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3FBB9B6-8260-E84F-1C9E-B02AB0B9FF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1B75B1F-A33D-F876-857A-460056E01D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53D028-5023-44BE-A357-B48B243ADE85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9D2F1DC-C927-8187-B361-413919E7A3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0D82754-F8AD-E1E0-5649-23D43360D5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2768E7-E90B-41E2-BCB0-8E3C24DBB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153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3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39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539"/>
              <a:t>11/11/2022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3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39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53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79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39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539"/>
              <a:t>11/11/2022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3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39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53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248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39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539"/>
              <a:t>11/11/2022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3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39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53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768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39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539"/>
              <a:t>11/11/2022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3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39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53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9870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39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539"/>
              <a:t>11/11/2022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3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39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53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223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1076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microsoft.com/office/2007/relationships/hdphoto" Target="../media/hdphoto4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29.png"/><Relationship Id="rId4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30.png"/><Relationship Id="rId4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36.png"/><Relationship Id="rId4" Type="http://schemas.microsoft.com/office/2007/relationships/hdphoto" Target="../media/hdphoto6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microsoft.com/office/2007/relationships/hdphoto" Target="../media/hdphoto6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microsoft.com/office/2007/relationships/hdphoto" Target="../media/hdphoto7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microsoft.com/office/2007/relationships/hdphoto" Target="../media/hdphoto4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42.png"/><Relationship Id="rId4" Type="http://schemas.microsoft.com/office/2007/relationships/hdphoto" Target="../media/hdphoto5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.png"/><Relationship Id="rId5" Type="http://schemas.openxmlformats.org/officeDocument/2006/relationships/image" Target="../media/image4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microsoft.com/office/2007/relationships/hdphoto" Target="../media/hdphoto5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microsoft.com/office/2007/relationships/hdphoto" Target="../media/hdphoto5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microsoft.com/office/2007/relationships/hdphoto" Target="../media/hdphoto5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8.wdp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35.png"/><Relationship Id="rId7" Type="http://schemas.openxmlformats.org/officeDocument/2006/relationships/image" Target="../media/image4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48.png"/><Relationship Id="rId4" Type="http://schemas.microsoft.com/office/2007/relationships/hdphoto" Target="../media/hdphoto6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6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2.wdp"/><Relationship Id="rId5" Type="http://schemas.openxmlformats.org/officeDocument/2006/relationships/image" Target="../media/image53.png"/><Relationship Id="rId4" Type="http://schemas.microsoft.com/office/2007/relationships/hdphoto" Target="../media/hdphoto11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3.wdp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gif"/><Relationship Id="rId3" Type="http://schemas.openxmlformats.org/officeDocument/2006/relationships/slide" Target="slide6.xml"/><Relationship Id="rId7" Type="http://schemas.openxmlformats.org/officeDocument/2006/relationships/slide" Target="slide23.xm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58.gif"/><Relationship Id="rId11" Type="http://schemas.openxmlformats.org/officeDocument/2006/relationships/image" Target="../media/image62.gif"/><Relationship Id="rId5" Type="http://schemas.openxmlformats.org/officeDocument/2006/relationships/slide" Target="slide8.xml"/><Relationship Id="rId10" Type="http://schemas.openxmlformats.org/officeDocument/2006/relationships/image" Target="../media/image61.gif"/><Relationship Id="rId4" Type="http://schemas.openxmlformats.org/officeDocument/2006/relationships/image" Target="../media/image57.gif"/><Relationship Id="rId9" Type="http://schemas.openxmlformats.org/officeDocument/2006/relationships/image" Target="../media/image60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2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2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microsoft.com/office/2007/relationships/hdphoto" Target="../media/hdphoto2.wdp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18.png"/><Relationship Id="rId5" Type="http://schemas.openxmlformats.org/officeDocument/2006/relationships/image" Target="../media/image11.png"/><Relationship Id="rId4" Type="http://schemas.openxmlformats.org/officeDocument/2006/relationships/image" Target="../media/image2.svg"/><Relationship Id="rId9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21.png"/><Relationship Id="rId5" Type="http://schemas.openxmlformats.org/officeDocument/2006/relationships/image" Target="../media/image11.png"/><Relationship Id="rId4" Type="http://schemas.openxmlformats.org/officeDocument/2006/relationships/image" Target="../media/image2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21">
            <a:extLst>
              <a:ext uri="{FF2B5EF4-FFF2-40B4-BE49-F238E27FC236}">
                <a16:creationId xmlns:a16="http://schemas.microsoft.com/office/drawing/2014/main" xmlns="" id="{8323581E-9856-ACB1-55AC-0DD27AA1F194}"/>
              </a:ext>
            </a:extLst>
          </p:cNvPr>
          <p:cNvGrpSpPr/>
          <p:nvPr/>
        </p:nvGrpSpPr>
        <p:grpSpPr>
          <a:xfrm>
            <a:off x="787789" y="2281645"/>
            <a:ext cx="10559344" cy="1305312"/>
            <a:chOff x="5395119" y="3904156"/>
            <a:chExt cx="7750289" cy="1508760"/>
          </a:xfrm>
        </p:grpSpPr>
        <p:sp>
          <p:nvSpPr>
            <p:cNvPr id="10" name="Rectangle: Rounded Corners 8">
              <a:extLst>
                <a:ext uri="{FF2B5EF4-FFF2-40B4-BE49-F238E27FC236}">
                  <a16:creationId xmlns:a16="http://schemas.microsoft.com/office/drawing/2014/main" xmlns="" id="{E114C02D-075B-BBFE-578A-20762FBA8D2F}"/>
                </a:ext>
              </a:extLst>
            </p:cNvPr>
            <p:cNvSpPr/>
            <p:nvPr userDrawn="1"/>
          </p:nvSpPr>
          <p:spPr>
            <a:xfrm>
              <a:off x="5395119" y="3904156"/>
              <a:ext cx="7597889" cy="1356360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: Rounded Corners 8">
              <a:extLst>
                <a:ext uri="{FF2B5EF4-FFF2-40B4-BE49-F238E27FC236}">
                  <a16:creationId xmlns:a16="http://schemas.microsoft.com/office/drawing/2014/main" xmlns="" id="{54786FF4-3440-7392-6BE0-ADF2FFED118C}"/>
                </a:ext>
              </a:extLst>
            </p:cNvPr>
            <p:cNvSpPr/>
            <p:nvPr userDrawn="1"/>
          </p:nvSpPr>
          <p:spPr>
            <a:xfrm>
              <a:off x="5547519" y="4056556"/>
              <a:ext cx="7597889" cy="135636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Nhóm 10">
            <a:extLst>
              <a:ext uri="{FF2B5EF4-FFF2-40B4-BE49-F238E27FC236}">
                <a16:creationId xmlns:a16="http://schemas.microsoft.com/office/drawing/2014/main" xmlns="" id="{0C945CCD-B735-91CA-F486-32899F0965E0}"/>
              </a:ext>
            </a:extLst>
          </p:cNvPr>
          <p:cNvGrpSpPr/>
          <p:nvPr/>
        </p:nvGrpSpPr>
        <p:grpSpPr>
          <a:xfrm>
            <a:off x="0" y="-53065"/>
            <a:ext cx="12192000" cy="1966549"/>
            <a:chOff x="-198120" y="-1143000"/>
            <a:chExt cx="12694920" cy="3657600"/>
          </a:xfrm>
        </p:grpSpPr>
        <p:sp>
          <p:nvSpPr>
            <p:cNvPr id="4" name="Rectangle 12">
              <a:extLst>
                <a:ext uri="{FF2B5EF4-FFF2-40B4-BE49-F238E27FC236}">
                  <a16:creationId xmlns:a16="http://schemas.microsoft.com/office/drawing/2014/main" xmlns="" id="{55BFA75F-037E-B890-AB63-D3AE7DC9C41C}"/>
                </a:ext>
              </a:extLst>
            </p:cNvPr>
            <p:cNvSpPr/>
            <p:nvPr userDrawn="1"/>
          </p:nvSpPr>
          <p:spPr>
            <a:xfrm>
              <a:off x="-198120" y="-533400"/>
              <a:ext cx="12694920" cy="3048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13">
              <a:extLst>
                <a:ext uri="{FF2B5EF4-FFF2-40B4-BE49-F238E27FC236}">
                  <a16:creationId xmlns:a16="http://schemas.microsoft.com/office/drawing/2014/main" xmlns="" id="{FEE8E0A4-257F-65DD-D495-C3233E4C3A3A}"/>
                </a:ext>
              </a:extLst>
            </p:cNvPr>
            <p:cNvSpPr/>
            <p:nvPr userDrawn="1"/>
          </p:nvSpPr>
          <p:spPr>
            <a:xfrm>
              <a:off x="-198120" y="-838200"/>
              <a:ext cx="12694920" cy="30480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14">
              <a:extLst>
                <a:ext uri="{FF2B5EF4-FFF2-40B4-BE49-F238E27FC236}">
                  <a16:creationId xmlns:a16="http://schemas.microsoft.com/office/drawing/2014/main" xmlns="" id="{78FAD5B2-AAAB-27C5-A33D-8C23E97CF886}"/>
                </a:ext>
              </a:extLst>
            </p:cNvPr>
            <p:cNvSpPr/>
            <p:nvPr userDrawn="1"/>
          </p:nvSpPr>
          <p:spPr>
            <a:xfrm>
              <a:off x="-198120" y="-1143000"/>
              <a:ext cx="12694920" cy="3048000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 descr="A group of children's toys&#10;&#10;Description automatically generated with low confidence">
            <a:extLst>
              <a:ext uri="{FF2B5EF4-FFF2-40B4-BE49-F238E27FC236}">
                <a16:creationId xmlns:a16="http://schemas.microsoft.com/office/drawing/2014/main" xmlns="" id="{C9156996-CE34-5902-A0D8-F399CA9A43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401" y="4229102"/>
            <a:ext cx="9439745" cy="2790075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A5AD831D-3C9A-53B3-02C4-1434D0EEF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89" b="98000" l="1404" r="96348">
                        <a14:foregroundMark x1="7022" y1="45333" x2="11236" y2="41778"/>
                        <a14:foregroundMark x1="2809" y1="46444" x2="2809" y2="46444"/>
                        <a14:foregroundMark x1="22753" y1="50444" x2="25281" y2="52444"/>
                        <a14:foregroundMark x1="60955" y1="22889" x2="64045" y2="20000"/>
                        <a14:foregroundMark x1="50562" y1="15111" x2="54494" y2="9111"/>
                        <a14:foregroundMark x1="64607" y1="5111" x2="68258" y2="4667"/>
                        <a14:foregroundMark x1="62360" y1="34000" x2="68820" y2="41111"/>
                        <a14:foregroundMark x1="67416" y1="34444" x2="85955" y2="27556"/>
                        <a14:foregroundMark x1="58427" y1="38444" x2="62921" y2="35556"/>
                        <a14:foregroundMark x1="71629" y1="36444" x2="72753" y2="41778"/>
                        <a14:foregroundMark x1="78652" y1="52889" x2="80618" y2="56667"/>
                        <a14:foregroundMark x1="84831" y1="51111" x2="94101" y2="53778"/>
                        <a14:foregroundMark x1="91854" y1="51778" x2="94944" y2="51333"/>
                        <a14:foregroundMark x1="62360" y1="73778" x2="85674" y2="93333"/>
                        <a14:foregroundMark x1="25562" y1="62889" x2="28933" y2="71111"/>
                        <a14:foregroundMark x1="3652" y1="86222" x2="14045" y2="80889"/>
                        <a14:foregroundMark x1="95787" y1="69111" x2="97191" y2="80222"/>
                        <a14:foregroundMark x1="97191" y1="80222" x2="93258" y2="90889"/>
                        <a14:foregroundMark x1="93258" y1="90889" x2="90730" y2="76889"/>
                        <a14:foregroundMark x1="90730" y1="76889" x2="91854" y2="70444"/>
                        <a14:foregroundMark x1="19663" y1="91556" x2="22753" y2="87333"/>
                        <a14:foregroundMark x1="21910" y1="93111" x2="42135" y2="98000"/>
                        <a14:foregroundMark x1="42135" y1="98000" x2="57584" y2="93778"/>
                        <a14:foregroundMark x1="66292" y1="48889" x2="66573" y2="30667"/>
                        <a14:foregroundMark x1="66573" y1="30667" x2="71348" y2="18889"/>
                        <a14:foregroundMark x1="71348" y1="18889" x2="63764" y2="12222"/>
                        <a14:foregroundMark x1="54494" y1="26444" x2="48034" y2="11111"/>
                        <a14:foregroundMark x1="48034" y1="11111" x2="70225" y2="3333"/>
                        <a14:foregroundMark x1="70225" y1="3333" x2="72472" y2="17778"/>
                        <a14:foregroundMark x1="72472" y1="17778" x2="66292" y2="22667"/>
                        <a14:foregroundMark x1="1685" y1="61778" x2="24438" y2="64000"/>
                        <a14:foregroundMark x1="21067" y1="63556" x2="25281" y2="75556"/>
                        <a14:foregroundMark x1="25281" y1="75556" x2="25281" y2="75556"/>
                        <a14:foregroundMark x1="27809" y1="62000" x2="34551" y2="66667"/>
                        <a14:foregroundMark x1="5337" y1="85556" x2="10393" y2="88667"/>
                        <a14:foregroundMark x1="20506" y1="90889" x2="25281" y2="91778"/>
                        <a14:foregroundMark x1="10955" y1="88667" x2="9831" y2="88444"/>
                        <a14:foregroundMark x1="2247" y1="88000" x2="8427" y2="88667"/>
                        <a14:foregroundMark x1="3090" y1="87333" x2="3371" y2="85333"/>
                        <a14:foregroundMark x1="10112" y1="89333" x2="12360" y2="88667"/>
                        <a14:foregroundMark x1="2247" y1="86667" x2="4494" y2="85556"/>
                        <a14:foregroundMark x1="2247" y1="86222" x2="6180" y2="84889"/>
                        <a14:foregroundMark x1="79775" y1="59333" x2="92978" y2="54667"/>
                        <a14:foregroundMark x1="92978" y1="54667" x2="89607" y2="51778"/>
                        <a14:foregroundMark x1="93258" y1="54000" x2="94944" y2="50889"/>
                        <a14:foregroundMark x1="94944" y1="54667" x2="96348" y2="51778"/>
                        <a14:foregroundMark x1="95787" y1="51111" x2="95506" y2="50889"/>
                        <a14:foregroundMark x1="72191" y1="19333" x2="71910" y2="24222"/>
                        <a14:foregroundMark x1="88483" y1="28000" x2="85674" y2="24667"/>
                        <a14:foregroundMark x1="88764" y1="26000" x2="88764" y2="26000"/>
                        <a14:foregroundMark x1="88764" y1="24667" x2="88764" y2="24667"/>
                        <a14:foregroundMark x1="11517" y1="52000" x2="14607" y2="56000"/>
                        <a14:foregroundMark x1="82303" y1="24222" x2="82303" y2="2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8" y="3586957"/>
            <a:ext cx="2638084" cy="3267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Hộp Văn bản 2">
            <a:extLst>
              <a:ext uri="{FF2B5EF4-FFF2-40B4-BE49-F238E27FC236}">
                <a16:creationId xmlns:a16="http://schemas.microsoft.com/office/drawing/2014/main" xmlns="" id="{5A8348B3-CB2D-E2EF-972D-EB623E0AF026}"/>
              </a:ext>
            </a:extLst>
          </p:cNvPr>
          <p:cNvSpPr txBox="1"/>
          <p:nvPr/>
        </p:nvSpPr>
        <p:spPr>
          <a:xfrm>
            <a:off x="1207424" y="2593106"/>
            <a:ext cx="9752224" cy="733250"/>
          </a:xfrm>
          <a:prstGeom prst="rect">
            <a:avLst/>
          </a:prstGeom>
          <a:noFill/>
        </p:spPr>
        <p:txBody>
          <a:bodyPr wrap="square" lIns="108837" tIns="54419" rIns="108837" bIns="54419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bài:Sử</a:t>
            </a:r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dụng</a:t>
            </a:r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máy</a:t>
            </a:r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thu</a:t>
            </a:r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hình</a:t>
            </a:r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(</a:t>
            </a:r>
            <a:r>
              <a:rPr lang="en-US" sz="4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tiết</a:t>
            </a:r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1)</a:t>
            </a:r>
            <a:endParaRPr lang="en-US" sz="40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5" name="TextBox 7">
            <a:extLst>
              <a:ext uri="{FF2B5EF4-FFF2-40B4-BE49-F238E27FC236}">
                <a16:creationId xmlns="" xmlns:a16="http://schemas.microsoft.com/office/drawing/2014/main" id="{6DC882CD-F5C9-CB7F-C1D8-8794B4476DB3}"/>
              </a:ext>
            </a:extLst>
          </p:cNvPr>
          <p:cNvSpPr txBox="1"/>
          <p:nvPr/>
        </p:nvSpPr>
        <p:spPr>
          <a:xfrm>
            <a:off x="159936" y="-18954"/>
            <a:ext cx="12032064" cy="1591178"/>
          </a:xfrm>
          <a:prstGeom prst="rect">
            <a:avLst/>
          </a:prstGeom>
          <a:noFill/>
        </p:spPr>
        <p:txBody>
          <a:bodyPr wrap="square" lIns="108837" tIns="54419" rIns="108837" bIns="54419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088376">
              <a:spcBef>
                <a:spcPts val="714"/>
              </a:spcBef>
              <a:defRPr/>
            </a:pPr>
            <a:r>
              <a:rPr lang="vi-VN" altLang="en-US" sz="45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TRƯỜNG TIỂU HỌC ÁI MỘ A</a:t>
            </a:r>
          </a:p>
          <a:p>
            <a:pPr algn="ctr" defTabSz="1088376">
              <a:spcBef>
                <a:spcPts val="714"/>
              </a:spcBef>
              <a:defRPr/>
            </a:pPr>
            <a:r>
              <a:rPr lang="vi-VN" altLang="en-US" sz="45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Bài giảng điện tử </a:t>
            </a:r>
            <a:r>
              <a:rPr lang="en-US" altLang="en-US" sz="45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altLang="en-US" sz="45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altLang="en-US" sz="45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altLang="en-US" sz="45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endParaRPr lang="en-US" altLang="en-US" sz="4500" b="1" i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05555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90787" y="5168336"/>
            <a:ext cx="1460632" cy="160029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33614" y="404331"/>
            <a:ext cx="95173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539"/>
            <a:r>
              <a:rPr lang="en-US" sz="2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MỐI QUAN HỆ GIỮA ĐÀI TRUYỀN HÌNH VÀ MÁY THU HÌNH</a:t>
            </a:r>
            <a:endParaRPr lang="en-US" sz="24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2680" y="865996"/>
            <a:ext cx="9055705" cy="21055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62680" y="3235774"/>
            <a:ext cx="3629608" cy="28469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75081" y="3308579"/>
            <a:ext cx="5145454" cy="27013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29814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655C5985-AD7D-36AD-2490-8FE1C50883D2}"/>
              </a:ext>
            </a:extLst>
          </p:cNvPr>
          <p:cNvSpPr/>
          <p:nvPr/>
        </p:nvSpPr>
        <p:spPr>
          <a:xfrm>
            <a:off x="1003827" y="446214"/>
            <a:ext cx="72817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MỘT SỐ CHƯƠNG TRÌNH </a:t>
            </a:r>
            <a:r>
              <a:rPr lang="en-US" sz="2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 HÌNH</a:t>
            </a:r>
            <a:endParaRPr lang="en-US" sz="24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384087AE-B120-483C-C863-0DE668C25031}"/>
              </a:ext>
            </a:extLst>
          </p:cNvPr>
          <p:cNvSpPr/>
          <p:nvPr/>
        </p:nvSpPr>
        <p:spPr>
          <a:xfrm>
            <a:off x="1003827" y="968614"/>
            <a:ext cx="106096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.</a:t>
            </a:r>
            <a:endParaRPr lang="en-US" sz="2400" dirty="0">
              <a:solidFill>
                <a:schemeClr val="accent6">
                  <a:lumMod val="75000"/>
                </a:schemeClr>
              </a:solidFill>
              <a:latin typeface="Nunito Black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EE4C795-4157-2873-465C-4D7529257C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60" b="89623" l="9396" r="93289">
                        <a14:foregroundMark x1="89262" y1="37736" x2="89933" y2="51887"/>
                        <a14:foregroundMark x1="91275" y1="40094" x2="93289" y2="47642"/>
                        <a14:foregroundMark x1="62416" y1="12264" x2="62416" y2="12264"/>
                        <a14:foregroundMark x1="61074" y1="7075" x2="61074" y2="7075"/>
                        <a14:foregroundMark x1="51678" y1="6604" x2="51678" y2="6604"/>
                        <a14:foregroundMark x1="51007" y1="5660" x2="51007" y2="566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1744" y="804497"/>
            <a:ext cx="742083" cy="10558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0433" y="1860346"/>
            <a:ext cx="6500423" cy="4633362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9420856" y="1680898"/>
            <a:ext cx="2576200" cy="2365131"/>
            <a:chOff x="9716493" y="1399429"/>
            <a:chExt cx="2961915" cy="2638085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A409195D-D8A0-54E3-CB97-B54C0A6252AA}"/>
                </a:ext>
              </a:extLst>
            </p:cNvPr>
            <p:cNvGrpSpPr/>
            <p:nvPr/>
          </p:nvGrpSpPr>
          <p:grpSpPr>
            <a:xfrm>
              <a:off x="9716493" y="1399429"/>
              <a:ext cx="2401609" cy="1084859"/>
              <a:chOff x="791675" y="5235951"/>
              <a:chExt cx="2918012" cy="1828800"/>
            </a:xfrm>
            <a:solidFill>
              <a:srgbClr val="00B0F0"/>
            </a:solidFill>
          </p:grpSpPr>
          <p:sp>
            <p:nvSpPr>
              <p:cNvPr id="9" name="Cloud 8">
                <a:extLst>
                  <a:ext uri="{FF2B5EF4-FFF2-40B4-BE49-F238E27FC236}">
                    <a16:creationId xmlns:a16="http://schemas.microsoft.com/office/drawing/2014/main" xmlns="" id="{9C601447-8581-F43E-9EE7-62AA4C7BE914}"/>
                  </a:ext>
                </a:extLst>
              </p:cNvPr>
              <p:cNvSpPr/>
              <p:nvPr/>
            </p:nvSpPr>
            <p:spPr>
              <a:xfrm>
                <a:off x="791675" y="5235951"/>
                <a:ext cx="2918012" cy="1828800"/>
              </a:xfrm>
              <a:prstGeom prst="cloud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xmlns="" id="{25245F8D-2545-3C05-788C-AD0D427EC25E}"/>
                  </a:ext>
                </a:extLst>
              </p:cNvPr>
              <p:cNvSpPr txBox="1"/>
              <p:nvPr/>
            </p:nvSpPr>
            <p:spPr>
              <a:xfrm>
                <a:off x="1076804" y="5459167"/>
                <a:ext cx="2186890" cy="1011856"/>
              </a:xfrm>
              <a:prstGeom prst="roundRect">
                <a:avLst/>
              </a:prstGeom>
              <a:grpFill/>
              <a:ln w="28575" cap="flat" cmpd="sng" algn="ctr">
                <a:noFill/>
                <a:prstDash val="dash"/>
                <a:miter lim="800000"/>
              </a:ln>
              <a:effectLst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rPr>
                  <a:t> </a:t>
                </a:r>
                <a:r>
                  <a:rPr kumimoji="0" lang="en-US" sz="2400" b="1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Nunito Black" panose="020B0604020202020204" charset="0"/>
                  </a:rPr>
                  <a:t>Thảo</a:t>
                </a:r>
                <a:r>
                  <a:rPr kumimoji="0" lang="en-US" sz="2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Nunito Black" panose="020B0604020202020204" charset="0"/>
                  </a:rPr>
                  <a:t> </a:t>
                </a:r>
                <a:r>
                  <a:rPr kumimoji="0" lang="en-US" sz="2400" b="1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Nunito Black" panose="020B0604020202020204" charset="0"/>
                  </a:rPr>
                  <a:t>luận</a:t>
                </a:r>
                <a:r>
                  <a:rPr kumimoji="0" lang="en-US" sz="2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Nunito Black" panose="020B0604020202020204" charset="0"/>
                  </a:rPr>
                  <a:t> </a:t>
                </a:r>
                <a:r>
                  <a:rPr kumimoji="0" lang="en-US" sz="2400" b="1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Nunito Black" panose="020B0604020202020204" charset="0"/>
                  </a:rPr>
                  <a:t>nhóm</a:t>
                </a:r>
                <a:endParaRPr kumimoji="0" lang="en-US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Nunito Black" panose="020B0604020202020204" charset="0"/>
                </a:endParaRPr>
              </a:p>
            </p:txBody>
          </p:sp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6AE8A450-DA37-A36D-C042-BF72A13D5FB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814" b="99128" l="4508" r="98164">
                          <a14:foregroundMark x1="72120" y1="50000" x2="86811" y2="54070"/>
                          <a14:foregroundMark x1="92321" y1="50436" x2="95159" y2="55959"/>
                          <a14:foregroundMark x1="81636" y1="79215" x2="81970" y2="89680"/>
                          <a14:foregroundMark x1="81970" y1="89680" x2="81970" y2="89680"/>
                          <a14:foregroundMark x1="71619" y1="81250" x2="72454" y2="91570"/>
                          <a14:foregroundMark x1="72454" y1="91570" x2="72454" y2="91570"/>
                          <a14:foregroundMark x1="70785" y1="93605" x2="73790" y2="99128"/>
                          <a14:foregroundMark x1="95159" y1="92151" x2="98164" y2="95930"/>
                          <a14:foregroundMark x1="9015" y1="87355" x2="4841" y2="94913"/>
                          <a14:foregroundMark x1="4841" y1="94913" x2="6511" y2="96948"/>
                          <a14:foregroundMark x1="33222" y1="21512" x2="41068" y2="23983"/>
                          <a14:foregroundMark x1="41068" y1="23983" x2="41068" y2="23983"/>
                          <a14:foregroundMark x1="39900" y1="15116" x2="45075" y2="22238"/>
                          <a14:foregroundMark x1="49917" y1="12645" x2="51085" y2="25581"/>
                          <a14:foregroundMark x1="60434" y1="14680" x2="56260" y2="21802"/>
                          <a14:foregroundMark x1="56260" y1="21802" x2="56260" y2="21802"/>
                          <a14:foregroundMark x1="69616" y1="22238" x2="58932" y2="26890"/>
                          <a14:foregroundMark x1="53756" y1="25581" x2="53255" y2="26163"/>
                          <a14:foregroundMark x1="56761" y1="28052" x2="54424" y2="29360"/>
                          <a14:foregroundMark x1="45409" y1="27616" x2="47412" y2="28488"/>
                          <a14:foregroundMark x1="40568" y1="5959" x2="60267" y2="7122"/>
                          <a14:foregroundMark x1="60267" y1="7122" x2="63272" y2="6831"/>
                          <a14:foregroundMark x1="42070" y1="7994" x2="53756" y2="7703"/>
                          <a14:foregroundMark x1="53756" y1="7703" x2="62604" y2="8140"/>
                          <a14:foregroundMark x1="40401" y1="5814" x2="54090" y2="6250"/>
                          <a14:foregroundMark x1="54090" y1="6250" x2="60434" y2="581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592550" y="1641738"/>
              <a:ext cx="2085858" cy="23957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54792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655C5985-AD7D-36AD-2490-8FE1C50883D2}"/>
              </a:ext>
            </a:extLst>
          </p:cNvPr>
          <p:cNvSpPr/>
          <p:nvPr/>
        </p:nvSpPr>
        <p:spPr>
          <a:xfrm>
            <a:off x="1003827" y="446214"/>
            <a:ext cx="72817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MỘT SỐ CHƯƠNG TRÌNH </a:t>
            </a:r>
            <a:r>
              <a:rPr lang="en-US" sz="2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 HÌNH</a:t>
            </a:r>
            <a:endParaRPr lang="en-US" sz="24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384087AE-B120-483C-C863-0DE668C25031}"/>
              </a:ext>
            </a:extLst>
          </p:cNvPr>
          <p:cNvSpPr/>
          <p:nvPr/>
        </p:nvSpPr>
        <p:spPr>
          <a:xfrm>
            <a:off x="1003827" y="968614"/>
            <a:ext cx="106096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EE4C795-4157-2873-465C-4D7529257C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60" b="89623" l="9396" r="93289">
                        <a14:foregroundMark x1="89262" y1="37736" x2="89933" y2="51887"/>
                        <a14:foregroundMark x1="91275" y1="40094" x2="93289" y2="47642"/>
                        <a14:foregroundMark x1="62416" y1="12264" x2="62416" y2="12264"/>
                        <a14:foregroundMark x1="61074" y1="7075" x2="61074" y2="7075"/>
                        <a14:foregroundMark x1="51678" y1="6604" x2="51678" y2="6604"/>
                        <a14:foregroundMark x1="51007" y1="5660" x2="51007" y2="566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1744" y="804497"/>
            <a:ext cx="742083" cy="10558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4686" y="2131373"/>
            <a:ext cx="7381159" cy="2760093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303036" y="3144416"/>
            <a:ext cx="2313992" cy="42920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6959022" y="3144416"/>
            <a:ext cx="2313992" cy="42920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hought Bubble: Cloud 11">
            <a:extLst>
              <a:ext uri="{FF2B5EF4-FFF2-40B4-BE49-F238E27FC236}">
                <a16:creationId xmlns:a16="http://schemas.microsoft.com/office/drawing/2014/main" xmlns="" id="{CCBBCB9A-0062-994E-BDDE-CD9DC4E036AD}"/>
              </a:ext>
            </a:extLst>
          </p:cNvPr>
          <p:cNvSpPr/>
          <p:nvPr/>
        </p:nvSpPr>
        <p:spPr>
          <a:xfrm>
            <a:off x="2494799" y="4938119"/>
            <a:ext cx="3122229" cy="1264093"/>
          </a:xfrm>
          <a:prstGeom prst="cloudCallout">
            <a:avLst>
              <a:gd name="adj1" fmla="val -9179"/>
              <a:gd name="adj2" fmla="val -782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nhí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hought Bubble: Cloud 11">
            <a:extLst>
              <a:ext uri="{FF2B5EF4-FFF2-40B4-BE49-F238E27FC236}">
                <a16:creationId xmlns:a16="http://schemas.microsoft.com/office/drawing/2014/main" xmlns="" id="{CCBBCB9A-0062-994E-BDDE-CD9DC4E036AD}"/>
              </a:ext>
            </a:extLst>
          </p:cNvPr>
          <p:cNvSpPr/>
          <p:nvPr/>
        </p:nvSpPr>
        <p:spPr>
          <a:xfrm>
            <a:off x="6445517" y="4891466"/>
            <a:ext cx="3122229" cy="1264093"/>
          </a:xfrm>
          <a:prstGeom prst="cloudCallout">
            <a:avLst>
              <a:gd name="adj1" fmla="val -9179"/>
              <a:gd name="adj2" fmla="val -7820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Bữa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trưa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67859" y="4370119"/>
            <a:ext cx="2646314" cy="2641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618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12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655C5985-AD7D-36AD-2490-8FE1C50883D2}"/>
              </a:ext>
            </a:extLst>
          </p:cNvPr>
          <p:cNvSpPr/>
          <p:nvPr/>
        </p:nvSpPr>
        <p:spPr>
          <a:xfrm>
            <a:off x="1003827" y="446214"/>
            <a:ext cx="72817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MỘT SỐ CHƯƠNG TRÌNH </a:t>
            </a:r>
            <a:r>
              <a:rPr lang="en-US" sz="2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 HÌNH</a:t>
            </a:r>
            <a:endParaRPr lang="en-US" sz="24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384087AE-B120-483C-C863-0DE668C25031}"/>
              </a:ext>
            </a:extLst>
          </p:cNvPr>
          <p:cNvSpPr/>
          <p:nvPr/>
        </p:nvSpPr>
        <p:spPr>
          <a:xfrm>
            <a:off x="1003827" y="968614"/>
            <a:ext cx="106096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EE4C795-4157-2873-465C-4D7529257C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60" b="89623" l="9396" r="93289">
                        <a14:foregroundMark x1="89262" y1="37736" x2="89933" y2="51887"/>
                        <a14:foregroundMark x1="91275" y1="40094" x2="93289" y2="47642"/>
                        <a14:foregroundMark x1="62416" y1="12264" x2="62416" y2="12264"/>
                        <a14:foregroundMark x1="61074" y1="7075" x2="61074" y2="7075"/>
                        <a14:foregroundMark x1="51678" y1="6604" x2="51678" y2="6604"/>
                        <a14:foregroundMark x1="51007" y1="5660" x2="51007" y2="566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1744" y="804497"/>
            <a:ext cx="742083" cy="10558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2615" y="2260548"/>
            <a:ext cx="7173189" cy="2392887"/>
          </a:xfrm>
          <a:prstGeom prst="rect">
            <a:avLst/>
          </a:prstGeom>
        </p:spPr>
      </p:pic>
      <p:sp>
        <p:nvSpPr>
          <p:cNvPr id="8" name="Thought Bubble: Cloud 11">
            <a:extLst>
              <a:ext uri="{FF2B5EF4-FFF2-40B4-BE49-F238E27FC236}">
                <a16:creationId xmlns:a16="http://schemas.microsoft.com/office/drawing/2014/main" xmlns="" id="{CCBBCB9A-0062-994E-BDDE-CD9DC4E036AD}"/>
              </a:ext>
            </a:extLst>
          </p:cNvPr>
          <p:cNvSpPr/>
          <p:nvPr/>
        </p:nvSpPr>
        <p:spPr>
          <a:xfrm>
            <a:off x="2759165" y="4785192"/>
            <a:ext cx="3122229" cy="1264093"/>
          </a:xfrm>
          <a:prstGeom prst="cloudCallout">
            <a:avLst>
              <a:gd name="adj1" fmla="val -9179"/>
              <a:gd name="adj2" fmla="val -7820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hought Bubble: Cloud 11">
            <a:extLst>
              <a:ext uri="{FF2B5EF4-FFF2-40B4-BE49-F238E27FC236}">
                <a16:creationId xmlns:a16="http://schemas.microsoft.com/office/drawing/2014/main" xmlns="" id="{CCBBCB9A-0062-994E-BDDE-CD9DC4E036AD}"/>
              </a:ext>
            </a:extLst>
          </p:cNvPr>
          <p:cNvSpPr/>
          <p:nvPr/>
        </p:nvSpPr>
        <p:spPr>
          <a:xfrm>
            <a:off x="5946710" y="4785192"/>
            <a:ext cx="3971732" cy="1583590"/>
          </a:xfrm>
          <a:prstGeom prst="cloudCallout">
            <a:avLst>
              <a:gd name="adj1" fmla="val -9179"/>
              <a:gd name="adj2" fmla="val -782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con,</a:t>
            </a:r>
          </a:p>
          <a:p>
            <a:pPr algn="ctr"/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3722914" y="3172408"/>
            <a:ext cx="2313992" cy="42920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7221893" y="2547257"/>
            <a:ext cx="2313992" cy="42920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7324530" y="3600346"/>
            <a:ext cx="2313992" cy="42920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570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2" grpId="0" animBg="1"/>
      <p:bldP spid="13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655C5985-AD7D-36AD-2490-8FE1C50883D2}"/>
              </a:ext>
            </a:extLst>
          </p:cNvPr>
          <p:cNvSpPr/>
          <p:nvPr/>
        </p:nvSpPr>
        <p:spPr>
          <a:xfrm>
            <a:off x="1003827" y="446214"/>
            <a:ext cx="72817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MỘT SỐ CHƯƠNG TRÌNH </a:t>
            </a:r>
            <a:r>
              <a:rPr lang="en-US" sz="2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 HÌNH</a:t>
            </a:r>
            <a:endParaRPr lang="en-US" sz="24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701078" y="1069713"/>
            <a:ext cx="8366653" cy="1328023"/>
            <a:chOff x="1831707" y="2133404"/>
            <a:chExt cx="8654965" cy="1328023"/>
          </a:xfrm>
        </p:grpSpPr>
        <p:sp>
          <p:nvSpPr>
            <p:cNvPr id="7" name="Rounded Rectangle 6"/>
            <p:cNvSpPr/>
            <p:nvPr/>
          </p:nvSpPr>
          <p:spPr>
            <a:xfrm>
              <a:off x="2028472" y="2133404"/>
              <a:ext cx="8458200" cy="1328023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 w="28575">
              <a:solidFill>
                <a:srgbClr val="00B0F0"/>
              </a:solidFill>
            </a:ln>
          </p:spPr>
          <p:txBody>
            <a:bodyPr wrap="square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 </a:t>
              </a:r>
              <a:r>
                <a:rPr kumimoji="0" lang="en-US" sz="24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Đài</a:t>
              </a:r>
              <a:r>
                <a:rPr kumimoji="0" lang="en-US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truyền</a:t>
              </a:r>
              <a:r>
                <a:rPr kumimoji="0" lang="en-US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kumimoji="0" lang="en-US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phát</a:t>
              </a:r>
              <a:r>
                <a:rPr kumimoji="0" lang="en-US" sz="2400" b="0" i="0" u="none" strike="noStrike" kern="0" cap="none" spc="0" normalizeH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400" b="0" i="0" u="none" strike="noStrike" kern="0" cap="none" spc="0" normalizeH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nhiều</a:t>
              </a:r>
              <a:r>
                <a:rPr kumimoji="0" lang="en-US" sz="2400" b="0" i="0" u="none" strike="noStrike" kern="0" cap="none" spc="0" normalizeH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400" b="0" i="0" u="none" strike="noStrike" kern="0" cap="none" spc="0" normalizeH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kênh</a:t>
              </a:r>
              <a:r>
                <a:rPr kumimoji="0" lang="en-US" sz="2400" b="0" i="0" u="none" strike="noStrike" kern="0" cap="none" spc="0" normalizeH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400" b="0" i="0" u="none" strike="noStrike" kern="0" cap="none" spc="0" normalizeH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truyền</a:t>
              </a:r>
              <a:r>
                <a:rPr kumimoji="0" lang="en-US" sz="2400" b="0" i="0" u="none" strike="noStrike" kern="0" cap="none" spc="0" normalizeH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400" b="0" i="0" u="none" strike="noStrike" kern="0" cap="none" spc="0" normalizeH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kumimoji="0" lang="en-US" sz="2400" b="0" i="0" u="none" strike="noStrike" kern="0" cap="none" spc="0" normalizeH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400" b="0" i="0" u="none" strike="noStrike" kern="0" cap="none" spc="0" normalizeH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khác</a:t>
              </a:r>
              <a:r>
                <a:rPr kumimoji="0" lang="en-US" sz="2400" b="0" i="0" u="none" strike="noStrike" kern="0" cap="none" spc="0" normalizeH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400" b="0" i="0" u="none" strike="noStrike" kern="0" cap="none" spc="0" normalizeH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nhau</a:t>
              </a:r>
              <a:r>
                <a:rPr kumimoji="0" lang="en-US" sz="2400" b="0" i="0" u="none" strike="noStrike" kern="0" cap="none" spc="0" normalizeH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kumimoji="0" lang="en-US" sz="2400" b="0" i="0" u="none" strike="noStrike" kern="0" cap="none" spc="0" normalizeH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Mỗi</a:t>
              </a:r>
              <a:r>
                <a:rPr kumimoji="0" lang="en-US" sz="2400" b="0" i="0" u="none" strike="noStrike" kern="0" cap="none" spc="0" normalizeH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400" b="0" i="0" u="none" strike="noStrike" kern="0" cap="none" spc="0" normalizeH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kênh</a:t>
              </a:r>
              <a:r>
                <a:rPr kumimoji="0" lang="en-US" sz="2400" b="0" i="0" u="none" strike="noStrike" kern="0" cap="none" spc="0" normalizeH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400" b="0" i="0" u="none" strike="noStrike" kern="0" cap="none" spc="0" normalizeH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truyền</a:t>
              </a:r>
              <a:r>
                <a:rPr kumimoji="0" lang="en-US" sz="2400" b="0" i="0" u="none" strike="noStrike" kern="0" cap="none" spc="0" normalizeH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400" b="0" i="0" u="none" strike="noStrike" kern="0" cap="none" spc="0" normalizeH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kumimoji="0" lang="en-US" sz="2400" b="0" i="0" u="none" strike="noStrike" kern="0" cap="none" spc="0" normalizeH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400" b="0" i="0" u="none" strike="noStrike" kern="0" cap="none" spc="0" normalizeH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gồm</a:t>
              </a:r>
              <a:r>
                <a:rPr kumimoji="0" lang="en-US" sz="2400" b="0" i="0" u="none" strike="noStrike" kern="0" cap="none" spc="0" normalizeH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400" b="0" i="0" u="none" strike="noStrike" kern="0" cap="none" spc="0" normalizeH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nhiều</a:t>
              </a:r>
              <a:r>
                <a:rPr kumimoji="0" lang="en-US" sz="2400" b="0" i="0" u="none" strike="noStrike" kern="0" cap="none" spc="0" normalizeH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400" b="0" i="0" u="none" strike="noStrike" kern="0" cap="none" spc="0" normalizeH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chương</a:t>
              </a:r>
              <a:r>
                <a:rPr kumimoji="0" lang="en-US" sz="2400" b="0" i="0" u="none" strike="noStrike" kern="0" cap="none" spc="0" normalizeH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400" b="0" i="0" u="none" strike="noStrike" kern="0" cap="none" spc="0" normalizeH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trình</a:t>
              </a:r>
              <a:r>
                <a:rPr kumimoji="0" lang="en-US" sz="2400" b="0" i="0" u="none" strike="noStrike" kern="0" cap="none" spc="0" normalizeH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400" b="0" i="0" u="none" strike="noStrike" kern="0" cap="none" spc="0" normalizeH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truyền</a:t>
              </a:r>
              <a:r>
                <a:rPr kumimoji="0" lang="en-US" sz="2400" b="0" i="0" u="none" strike="noStrike" kern="0" cap="none" spc="0" normalizeH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400" b="0" i="0" u="none" strike="noStrike" kern="0" cap="none" spc="0" normalizeH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kumimoji="0" lang="en-US" sz="2400" b="0" i="0" u="none" strike="noStrike" kern="0" cap="none" spc="0" normalizeH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400" b="0" i="0" u="none" strike="noStrike" kern="0" cap="none" spc="0" normalizeH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kumimoji="0" lang="en-US" sz="2400" b="0" i="0" u="none" strike="noStrike" kern="0" cap="none" spc="0" normalizeH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400" b="0" i="0" u="none" strike="noStrike" kern="0" cap="none" spc="0" normalizeH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nội</a:t>
              </a:r>
              <a:r>
                <a:rPr kumimoji="0" lang="en-US" sz="2400" b="0" i="0" u="none" strike="noStrike" kern="0" cap="none" spc="0" normalizeH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dung </a:t>
              </a:r>
              <a:r>
                <a:rPr kumimoji="0" lang="en-US" sz="2400" b="0" i="0" u="none" strike="noStrike" kern="0" cap="none" spc="0" normalizeH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đa</a:t>
              </a:r>
              <a:r>
                <a:rPr kumimoji="0" lang="en-US" sz="2400" b="0" i="0" u="none" strike="noStrike" kern="0" cap="none" spc="0" normalizeH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400" b="0" i="0" u="none" strike="noStrike" kern="0" cap="none" spc="0" normalizeH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dạng</a:t>
              </a:r>
              <a:r>
                <a:rPr kumimoji="0" lang="en-US" sz="2400" b="0" i="0" u="none" strike="noStrike" kern="0" cap="none" spc="0" normalizeH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kumimoji="0" lang="en-US" sz="2400" b="0" i="0" u="none" strike="noStrike" kern="0" cap="none" spc="0" normalizeH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phù</a:t>
              </a:r>
              <a:r>
                <a:rPr kumimoji="0" lang="en-US" sz="2400" b="0" i="0" u="none" strike="noStrike" kern="0" cap="none" spc="0" normalizeH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400" b="0" i="0" u="none" strike="noStrike" kern="0" cap="none" spc="0" normalizeH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hợp</a:t>
              </a:r>
              <a:r>
                <a:rPr kumimoji="0" lang="en-US" sz="2400" b="0" i="0" u="none" strike="noStrike" kern="0" cap="none" spc="0" normalizeH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400" b="0" i="0" u="none" strike="noStrike" kern="0" cap="none" spc="0" normalizeH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kumimoji="0" lang="en-US" sz="2400" b="0" i="0" u="none" strike="noStrike" kern="0" cap="none" spc="0" normalizeH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400" b="0" i="0" u="none" strike="noStrike" kern="0" cap="none" spc="0" normalizeH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nhiều</a:t>
              </a:r>
              <a:r>
                <a:rPr kumimoji="0" lang="en-US" sz="2400" b="0" i="0" u="none" strike="noStrike" kern="0" cap="none" spc="0" normalizeH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400" b="0" i="0" u="none" strike="noStrike" kern="0" cap="none" spc="0" normalizeH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lứa</a:t>
              </a:r>
              <a:r>
                <a:rPr kumimoji="0" lang="en-US" sz="2400" b="0" i="0" u="none" strike="noStrike" kern="0" cap="none" spc="0" normalizeH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400" b="0" i="0" u="none" strike="noStrike" kern="0" cap="none" spc="0" normalizeH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tuổi</a:t>
              </a:r>
              <a:r>
                <a:rPr kumimoji="0" lang="en-US" sz="2400" b="0" i="0" u="none" strike="noStrike" kern="0" cap="none" spc="0" normalizeH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31707" y="2133404"/>
              <a:ext cx="417616" cy="563296"/>
            </a:xfrm>
            <a:prstGeom prst="rect">
              <a:avLst/>
            </a:prstGeom>
          </p:spPr>
        </p:pic>
      </p:grpSp>
      <p:sp>
        <p:nvSpPr>
          <p:cNvPr id="12" name="Rounded Rectangle 11"/>
          <p:cNvSpPr/>
          <p:nvPr/>
        </p:nvSpPr>
        <p:spPr>
          <a:xfrm>
            <a:off x="1003827" y="3164592"/>
            <a:ext cx="4792708" cy="91940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6310720" y="3164592"/>
            <a:ext cx="5374313" cy="91940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song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kênh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4771" y="4276937"/>
            <a:ext cx="1784838" cy="17848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05552" y="4027430"/>
            <a:ext cx="2987299" cy="31762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27771" y="4393981"/>
            <a:ext cx="2161592" cy="2259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187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DC37B48-6912-02D0-8C57-02BEF8CA44DB}"/>
              </a:ext>
            </a:extLst>
          </p:cNvPr>
          <p:cNvSpPr txBox="1"/>
          <p:nvPr/>
        </p:nvSpPr>
        <p:spPr>
          <a:xfrm>
            <a:off x="1338812" y="824762"/>
            <a:ext cx="100325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Nói với bạn tên và nội dung chương trình truyền hình 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AAECF5D-E403-12F5-71E4-9F917E7847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90" b="93427" l="9043" r="90957">
                        <a14:foregroundMark x1="92021" y1="62911" x2="92021" y2="62911"/>
                        <a14:foregroundMark x1="60638" y1="89202" x2="60638" y2="89202"/>
                        <a14:foregroundMark x1="45213" y1="92958" x2="50000" y2="92958"/>
                        <a14:foregroundMark x1="43617" y1="93427" x2="43617" y2="9342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6325" y="669012"/>
            <a:ext cx="892487" cy="101116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62B1BFCB-D40F-E84D-EC61-4C14F2003C16}"/>
              </a:ext>
            </a:extLst>
          </p:cNvPr>
          <p:cNvSpPr/>
          <p:nvPr/>
        </p:nvSpPr>
        <p:spPr>
          <a:xfrm>
            <a:off x="1198852" y="363097"/>
            <a:ext cx="78238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MỘT SỐ CHƯƠNG TRÌNH </a:t>
            </a:r>
            <a:r>
              <a:rPr lang="en-US" sz="28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 HÌNH</a:t>
            </a:r>
            <a:endParaRPr lang="en-US" sz="28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23965" y="2099387"/>
            <a:ext cx="7180872" cy="32857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04837" y="3979366"/>
            <a:ext cx="3109229" cy="310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970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FB89E2BE-C9ED-6D86-F6A7-223BB3D6E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2432" y="1487964"/>
            <a:ext cx="7859499" cy="1573068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8800" b="1" dirty="0">
                <a:solidFill>
                  <a:srgbClr val="FF3300"/>
                </a:solidFill>
                <a:latin typeface="Gluten" pitchFamily="2" charset="0"/>
              </a:rPr>
              <a:t>   </a:t>
            </a:r>
            <a:r>
              <a:rPr lang="en-US" sz="9600" b="1" dirty="0">
                <a:solidFill>
                  <a:srgbClr val="FF3300"/>
                </a:solidFill>
                <a:latin typeface="Gluten" pitchFamily="2" charset="0"/>
              </a:rPr>
              <a:t/>
            </a:r>
            <a:br>
              <a:rPr lang="en-US" sz="9600" b="1" dirty="0">
                <a:solidFill>
                  <a:srgbClr val="FF3300"/>
                </a:solidFill>
                <a:latin typeface="Gluten" pitchFamily="2" charset="0"/>
              </a:rPr>
            </a:br>
            <a:r>
              <a:rPr lang="en-US" sz="9600" b="1" dirty="0">
                <a:solidFill>
                  <a:srgbClr val="FF3300"/>
                </a:solidFill>
                <a:latin typeface="Gluten" pitchFamily="2" charset="0"/>
              </a:rPr>
              <a:t>   </a:t>
            </a:r>
            <a:r>
              <a:rPr lang="en-US" sz="96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9600" b="1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hực</a:t>
            </a:r>
            <a:r>
              <a:rPr lang="en-US" sz="96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lang="en-US" sz="880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6138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19A596A4-6CBE-6E3B-CA07-0D5C086792BF}"/>
              </a:ext>
            </a:extLst>
          </p:cNvPr>
          <p:cNvSpPr/>
          <p:nvPr/>
        </p:nvSpPr>
        <p:spPr>
          <a:xfrm>
            <a:off x="1291355" y="747230"/>
            <a:ext cx="1025994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</a:t>
            </a:r>
            <a:r>
              <a:rPr lang="vi-VN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 hãy cùng bạn sử dụng điều khiển từ xa để thực hiện các yêu cầu sau: </a:t>
            </a:r>
            <a:endParaRPr lang="en-US" sz="2400" dirty="0" smtClean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vi-VN" sz="2400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bật</a:t>
            </a:r>
            <a:r>
              <a:rPr lang="vi-VN" sz="2400" i="1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tắt nguồn; điều chỉnh kênh; điều chỉnh âm lượng</a:t>
            </a:r>
            <a:r>
              <a:rPr lang="vi-VN" sz="24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 </a:t>
            </a:r>
            <a:r>
              <a:rPr lang="vi-VN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 gợi ý trong Hình 4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3FE56BF9-52CC-166E-AD22-03984FCBE4FB}"/>
              </a:ext>
            </a:extLst>
          </p:cNvPr>
          <p:cNvSpPr/>
          <p:nvPr/>
        </p:nvSpPr>
        <p:spPr>
          <a:xfrm>
            <a:off x="1199194" y="307985"/>
            <a:ext cx="65130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SỬ DỤNG MÁY THU </a:t>
            </a:r>
            <a:r>
              <a:rPr lang="en-US" sz="28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endParaRPr lang="en-US" sz="28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AAECF5D-E403-12F5-71E4-9F917E7847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90" b="93427" l="9043" r="90957">
                        <a14:foregroundMark x1="92021" y1="62911" x2="92021" y2="62911"/>
                        <a14:foregroundMark x1="60638" y1="89202" x2="60638" y2="89202"/>
                        <a14:foregroundMark x1="45213" y1="92958" x2="50000" y2="92958"/>
                        <a14:foregroundMark x1="43617" y1="93427" x2="43617" y2="9342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2962" y="657143"/>
            <a:ext cx="892487" cy="10111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9197" y="1632543"/>
            <a:ext cx="9922100" cy="500677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52058" y="4450702"/>
            <a:ext cx="2539942" cy="1951108"/>
          </a:xfrm>
          <a:prstGeom prst="rect">
            <a:avLst/>
          </a:prstGeom>
        </p:spPr>
      </p:pic>
      <p:sp>
        <p:nvSpPr>
          <p:cNvPr id="10" name="Thought Bubble: Cloud 11">
            <a:extLst>
              <a:ext uri="{FF2B5EF4-FFF2-40B4-BE49-F238E27FC236}">
                <a16:creationId xmlns:a16="http://schemas.microsoft.com/office/drawing/2014/main" xmlns="" id="{CCBBCB9A-0062-994E-BDDE-CD9DC4E036AD}"/>
              </a:ext>
            </a:extLst>
          </p:cNvPr>
          <p:cNvSpPr/>
          <p:nvPr/>
        </p:nvSpPr>
        <p:spPr>
          <a:xfrm>
            <a:off x="6265251" y="3940340"/>
            <a:ext cx="4243564" cy="1264093"/>
          </a:xfrm>
          <a:prstGeom prst="cloudCallout">
            <a:avLst>
              <a:gd name="adj1" fmla="val -9179"/>
              <a:gd name="adj2" fmla="val -7820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9246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3FE56BF9-52CC-166E-AD22-03984FCBE4FB}"/>
              </a:ext>
            </a:extLst>
          </p:cNvPr>
          <p:cNvSpPr/>
          <p:nvPr/>
        </p:nvSpPr>
        <p:spPr>
          <a:xfrm>
            <a:off x="773994" y="399258"/>
            <a:ext cx="65130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SỬ DỤNG MÁY THU </a:t>
            </a:r>
            <a:r>
              <a:rPr lang="en-US" sz="32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endParaRPr lang="en-US" sz="32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904623" y="984033"/>
            <a:ext cx="5145549" cy="780176"/>
            <a:chOff x="904623" y="984033"/>
            <a:chExt cx="5145549" cy="78017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26250" y1="17333" x2="33750" y2="533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04623" y="984033"/>
              <a:ext cx="870432" cy="780176"/>
            </a:xfrm>
            <a:prstGeom prst="rect">
              <a:avLst/>
            </a:prstGeom>
          </p:spPr>
        </p:pic>
        <p:sp>
          <p:nvSpPr>
            <p:cNvPr id="10" name="Rounded Rectangle 9"/>
            <p:cNvSpPr/>
            <p:nvPr/>
          </p:nvSpPr>
          <p:spPr>
            <a:xfrm>
              <a:off x="1775055" y="1161712"/>
              <a:ext cx="4275117" cy="578882"/>
            </a:xfrm>
            <a:prstGeom prst="roundRect">
              <a:avLst/>
            </a:prstGeom>
            <a:solidFill>
              <a:srgbClr val="4BACC6">
                <a:lumMod val="40000"/>
                <a:lumOff val="60000"/>
              </a:srgbClr>
            </a:solidFill>
            <a:ln w="28575">
              <a:solidFill>
                <a:srgbClr val="00B0F0"/>
              </a:solidFill>
            </a:ln>
          </p:spPr>
          <p:txBody>
            <a:bodyPr wrap="square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 </a:t>
              </a:r>
              <a:r>
                <a:rPr kumimoji="0" lang="en-US" sz="28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kumimoji="0" lang="en-US" sz="2800" b="0" i="0" u="none" strike="noStrike" kern="0" cap="none" spc="0" normalizeH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0" cap="none" spc="0" normalizeH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bước</a:t>
              </a:r>
              <a:r>
                <a:rPr kumimoji="0" lang="en-US" sz="2800" b="0" i="0" u="none" strike="noStrike" kern="0" cap="none" spc="0" normalizeH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0" cap="none" spc="0" normalizeH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sử</a:t>
              </a:r>
              <a:r>
                <a:rPr kumimoji="0" lang="en-US" sz="2800" b="0" i="0" u="none" strike="noStrike" kern="0" cap="none" spc="0" normalizeH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0" cap="none" spc="0" normalizeH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dụng</a:t>
              </a:r>
              <a:r>
                <a:rPr kumimoji="0" lang="en-US" sz="2800" b="0" i="0" u="none" strike="noStrike" kern="0" cap="none" spc="0" normalizeH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0" cap="none" spc="0" normalizeH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ti</a:t>
              </a:r>
              <a:r>
                <a:rPr kumimoji="0" lang="en-US" sz="2800" b="0" i="0" u="none" strike="noStrike" kern="0" cap="none" spc="0" normalizeH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vi:</a:t>
              </a:r>
              <a:endPara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4" name="Rounded Rectangle 3"/>
          <p:cNvSpPr/>
          <p:nvPr/>
        </p:nvSpPr>
        <p:spPr>
          <a:xfrm>
            <a:off x="1775055" y="2092231"/>
            <a:ext cx="4001984" cy="712519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6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3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3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vi.</a:t>
            </a:r>
            <a:endParaRPr lang="en-US" sz="36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775055" y="3156387"/>
            <a:ext cx="6794665" cy="712519"/>
          </a:xfrm>
          <a:prstGeom prst="round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6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3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775055" y="4138686"/>
            <a:ext cx="5967657" cy="712519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600" dirty="0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600" dirty="0" err="1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dirty="0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3600" dirty="0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kênh</a:t>
            </a:r>
            <a:r>
              <a:rPr lang="en-US" sz="3600" dirty="0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solidFill>
                <a:srgbClr val="FF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775055" y="5135580"/>
            <a:ext cx="7547075" cy="712519"/>
          </a:xfrm>
          <a:prstGeom prst="roundRect">
            <a:avLst/>
          </a:prstGeom>
          <a:solidFill>
            <a:srgbClr val="FF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6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36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36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36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36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6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67044" y="4349386"/>
            <a:ext cx="2158171" cy="2255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546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12" grpId="0" animBg="1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6CCA4C2C-EC1C-154D-0D3E-45AFB1778E8F}"/>
              </a:ext>
            </a:extLst>
          </p:cNvPr>
          <p:cNvSpPr/>
          <p:nvPr/>
        </p:nvSpPr>
        <p:spPr>
          <a:xfrm>
            <a:off x="1404404" y="738786"/>
            <a:ext cx="89033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Em hãy quan sát Hình 5 và cho biết: </a:t>
            </a:r>
            <a:endParaRPr lang="en-US" sz="2800" b="1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82BEACF-3893-E965-FB1B-E87A492DAE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60" b="89623" l="9396" r="93289">
                        <a14:foregroundMark x1="89262" y1="37736" x2="89933" y2="51887"/>
                        <a14:foregroundMark x1="91275" y1="40094" x2="93289" y2="47642"/>
                        <a14:foregroundMark x1="62416" y1="12264" x2="62416" y2="12264"/>
                        <a14:foregroundMark x1="61074" y1="7075" x2="61074" y2="7075"/>
                        <a14:foregroundMark x1="51678" y1="6604" x2="51678" y2="6604"/>
                        <a14:foregroundMark x1="51007" y1="5660" x2="51007" y2="566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5701" y="632156"/>
            <a:ext cx="708703" cy="97561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07617F1D-74FA-DD23-4836-F905FE043063}"/>
              </a:ext>
            </a:extLst>
          </p:cNvPr>
          <p:cNvSpPr/>
          <p:nvPr/>
        </p:nvSpPr>
        <p:spPr>
          <a:xfrm>
            <a:off x="1050052" y="276887"/>
            <a:ext cx="65130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SỬ DỤNG MÁY THU </a:t>
            </a:r>
            <a:r>
              <a:rPr lang="en-US" sz="28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endParaRPr lang="en-US" sz="28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9716" y="2165991"/>
            <a:ext cx="5897911" cy="440705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404404" y="1246590"/>
            <a:ext cx="10280915" cy="919401"/>
          </a:xfrm>
          <a:prstGeom prst="round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vi-VN" sz="24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 </a:t>
            </a:r>
            <a:r>
              <a:rPr lang="vi-VN" sz="2400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 ảnh nào thể hiện xem ti vi không đúng </a:t>
            </a:r>
            <a:r>
              <a:rPr lang="vi-VN" sz="24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cách?</a:t>
            </a:r>
            <a:endParaRPr lang="en-US" sz="2400" dirty="0" smtClean="0">
              <a:solidFill>
                <a:srgbClr val="0070C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vi-VN" sz="24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Chỉ </a:t>
            </a:r>
            <a:r>
              <a:rPr lang="vi-VN" sz="2400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ra ảnh hưởng xấu có thể xảy ra khi xem ti vi không đúng cách</a:t>
            </a:r>
            <a:r>
              <a:rPr lang="vi-VN" sz="24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9019682" y="2571546"/>
            <a:ext cx="2576200" cy="2365132"/>
            <a:chOff x="9716493" y="1399428"/>
            <a:chExt cx="2961915" cy="2638086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xmlns="" id="{A409195D-D8A0-54E3-CB97-B54C0A6252AA}"/>
                </a:ext>
              </a:extLst>
            </p:cNvPr>
            <p:cNvGrpSpPr/>
            <p:nvPr/>
          </p:nvGrpSpPr>
          <p:grpSpPr>
            <a:xfrm>
              <a:off x="9716493" y="1399428"/>
              <a:ext cx="2401609" cy="1613700"/>
              <a:chOff x="791675" y="5235951"/>
              <a:chExt cx="2918012" cy="2720294"/>
            </a:xfrm>
            <a:solidFill>
              <a:srgbClr val="00B0F0"/>
            </a:solidFill>
          </p:grpSpPr>
          <p:sp>
            <p:nvSpPr>
              <p:cNvPr id="11" name="Cloud 10">
                <a:extLst>
                  <a:ext uri="{FF2B5EF4-FFF2-40B4-BE49-F238E27FC236}">
                    <a16:creationId xmlns:a16="http://schemas.microsoft.com/office/drawing/2014/main" xmlns="" id="{9C601447-8581-F43E-9EE7-62AA4C7BE914}"/>
                  </a:ext>
                </a:extLst>
              </p:cNvPr>
              <p:cNvSpPr/>
              <p:nvPr/>
            </p:nvSpPr>
            <p:spPr>
              <a:xfrm>
                <a:off x="791675" y="5235951"/>
                <a:ext cx="2918012" cy="1828800"/>
              </a:xfrm>
              <a:prstGeom prst="cloud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xmlns="" id="{25245F8D-2545-3C05-788C-AD0D427EC25E}"/>
                  </a:ext>
                </a:extLst>
              </p:cNvPr>
              <p:cNvSpPr txBox="1"/>
              <p:nvPr/>
            </p:nvSpPr>
            <p:spPr>
              <a:xfrm>
                <a:off x="1076804" y="5459167"/>
                <a:ext cx="2186890" cy="2497078"/>
              </a:xfrm>
              <a:prstGeom prst="roundRect">
                <a:avLst/>
              </a:prstGeom>
              <a:grpFill/>
              <a:ln w="28575" cap="flat" cmpd="sng" algn="ctr">
                <a:noFill/>
                <a:prstDash val="dash"/>
                <a:miter lim="800000"/>
              </a:ln>
              <a:effectLst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rPr>
                  <a:t> </a:t>
                </a:r>
                <a:r>
                  <a:rPr kumimoji="0" lang="en-US" sz="2400" b="1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Thảo</a:t>
                </a:r>
                <a:r>
                  <a:rPr kumimoji="0" lang="en-US" sz="2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1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luận</a:t>
                </a:r>
                <a:r>
                  <a:rPr kumimoji="0" lang="en-US" sz="2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1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nhóm</a:t>
                </a:r>
                <a:endParaRPr kumimoji="0" lang="en-US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6AE8A450-DA37-A36D-C042-BF72A13D5FB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814" b="99128" l="4508" r="98164">
                          <a14:foregroundMark x1="72120" y1="50000" x2="86811" y2="54070"/>
                          <a14:foregroundMark x1="92321" y1="50436" x2="95159" y2="55959"/>
                          <a14:foregroundMark x1="81636" y1="79215" x2="81970" y2="89680"/>
                          <a14:foregroundMark x1="81970" y1="89680" x2="81970" y2="89680"/>
                          <a14:foregroundMark x1="71619" y1="81250" x2="72454" y2="91570"/>
                          <a14:foregroundMark x1="72454" y1="91570" x2="72454" y2="91570"/>
                          <a14:foregroundMark x1="70785" y1="93605" x2="73790" y2="99128"/>
                          <a14:foregroundMark x1="95159" y1="92151" x2="98164" y2="95930"/>
                          <a14:foregroundMark x1="9015" y1="87355" x2="4841" y2="94913"/>
                          <a14:foregroundMark x1="4841" y1="94913" x2="6511" y2="96948"/>
                          <a14:foregroundMark x1="33222" y1="21512" x2="41068" y2="23983"/>
                          <a14:foregroundMark x1="41068" y1="23983" x2="41068" y2="23983"/>
                          <a14:foregroundMark x1="39900" y1="15116" x2="45075" y2="22238"/>
                          <a14:foregroundMark x1="49917" y1="12645" x2="51085" y2="25581"/>
                          <a14:foregroundMark x1="60434" y1="14680" x2="56260" y2="21802"/>
                          <a14:foregroundMark x1="56260" y1="21802" x2="56260" y2="21802"/>
                          <a14:foregroundMark x1="69616" y1="22238" x2="58932" y2="26890"/>
                          <a14:foregroundMark x1="53756" y1="25581" x2="53255" y2="26163"/>
                          <a14:foregroundMark x1="56761" y1="28052" x2="54424" y2="29360"/>
                          <a14:foregroundMark x1="45409" y1="27616" x2="47412" y2="28488"/>
                          <a14:foregroundMark x1="40568" y1="5959" x2="60267" y2="7122"/>
                          <a14:foregroundMark x1="60267" y1="7122" x2="63272" y2="6831"/>
                          <a14:foregroundMark x1="42070" y1="7994" x2="53756" y2="7703"/>
                          <a14:foregroundMark x1="53756" y1="7703" x2="62604" y2="8140"/>
                          <a14:foregroundMark x1="40401" y1="5814" x2="54090" y2="6250"/>
                          <a14:foregroundMark x1="54090" y1="6250" x2="60434" y2="581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592550" y="1641738"/>
              <a:ext cx="2085858" cy="23957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91836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01A19EF-50CC-DB78-2B55-AF141F48EDA0}"/>
              </a:ext>
            </a:extLst>
          </p:cNvPr>
          <p:cNvSpPr txBox="1"/>
          <p:nvPr/>
        </p:nvSpPr>
        <p:spPr>
          <a:xfrm>
            <a:off x="582253" y="1296633"/>
            <a:ext cx="6643585" cy="3072015"/>
          </a:xfrm>
          <a:prstGeom prst="rect">
            <a:avLst/>
          </a:prstGeom>
        </p:spPr>
        <p:txBody>
          <a:bodyPr vert="horz" lIns="60960" tIns="30480" rIns="60960" bIns="30480" rtlCol="0" anchor="b">
            <a:normAutofit/>
          </a:bodyPr>
          <a:lstStyle/>
          <a:p>
            <a:pPr algn="ctr" defTabSz="609539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8000" dirty="0" smtClean="0">
                <a:solidFill>
                  <a:srgbClr val="00B050"/>
                </a:solidFill>
                <a:latin typeface="Sigmar One" panose="00000500000000000000" pitchFamily="2" charset="0"/>
                <a:ea typeface="+mj-ea"/>
                <a:cs typeface="+mj-cs"/>
              </a:rPr>
              <a:t>KHỞI ĐỘNG</a:t>
            </a:r>
            <a:endParaRPr lang="en-US" sz="8000" dirty="0">
              <a:solidFill>
                <a:srgbClr val="00B050"/>
              </a:solidFill>
              <a:latin typeface="Sigmar One" panose="00000500000000000000" pitchFamily="2" charset="0"/>
              <a:ea typeface="+mj-ea"/>
              <a:cs typeface="+mj-cs"/>
            </a:endParaRPr>
          </a:p>
        </p:txBody>
      </p:sp>
      <p:pic>
        <p:nvPicPr>
          <p:cNvPr id="7" name="Picture 15">
            <a:extLst>
              <a:ext uri="{FF2B5EF4-FFF2-40B4-BE49-F238E27FC236}">
                <a16:creationId xmlns:a16="http://schemas.microsoft.com/office/drawing/2014/main" xmlns="" id="{CD31BEF7-7EA4-B9FE-D27F-9C6EC7148C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0" y="655757"/>
            <a:ext cx="7894320" cy="465890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34416" y="1435835"/>
            <a:ext cx="4878861" cy="5422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1344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6CCA4C2C-EC1C-154D-0D3E-45AFB1778E8F}"/>
              </a:ext>
            </a:extLst>
          </p:cNvPr>
          <p:cNvSpPr/>
          <p:nvPr/>
        </p:nvSpPr>
        <p:spPr>
          <a:xfrm>
            <a:off x="1404404" y="738786"/>
            <a:ext cx="89033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Em hãy quan sát Hình 5 và cho biết: </a:t>
            </a:r>
            <a:endParaRPr lang="en-US" sz="2800" b="1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82BEACF-3893-E965-FB1B-E87A492DAE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60" b="89623" l="9396" r="93289">
                        <a14:foregroundMark x1="89262" y1="37736" x2="89933" y2="51887"/>
                        <a14:foregroundMark x1="91275" y1="40094" x2="93289" y2="47642"/>
                        <a14:foregroundMark x1="62416" y1="12264" x2="62416" y2="12264"/>
                        <a14:foregroundMark x1="61074" y1="7075" x2="61074" y2="7075"/>
                        <a14:foregroundMark x1="51678" y1="6604" x2="51678" y2="6604"/>
                        <a14:foregroundMark x1="51007" y1="5660" x2="51007" y2="566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5701" y="632156"/>
            <a:ext cx="708703" cy="97561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07617F1D-74FA-DD23-4836-F905FE043063}"/>
              </a:ext>
            </a:extLst>
          </p:cNvPr>
          <p:cNvSpPr/>
          <p:nvPr/>
        </p:nvSpPr>
        <p:spPr>
          <a:xfrm>
            <a:off x="1050052" y="276887"/>
            <a:ext cx="65130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SỬ DỤNG MÁY THU </a:t>
            </a:r>
            <a:r>
              <a:rPr lang="en-US" sz="28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endParaRPr lang="en-US" sz="28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309401" y="1368636"/>
            <a:ext cx="8998381" cy="544830"/>
          </a:xfrm>
          <a:prstGeom prst="round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lvl="0"/>
            <a:r>
              <a:rPr lang="vi-VN" sz="2600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 hình ảnh </a:t>
            </a:r>
            <a:r>
              <a:rPr lang="vi-VN" sz="26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 </a:t>
            </a:r>
            <a:r>
              <a:rPr lang="vi-VN" sz="2600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 xem ti vi không đúng </a:t>
            </a:r>
            <a:r>
              <a:rPr lang="vi-VN" sz="26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lang="en-US" sz="26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r>
              <a:rPr lang="vi-VN" sz="26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lang="en-US" sz="2600" dirty="0">
              <a:solidFill>
                <a:srgbClr val="0070C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2774" y="2020096"/>
            <a:ext cx="4171633" cy="31214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Flowchart: Alternate Process 8"/>
          <p:cNvSpPr/>
          <p:nvPr/>
        </p:nvSpPr>
        <p:spPr>
          <a:xfrm>
            <a:off x="3402413" y="5318227"/>
            <a:ext cx="4907359" cy="1123712"/>
          </a:xfrm>
          <a:prstGeom prst="flowChartAlternateProcess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just"/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vi-VN" sz="3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 </a:t>
            </a:r>
            <a:r>
              <a:rPr lang="vi-VN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 gần màn hình ti vi sẽ gây hại cho mắt.</a:t>
            </a:r>
            <a:endParaRPr lang="en-US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8468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6CCA4C2C-EC1C-154D-0D3E-45AFB1778E8F}"/>
              </a:ext>
            </a:extLst>
          </p:cNvPr>
          <p:cNvSpPr/>
          <p:nvPr/>
        </p:nvSpPr>
        <p:spPr>
          <a:xfrm>
            <a:off x="1404404" y="738786"/>
            <a:ext cx="89033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Em hãy quan sát Hình 5 và cho biết: </a:t>
            </a:r>
            <a:endParaRPr lang="en-US" sz="2800" b="1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82BEACF-3893-E965-FB1B-E87A492DAE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60" b="89623" l="9396" r="93289">
                        <a14:foregroundMark x1="89262" y1="37736" x2="89933" y2="51887"/>
                        <a14:foregroundMark x1="91275" y1="40094" x2="93289" y2="47642"/>
                        <a14:foregroundMark x1="62416" y1="12264" x2="62416" y2="12264"/>
                        <a14:foregroundMark x1="61074" y1="7075" x2="61074" y2="7075"/>
                        <a14:foregroundMark x1="51678" y1="6604" x2="51678" y2="6604"/>
                        <a14:foregroundMark x1="51007" y1="5660" x2="51007" y2="566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5701" y="632156"/>
            <a:ext cx="708703" cy="97561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07617F1D-74FA-DD23-4836-F905FE043063}"/>
              </a:ext>
            </a:extLst>
          </p:cNvPr>
          <p:cNvSpPr/>
          <p:nvPr/>
        </p:nvSpPr>
        <p:spPr>
          <a:xfrm>
            <a:off x="1050052" y="276887"/>
            <a:ext cx="65130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SỬ DỤNG MÁY THU </a:t>
            </a:r>
            <a:r>
              <a:rPr lang="en-US" sz="28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endParaRPr lang="en-US" sz="28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309401" y="1368636"/>
            <a:ext cx="8998381" cy="544830"/>
          </a:xfrm>
          <a:prstGeom prst="round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lvl="0"/>
            <a:r>
              <a:rPr lang="vi-VN" sz="2600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 hình ảnh </a:t>
            </a:r>
            <a:r>
              <a:rPr lang="vi-VN" sz="26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 </a:t>
            </a:r>
            <a:r>
              <a:rPr lang="vi-VN" sz="2600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 xem ti vi không đúng </a:t>
            </a:r>
            <a:r>
              <a:rPr lang="vi-VN" sz="26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lang="en-US" sz="26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r>
              <a:rPr lang="vi-VN" sz="26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lang="en-US" sz="2600" dirty="0">
              <a:solidFill>
                <a:srgbClr val="0070C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lowchart: Alternate Process 8"/>
          <p:cNvSpPr/>
          <p:nvPr/>
        </p:nvSpPr>
        <p:spPr>
          <a:xfrm>
            <a:off x="2793038" y="5365271"/>
            <a:ext cx="6126110" cy="1191816"/>
          </a:xfrm>
          <a:prstGeom prst="flowChartAlternateProcess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just"/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99049" y="2027960"/>
            <a:ext cx="4314087" cy="3222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896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6CCA4C2C-EC1C-154D-0D3E-45AFB1778E8F}"/>
              </a:ext>
            </a:extLst>
          </p:cNvPr>
          <p:cNvSpPr/>
          <p:nvPr/>
        </p:nvSpPr>
        <p:spPr>
          <a:xfrm>
            <a:off x="1404404" y="738786"/>
            <a:ext cx="89033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Em hãy quan sát Hình 5 và cho biết: </a:t>
            </a:r>
            <a:endParaRPr lang="en-US" sz="2800" b="1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82BEACF-3893-E965-FB1B-E87A492DAE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60" b="89623" l="9396" r="93289">
                        <a14:foregroundMark x1="89262" y1="37736" x2="89933" y2="51887"/>
                        <a14:foregroundMark x1="91275" y1="40094" x2="93289" y2="47642"/>
                        <a14:foregroundMark x1="62416" y1="12264" x2="62416" y2="12264"/>
                        <a14:foregroundMark x1="61074" y1="7075" x2="61074" y2="7075"/>
                        <a14:foregroundMark x1="51678" y1="6604" x2="51678" y2="6604"/>
                        <a14:foregroundMark x1="51007" y1="5660" x2="51007" y2="566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5701" y="632156"/>
            <a:ext cx="708703" cy="97561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07617F1D-74FA-DD23-4836-F905FE043063}"/>
              </a:ext>
            </a:extLst>
          </p:cNvPr>
          <p:cNvSpPr/>
          <p:nvPr/>
        </p:nvSpPr>
        <p:spPr>
          <a:xfrm>
            <a:off x="1050052" y="276887"/>
            <a:ext cx="65130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B0F0"/>
                </a:solidFill>
                <a:latin typeface="Nunito Black" pitchFamily="2" charset="0"/>
              </a:rPr>
              <a:t>4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SỬ DỤNG MÁY THU </a:t>
            </a:r>
            <a:r>
              <a:rPr lang="en-US" sz="28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endParaRPr lang="en-US" sz="28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309401" y="1368636"/>
            <a:ext cx="8998381" cy="544830"/>
          </a:xfrm>
          <a:prstGeom prst="round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lvl="0"/>
            <a:r>
              <a:rPr lang="vi-VN" sz="2600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 hình ảnh </a:t>
            </a:r>
            <a:r>
              <a:rPr lang="vi-VN" sz="26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 </a:t>
            </a:r>
            <a:r>
              <a:rPr lang="vi-VN" sz="2600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 xem ti vi không đúng </a:t>
            </a:r>
            <a:r>
              <a:rPr lang="vi-VN" sz="26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lang="en-US" sz="26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r>
              <a:rPr lang="vi-VN" sz="26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lang="en-US" sz="2600" dirty="0">
              <a:solidFill>
                <a:srgbClr val="0070C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lowchart: Alternate Process 8"/>
          <p:cNvSpPr/>
          <p:nvPr/>
        </p:nvSpPr>
        <p:spPr>
          <a:xfrm>
            <a:off x="2320959" y="5290626"/>
            <a:ext cx="7312864" cy="1123712"/>
          </a:xfrm>
          <a:prstGeom prst="flowChartAlternateProcess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just"/>
            <a:r>
              <a:rPr lang="vi-VN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 xem ti vi không đúng tư thế sẽ gây hại cho sự phát triển của xương.</a:t>
            </a:r>
            <a:endParaRPr lang="en-US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0277" y="1913466"/>
            <a:ext cx="4185551" cy="32055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91577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D2358E8B-2D0D-4299-6333-5EDFCF22AE2E}"/>
              </a:ext>
            </a:extLst>
          </p:cNvPr>
          <p:cNvSpPr/>
          <p:nvPr/>
        </p:nvSpPr>
        <p:spPr>
          <a:xfrm>
            <a:off x="1169299" y="386715"/>
            <a:ext cx="65130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B0F0"/>
                </a:solidFill>
                <a:latin typeface="Nunito Black" pitchFamily="2" charset="0"/>
              </a:rPr>
              <a:t>4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SỬ DỤNG MÁY THU </a:t>
            </a:r>
            <a:r>
              <a:rPr lang="en-US" sz="28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endParaRPr lang="en-US" sz="28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479816" y="648325"/>
            <a:ext cx="7486161" cy="5889572"/>
            <a:chOff x="2479816" y="648325"/>
            <a:chExt cx="7486161" cy="588957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30245" y="1047032"/>
              <a:ext cx="6835732" cy="5490865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3716B27A-70F7-5F7B-802D-1205615FD5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906" b="93396" l="9709" r="91748">
                          <a14:foregroundMark x1="88350" y1="43396" x2="92718" y2="52358"/>
                          <a14:foregroundMark x1="48544" y1="89623" x2="48544" y2="89623"/>
                          <a14:foregroundMark x1="33010" y1="91981" x2="33010" y2="91981"/>
                          <a14:foregroundMark x1="51456" y1="93396" x2="51456" y2="93396"/>
                          <a14:foregroundMark x1="35437" y1="93396" x2="35437" y2="9339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479816" y="648325"/>
              <a:ext cx="1001994" cy="1013868"/>
            </a:xfrm>
            <a:prstGeom prst="rect">
              <a:avLst/>
            </a:prstGeom>
          </p:spPr>
        </p:pic>
      </p:grp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FB89E2BE-C9ED-6D86-F6A7-223BB3D6E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739" y="1923803"/>
            <a:ext cx="1933331" cy="1573068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6000" b="1" dirty="0">
                <a:solidFill>
                  <a:srgbClr val="FF3300"/>
                </a:solidFill>
                <a:latin typeface="Gluten" pitchFamily="2" charset="0"/>
              </a:rPr>
              <a:t>   </a:t>
            </a:r>
            <a:r>
              <a:rPr lang="en-US" sz="6600" b="1" dirty="0">
                <a:solidFill>
                  <a:srgbClr val="FF3300"/>
                </a:solidFill>
                <a:latin typeface="Gluten" pitchFamily="2" charset="0"/>
              </a:rPr>
              <a:t/>
            </a:r>
            <a:br>
              <a:rPr lang="en-US" sz="6600" b="1" dirty="0">
                <a:solidFill>
                  <a:srgbClr val="FF3300"/>
                </a:solidFill>
                <a:latin typeface="Gluten" pitchFamily="2" charset="0"/>
              </a:rPr>
            </a:br>
            <a:r>
              <a:rPr lang="en-US" sz="6600" b="1" dirty="0">
                <a:solidFill>
                  <a:srgbClr val="FF3300"/>
                </a:solidFill>
                <a:latin typeface="Gluten" pitchFamily="2" charset="0"/>
              </a:rPr>
              <a:t>   </a:t>
            </a:r>
            <a:r>
              <a:rPr lang="en-US" sz="6600" b="1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66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66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6600" b="1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US" sz="600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4136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D6ED202-068E-095E-E9AA-AAD7D3741399}"/>
              </a:ext>
            </a:extLst>
          </p:cNvPr>
          <p:cNvSpPr txBox="1"/>
          <p:nvPr/>
        </p:nvSpPr>
        <p:spPr>
          <a:xfrm>
            <a:off x="1251848" y="450318"/>
            <a:ext cx="9688303" cy="1191816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en-US" sz="3200" b="0" i="0" dirty="0">
                <a:solidFill>
                  <a:srgbClr val="000000"/>
                </a:solidFill>
                <a:effectLst/>
                <a:latin typeface="Nunito Black" pitchFamily="2" charset="0"/>
                <a:ea typeface="Cambria" panose="02040503050406030204" pitchFamily="18" charset="0"/>
              </a:rPr>
              <a:t>   </a:t>
            </a:r>
            <a:r>
              <a:rPr lang="en-US" sz="3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thảo</a:t>
            </a:r>
            <a:r>
              <a:rPr 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luận</a:t>
            </a:r>
            <a:r>
              <a:rPr 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chỗ</a:t>
            </a:r>
            <a:r>
              <a:rPr 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ngồi</a:t>
            </a:r>
            <a:r>
              <a:rPr 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xem</a:t>
            </a:r>
            <a:r>
              <a:rPr 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lang="en-US" sz="3200" dirty="0" smtClean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</a:t>
            </a:r>
            <a:r>
              <a:rPr lang="en-US" sz="32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 an </a:t>
            </a:r>
            <a:r>
              <a:rPr lang="en-US" sz="3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toàn</a:t>
            </a:r>
            <a:r>
              <a:rPr 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3282684-D51C-384F-9F43-20AC487B23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90" b="93427" l="9043" r="90957">
                        <a14:foregroundMark x1="92021" y1="62911" x2="92021" y2="62911"/>
                        <a14:foregroundMark x1="60638" y1="89202" x2="60638" y2="89202"/>
                        <a14:foregroundMark x1="45213" y1="92958" x2="50000" y2="92958"/>
                        <a14:foregroundMark x1="43617" y1="93427" x2="43617" y2="9342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8181" y="258169"/>
            <a:ext cx="985069" cy="111606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394855" y="1814327"/>
            <a:ext cx="83048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an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hought Bubble: Cloud 11">
            <a:extLst>
              <a:ext uri="{FF2B5EF4-FFF2-40B4-BE49-F238E27FC236}">
                <a16:creationId xmlns:a16="http://schemas.microsoft.com/office/drawing/2014/main" xmlns="" id="{CCBBCB9A-0062-994E-BDDE-CD9DC4E036AD}"/>
              </a:ext>
            </a:extLst>
          </p:cNvPr>
          <p:cNvSpPr/>
          <p:nvPr/>
        </p:nvSpPr>
        <p:spPr>
          <a:xfrm>
            <a:off x="1785386" y="2692815"/>
            <a:ext cx="3617885" cy="1175656"/>
          </a:xfrm>
          <a:prstGeom prst="flowChartAlternateProcess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vi.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hought Bubble: Cloud 11">
            <a:extLst>
              <a:ext uri="{FF2B5EF4-FFF2-40B4-BE49-F238E27FC236}">
                <a16:creationId xmlns:a16="http://schemas.microsoft.com/office/drawing/2014/main" xmlns="" id="{CCBBCB9A-0062-994E-BDDE-CD9DC4E036AD}"/>
              </a:ext>
            </a:extLst>
          </p:cNvPr>
          <p:cNvSpPr/>
          <p:nvPr/>
        </p:nvSpPr>
        <p:spPr>
          <a:xfrm>
            <a:off x="6812346" y="2571295"/>
            <a:ext cx="4168239" cy="1520042"/>
          </a:xfrm>
          <a:prstGeom prst="flowChartAlternateProcess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khuyến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44" b="90000" l="4688" r="90000">
                        <a14:foregroundMark x1="58438" y1="27813" x2="72656" y2="57969"/>
                        <a14:foregroundMark x1="42188" y1="34688" x2="45000" y2="52812"/>
                        <a14:foregroundMark x1="54688" y1="48438" x2="61563" y2="562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11300" y="2870663"/>
            <a:ext cx="5985165" cy="47560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24009" y="3977730"/>
            <a:ext cx="3104911" cy="3104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16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/>
      <p:bldP spid="5" grpId="0" animBg="1"/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1">
            <a:extLst>
              <a:ext uri="{FF2B5EF4-FFF2-40B4-BE49-F238E27FC236}">
                <a16:creationId xmlns="" xmlns:a16="http://schemas.microsoft.com/office/drawing/2014/main" id="{2BE746F2-0A69-7FBA-9307-BE194CC6AE96}"/>
              </a:ext>
            </a:extLst>
          </p:cNvPr>
          <p:cNvGrpSpPr/>
          <p:nvPr/>
        </p:nvGrpSpPr>
        <p:grpSpPr>
          <a:xfrm>
            <a:off x="76200" y="457200"/>
            <a:ext cx="6408040" cy="5006855"/>
            <a:chOff x="0" y="0"/>
            <a:chExt cx="2047836" cy="1876268"/>
          </a:xfrm>
        </p:grpSpPr>
        <p:sp>
          <p:nvSpPr>
            <p:cNvPr id="6" name="Freeform 12">
              <a:extLst>
                <a:ext uri="{FF2B5EF4-FFF2-40B4-BE49-F238E27FC236}">
                  <a16:creationId xmlns="" xmlns:a16="http://schemas.microsoft.com/office/drawing/2014/main" id="{48F85439-C6F8-4C8E-D4C6-A1947081089A}"/>
                </a:ext>
              </a:extLst>
            </p:cNvPr>
            <p:cNvSpPr/>
            <p:nvPr/>
          </p:nvSpPr>
          <p:spPr>
            <a:xfrm>
              <a:off x="92710" y="106680"/>
              <a:ext cx="1943696" cy="1756888"/>
            </a:xfrm>
            <a:custGeom>
              <a:avLst/>
              <a:gdLst/>
              <a:ahLst/>
              <a:cxnLst/>
              <a:rect l="l" t="t" r="r" b="b"/>
              <a:pathLst>
                <a:path w="1943696" h="1756888">
                  <a:moveTo>
                    <a:pt x="1917026" y="1567658"/>
                  </a:moveTo>
                  <a:cubicBezTo>
                    <a:pt x="1917026" y="1655288"/>
                    <a:pt x="1840826" y="1726408"/>
                    <a:pt x="1759546" y="1726408"/>
                  </a:cubicBezTo>
                  <a:lnTo>
                    <a:pt x="66040" y="1726408"/>
                  </a:lnTo>
                  <a:cubicBezTo>
                    <a:pt x="43180" y="1726408"/>
                    <a:pt x="20320" y="1721328"/>
                    <a:pt x="0" y="1712438"/>
                  </a:cubicBezTo>
                  <a:cubicBezTo>
                    <a:pt x="26670" y="1740378"/>
                    <a:pt x="63500" y="1756888"/>
                    <a:pt x="106515" y="1756888"/>
                  </a:cubicBezTo>
                  <a:lnTo>
                    <a:pt x="1797646" y="1756888"/>
                  </a:lnTo>
                  <a:cubicBezTo>
                    <a:pt x="1877656" y="1756888"/>
                    <a:pt x="1943696" y="1690848"/>
                    <a:pt x="1943696" y="1610838"/>
                  </a:cubicBezTo>
                  <a:lnTo>
                    <a:pt x="1943696" y="95250"/>
                  </a:lnTo>
                  <a:cubicBezTo>
                    <a:pt x="1943696" y="58420"/>
                    <a:pt x="1929726" y="25400"/>
                    <a:pt x="1908136" y="0"/>
                  </a:cubicBezTo>
                  <a:cubicBezTo>
                    <a:pt x="1914486" y="16510"/>
                    <a:pt x="1917026" y="34290"/>
                    <a:pt x="1917026" y="52070"/>
                  </a:cubicBezTo>
                  <a:lnTo>
                    <a:pt x="1917026" y="1567658"/>
                  </a:lnTo>
                  <a:lnTo>
                    <a:pt x="1917026" y="1567658"/>
                  </a:lnTo>
                  <a:close/>
                </a:path>
              </a:pathLst>
            </a:custGeom>
            <a:solidFill>
              <a:srgbClr val="C7D0D8"/>
            </a:solidFill>
          </p:spPr>
        </p:sp>
        <p:sp>
          <p:nvSpPr>
            <p:cNvPr id="7" name="Freeform 13">
              <a:extLst>
                <a:ext uri="{FF2B5EF4-FFF2-40B4-BE49-F238E27FC236}">
                  <a16:creationId xmlns="" xmlns:a16="http://schemas.microsoft.com/office/drawing/2014/main" id="{5F0C9D4E-7C55-FE4D-DDFD-9D1EF59EC64A}"/>
                </a:ext>
              </a:extLst>
            </p:cNvPr>
            <p:cNvSpPr/>
            <p:nvPr/>
          </p:nvSpPr>
          <p:spPr>
            <a:xfrm>
              <a:off x="12700" y="12700"/>
              <a:ext cx="1983066" cy="1807688"/>
            </a:xfrm>
            <a:custGeom>
              <a:avLst/>
              <a:gdLst/>
              <a:ahLst/>
              <a:cxnLst/>
              <a:rect l="l" t="t" r="r" b="b"/>
              <a:pathLst>
                <a:path w="1983066" h="1807688">
                  <a:moveTo>
                    <a:pt x="146050" y="1807688"/>
                  </a:moveTo>
                  <a:lnTo>
                    <a:pt x="1837016" y="1807688"/>
                  </a:lnTo>
                  <a:cubicBezTo>
                    <a:pt x="1917026" y="1807688"/>
                    <a:pt x="1983066" y="1741648"/>
                    <a:pt x="1983066" y="1661638"/>
                  </a:cubicBezTo>
                  <a:lnTo>
                    <a:pt x="1983066" y="146050"/>
                  </a:lnTo>
                  <a:cubicBezTo>
                    <a:pt x="1983066" y="66040"/>
                    <a:pt x="1917026" y="0"/>
                    <a:pt x="1837016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1661638"/>
                  </a:lnTo>
                  <a:cubicBezTo>
                    <a:pt x="0" y="1742918"/>
                    <a:pt x="66040" y="1807688"/>
                    <a:pt x="146050" y="180768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14">
              <a:extLst>
                <a:ext uri="{FF2B5EF4-FFF2-40B4-BE49-F238E27FC236}">
                  <a16:creationId xmlns="" xmlns:a16="http://schemas.microsoft.com/office/drawing/2014/main" id="{58901ED5-E651-364C-9F37-9DE63BF75B77}"/>
                </a:ext>
              </a:extLst>
            </p:cNvPr>
            <p:cNvSpPr/>
            <p:nvPr/>
          </p:nvSpPr>
          <p:spPr>
            <a:xfrm>
              <a:off x="0" y="0"/>
              <a:ext cx="2047836" cy="1876268"/>
            </a:xfrm>
            <a:custGeom>
              <a:avLst/>
              <a:gdLst/>
              <a:ahLst/>
              <a:cxnLst/>
              <a:rect l="l" t="t" r="r" b="b"/>
              <a:pathLst>
                <a:path w="2047836" h="1876268">
                  <a:moveTo>
                    <a:pt x="1984336" y="74930"/>
                  </a:moveTo>
                  <a:cubicBezTo>
                    <a:pt x="1956396" y="30480"/>
                    <a:pt x="1906866" y="0"/>
                    <a:pt x="1849716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1674338"/>
                  </a:lnTo>
                  <a:cubicBezTo>
                    <a:pt x="0" y="1726408"/>
                    <a:pt x="25400" y="1772128"/>
                    <a:pt x="63500" y="1801338"/>
                  </a:cubicBezTo>
                  <a:cubicBezTo>
                    <a:pt x="91440" y="1845788"/>
                    <a:pt x="140970" y="1876268"/>
                    <a:pt x="200866" y="1876268"/>
                  </a:cubicBezTo>
                  <a:lnTo>
                    <a:pt x="1889086" y="1876268"/>
                  </a:lnTo>
                  <a:cubicBezTo>
                    <a:pt x="1976716" y="1876268"/>
                    <a:pt x="2047836" y="1805148"/>
                    <a:pt x="2047836" y="1717518"/>
                  </a:cubicBezTo>
                  <a:lnTo>
                    <a:pt x="2047836" y="201930"/>
                  </a:lnTo>
                  <a:cubicBezTo>
                    <a:pt x="2047836" y="149860"/>
                    <a:pt x="2022436" y="104140"/>
                    <a:pt x="1984336" y="74930"/>
                  </a:cubicBezTo>
                  <a:close/>
                  <a:moveTo>
                    <a:pt x="12700" y="1674338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1849716" y="12700"/>
                  </a:lnTo>
                  <a:cubicBezTo>
                    <a:pt x="1929726" y="12700"/>
                    <a:pt x="1995766" y="78740"/>
                    <a:pt x="1995766" y="158750"/>
                  </a:cubicBezTo>
                  <a:lnTo>
                    <a:pt x="1995766" y="1674338"/>
                  </a:lnTo>
                  <a:cubicBezTo>
                    <a:pt x="1995766" y="1754348"/>
                    <a:pt x="1929726" y="1820388"/>
                    <a:pt x="1849716" y="1820388"/>
                  </a:cubicBezTo>
                  <a:lnTo>
                    <a:pt x="158750" y="1820388"/>
                  </a:lnTo>
                  <a:cubicBezTo>
                    <a:pt x="78740" y="1820388"/>
                    <a:pt x="12700" y="1755618"/>
                    <a:pt x="12700" y="1674338"/>
                  </a:cubicBezTo>
                  <a:close/>
                  <a:moveTo>
                    <a:pt x="2036406" y="1717518"/>
                  </a:moveTo>
                  <a:cubicBezTo>
                    <a:pt x="2036406" y="1797528"/>
                    <a:pt x="1969096" y="1863568"/>
                    <a:pt x="1889086" y="1863568"/>
                  </a:cubicBezTo>
                  <a:lnTo>
                    <a:pt x="200866" y="1863568"/>
                  </a:lnTo>
                  <a:cubicBezTo>
                    <a:pt x="157480" y="1863568"/>
                    <a:pt x="120650" y="1847058"/>
                    <a:pt x="93980" y="1819118"/>
                  </a:cubicBezTo>
                  <a:cubicBezTo>
                    <a:pt x="114300" y="1828008"/>
                    <a:pt x="135890" y="1833088"/>
                    <a:pt x="160020" y="1833088"/>
                  </a:cubicBezTo>
                  <a:lnTo>
                    <a:pt x="1850986" y="1833088"/>
                  </a:lnTo>
                  <a:cubicBezTo>
                    <a:pt x="1938616" y="1833088"/>
                    <a:pt x="2009736" y="1761968"/>
                    <a:pt x="2009736" y="1674338"/>
                  </a:cubicBezTo>
                  <a:lnTo>
                    <a:pt x="2009736" y="158750"/>
                  </a:lnTo>
                  <a:cubicBezTo>
                    <a:pt x="2009736" y="140970"/>
                    <a:pt x="2005926" y="123190"/>
                    <a:pt x="2000846" y="106680"/>
                  </a:cubicBezTo>
                  <a:cubicBezTo>
                    <a:pt x="2022436" y="132080"/>
                    <a:pt x="2036406" y="165100"/>
                    <a:pt x="2036406" y="201930"/>
                  </a:cubicBezTo>
                  <a:lnTo>
                    <a:pt x="2036406" y="1717518"/>
                  </a:lnTo>
                  <a:cubicBezTo>
                    <a:pt x="2036406" y="1717518"/>
                    <a:pt x="2036406" y="1717518"/>
                    <a:pt x="2036406" y="1717518"/>
                  </a:cubicBezTo>
                  <a:close/>
                </a:path>
              </a:pathLst>
            </a:custGeom>
            <a:solidFill>
              <a:srgbClr val="77838D"/>
            </a:solidFill>
          </p:spPr>
        </p:sp>
      </p:grp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9F8821BC-023B-DCAE-EFDB-6093D4CE7ADD}"/>
              </a:ext>
            </a:extLst>
          </p:cNvPr>
          <p:cNvSpPr txBox="1"/>
          <p:nvPr/>
        </p:nvSpPr>
        <p:spPr>
          <a:xfrm>
            <a:off x="546615" y="1219200"/>
            <a:ext cx="607941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39"/>
            <a:r>
              <a:rPr lang="en-US" sz="6600" dirty="0" smtClean="0">
                <a:solidFill>
                  <a:srgbClr val="FE50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sz="6600" dirty="0">
              <a:solidFill>
                <a:srgbClr val="FE502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406" y="1719790"/>
            <a:ext cx="4080470" cy="4072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755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323C62B-5137-36A7-0608-67E3DFFDEB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9829" r="93590">
                        <a14:foregroundMark x1="74359" y1="29600" x2="89316" y2="38400"/>
                        <a14:foregroundMark x1="77350" y1="22800" x2="93590" y2="34400"/>
                        <a14:foregroundMark x1="83333" y1="18400" x2="90598" y2="27200"/>
                        <a14:foregroundMark x1="71795" y1="20800" x2="79060" y2="32800"/>
                        <a14:foregroundMark x1="76923" y1="33200" x2="78205" y2="38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9510" y="963351"/>
            <a:ext cx="1313666" cy="1403489"/>
          </a:xfrm>
          <a:prstGeom prst="rect">
            <a:avLst/>
          </a:prstGeom>
        </p:spPr>
      </p:pic>
      <p:sp>
        <p:nvSpPr>
          <p:cNvPr id="4" name="Flowchart: Alternate Process 3"/>
          <p:cNvSpPr/>
          <p:nvPr/>
        </p:nvSpPr>
        <p:spPr>
          <a:xfrm>
            <a:off x="1563176" y="1299413"/>
            <a:ext cx="9745022" cy="2656046"/>
          </a:xfrm>
          <a:prstGeom prst="flowChartAlternateProcess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kênh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2250" r="9391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47116" y="3810405"/>
            <a:ext cx="3659170" cy="365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343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ải ngay bộ hình nền Powerpoint đẹp, chuyên nghiệp - QuanTriMang.com">
            <a:extLst>
              <a:ext uri="{FF2B5EF4-FFF2-40B4-BE49-F238E27FC236}">
                <a16:creationId xmlns:a16="http://schemas.microsoft.com/office/drawing/2014/main" xmlns="" id="{7DE38D32-1BD4-5E3F-3413-2B577B7E68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" y="-1677525"/>
            <a:ext cx="12192000" cy="8535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xmlns="" id="{80336DF7-661B-26FF-8C21-7F56DEB3527A}"/>
              </a:ext>
            </a:extLst>
          </p:cNvPr>
          <p:cNvSpPr/>
          <p:nvPr/>
        </p:nvSpPr>
        <p:spPr>
          <a:xfrm rot="153370">
            <a:off x="1004540" y="-659409"/>
            <a:ext cx="10052023" cy="5221335"/>
          </a:xfrm>
          <a:prstGeom prst="cloudCallout">
            <a:avLst>
              <a:gd name="adj1" fmla="val -17457"/>
              <a:gd name="adj2" fmla="val 1275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0FDD475F-7CA9-79F8-E94D-41764FF2E8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455" b="95636" l="2924" r="89474">
                        <a14:foregroundMark x1="18129" y1="22182" x2="16959" y2="60364"/>
                        <a14:foregroundMark x1="15497" y1="61818" x2="15205" y2="81091"/>
                        <a14:foregroundMark x1="15205" y1="81091" x2="15205" y2="81091"/>
                        <a14:foregroundMark x1="5848" y1="44000" x2="12573" y2="37818"/>
                        <a14:foregroundMark x1="6433" y1="44364" x2="2924" y2="46182"/>
                        <a14:foregroundMark x1="28655" y1="46182" x2="36550" y2="54182"/>
                        <a14:foregroundMark x1="42105" y1="51273" x2="45614" y2="67273"/>
                        <a14:foregroundMark x1="40936" y1="55636" x2="41228" y2="66182"/>
                        <a14:foregroundMark x1="39474" y1="75636" x2="33041" y2="95273"/>
                        <a14:foregroundMark x1="33041" y1="95273" x2="33041" y2="95636"/>
                        <a14:foregroundMark x1="29825" y1="86545" x2="35380" y2="93091"/>
                        <a14:foregroundMark x1="51754" y1="92727" x2="54678" y2="88364"/>
                        <a14:foregroundMark x1="48246" y1="75636" x2="54971" y2="89818"/>
                        <a14:foregroundMark x1="41228" y1="53818" x2="35673" y2="53818"/>
                        <a14:foregroundMark x1="18129" y1="15273" x2="25439" y2="20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09956" y="4287520"/>
            <a:ext cx="3258005" cy="261974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8A6E450C-0B9B-702D-5717-67E739220C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455" b="95636" l="2924" r="89474">
                        <a14:foregroundMark x1="18129" y1="22182" x2="16959" y2="60364"/>
                        <a14:foregroundMark x1="15497" y1="61818" x2="15205" y2="81091"/>
                        <a14:foregroundMark x1="15205" y1="81091" x2="15205" y2="81091"/>
                        <a14:foregroundMark x1="5848" y1="44000" x2="12573" y2="37818"/>
                        <a14:foregroundMark x1="6433" y1="44364" x2="2924" y2="46182"/>
                        <a14:foregroundMark x1="28655" y1="46182" x2="36550" y2="54182"/>
                        <a14:foregroundMark x1="42105" y1="51273" x2="45614" y2="67273"/>
                        <a14:foregroundMark x1="40936" y1="55636" x2="41228" y2="66182"/>
                        <a14:foregroundMark x1="39474" y1="75636" x2="33041" y2="95273"/>
                        <a14:foregroundMark x1="33041" y1="95273" x2="33041" y2="95636"/>
                        <a14:foregroundMark x1="29825" y1="86545" x2="35380" y2="93091"/>
                        <a14:foregroundMark x1="51754" y1="92727" x2="54678" y2="88364"/>
                        <a14:foregroundMark x1="48246" y1="75636" x2="54971" y2="89818"/>
                        <a14:foregroundMark x1="41228" y1="53818" x2="35673" y2="53818"/>
                        <a14:foregroundMark x1="18129" y1="15273" x2="25439" y2="20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-201079" y="4604019"/>
            <a:ext cx="3711753" cy="2253981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xmlns="" id="{AE1FCC18-9EB4-43F5-968A-5F6C6729845F}"/>
              </a:ext>
            </a:extLst>
          </p:cNvPr>
          <p:cNvSpPr txBox="1">
            <a:spLocks/>
          </p:cNvSpPr>
          <p:nvPr/>
        </p:nvSpPr>
        <p:spPr>
          <a:xfrm>
            <a:off x="-396239" y="1109496"/>
            <a:ext cx="12464200" cy="22070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9600" b="1" dirty="0">
                <a:solidFill>
                  <a:srgbClr val="FF3300"/>
                </a:solidFill>
                <a:latin typeface="Gluten" pitchFamily="2" charset="0"/>
              </a:rPr>
              <a:t>    </a:t>
            </a:r>
            <a:r>
              <a:rPr lang="en-US" sz="115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115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5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115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15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115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5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sz="115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0864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CẤM BUÔN BÁN, CẤM REUP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7" y="3330798"/>
            <a:ext cx="1906124" cy="3388666"/>
          </a:xfrm>
          <a:prstGeom prst="rect">
            <a:avLst/>
          </a:prstGeom>
        </p:spPr>
      </p:pic>
      <p:pic>
        <p:nvPicPr>
          <p:cNvPr id="32" name="Vào http://fb.com/nkpowerskills tải game miễn phí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CEEE4"/>
              </a:clrFrom>
              <a:clrTo>
                <a:srgbClr val="FCEEE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2867" y="2092300"/>
            <a:ext cx="2920902" cy="2920902"/>
          </a:xfrm>
          <a:prstGeom prst="rect">
            <a:avLst/>
          </a:prstGeom>
        </p:spPr>
      </p:pic>
      <p:pic>
        <p:nvPicPr>
          <p:cNvPr id="33" name="ĐC SHARE MIỄN PHÍ BỞI NK POWERSKILLS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99"/>
              </a:clrFrom>
              <a:clrTo>
                <a:srgbClr val="FFFF9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743" y="2218742"/>
            <a:ext cx="2044557" cy="3046660"/>
          </a:xfrm>
          <a:prstGeom prst="rect">
            <a:avLst/>
          </a:prstGeom>
        </p:spPr>
      </p:pic>
      <p:pic>
        <p:nvPicPr>
          <p:cNvPr id="34" name="CẤM BUÔN BÁN, CẤM REUP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433" y="1982844"/>
            <a:ext cx="2713717" cy="3118644"/>
          </a:xfrm>
          <a:prstGeom prst="rect">
            <a:avLst/>
          </a:prstGeom>
        </p:spPr>
      </p:pic>
      <p:pic>
        <p:nvPicPr>
          <p:cNvPr id="9" name="Vào http://fb.com/nkpowerskills tải game miễn phí">
            <a:hlinkClick r:id="rId5" action="ppaction://hlinksldjump"/>
          </p:cNvPr>
          <p:cNvPicPr>
            <a:picLocks noChangeAspect="1" noChangeArrowheads="1" noCrop="1"/>
          </p:cNvPicPr>
          <p:nvPr/>
        </p:nvPicPr>
        <p:blipFill>
          <a:blip r:embed="rId10">
            <a:clrChange>
              <a:clrFrom>
                <a:srgbClr val="FFF1D7"/>
              </a:clrFrom>
              <a:clrTo>
                <a:srgbClr val="FFF1D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20779" y="3811733"/>
            <a:ext cx="1865970" cy="2570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ĐC SHARE MIỄN PHÍ BỞI NK POWERSKILLS"/>
          <p:cNvGrpSpPr/>
          <p:nvPr/>
        </p:nvGrpSpPr>
        <p:grpSpPr>
          <a:xfrm>
            <a:off x="3956612" y="4749543"/>
            <a:ext cx="3341496" cy="2081580"/>
            <a:chOff x="3952172" y="4618272"/>
            <a:chExt cx="3595366" cy="2239728"/>
          </a:xfrm>
        </p:grpSpPr>
        <p:sp>
          <p:nvSpPr>
            <p:cNvPr id="5" name="Oval 4"/>
            <p:cNvSpPr/>
            <p:nvPr/>
          </p:nvSpPr>
          <p:spPr>
            <a:xfrm>
              <a:off x="5547359" y="5091948"/>
              <a:ext cx="1124903" cy="73258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3952172" y="4618272"/>
              <a:ext cx="3595366" cy="2239728"/>
              <a:chOff x="4001891" y="4717143"/>
              <a:chExt cx="3595366" cy="2239728"/>
            </a:xfrm>
          </p:grpSpPr>
          <p:pic>
            <p:nvPicPr>
              <p:cNvPr id="23" name="Picture 6" descr="Penguin Hi GIF - Penguin Hi Bye - Discover &amp; Share GIFs"/>
              <p:cNvPicPr>
                <a:picLocks noChangeAspect="1" noChangeArrowheads="1" noCrop="1"/>
              </p:cNvPicPr>
              <p:nvPr/>
            </p:nvPicPr>
            <p:blipFill>
              <a:blip r:embed="rId11">
                <a:clrChange>
                  <a:clrFrom>
                    <a:srgbClr val="FCFEFC"/>
                  </a:clrFrom>
                  <a:clrTo>
                    <a:srgbClr val="FCFEFC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43773" y="4810848"/>
                <a:ext cx="3053484" cy="214602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4" name="Oval Callout 23"/>
              <p:cNvSpPr/>
              <p:nvPr/>
            </p:nvSpPr>
            <p:spPr>
              <a:xfrm>
                <a:off x="4001891" y="4717143"/>
                <a:ext cx="1121652" cy="689659"/>
              </a:xfrm>
              <a:prstGeom prst="wedgeEllipseCallout">
                <a:avLst>
                  <a:gd name="adj1" fmla="val 45117"/>
                  <a:gd name="adj2" fmla="val 83679"/>
                </a:avLst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b="1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CỐ LÊN!</a:t>
                </a:r>
                <a:endParaRPr lang="en-US" sz="1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CB511CE4-D72B-4A67-AC64-409265306DFB}"/>
              </a:ext>
            </a:extLst>
          </p:cNvPr>
          <p:cNvSpPr txBox="1"/>
          <p:nvPr/>
        </p:nvSpPr>
        <p:spPr>
          <a:xfrm>
            <a:off x="1555273" y="925576"/>
            <a:ext cx="9648347" cy="8312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dirty="0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HẸN GẶP LẠI CÁC EM</a:t>
            </a:r>
            <a:endParaRPr lang="en-US" sz="6000" dirty="0">
              <a:solidFill>
                <a:srgbClr val="FF00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855802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0788" y="46094"/>
            <a:ext cx="11945038" cy="6641011"/>
            <a:chOff x="0" y="0"/>
            <a:chExt cx="22098869" cy="12286175"/>
          </a:xfrm>
          <a:blipFill>
            <a:blip r:embed="rId2"/>
            <a:stretch>
              <a:fillRect/>
            </a:stretch>
          </a:blipFill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22035368" cy="12222675"/>
            </a:xfrm>
            <a:custGeom>
              <a:avLst/>
              <a:gdLst/>
              <a:ahLst/>
              <a:cxnLst/>
              <a:rect l="l" t="t" r="r" b="b"/>
              <a:pathLst>
                <a:path w="22035368" h="12222675">
                  <a:moveTo>
                    <a:pt x="21942659" y="12222675"/>
                  </a:moveTo>
                  <a:lnTo>
                    <a:pt x="92710" y="12222675"/>
                  </a:lnTo>
                  <a:cubicBezTo>
                    <a:pt x="41910" y="12222675"/>
                    <a:pt x="0" y="12180765"/>
                    <a:pt x="0" y="1212996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1941389" y="0"/>
                  </a:lnTo>
                  <a:cubicBezTo>
                    <a:pt x="21992189" y="0"/>
                    <a:pt x="22034098" y="41910"/>
                    <a:pt x="22034098" y="92710"/>
                  </a:cubicBezTo>
                  <a:lnTo>
                    <a:pt x="22034098" y="12128695"/>
                  </a:lnTo>
                  <a:cubicBezTo>
                    <a:pt x="22035368" y="12180765"/>
                    <a:pt x="21993459" y="12222675"/>
                    <a:pt x="21942659" y="12222675"/>
                  </a:cubicBezTo>
                  <a:close/>
                </a:path>
              </a:pathLst>
            </a:custGeom>
            <a:grpFill/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2098868" cy="12286175"/>
            </a:xfrm>
            <a:custGeom>
              <a:avLst/>
              <a:gdLst/>
              <a:ahLst/>
              <a:cxnLst/>
              <a:rect l="l" t="t" r="r" b="b"/>
              <a:pathLst>
                <a:path w="22098868" h="12286175">
                  <a:moveTo>
                    <a:pt x="21974409" y="59690"/>
                  </a:moveTo>
                  <a:cubicBezTo>
                    <a:pt x="22009968" y="59690"/>
                    <a:pt x="22039179" y="88900"/>
                    <a:pt x="22039179" y="124460"/>
                  </a:cubicBezTo>
                  <a:lnTo>
                    <a:pt x="22039179" y="12161715"/>
                  </a:lnTo>
                  <a:cubicBezTo>
                    <a:pt x="22039179" y="12197275"/>
                    <a:pt x="22009968" y="12226485"/>
                    <a:pt x="21974409" y="12226485"/>
                  </a:cubicBezTo>
                  <a:lnTo>
                    <a:pt x="124460" y="12226485"/>
                  </a:lnTo>
                  <a:cubicBezTo>
                    <a:pt x="88900" y="12226485"/>
                    <a:pt x="59690" y="12197275"/>
                    <a:pt x="59690" y="1216171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1974409" y="59690"/>
                  </a:lnTo>
                  <a:moveTo>
                    <a:pt x="2197440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2161715"/>
                  </a:lnTo>
                  <a:cubicBezTo>
                    <a:pt x="0" y="12230295"/>
                    <a:pt x="55880" y="12286175"/>
                    <a:pt x="124460" y="12286175"/>
                  </a:cubicBezTo>
                  <a:lnTo>
                    <a:pt x="21974409" y="12286175"/>
                  </a:lnTo>
                  <a:cubicBezTo>
                    <a:pt x="22042989" y="12286175"/>
                    <a:pt x="22098868" y="12230295"/>
                    <a:pt x="22098868" y="12161715"/>
                  </a:cubicBezTo>
                  <a:lnTo>
                    <a:pt x="22098868" y="124460"/>
                  </a:lnTo>
                  <a:cubicBezTo>
                    <a:pt x="22098868" y="55880"/>
                    <a:pt x="22042989" y="0"/>
                    <a:pt x="21974409" y="0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32557" y="4566287"/>
            <a:ext cx="1927898" cy="21122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1024" y="656660"/>
            <a:ext cx="1784838" cy="1784838"/>
          </a:xfrm>
          <a:prstGeom prst="rect">
            <a:avLst/>
          </a:prstGeom>
        </p:spPr>
      </p:pic>
      <p:sp>
        <p:nvSpPr>
          <p:cNvPr id="13" name="Diamond 12"/>
          <p:cNvSpPr/>
          <p:nvPr/>
        </p:nvSpPr>
        <p:spPr>
          <a:xfrm>
            <a:off x="259081" y="3320881"/>
            <a:ext cx="45719" cy="45719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39"/>
            <a:endParaRPr lang="en-US" sz="1200">
              <a:solidFill>
                <a:prstClr val="white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3182875" y="4681931"/>
            <a:ext cx="6049650" cy="105560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 defTabSz="609539"/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 trình trong hình trên là: </a:t>
            </a:r>
            <a:endParaRPr lang="en-US" sz="28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09539"/>
            <a:r>
              <a:rPr lang="vi-VN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 </a:t>
            </a:r>
            <a:r>
              <a:rPr lang="vi-VN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 âm nhạc nhí.</a:t>
            </a:r>
            <a:endParaRPr lang="en-US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5217" y="1031132"/>
            <a:ext cx="5912950" cy="3153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690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3F78383-08B4-8072-A611-E22385B21675}"/>
              </a:ext>
            </a:extLst>
          </p:cNvPr>
          <p:cNvSpPr txBox="1"/>
          <p:nvPr/>
        </p:nvSpPr>
        <p:spPr>
          <a:xfrm>
            <a:off x="5513369" y="1989949"/>
            <a:ext cx="5888785" cy="1952947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rmAutofit/>
          </a:bodyPr>
          <a:lstStyle/>
          <a:p>
            <a:pPr algn="ctr" defTabSz="609539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6600" dirty="0" smtClean="0">
                <a:solidFill>
                  <a:srgbClr val="F46F18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KHÁM PHÁ</a:t>
            </a:r>
            <a:endParaRPr lang="en-US" sz="6600" dirty="0">
              <a:solidFill>
                <a:srgbClr val="F46F18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9664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90787" y="5168336"/>
            <a:ext cx="1460632" cy="160029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33614" y="404331"/>
            <a:ext cx="51192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539"/>
            <a:r>
              <a:rPr lang="en-US" sz="2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TÁC DỤNG CỦA MÁY THU HÌNH</a:t>
            </a:r>
            <a:endParaRPr lang="en-US" sz="24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957" y="836943"/>
            <a:ext cx="766367" cy="103863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03916" y="922299"/>
            <a:ext cx="92785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39"/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hãy quan sát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51419" y="1629364"/>
            <a:ext cx="9223707" cy="3272143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2214352" y="5173194"/>
            <a:ext cx="1793448" cy="919401"/>
          </a:xfrm>
          <a:prstGeom prst="flowChartAlternateProcess">
            <a:avLst/>
          </a:prstGeom>
          <a:solidFill>
            <a:srgbClr val="FFFF66"/>
          </a:solidFill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  <a:p>
            <a:pPr algn="ctr"/>
            <a:r>
              <a:rPr 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endParaRPr lang="en-US" sz="2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Flowchart: Alternate Process 12"/>
          <p:cNvSpPr/>
          <p:nvPr/>
        </p:nvSpPr>
        <p:spPr>
          <a:xfrm>
            <a:off x="5548251" y="5159890"/>
            <a:ext cx="1643882" cy="919401"/>
          </a:xfrm>
          <a:prstGeom prst="flowChartAlternateProcess">
            <a:avLst/>
          </a:prstGeom>
          <a:solidFill>
            <a:srgbClr val="FFFF66"/>
          </a:solidFill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  <a:p>
            <a:pPr algn="ctr"/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phim</a:t>
            </a:r>
            <a:endParaRPr lang="en-US" sz="2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Flowchart: Alternate Process 13"/>
          <p:cNvSpPr/>
          <p:nvPr/>
        </p:nvSpPr>
        <p:spPr>
          <a:xfrm>
            <a:off x="7965864" y="4933548"/>
            <a:ext cx="3025302" cy="1328023"/>
          </a:xfrm>
          <a:prstGeom prst="flowChartAlternateProcess">
            <a:avLst/>
          </a:prstGeom>
          <a:solidFill>
            <a:srgbClr val="FFFF66"/>
          </a:solidFill>
        </p:spPr>
        <p:txBody>
          <a:bodyPr wrap="square">
            <a:spAutoFit/>
          </a:bodyPr>
          <a:lstStyle/>
          <a:p>
            <a:pPr algn="ctr"/>
            <a:r>
              <a:rPr lang="vi-VN" sz="2400" dirty="0">
                <a:solidFill>
                  <a:srgbClr val="7030A0"/>
                </a:solidFill>
                <a:latin typeface="Nunito Black" pitchFamily="2" charset="0"/>
              </a:rPr>
              <a:t>Hình </a:t>
            </a:r>
            <a:r>
              <a:rPr lang="vi-VN" sz="2400" dirty="0" smtClean="0">
                <a:solidFill>
                  <a:srgbClr val="7030A0"/>
                </a:solidFill>
                <a:latin typeface="Nunito Black" pitchFamily="2" charset="0"/>
              </a:rPr>
              <a:t>c</a:t>
            </a:r>
            <a:endParaRPr lang="en-US" sz="2400" dirty="0" smtClean="0">
              <a:solidFill>
                <a:srgbClr val="7030A0"/>
              </a:solidFill>
              <a:latin typeface="Nunito Black" pitchFamily="2" charset="0"/>
            </a:endParaRPr>
          </a:p>
          <a:p>
            <a:pPr algn="ctr"/>
            <a:r>
              <a:rPr lang="vi-VN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 </a:t>
            </a:r>
            <a:r>
              <a:rPr lang="vi-VN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 trình quảng cáo.</a:t>
            </a:r>
            <a:endParaRPr lang="en-US" sz="2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7501813" y="4012163"/>
            <a:ext cx="4356732" cy="2626111"/>
            <a:chOff x="8399959" y="4091677"/>
            <a:chExt cx="3740911" cy="2412658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639505" y="4508775"/>
              <a:ext cx="2501365" cy="1995560"/>
            </a:xfrm>
            <a:prstGeom prst="rect">
              <a:avLst/>
            </a:prstGeom>
          </p:spPr>
        </p:pic>
        <p:sp>
          <p:nvSpPr>
            <p:cNvPr id="17" name="Oval Callout 16"/>
            <p:cNvSpPr/>
            <p:nvPr/>
          </p:nvSpPr>
          <p:spPr>
            <a:xfrm>
              <a:off x="8399959" y="4091677"/>
              <a:ext cx="2438574" cy="1143732"/>
            </a:xfrm>
            <a:prstGeom prst="wedgeEllipseCallout">
              <a:avLst>
                <a:gd name="adj1" fmla="val 44056"/>
                <a:gd name="adj2" fmla="val 58912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Thảo</a:t>
              </a:r>
              <a:r>
                <a:rPr lang="en-US" sz="2400" dirty="0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luận</a:t>
              </a:r>
              <a:r>
                <a:rPr lang="en-US" sz="2400" dirty="0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sz="2400" dirty="0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đôi</a:t>
              </a:r>
              <a:endPara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875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 animBg="1"/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85B7FDA0-B376-5CE1-345B-74F4E9E22C24}"/>
              </a:ext>
            </a:extLst>
          </p:cNvPr>
          <p:cNvSpPr/>
          <p:nvPr/>
        </p:nvSpPr>
        <p:spPr>
          <a:xfrm>
            <a:off x="951722" y="1501584"/>
            <a:ext cx="10688935" cy="1894009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ct val="0"/>
              </a:spcBef>
            </a:pP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vi)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en-US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tức</a:t>
            </a: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40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0880" y="4236370"/>
            <a:ext cx="2987576" cy="31792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556" y1="20900" x2="27222" y2="36100"/>
                        <a14:foregroundMark x1="39333" y1="1700" x2="33778" y2="27700"/>
                        <a14:foregroundMark x1="16667" y1="26500" x2="24444" y2="31900"/>
                        <a14:foregroundMark x1="48889" y1="52500" x2="69000" y2="58900"/>
                        <a14:foregroundMark x1="57667" y1="69800" x2="70889" y2="74400"/>
                        <a14:foregroundMark x1="46000" y1="54700" x2="52333" y2="59300"/>
                        <a14:foregroundMark x1="39556" y1="98300" x2="44889" y2="98800"/>
                        <a14:foregroundMark x1="76778" y1="98600" x2="85444" y2="97800"/>
                        <a14:foregroundMark x1="88778" y1="58900" x2="91000" y2="63100"/>
                        <a14:foregroundMark x1="87444" y1="40100" x2="89889" y2="48500"/>
                        <a14:foregroundMark x1="55111" y1="69500" x2="73222" y2="62700"/>
                        <a14:foregroundMark x1="54667" y1="76200" x2="74444" y2="72400"/>
                        <a14:foregroundMark x1="10333" y1="21900" x2="22889" y2="29300"/>
                        <a14:foregroundMark x1="36333" y1="7500" x2="32333" y2="269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53127" y="4325565"/>
            <a:ext cx="2419398" cy="253243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85" b="98698" l="0" r="99833">
                        <a14:foregroundMark x1="13000" y1="4121" x2="31000" y2="21041"/>
                        <a14:foregroundMark x1="40333" y1="14317" x2="32000" y2="21692"/>
                        <a14:foregroundMark x1="8167" y1="71800" x2="4833" y2="83514"/>
                        <a14:foregroundMark x1="36000" y1="65293" x2="49167" y2="76573"/>
                        <a14:foregroundMark x1="65667" y1="57484" x2="67667" y2="86985"/>
                        <a14:foregroundMark x1="67500" y1="73970" x2="63500" y2="85900"/>
                        <a14:foregroundMark x1="20500" y1="22343" x2="50667" y2="36443"/>
                        <a14:foregroundMark x1="5500" y1="27549" x2="6667" y2="75488"/>
                        <a14:foregroundMark x1="37333" y1="34490" x2="51667" y2="618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24131" y="3120171"/>
            <a:ext cx="4864854" cy="373782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3F78383-08B4-8072-A611-E22385B21675}"/>
              </a:ext>
            </a:extLst>
          </p:cNvPr>
          <p:cNvSpPr txBox="1"/>
          <p:nvPr/>
        </p:nvSpPr>
        <p:spPr>
          <a:xfrm>
            <a:off x="4124131" y="401217"/>
            <a:ext cx="4105615" cy="1460953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Autofit/>
          </a:bodyPr>
          <a:lstStyle/>
          <a:p>
            <a:pPr algn="ctr" defTabSz="609539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4000" dirty="0" smtClean="0">
                <a:solidFill>
                  <a:srgbClr val="F46F18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KẾT LUẬN</a:t>
            </a:r>
            <a:endParaRPr lang="en-US" sz="4000" dirty="0">
              <a:solidFill>
                <a:srgbClr val="F46F18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2809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90787" y="5168336"/>
            <a:ext cx="1460632" cy="160029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33614" y="404331"/>
            <a:ext cx="95173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539"/>
            <a:r>
              <a:rPr lang="en-US" sz="2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MỐI QUAN HỆ GIỮA ĐÀI TRUYỀN HÌNH VÀ MÁY THU HÌNH</a:t>
            </a:r>
            <a:endParaRPr lang="en-US" sz="24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658" y="733071"/>
            <a:ext cx="766367" cy="103863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227338" y="871215"/>
            <a:ext cx="5035353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39"/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95318" y="1940217"/>
            <a:ext cx="4020178" cy="45109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51285" y="1978090"/>
            <a:ext cx="3572420" cy="44352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8" name="Flowchart: Alternate Process 17"/>
          <p:cNvSpPr/>
          <p:nvPr/>
        </p:nvSpPr>
        <p:spPr>
          <a:xfrm>
            <a:off x="5339711" y="6157927"/>
            <a:ext cx="1376182" cy="510778"/>
          </a:xfrm>
          <a:prstGeom prst="flowChartAlternateProcess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dirty="0" err="1">
                <a:latin typeface="Nunito Black" pitchFamily="2" charset="0"/>
              </a:rPr>
              <a:t>Hình</a:t>
            </a:r>
            <a:r>
              <a:rPr lang="en-US" sz="2400" dirty="0">
                <a:latin typeface="Nunito Black" pitchFamily="2" charset="0"/>
              </a:rPr>
              <a:t> </a:t>
            </a:r>
            <a:r>
              <a:rPr lang="en-US" sz="2400" dirty="0" smtClean="0">
                <a:latin typeface="Nunito Black" pitchFamily="2" charset="0"/>
              </a:rPr>
              <a:t>2</a:t>
            </a:r>
            <a:endParaRPr lang="en-US" sz="2400" dirty="0">
              <a:latin typeface="Nunito Black" pitchFamily="2" charset="0"/>
            </a:endParaRPr>
          </a:p>
        </p:txBody>
      </p:sp>
      <p:sp>
        <p:nvSpPr>
          <p:cNvPr id="12" name="Flowchart: Alternate Process 11"/>
          <p:cNvSpPr/>
          <p:nvPr/>
        </p:nvSpPr>
        <p:spPr>
          <a:xfrm>
            <a:off x="1227338" y="1377612"/>
            <a:ext cx="8065952" cy="510778"/>
          </a:xfrm>
          <a:prstGeom prst="flowChartAlternateProcess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algn="just"/>
            <a:r>
              <a:rPr lang="vi-VN" sz="2400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Các chương trình truyền hình được sản xuất ở đâu?</a:t>
            </a:r>
            <a:endParaRPr lang="en-US" sz="2400" dirty="0">
              <a:solidFill>
                <a:srgbClr val="7030A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094923" y="5613097"/>
            <a:ext cx="5912724" cy="1055608"/>
          </a:xfrm>
          <a:prstGeom prst="roundRect">
            <a:avLst/>
          </a:prstGeom>
          <a:solidFill>
            <a:srgbClr val="FFFF66"/>
          </a:solidFill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chương trình truyền hình được sản xuất ở đài truyền </a:t>
            </a:r>
            <a:r>
              <a:rPr lang="vi-VN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9429079" y="1363658"/>
            <a:ext cx="2408249" cy="2212934"/>
            <a:chOff x="9716493" y="1399429"/>
            <a:chExt cx="2768818" cy="2468323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xmlns="" id="{A409195D-D8A0-54E3-CB97-B54C0A6252AA}"/>
                </a:ext>
              </a:extLst>
            </p:cNvPr>
            <p:cNvGrpSpPr/>
            <p:nvPr/>
          </p:nvGrpSpPr>
          <p:grpSpPr>
            <a:xfrm>
              <a:off x="9716493" y="1399429"/>
              <a:ext cx="2401609" cy="1084859"/>
              <a:chOff x="791675" y="5235951"/>
              <a:chExt cx="2918012" cy="1828800"/>
            </a:xfrm>
            <a:solidFill>
              <a:srgbClr val="00B0F0"/>
            </a:solidFill>
          </p:grpSpPr>
          <p:sp>
            <p:nvSpPr>
              <p:cNvPr id="16" name="Cloud 15">
                <a:extLst>
                  <a:ext uri="{FF2B5EF4-FFF2-40B4-BE49-F238E27FC236}">
                    <a16:creationId xmlns:a16="http://schemas.microsoft.com/office/drawing/2014/main" xmlns="" id="{9C601447-8581-F43E-9EE7-62AA4C7BE914}"/>
                  </a:ext>
                </a:extLst>
              </p:cNvPr>
              <p:cNvSpPr/>
              <p:nvPr/>
            </p:nvSpPr>
            <p:spPr>
              <a:xfrm>
                <a:off x="791675" y="5235951"/>
                <a:ext cx="2918012" cy="1828800"/>
              </a:xfrm>
              <a:prstGeom prst="cloud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xmlns="" id="{25245F8D-2545-3C05-788C-AD0D427EC25E}"/>
                  </a:ext>
                </a:extLst>
              </p:cNvPr>
              <p:cNvSpPr txBox="1"/>
              <p:nvPr/>
            </p:nvSpPr>
            <p:spPr>
              <a:xfrm>
                <a:off x="1157236" y="5644423"/>
                <a:ext cx="2186890" cy="1011856"/>
              </a:xfrm>
              <a:prstGeom prst="roundRect">
                <a:avLst/>
              </a:prstGeom>
              <a:grpFill/>
              <a:ln w="28575" cap="flat" cmpd="sng" algn="ctr">
                <a:noFill/>
                <a:prstDash val="dash"/>
                <a:miter lim="800000"/>
              </a:ln>
              <a:effectLst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</a:rPr>
                  <a:t> </a:t>
                </a:r>
                <a:r>
                  <a:rPr kumimoji="0" lang="en-US" sz="2400" b="1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Nunito Black" panose="020B0604020202020204" charset="0"/>
                  </a:rPr>
                  <a:t>Thảo luận nhóm</a:t>
                </a:r>
                <a:endParaRPr kumimoji="0" lang="en-US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Nunito Black" panose="020B0604020202020204" charset="0"/>
                </a:endParaRPr>
              </a:p>
            </p:txBody>
          </p:sp>
        </p:grp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6AE8A450-DA37-A36D-C042-BF72A13D5FB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5814" b="99128" l="4508" r="98164">
                          <a14:foregroundMark x1="72120" y1="50000" x2="86811" y2="54070"/>
                          <a14:foregroundMark x1="92321" y1="50436" x2="95159" y2="55959"/>
                          <a14:foregroundMark x1="81636" y1="79215" x2="81970" y2="89680"/>
                          <a14:foregroundMark x1="81970" y1="89680" x2="81970" y2="89680"/>
                          <a14:foregroundMark x1="71619" y1="81250" x2="72454" y2="91570"/>
                          <a14:foregroundMark x1="72454" y1="91570" x2="72454" y2="91570"/>
                          <a14:foregroundMark x1="70785" y1="93605" x2="73790" y2="99128"/>
                          <a14:foregroundMark x1="95159" y1="92151" x2="98164" y2="95930"/>
                          <a14:foregroundMark x1="9015" y1="87355" x2="4841" y2="94913"/>
                          <a14:foregroundMark x1="4841" y1="94913" x2="6511" y2="96948"/>
                          <a14:foregroundMark x1="33222" y1="21512" x2="41068" y2="23983"/>
                          <a14:foregroundMark x1="41068" y1="23983" x2="41068" y2="23983"/>
                          <a14:foregroundMark x1="39900" y1="15116" x2="45075" y2="22238"/>
                          <a14:foregroundMark x1="49917" y1="12645" x2="51085" y2="25581"/>
                          <a14:foregroundMark x1="60434" y1="14680" x2="56260" y2="21802"/>
                          <a14:foregroundMark x1="56260" y1="21802" x2="56260" y2="21802"/>
                          <a14:foregroundMark x1="69616" y1="22238" x2="58932" y2="26890"/>
                          <a14:foregroundMark x1="53756" y1="25581" x2="53255" y2="26163"/>
                          <a14:foregroundMark x1="56761" y1="28052" x2="54424" y2="29360"/>
                          <a14:foregroundMark x1="45409" y1="27616" x2="47412" y2="28488"/>
                          <a14:foregroundMark x1="40568" y1="5959" x2="60267" y2="7122"/>
                          <a14:foregroundMark x1="60267" y1="7122" x2="63272" y2="6831"/>
                          <a14:foregroundMark x1="42070" y1="7994" x2="53756" y2="7703"/>
                          <a14:foregroundMark x1="53756" y1="7703" x2="62604" y2="8140"/>
                          <a14:foregroundMark x1="40401" y1="5814" x2="54090" y2="6250"/>
                          <a14:foregroundMark x1="54090" y1="6250" x2="60434" y2="581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399454" y="1471976"/>
              <a:ext cx="2085857" cy="23957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32995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8" grpId="0" animBg="1"/>
      <p:bldP spid="12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90787" y="5168336"/>
            <a:ext cx="1460632" cy="160029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33614" y="404331"/>
            <a:ext cx="95173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539"/>
            <a:r>
              <a:rPr lang="en-US" sz="2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MỐI QUAN HỆ GIỮA ĐÀI TRUYỀN HÌNH VÀ MÁY THU HÌNH</a:t>
            </a:r>
            <a:endParaRPr lang="en-US" sz="24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2898" y="784728"/>
            <a:ext cx="766367" cy="10386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Rectangle 8"/>
          <p:cNvSpPr/>
          <p:nvPr/>
        </p:nvSpPr>
        <p:spPr>
          <a:xfrm>
            <a:off x="1009265" y="820453"/>
            <a:ext cx="5035353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39"/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8" name="Flowchart: Alternate Process 17"/>
          <p:cNvSpPr/>
          <p:nvPr/>
        </p:nvSpPr>
        <p:spPr>
          <a:xfrm>
            <a:off x="9071956" y="4830174"/>
            <a:ext cx="1376182" cy="510778"/>
          </a:xfrm>
          <a:prstGeom prst="flowChartAlternateProcess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dirty="0" err="1">
                <a:latin typeface="Nunito Black" pitchFamily="2" charset="0"/>
              </a:rPr>
              <a:t>Hình</a:t>
            </a:r>
            <a:r>
              <a:rPr lang="en-US" sz="2400" dirty="0">
                <a:latin typeface="Nunito Black" pitchFamily="2" charset="0"/>
              </a:rPr>
              <a:t> </a:t>
            </a:r>
            <a:r>
              <a:rPr lang="en-US" sz="2400" dirty="0" smtClean="0">
                <a:latin typeface="Nunito Black" pitchFamily="2" charset="0"/>
              </a:rPr>
              <a:t>2</a:t>
            </a:r>
            <a:endParaRPr lang="en-US" sz="2400" dirty="0">
              <a:latin typeface="Nunito Black" pitchFamily="2" charset="0"/>
            </a:endParaRPr>
          </a:p>
        </p:txBody>
      </p:sp>
      <p:sp>
        <p:nvSpPr>
          <p:cNvPr id="12" name="Flowchart: Alternate Process 11"/>
          <p:cNvSpPr/>
          <p:nvPr/>
        </p:nvSpPr>
        <p:spPr>
          <a:xfrm>
            <a:off x="956280" y="1657008"/>
            <a:ext cx="5925157" cy="919401"/>
          </a:xfrm>
          <a:prstGeom prst="flowChartAlternateProcess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algn="just"/>
            <a:r>
              <a:rPr lang="vi-VN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Máy thu hình thu nhận các chương trình từ đài truyền hình bằng cách nào?</a:t>
            </a:r>
            <a:endParaRPr lang="en-US" sz="23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81437" y="1366719"/>
            <a:ext cx="5310563" cy="34735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ounded Rectangle 5"/>
          <p:cNvSpPr/>
          <p:nvPr/>
        </p:nvSpPr>
        <p:spPr>
          <a:xfrm>
            <a:off x="1122900" y="3103474"/>
            <a:ext cx="5374313" cy="1328023"/>
          </a:xfrm>
          <a:prstGeom prst="roundRect">
            <a:avLst/>
          </a:prstGeom>
          <a:solidFill>
            <a:srgbClr val="FFFF66"/>
          </a:solidFill>
        </p:spPr>
        <p:txBody>
          <a:bodyPr wrap="square">
            <a:spAutoFit/>
          </a:bodyPr>
          <a:lstStyle/>
          <a:p>
            <a:pPr algn="just"/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 thu hình thu nhận các chương trình từ đài truyền hình bằng cách dùng ăng ten thu sóng.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5422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8" grpId="0" animBg="1"/>
      <p:bldP spid="12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90787" y="5168336"/>
            <a:ext cx="1460632" cy="160029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33614" y="404331"/>
            <a:ext cx="95173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539"/>
            <a:r>
              <a:rPr lang="en-US" sz="2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MỐI QUAN HỆ GIỮA ĐÀI TRUYỀN HÌNH VÀ MÁY THU HÌNH</a:t>
            </a:r>
            <a:endParaRPr lang="en-US" sz="24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584012" y="1449036"/>
            <a:ext cx="8818685" cy="1786533"/>
            <a:chOff x="1661746" y="1230633"/>
            <a:chExt cx="8818685" cy="1786533"/>
          </a:xfrm>
        </p:grpSpPr>
        <p:sp>
          <p:nvSpPr>
            <p:cNvPr id="6" name="Rounded Rectangle 5"/>
            <p:cNvSpPr/>
            <p:nvPr/>
          </p:nvSpPr>
          <p:spPr>
            <a:xfrm>
              <a:off x="2022231" y="1280520"/>
              <a:ext cx="8458200" cy="1736646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28575">
              <a:solidFill>
                <a:srgbClr val="00B0F0"/>
              </a:solidFill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en-US" sz="24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</a:t>
              </a:r>
              <a:r>
                <a:rPr lang="en-US" sz="24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Đài</a:t>
              </a:r>
              <a:r>
                <a:rPr lang="en-US" sz="24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truyền</a:t>
              </a:r>
              <a:r>
                <a:rPr lang="en-US" sz="24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4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4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nơi</a:t>
              </a:r>
              <a:r>
                <a:rPr lang="en-US" sz="24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sản</a:t>
              </a:r>
              <a:r>
                <a:rPr lang="en-US" sz="24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xuất</a:t>
              </a:r>
              <a:r>
                <a:rPr lang="en-US" sz="24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4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chương</a:t>
              </a:r>
              <a:r>
                <a:rPr lang="en-US" sz="24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trình</a:t>
              </a:r>
              <a:r>
                <a:rPr lang="en-US" sz="24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truyền</a:t>
              </a:r>
              <a:r>
                <a:rPr lang="en-US" sz="24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4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phát</a:t>
              </a:r>
              <a:r>
                <a:rPr lang="en-US" sz="24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tín</a:t>
              </a:r>
              <a:r>
                <a:rPr lang="en-US" sz="24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hiệu</a:t>
              </a:r>
              <a:r>
                <a:rPr lang="en-US" sz="24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truyền</a:t>
              </a:r>
              <a:r>
                <a:rPr lang="en-US" sz="24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4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qua </a:t>
              </a:r>
              <a:r>
                <a:rPr lang="en-US" sz="24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ăng</a:t>
              </a:r>
              <a:r>
                <a:rPr lang="en-US" sz="24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ten </a:t>
              </a:r>
              <a:r>
                <a:rPr lang="en-US" sz="24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hoặc</a:t>
              </a:r>
              <a:r>
                <a:rPr lang="en-US" sz="24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truyền</a:t>
              </a:r>
              <a:r>
                <a:rPr lang="en-US" sz="24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qua </a:t>
              </a:r>
              <a:r>
                <a:rPr lang="en-US" sz="24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cáp</a:t>
              </a:r>
              <a:r>
                <a:rPr lang="en-US" sz="24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truyền</a:t>
              </a:r>
              <a:r>
                <a:rPr lang="en-US" sz="24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4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 Ti vi </a:t>
              </a:r>
              <a:r>
                <a:rPr lang="en-US" sz="24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4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thiết</a:t>
              </a:r>
              <a:r>
                <a:rPr lang="en-US" sz="24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sz="24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thu</a:t>
              </a:r>
              <a:r>
                <a:rPr lang="en-US" sz="24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tín</a:t>
              </a:r>
              <a:r>
                <a:rPr lang="en-US" sz="24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hiệu</a:t>
              </a:r>
              <a:r>
                <a:rPr lang="en-US" sz="24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truyền</a:t>
              </a:r>
              <a:r>
                <a:rPr lang="en-US" sz="24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4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phát</a:t>
              </a:r>
              <a:r>
                <a:rPr lang="en-US" sz="24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4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ảnh</a:t>
              </a:r>
              <a:r>
                <a:rPr lang="en-US" sz="24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24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màn</a:t>
              </a:r>
              <a:r>
                <a:rPr lang="en-US" sz="24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4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4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âm</a:t>
              </a:r>
              <a:r>
                <a:rPr lang="en-US" sz="24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thanh</a:t>
              </a:r>
              <a:r>
                <a:rPr lang="en-US" sz="24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ra</a:t>
              </a:r>
              <a:r>
                <a:rPr lang="en-US" sz="24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loa</a:t>
              </a:r>
              <a:r>
                <a:rPr lang="en-US" sz="24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  <a:endPara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61746" y="1230633"/>
              <a:ext cx="665311" cy="596324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18793" y="3235569"/>
            <a:ext cx="5017121" cy="31476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3F78383-08B4-8072-A611-E22385B21675}"/>
              </a:ext>
            </a:extLst>
          </p:cNvPr>
          <p:cNvSpPr txBox="1"/>
          <p:nvPr/>
        </p:nvSpPr>
        <p:spPr>
          <a:xfrm>
            <a:off x="4481408" y="820898"/>
            <a:ext cx="3384377" cy="948234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Autofit/>
          </a:bodyPr>
          <a:lstStyle/>
          <a:p>
            <a:pPr algn="ctr" defTabSz="609539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3600" dirty="0" smtClean="0">
                <a:solidFill>
                  <a:srgbClr val="F46F18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KẾT LUẬN</a:t>
            </a:r>
            <a:endParaRPr lang="en-US" sz="3600" dirty="0">
              <a:solidFill>
                <a:srgbClr val="F46F18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37766" y="4176036"/>
            <a:ext cx="3007362" cy="3001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387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658</TotalTime>
  <Words>909</Words>
  <Application>Microsoft Office PowerPoint</Application>
  <PresentationFormat>Custom</PresentationFormat>
  <Paragraphs>94</Paragraphs>
  <Slides>28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Office Theme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Thực hành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Kết  luận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Mr Manh</dc:creator>
  <cp:lastModifiedBy>Minhthangpc.VN</cp:lastModifiedBy>
  <cp:revision>41</cp:revision>
  <dcterms:created xsi:type="dcterms:W3CDTF">2022-07-16T14:12:11Z</dcterms:created>
  <dcterms:modified xsi:type="dcterms:W3CDTF">2022-11-11T15:31:07Z</dcterms:modified>
</cp:coreProperties>
</file>