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284" r:id="rId2"/>
    <p:sldId id="256" r:id="rId3"/>
    <p:sldId id="285" r:id="rId4"/>
    <p:sldId id="286" r:id="rId5"/>
    <p:sldId id="287" r:id="rId6"/>
    <p:sldId id="288" r:id="rId7"/>
    <p:sldId id="289" r:id="rId8"/>
    <p:sldId id="260" r:id="rId9"/>
    <p:sldId id="261" r:id="rId10"/>
    <p:sldId id="27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59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1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9452" y="274639"/>
            <a:ext cx="9710144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8758" y="6245225"/>
            <a:ext cx="284523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772" y="6245225"/>
            <a:ext cx="386045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8006" y="6245225"/>
            <a:ext cx="284523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A184F-8FA0-48C6-B4AC-4B1563BED6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13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pPr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1.xml"/><Relationship Id="rId18" Type="http://schemas.openxmlformats.org/officeDocument/2006/relationships/slide" Target="slide8.xml"/><Relationship Id="rId3" Type="http://schemas.openxmlformats.org/officeDocument/2006/relationships/slide" Target="slide20.xml"/><Relationship Id="rId7" Type="http://schemas.openxmlformats.org/officeDocument/2006/relationships/slide" Target="slide12.xml"/><Relationship Id="rId12" Type="http://schemas.openxmlformats.org/officeDocument/2006/relationships/slide" Target="slide15.xml"/><Relationship Id="rId17" Type="http://schemas.openxmlformats.org/officeDocument/2006/relationships/slide" Target="slide23.xml"/><Relationship Id="rId2" Type="http://schemas.openxmlformats.org/officeDocument/2006/relationships/slide" Target="slide19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11" Type="http://schemas.openxmlformats.org/officeDocument/2006/relationships/slide" Target="slide25.xml"/><Relationship Id="rId5" Type="http://schemas.openxmlformats.org/officeDocument/2006/relationships/slide" Target="slide11.xml"/><Relationship Id="rId15" Type="http://schemas.openxmlformats.org/officeDocument/2006/relationships/slide" Target="slide22.xml"/><Relationship Id="rId10" Type="http://schemas.openxmlformats.org/officeDocument/2006/relationships/slide" Target="slide24.xml"/><Relationship Id="rId19" Type="http://schemas.openxmlformats.org/officeDocument/2006/relationships/slide" Target="slide14.xml"/><Relationship Id="rId4" Type="http://schemas.openxmlformats.org/officeDocument/2006/relationships/slide" Target="slide9.xml"/><Relationship Id="rId9" Type="http://schemas.openxmlformats.org/officeDocument/2006/relationships/slide" Target="slide17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864520" y="1412876"/>
            <a:ext cx="8758237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kiểm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I </a:t>
            </a:r>
            <a:r>
              <a:rPr lang="en-US" altLang="en-US" sz="66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66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66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2)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886745" y="3757614"/>
            <a:ext cx="8645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–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viết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40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hứa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929481" y="0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29481" y="609600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14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79000">
              <a:srgbClr val="FF7A00"/>
            </a:gs>
            <a:gs pos="88000">
              <a:srgbClr val="FF0300"/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143000"/>
            <a:ext cx="9753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80000">
              <a:srgbClr val="21D6E0"/>
            </a:gs>
            <a:gs pos="100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0588" y="1219200"/>
            <a:ext cx="9525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25000" y="6096000"/>
            <a:ext cx="11430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479557"/>
            <a:ext cx="1051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6096000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9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6002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1430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0198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143000"/>
            <a:ext cx="1082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5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4478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60198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990600"/>
            <a:ext cx="1089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8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3385" y="-7620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(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742216" y="54078"/>
            <a:ext cx="723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525064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67933" y="2113622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32-Point Star 10">
            <a:hlinkClick r:id="rId2" action="ppaction://hlinksldjump"/>
          </p:cNvPr>
          <p:cNvSpPr/>
          <p:nvPr/>
        </p:nvSpPr>
        <p:spPr>
          <a:xfrm>
            <a:off x="7562850" y="405096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11</a:t>
            </a:r>
          </a:p>
        </p:txBody>
      </p:sp>
      <p:sp>
        <p:nvSpPr>
          <p:cNvPr id="46" name="32-Point Star 45">
            <a:hlinkClick r:id="rId3" action="ppaction://hlinksldjump"/>
          </p:cNvPr>
          <p:cNvSpPr/>
          <p:nvPr/>
        </p:nvSpPr>
        <p:spPr>
          <a:xfrm>
            <a:off x="9062182" y="4026659"/>
            <a:ext cx="1777268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47" name="32-Point Star 46"/>
          <p:cNvSpPr/>
          <p:nvPr/>
        </p:nvSpPr>
        <p:spPr>
          <a:xfrm>
            <a:off x="2884811" y="290936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4" action="ppaction://hlinksldjump"/>
              </a:rPr>
              <a:t>2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8" name="32-Point Star 47"/>
          <p:cNvSpPr/>
          <p:nvPr/>
        </p:nvSpPr>
        <p:spPr>
          <a:xfrm>
            <a:off x="4520137" y="286941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5" action="ppaction://hlinksldjump"/>
              </a:rPr>
              <a:t>3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9" name="32-Point Star 48">
            <a:hlinkClick r:id="rId5" action="ppaction://hlinksldjump"/>
          </p:cNvPr>
          <p:cNvSpPr/>
          <p:nvPr/>
        </p:nvSpPr>
        <p:spPr>
          <a:xfrm>
            <a:off x="6095202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0" name="32-Point Star 49">
            <a:hlinkClick r:id="rId6" action="ppaction://hlinksldjump"/>
          </p:cNvPr>
          <p:cNvSpPr/>
          <p:nvPr/>
        </p:nvSpPr>
        <p:spPr>
          <a:xfrm>
            <a:off x="7562850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7" action="ppaction://hlinksldjump"/>
              </a:rPr>
              <a:t>5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32-Point Star 50">
            <a:hlinkClick r:id="rId8" action="ppaction://hlinksldjump"/>
          </p:cNvPr>
          <p:cNvSpPr/>
          <p:nvPr/>
        </p:nvSpPr>
        <p:spPr>
          <a:xfrm>
            <a:off x="9123966" y="2825988"/>
            <a:ext cx="154403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53" name="32-Point Star 52">
            <a:hlinkClick r:id="rId9" action="ppaction://hlinksldjump"/>
          </p:cNvPr>
          <p:cNvSpPr/>
          <p:nvPr/>
        </p:nvSpPr>
        <p:spPr>
          <a:xfrm>
            <a:off x="4379718" y="412198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54" name="32-Point Star 53">
            <a:hlinkClick r:id="rId10" action="ppaction://hlinksldjump"/>
          </p:cNvPr>
          <p:cNvSpPr/>
          <p:nvPr/>
        </p:nvSpPr>
        <p:spPr>
          <a:xfrm>
            <a:off x="6052771" y="528787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16</a:t>
            </a:r>
          </a:p>
        </p:txBody>
      </p:sp>
      <p:sp>
        <p:nvSpPr>
          <p:cNvPr id="55" name="32-Point Star 54">
            <a:hlinkClick r:id="rId11" action="ppaction://hlinksldjump"/>
          </p:cNvPr>
          <p:cNvSpPr/>
          <p:nvPr/>
        </p:nvSpPr>
        <p:spPr>
          <a:xfrm>
            <a:off x="7715250" y="52166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17</a:t>
            </a:r>
          </a:p>
        </p:txBody>
      </p:sp>
      <p:sp>
        <p:nvSpPr>
          <p:cNvPr id="56" name="32-Point Star 55">
            <a:hlinkClick r:id="rId12" action="ppaction://hlinksldjump"/>
          </p:cNvPr>
          <p:cNvSpPr/>
          <p:nvPr/>
        </p:nvSpPr>
        <p:spPr>
          <a:xfrm>
            <a:off x="9123966" y="5239271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18</a:t>
            </a:r>
          </a:p>
        </p:txBody>
      </p:sp>
      <p:sp>
        <p:nvSpPr>
          <p:cNvPr id="57" name="32-Point Star 56">
            <a:hlinkClick r:id="rId13" action="ppaction://hlinksldjump"/>
          </p:cNvPr>
          <p:cNvSpPr/>
          <p:nvPr/>
        </p:nvSpPr>
        <p:spPr>
          <a:xfrm>
            <a:off x="1434267" y="540916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13</a:t>
            </a:r>
          </a:p>
        </p:txBody>
      </p:sp>
      <p:sp>
        <p:nvSpPr>
          <p:cNvPr id="58" name="32-Point Star 57">
            <a:hlinkClick r:id="rId14" action="ppaction://hlinksldjump"/>
          </p:cNvPr>
          <p:cNvSpPr/>
          <p:nvPr/>
        </p:nvSpPr>
        <p:spPr>
          <a:xfrm>
            <a:off x="2804653" y="419654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9" name="32-Point Star 58">
            <a:hlinkClick r:id="rId15" action="ppaction://hlinksldjump"/>
          </p:cNvPr>
          <p:cNvSpPr/>
          <p:nvPr/>
        </p:nvSpPr>
        <p:spPr>
          <a:xfrm>
            <a:off x="2804653" y="539965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hlinkClick r:id="rId16" action="ppaction://hlinksldjump"/>
              </a:rPr>
              <a:t>14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0" name="32-Point Star 59">
            <a:hlinkClick r:id="rId17" action="ppaction://hlinksldjump"/>
          </p:cNvPr>
          <p:cNvSpPr/>
          <p:nvPr/>
        </p:nvSpPr>
        <p:spPr>
          <a:xfrm>
            <a:off x="4421960" y="533542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15</a:t>
            </a:r>
          </a:p>
        </p:txBody>
      </p:sp>
      <p:sp>
        <p:nvSpPr>
          <p:cNvPr id="61" name="32-Point Star 60"/>
          <p:cNvSpPr/>
          <p:nvPr/>
        </p:nvSpPr>
        <p:spPr>
          <a:xfrm>
            <a:off x="1529407" y="290218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hlinkClick r:id="rId18" action="ppaction://hlinksldjump"/>
              </a:rPr>
              <a:t>1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2" name="32-Point Star 61">
            <a:hlinkClick r:id="rId12" action="ppaction://hlinksldjump"/>
          </p:cNvPr>
          <p:cNvSpPr/>
          <p:nvPr/>
        </p:nvSpPr>
        <p:spPr>
          <a:xfrm>
            <a:off x="1424815" y="41228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19" action="ppaction://hlinksldjump"/>
              </a:rPr>
              <a:t>7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3" name="32-Point Star 62">
            <a:hlinkClick r:id="rId16" action="ppaction://hlinksldjump"/>
          </p:cNvPr>
          <p:cNvSpPr/>
          <p:nvPr/>
        </p:nvSpPr>
        <p:spPr>
          <a:xfrm>
            <a:off x="6095202" y="4097046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hlinkClick r:id="rId16" action="ppaction://hlinksldjump"/>
              </a:rPr>
              <a:t>10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95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" grpId="0"/>
      <p:bldP spid="3" grpId="0"/>
      <p:bldP spid="11" grpId="0" animBg="1"/>
      <p:bldP spid="11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990600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8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524000"/>
            <a:ext cx="1074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60960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5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4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371600"/>
            <a:ext cx="10439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ô-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dốt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929481" y="1952626"/>
            <a:ext cx="103330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Dựa vào nội dung bài Lời hứa, trả lời các câu hỏi sau: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235870" y="2600325"/>
            <a:ext cx="9680575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a) Em bé được giao nhiệm vụ gì trong trò chơi đánh trận giả?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199356" y="3752851"/>
            <a:ext cx="97218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Vì sao trời đã tối mà em không về?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70795" y="4400551"/>
            <a:ext cx="9640887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c) Các dấu ngoặc kép trong bài dùng để làm gì?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162845" y="5049839"/>
            <a:ext cx="9845675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Có thể đưa những bộ phận đặt trong ngoặc kép xuống dòng, đặt sau dấu gạch ngang đầu dòng không? Vì sao?</a:t>
            </a: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929481" y="0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  <p:sp>
        <p:nvSpPr>
          <p:cNvPr id="7176" name="Text Box 5"/>
          <p:cNvSpPr txBox="1">
            <a:spLocks noChangeArrowheads="1"/>
          </p:cNvSpPr>
          <p:nvPr/>
        </p:nvSpPr>
        <p:spPr bwMode="auto">
          <a:xfrm>
            <a:off x="929481" y="549275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29481" y="1052514"/>
            <a:ext cx="103330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I </a:t>
            </a:r>
            <a:r>
              <a:rPr lang="en-US" altLang="en-US" sz="40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40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39712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76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99406" y="292100"/>
            <a:ext cx="8421688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a) Em bé được giao nhiệm vụ gì trong trò chơi đánh trận giả?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375570" y="2060576"/>
            <a:ext cx="7729537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Vì sao trời đã tối mà em không về?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173956" y="260350"/>
            <a:ext cx="9601200" cy="1092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- Em bé được giao nhiệm vụ </a:t>
            </a:r>
            <a:r>
              <a:rPr lang="en-US" alt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gác kho đạn </a:t>
            </a: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 trò chơi đánh trận giả.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254920" y="1844675"/>
            <a:ext cx="9031287" cy="1092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Trời đã tối mà em không về vì em đã hứa không bỏ vị trí gác khi chưa có người đến thay.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620044" y="4005263"/>
            <a:ext cx="7364412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c) Các dấu ngoặc kép trong bài dùng để làm gì?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091407" y="3968750"/>
            <a:ext cx="9237663" cy="1595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- Các dấu ngoặc kép trong bài dùng để báo trước bộ phận sau nó là lời nói của bạn em bé hay của em bé.</a:t>
            </a:r>
          </a:p>
        </p:txBody>
      </p:sp>
    </p:spTree>
    <p:extLst>
      <p:ext uri="{BB962C8B-B14F-4D97-AF65-F5344CB8AC3E}">
        <p14:creationId xmlns:p14="http://schemas.microsoft.com/office/powerpoint/2010/main" val="65077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2" grpId="0" animBg="1"/>
      <p:bldP spid="13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321595" y="368300"/>
            <a:ext cx="9528175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Có thể đưa những bộ phận đặt trong ngoặc kép xuống dòng, đặt sau dấu gạch ngang đầu dòng không? Vì sao?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85801" y="441326"/>
            <a:ext cx="10576720" cy="550237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725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1486694" y="762000"/>
            <a:ext cx="92900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bảng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5635" name="Group 35"/>
          <p:cNvGraphicFramePr>
            <a:graphicFrameLocks noGrp="1"/>
          </p:cNvGraphicFramePr>
          <p:nvPr/>
        </p:nvGraphicFramePr>
        <p:xfrm>
          <a:off x="1235869" y="3249613"/>
          <a:ext cx="9720262" cy="3348038"/>
        </p:xfrm>
        <a:graphic>
          <a:graphicData uri="http://schemas.openxmlformats.org/drawingml/2006/table">
            <a:tbl>
              <a:tblPr/>
              <a:tblGrid>
                <a:gridCol w="3240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5175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90638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92225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264" name="TextBox 11"/>
          <p:cNvSpPr txBox="1">
            <a:spLocks noChangeArrowheads="1"/>
          </p:cNvSpPr>
          <p:nvPr/>
        </p:nvSpPr>
        <p:spPr bwMode="auto">
          <a:xfrm>
            <a:off x="1415256" y="3357563"/>
            <a:ext cx="27003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loại tên riêng</a:t>
            </a:r>
          </a:p>
        </p:txBody>
      </p:sp>
      <p:sp>
        <p:nvSpPr>
          <p:cNvPr id="10265" name="TextBox 12"/>
          <p:cNvSpPr txBox="1">
            <a:spLocks noChangeArrowheads="1"/>
          </p:cNvSpPr>
          <p:nvPr/>
        </p:nvSpPr>
        <p:spPr bwMode="auto">
          <a:xfrm>
            <a:off x="4944269" y="3321050"/>
            <a:ext cx="22987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Quy tắc viết</a:t>
            </a:r>
          </a:p>
        </p:txBody>
      </p:sp>
      <p:sp>
        <p:nvSpPr>
          <p:cNvPr id="10266" name="TextBox 13"/>
          <p:cNvSpPr txBox="1">
            <a:spLocks noChangeArrowheads="1"/>
          </p:cNvSpPr>
          <p:nvPr/>
        </p:nvSpPr>
        <p:spPr bwMode="auto">
          <a:xfrm>
            <a:off x="8870157" y="3284538"/>
            <a:ext cx="14843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</a:p>
        </p:txBody>
      </p:sp>
      <p:sp>
        <p:nvSpPr>
          <p:cNvPr id="10267" name="TextBox 14"/>
          <p:cNvSpPr txBox="1">
            <a:spLocks noChangeArrowheads="1"/>
          </p:cNvSpPr>
          <p:nvPr/>
        </p:nvSpPr>
        <p:spPr bwMode="auto">
          <a:xfrm>
            <a:off x="1307307" y="4149726"/>
            <a:ext cx="32051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Tên người, tên địa lí Việt Nam.</a:t>
            </a:r>
          </a:p>
        </p:txBody>
      </p:sp>
      <p:sp>
        <p:nvSpPr>
          <p:cNvPr id="10268" name="TextBox 15"/>
          <p:cNvSpPr txBox="1">
            <a:spLocks noChangeArrowheads="1"/>
          </p:cNvSpPr>
          <p:nvPr/>
        </p:nvSpPr>
        <p:spPr bwMode="auto">
          <a:xfrm>
            <a:off x="1235869" y="5337176"/>
            <a:ext cx="3168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Tên người, tên địa lí nước ngoài.</a:t>
            </a:r>
          </a:p>
        </p:txBody>
      </p:sp>
    </p:spTree>
    <p:extLst>
      <p:ext uri="{BB962C8B-B14F-4D97-AF65-F5344CB8AC3E}">
        <p14:creationId xmlns:p14="http://schemas.microsoft.com/office/powerpoint/2010/main" val="228302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929481" y="0"/>
            <a:ext cx="103330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>
                <a:solidFill>
                  <a:srgbClr val="0000FF"/>
                </a:solidFill>
                <a:latin typeface="Times New Roman" panose="02020603050405020304" pitchFamily="18" charset="0"/>
              </a:rPr>
              <a:t>3. lập bảng tổng kết  quy tắc viết tên riêng theo mẫu sau: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091406" y="657226"/>
            <a:ext cx="10009188" cy="6048375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lIns="84683" tIns="42341" rIns="84683" bIns="42341" anchor="ctr"/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>
              <a:solidFill>
                <a:srgbClr val="FFFFFF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223419" y="657226"/>
            <a:ext cx="4938712" cy="6048375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lIns="84683" tIns="42341" rIns="84683" bIns="42341" anchor="ctr"/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091407" y="1557339"/>
            <a:ext cx="9972675" cy="34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91407" y="2889251"/>
            <a:ext cx="9972675" cy="34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1131095" y="657226"/>
            <a:ext cx="2035175" cy="82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Các loại tên riêng</a:t>
            </a:r>
          </a:p>
        </p:txBody>
      </p:sp>
      <p:sp>
        <p:nvSpPr>
          <p:cNvPr id="11272" name="TextBox 12"/>
          <p:cNvSpPr txBox="1">
            <a:spLocks noChangeArrowheads="1"/>
          </p:cNvSpPr>
          <p:nvPr/>
        </p:nvSpPr>
        <p:spPr bwMode="auto">
          <a:xfrm>
            <a:off x="4304506" y="728663"/>
            <a:ext cx="23002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Quy tắc viết</a:t>
            </a:r>
          </a:p>
        </p:txBody>
      </p:sp>
      <p:sp>
        <p:nvSpPr>
          <p:cNvPr id="11273" name="TextBox 13"/>
          <p:cNvSpPr txBox="1">
            <a:spLocks noChangeArrowheads="1"/>
          </p:cNvSpPr>
          <p:nvPr/>
        </p:nvSpPr>
        <p:spPr bwMode="auto">
          <a:xfrm>
            <a:off x="8697119" y="765175"/>
            <a:ext cx="14843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Ví dụ</a:t>
            </a:r>
          </a:p>
        </p:txBody>
      </p:sp>
      <p:sp>
        <p:nvSpPr>
          <p:cNvPr id="11274" name="TextBox 14"/>
          <p:cNvSpPr txBox="1">
            <a:spLocks noChangeArrowheads="1"/>
          </p:cNvSpPr>
          <p:nvPr/>
        </p:nvSpPr>
        <p:spPr bwMode="auto">
          <a:xfrm>
            <a:off x="1091407" y="1557339"/>
            <a:ext cx="2074863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6600"/>
                </a:solidFill>
                <a:latin typeface="Times New Roman" panose="02020603050405020304" pitchFamily="18" charset="0"/>
              </a:rPr>
              <a:t>Tên người, tên địa lí Việt Nam.</a:t>
            </a:r>
          </a:p>
        </p:txBody>
      </p:sp>
      <p:sp>
        <p:nvSpPr>
          <p:cNvPr id="11275" name="TextBox 15"/>
          <p:cNvSpPr txBox="1">
            <a:spLocks noChangeArrowheads="1"/>
          </p:cNvSpPr>
          <p:nvPr/>
        </p:nvSpPr>
        <p:spPr bwMode="auto">
          <a:xfrm>
            <a:off x="1127919" y="3716339"/>
            <a:ext cx="19113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Times New Roman" panose="02020603050405020304" pitchFamily="18" charset="0"/>
              </a:rPr>
              <a:t>Tên người, tên địa lí nước ngoài.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86919" y="1808164"/>
            <a:ext cx="46085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Viết hoa chữ cái đầu của mỗi tiếng tạo thành tên đó.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211345" y="1700213"/>
            <a:ext cx="27082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Hồ Chí Minh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251032" y="2276475"/>
            <a:ext cx="27035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Trường Sơn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21845" y="2924176"/>
            <a:ext cx="46831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CC"/>
                </a:solidFill>
                <a:latin typeface="Times New Roman" panose="02020603050405020304" pitchFamily="18" charset="0"/>
              </a:rPr>
              <a:t>- Viết hoa chữ cái đầu của mỗi bộ phận tạo thành tên đó. Nếu bộ phận tạo thành tên gồm nhiều tiếng thì giữa các tiếng có gạch nối.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251994" y="5265738"/>
            <a:ext cx="47879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- </a:t>
            </a:r>
            <a:r>
              <a:rPr lang="en-US" altLang="en-US" sz="2500" b="1">
                <a:latin typeface="Times New Roman" panose="02020603050405020304" pitchFamily="18" charset="0"/>
              </a:rPr>
              <a:t>Những tên riêng được phiên ấm theo âm Hán Việt, viết như cách viết tên riêng Việt Nam.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251031" y="3175000"/>
            <a:ext cx="30114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Lu –I Pa-xtơ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251032" y="4005263"/>
            <a:ext cx="2767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Xanh Pê-téc-bua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251032" y="5013325"/>
            <a:ext cx="22574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Luân Đôn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249444" y="5657850"/>
            <a:ext cx="22526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Bạch Cư Dị</a:t>
            </a:r>
          </a:p>
        </p:txBody>
      </p:sp>
      <p:cxnSp>
        <p:nvCxnSpPr>
          <p:cNvPr id="2" name="Straight Connector 10"/>
          <p:cNvCxnSpPr/>
          <p:nvPr/>
        </p:nvCxnSpPr>
        <p:spPr>
          <a:xfrm>
            <a:off x="3251994" y="5013326"/>
            <a:ext cx="7848600" cy="365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49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10000">
              <a:srgbClr val="FF6633"/>
            </a:gs>
            <a:gs pos="39000">
              <a:srgbClr val="FFFF00"/>
            </a:gs>
            <a:gs pos="54000">
              <a:srgbClr val="01A78F"/>
            </a:gs>
            <a:gs pos="69000">
              <a:srgbClr val="3366FF">
                <a:lumMod val="94000"/>
                <a:lumOff val="6000"/>
              </a:srgbClr>
            </a:gs>
          </a:gsLst>
          <a:lin ang="30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0" y="609600"/>
            <a:ext cx="9829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01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85800"/>
            <a:ext cx="9829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1171</Words>
  <Application>Microsoft Office PowerPoint</Application>
  <PresentationFormat>Widescreen</PresentationFormat>
  <Paragraphs>102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Times New Roman</vt:lpstr>
      <vt:lpstr>Trebuchet MS</vt:lpstr>
      <vt:lpstr>Verdana</vt:lpstr>
      <vt:lpstr>Wingdings 2</vt:lpstr>
      <vt:lpstr>Spring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admin</cp:lastModifiedBy>
  <cp:revision>63</cp:revision>
  <dcterms:created xsi:type="dcterms:W3CDTF">2011-10-21T01:28:31Z</dcterms:created>
  <dcterms:modified xsi:type="dcterms:W3CDTF">2022-11-11T09:41:53Z</dcterms:modified>
</cp:coreProperties>
</file>