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4" r:id="rId4"/>
  </p:sldMasterIdLst>
  <p:notesMasterIdLst>
    <p:notesMasterId r:id="rId19"/>
  </p:notesMasterIdLst>
  <p:sldIdLst>
    <p:sldId id="321" r:id="rId5"/>
    <p:sldId id="322" r:id="rId6"/>
    <p:sldId id="318" r:id="rId7"/>
    <p:sldId id="319" r:id="rId8"/>
    <p:sldId id="315" r:id="rId9"/>
    <p:sldId id="316" r:id="rId10"/>
    <p:sldId id="317" r:id="rId11"/>
    <p:sldId id="323" r:id="rId12"/>
    <p:sldId id="324" r:id="rId13"/>
    <p:sldId id="311" r:id="rId14"/>
    <p:sldId id="312" r:id="rId15"/>
    <p:sldId id="325" r:id="rId16"/>
    <p:sldId id="314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C95DE-E82D-4953-899A-0782EBEBFD14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6BCBE-D00E-4A1D-90C9-09DF75E22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777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8235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75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4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4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57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14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1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3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17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7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65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4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0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827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081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442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41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25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704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340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53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7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71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589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28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458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072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2470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232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81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485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6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93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099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3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53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43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277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0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18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75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8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6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6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11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63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818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329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2365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255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74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881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226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819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4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98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2653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17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7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92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92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122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1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6977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151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52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3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3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4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1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84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4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4F603-304E-400D-A681-F6C150719F9A}"/>
              </a:ext>
            </a:extLst>
          </p:cNvPr>
          <p:cNvGrpSpPr/>
          <p:nvPr/>
        </p:nvGrpSpPr>
        <p:grpSpPr>
          <a:xfrm>
            <a:off x="4073861" y="1346525"/>
            <a:ext cx="5613241" cy="1300191"/>
            <a:chOff x="9566064" y="964372"/>
            <a:chExt cx="5446164" cy="698253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95A64F28-7ED1-4BF3-8F05-248E22E38276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48E50E41-FABB-49AC-A4BF-D33270656C27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E82771F5-F7D7-4DAE-9A34-4BFCEA64657C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6371F0-EDDC-4B5B-8159-03DEFD41A0F0}"/>
              </a:ext>
            </a:extLst>
          </p:cNvPr>
          <p:cNvGrpSpPr/>
          <p:nvPr/>
        </p:nvGrpSpPr>
        <p:grpSpPr>
          <a:xfrm>
            <a:off x="3239541" y="124659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0EC080-DAC7-4169-9129-D03EFC47F9FB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49D116-DA30-4E74-8AA2-73058002B7B1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EB57BB9C-EBC5-4979-9B21-94CFDDB5E03B}"/>
              </a:ext>
            </a:extLst>
          </p:cNvPr>
          <p:cNvSpPr txBox="1"/>
          <p:nvPr/>
        </p:nvSpPr>
        <p:spPr>
          <a:xfrm>
            <a:off x="3199149" y="1278250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AE22FA-9F12-45F7-B9E2-C50BCA599B38}"/>
              </a:ext>
            </a:extLst>
          </p:cNvPr>
          <p:cNvSpPr txBox="1"/>
          <p:nvPr/>
        </p:nvSpPr>
        <p:spPr>
          <a:xfrm>
            <a:off x="4332795" y="1600467"/>
            <a:ext cx="4371643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TỚ NHỚ CẬU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510583" y="2704607"/>
            <a:ext cx="6832889" cy="90505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2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38" b="77344" l="32868" r="769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39" t="22198" r="23570" b="22845"/>
          <a:stretch/>
        </p:blipFill>
        <p:spPr bwMode="auto">
          <a:xfrm>
            <a:off x="3011461" y="1887658"/>
            <a:ext cx="4261511" cy="302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1" b="62630" l="9779" r="29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3" t="33513" r="71501" b="38901"/>
          <a:stretch/>
        </p:blipFill>
        <p:spPr bwMode="auto">
          <a:xfrm>
            <a:off x="433169" y="2780087"/>
            <a:ext cx="2364828" cy="20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818" b="64974" l="33456" r="64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30065" r="35598" b="36746"/>
          <a:stretch/>
        </p:blipFill>
        <p:spPr bwMode="auto">
          <a:xfrm>
            <a:off x="7201402" y="3291438"/>
            <a:ext cx="2475187" cy="150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417" b="58464" l="66618" r="822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36" t="36098" r="17829" b="42134"/>
          <a:stretch/>
        </p:blipFill>
        <p:spPr bwMode="auto">
          <a:xfrm>
            <a:off x="10018602" y="3349870"/>
            <a:ext cx="1860331" cy="149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3170" y="356586"/>
            <a:ext cx="111964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 từ ngữ có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gọi tên mỗi con vật trong hình.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0470" y="4888194"/>
            <a:ext cx="1035560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000" y="4888194"/>
            <a:ext cx="1294432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6437" y="4914636"/>
            <a:ext cx="2105506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ì nhông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339109" y="4914636"/>
            <a:ext cx="1290515" cy="615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183" y="427403"/>
            <a:ext cx="359453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 a hoặc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353" y="1278879"/>
            <a:ext cx="925219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tiếng có vần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iêu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ô vuông.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8643" y="2004089"/>
            <a:ext cx="42363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hươu, nhiều, khướu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9532" y="2981832"/>
            <a:ext cx="10728923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 hái rất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iều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hoa để tặng bạn bè. Nó tặng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cao cổ một bó hoa thiên điểu rực rỡ. Còn chim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và chim liếu điếu được sóc tặng một bó hoa bồ công anh nhẹ như bông.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020786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9971805" y="3244029"/>
            <a:ext cx="1000994" cy="40796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 flipV="1">
            <a:off x="8316956" y="3938848"/>
            <a:ext cx="1123257" cy="4528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10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944735" y="672541"/>
            <a:ext cx="8250780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1679" y="1803042"/>
            <a:ext cx="901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887800"/>
              </p:ext>
            </p:extLst>
          </p:nvPr>
        </p:nvGraphicFramePr>
        <p:xfrm>
          <a:off x="1748665" y="2841274"/>
          <a:ext cx="8128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665">
                  <a:extLst>
                    <a:ext uri="{9D8B030D-6E8A-4147-A177-3AD203B41FA5}">
                      <a16:colId xmlns:a16="http://schemas.microsoft.com/office/drawing/2014/main" val="3699540975"/>
                    </a:ext>
                  </a:extLst>
                </a:gridCol>
                <a:gridCol w="5871335">
                  <a:extLst>
                    <a:ext uri="{9D8B030D-6E8A-4147-A177-3AD203B41FA5}">
                      <a16:colId xmlns:a16="http://schemas.microsoft.com/office/drawing/2014/main" val="27262368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dế</a:t>
                      </a:r>
                      <a:r>
                        <a:rPr lang="en-US" sz="32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3200" b="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èn</a:t>
                      </a:r>
                      <a:endParaRPr lang="en-US" sz="3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5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M: </a:t>
                      </a: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xẻng</a:t>
                      </a:r>
                      <a:endParaRPr lang="en-US" sz="3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061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49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598948" y="1962491"/>
            <a:ext cx="1647227" cy="1503757"/>
            <a:chOff x="1598948" y="1962491"/>
            <a:chExt cx="1647227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114773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647227" cy="1503757"/>
            <a:chOff x="1841561" y="3868689"/>
            <a:chExt cx="1647227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131106" y="4314894"/>
              <a:ext cx="135768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eng</a:t>
              </a:r>
              <a:endPara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573835" y="2074739"/>
            <a:ext cx="7775925" cy="1600374"/>
            <a:chOff x="3615398" y="2055275"/>
            <a:chExt cx="7341288" cy="1600374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299725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263411" cy="160037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cuộn len, chen lấn, lên men, xen lẫn,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ven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đường,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đường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kumimoji="0" lang="en-US" sz="32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phèn</a:t>
              </a:r>
              <a:r>
                <a:rPr kumimoji="0" lang="en-US" sz="32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,...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67067" y="4001279"/>
            <a:ext cx="7865818" cy="1439817"/>
            <a:chOff x="3608232" y="2215832"/>
            <a:chExt cx="8328888" cy="1439817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8321722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8232" y="2380481"/>
              <a:ext cx="8199836" cy="77322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leng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keng, cái kẻng, quên béng,  </a:t>
              </a:r>
              <a:r>
                <a:rPr kumimoji="0" lang="en-US" sz="3200" i="0" u="none" strike="noStrike" kern="1200" cap="none" spc="0" normalizeH="0" baseline="0" noProof="0" dirty="0" err="1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xà</a:t>
              </a:r>
              <a:r>
                <a: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rgbClr val="2411AF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beng,...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42459" y="661445"/>
            <a:ext cx="73665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Tìm từ ngữ có tiếng chứa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2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eng</a:t>
            </a:r>
          </a:p>
        </p:txBody>
      </p:sp>
    </p:spTree>
    <p:extLst>
      <p:ext uri="{BB962C8B-B14F-4D97-AF65-F5344CB8AC3E}">
        <p14:creationId xmlns:p14="http://schemas.microsoft.com/office/powerpoint/2010/main" val="34666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636914" y="876117"/>
            <a:ext cx="8918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</a:t>
            </a:r>
            <a:r>
              <a:rPr kumimoji="0" lang="en-US" altLang="zh-CN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các</a:t>
            </a:r>
            <a:r>
              <a:rPr kumimoji="0" lang="en-US" altLang="zh-CN" sz="7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con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endParaRPr kumimoji="0" lang="en-US" altLang="zh-CN" sz="7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Hẹn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gặp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lại</a:t>
            </a:r>
            <a:r>
              <a:rPr kumimoji="0" lang="en-US" altLang="zh-CN" sz="7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!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3" name="Picture 2" descr="A group of children's books&#10;&#10;Description automatically generated with low confidence">
            <a:extLst>
              <a:ext uri="{FF2B5EF4-FFF2-40B4-BE49-F238E27FC236}">
                <a16:creationId xmlns:a16="http://schemas.microsoft.com/office/drawing/2014/main" id="{7233FD4A-93D2-413D-8EB0-BF2F0FDF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57" y="3760631"/>
            <a:ext cx="6481809" cy="299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4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600"/>
    </mc:Choice>
    <mc:Fallback xmlns="">
      <p:transition advTm="76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5E987A0E-54B4-4919-8B52-EE57F35D6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7959">
            <a:off x="611282" y="-110146"/>
            <a:ext cx="11420265" cy="7658057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F1A94062-9D1A-4A63-86B4-90F1E2904932}"/>
              </a:ext>
            </a:extLst>
          </p:cNvPr>
          <p:cNvSpPr txBox="1"/>
          <p:nvPr/>
        </p:nvSpPr>
        <p:spPr>
          <a:xfrm>
            <a:off x="1822625" y="1152236"/>
            <a:ext cx="8176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tả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nhớ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cậu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D93474-AE93-49F6-A97B-5EBFB754F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102" y="3078049"/>
            <a:ext cx="9285667" cy="32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0" y="5434885"/>
            <a:ext cx="12041746" cy="1275008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3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4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8" y="50487"/>
            <a:ext cx="598867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4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3922" y="1193317"/>
            <a:ext cx="11026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đoạn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nhớ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cậu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;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hoa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truyện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đầu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dòng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sau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dấu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chấm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chính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tả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phân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c/k,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iêu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ươu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/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eng.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Rèn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kĩ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năng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chữ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mẫu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sạch</a:t>
            </a:r>
            <a:r>
              <a:rPr lang="en-US" sz="4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sẽ</a:t>
            </a:r>
            <a:r>
              <a:rPr lang="en-US" sz="4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06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196133" y="5762987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86593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3C38202-291A-432C-81BD-E21EEF55270A}"/>
              </a:ext>
            </a:extLst>
          </p:cNvPr>
          <p:cNvSpPr/>
          <p:nvPr/>
        </p:nvSpPr>
        <p:spPr>
          <a:xfrm>
            <a:off x="699102" y="636104"/>
            <a:ext cx="10880035" cy="56851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667" y="1411573"/>
            <a:ext cx="737404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4857" y="1337510"/>
            <a:ext cx="681810" cy="758493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512396" y="2138236"/>
            <a:ext cx="820511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2411A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kiến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sóc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83377" y="2857562"/>
            <a:ext cx="772176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chia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85613" y="2797410"/>
            <a:ext cx="566492" cy="639898"/>
            <a:chOff x="5056546" y="1975436"/>
            <a:chExt cx="1772914" cy="1393004"/>
          </a:xfrm>
        </p:grpSpPr>
        <p:pic>
          <p:nvPicPr>
            <p:cNvPr id="46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48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49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517741" y="3594279"/>
            <a:ext cx="826108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Nhà kiến chuyển sang một cánh rừng khác.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18699" y="4419975"/>
            <a:ext cx="77925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bạn liên lạc với nhau bằng cách nào?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91518" y="4426030"/>
            <a:ext cx="691859" cy="652162"/>
            <a:chOff x="8317164" y="2100522"/>
            <a:chExt cx="1772914" cy="1393004"/>
          </a:xfrm>
        </p:grpSpPr>
        <p:pic>
          <p:nvPicPr>
            <p:cNvPr id="32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452105" y="5192640"/>
            <a:ext cx="967505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2411AF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Hai bạn tìm cách gửi thư cho nhau để bày tỏ nhớ.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221547" y="644398"/>
            <a:ext cx="7289663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3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4F6393B-63D8-4E40-AF0E-649F17826753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52542" y="2872007"/>
            <a:ext cx="847783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dấu chấm, dấu phẩy trong 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6899" y="1881888"/>
            <a:ext cx="884408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chữ cái đầu câu và tên riêng.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3147" y="3834493"/>
            <a:ext cx="792495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950206" y="187969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955846" y="2772824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955846" y="3784987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2862833" y="955974"/>
            <a:ext cx="510872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0206" y="4750455"/>
            <a:ext cx="950047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chuyển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sang,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2411A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gửi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2411A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0" y="1885907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759263" y="771749"/>
            <a:ext cx="5398965" cy="768270"/>
            <a:chOff x="601618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618" y="1021449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31710" y="2023665"/>
            <a:ext cx="6981707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709246" y="990913"/>
            <a:ext cx="107735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cậu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Hằng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rủ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nọ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sang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Sóc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kiến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buồn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Hai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gửi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bày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nỗi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nhớ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46" y="385083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itchFamily="18" charset="0"/>
              </a:rPr>
              <a:t>Nghe – viết</a:t>
            </a:r>
          </a:p>
        </p:txBody>
      </p:sp>
    </p:spTree>
    <p:extLst>
      <p:ext uri="{BB962C8B-B14F-4D97-AF65-F5344CB8AC3E}">
        <p14:creationId xmlns:p14="http://schemas.microsoft.com/office/powerpoint/2010/main" val="12148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610</Words>
  <Application>Microsoft Office PowerPoint</Application>
  <PresentationFormat>Widescreen</PresentationFormat>
  <Paragraphs>71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思源黑体 CN Bold</vt:lpstr>
      <vt:lpstr>1_Office Theme</vt:lpstr>
      <vt:lpstr>2_Office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28</cp:revision>
  <dcterms:created xsi:type="dcterms:W3CDTF">2021-07-18T08:24:44Z</dcterms:created>
  <dcterms:modified xsi:type="dcterms:W3CDTF">2021-11-10T10:00:23Z</dcterms:modified>
</cp:coreProperties>
</file>