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0"/>
  </p:notesMasterIdLst>
  <p:sldIdLst>
    <p:sldId id="352" r:id="rId3"/>
    <p:sldId id="351" r:id="rId4"/>
    <p:sldId id="311" r:id="rId5"/>
    <p:sldId id="299" r:id="rId6"/>
    <p:sldId id="353" r:id="rId7"/>
    <p:sldId id="334" r:id="rId8"/>
    <p:sldId id="332" r:id="rId9"/>
    <p:sldId id="349" r:id="rId10"/>
    <p:sldId id="348" r:id="rId11"/>
    <p:sldId id="318" r:id="rId12"/>
    <p:sldId id="319" r:id="rId13"/>
    <p:sldId id="320" r:id="rId14"/>
    <p:sldId id="321" r:id="rId15"/>
    <p:sldId id="322" r:id="rId16"/>
    <p:sldId id="323" r:id="rId17"/>
    <p:sldId id="337" r:id="rId18"/>
    <p:sldId id="33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7" d="100"/>
          <a:sy n="77" d="100"/>
        </p:scale>
        <p:origin x="-1872" y="-11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AAF9AF-EA19-4EFC-8363-A7F108A84571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F16F2B-CE75-4272-84AC-35971ABEF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79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AD4D39-3FCD-49D9-99B9-B831ED8A2F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2676FBC-81B4-4307-89A0-BC1F4A5CC5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A470C6C-BA48-4278-B3EE-1349328D3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345B6-2B25-44A7-BAB7-6C7594560245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0BDB93E-EF81-40D9-A5B3-7BD839E4E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B486180-A93A-4287-9B97-B8049FEEC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47D98-F88D-43B1-981E-528267AE0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714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2F3D8A-1152-4E67-AF98-32DAB1085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249C7EA-DD87-49A2-B450-E3F1642501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03B0A14-3A55-45A0-860F-127557BED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345B6-2B25-44A7-BAB7-6C7594560245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3257C68-6EA4-4CB6-88A1-46A615A01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CBF67D2-F1B8-4A92-9DF2-EE11CA12A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47D98-F88D-43B1-981E-528267AE0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652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F0845B61-6707-46F3-88F7-70B616E21B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C88FB01-BA01-4B0E-98CC-F25B353412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8CDC1CA-6CE5-4126-9844-17E7D585B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345B6-2B25-44A7-BAB7-6C7594560245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75D7C15-9B39-426C-8178-C7D3DB298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799DFDE-C6D9-42E9-BA5F-3FDE12700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47D98-F88D-43B1-981E-528267AE0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3892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2793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9527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3098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8517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55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1766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5800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3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3" y="1435104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671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5FCD26-10D5-4885-A324-D9D80DAFE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41A3894-8BEB-4736-9572-A1A72761C0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EDB8EEC-1709-40BD-97DF-D1F817B34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345B6-2B25-44A7-BAB7-6C7594560245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8CAC1EA-3B7A-4DA1-A450-9364758BD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695837A-B425-4191-A232-F3D5B6807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47D98-F88D-43B1-981E-528267AE0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0015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3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2224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5050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973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8C2A73-9F70-4364-94C7-18097A121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E16A41D-E66B-4E37-85FE-3D2B5B6E70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20406B0-716A-46DB-B213-9A12A2B01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345B6-2B25-44A7-BAB7-6C7594560245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16A0425-9007-49E7-AF0B-BCB354DCA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BD18344-06F0-4EDC-A6C8-FF7F22F88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47D98-F88D-43B1-981E-528267AE0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782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26B4BE-75D6-4881-85F0-16B099FE2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8251189-7010-46ED-8799-A72B295BF9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03FF26F-C3C0-4984-823D-20AC1C3383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6158503-68BE-451F-9108-5BBAA631B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345B6-2B25-44A7-BAB7-6C7594560245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27B869D-60F7-498B-A3E7-A96D93CB0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1158602-9CA9-4C70-B89F-691E8098C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47D98-F88D-43B1-981E-528267AE0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773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629ECA-F2A7-4DA6-B3A1-B1CF02B96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66433C2-B5B0-4E44-8393-516E5A87F4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9DADCAB-F3C8-447E-B107-185B9E8D72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798634E-50DD-46F3-8C6D-5458CEA175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26EAC65-E747-43EA-B06F-35EC16B3D6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6FAD898-10E1-4166-BAAF-330EFDDCF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345B6-2B25-44A7-BAB7-6C7594560245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0A57F64-5799-4067-91E5-0A7A8C9BB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FDB90699-D1E1-407D-A131-4EC0D0325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47D98-F88D-43B1-981E-528267AE0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875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34CC25-0999-419C-962F-C417A92F5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C0EEE94-9885-4FC7-A698-855733ED4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345B6-2B25-44A7-BAB7-6C7594560245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A3DC6FC-BE77-4693-82F4-4915E33C6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6EF0B1D-BB30-4F31-AE07-1CF5FF106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47D98-F88D-43B1-981E-528267AE0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34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7C8E210-C315-46A6-81A9-822C5F129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345B6-2B25-44A7-BAB7-6C7594560245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C50F636-9EF7-4F1B-85EF-1304487F2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BF7253B-58FD-4DA2-A71B-11EE33078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47D98-F88D-43B1-981E-528267AE0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040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3F2DE3-CB48-430D-B929-4B3B078C2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8A0F2BC-652E-491E-AC15-15D9BF0B5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A0DE8FA-1EF2-4407-A5B1-DAA27C59AC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F85FAE1-2F8A-4421-80F2-AC09A5D08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345B6-2B25-44A7-BAB7-6C7594560245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EAAC634-53A8-467F-AE4F-1374C38F6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82AD1DC-09F9-41DA-B52E-F0BA5F571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47D98-F88D-43B1-981E-528267AE0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749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89FC95-C59B-487B-8629-6395E3364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5782DEE-9314-43D5-B7D6-F30B29F87D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B2F88B5-ECD0-4F12-8BEF-6198F21723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E62B1A8-0C2D-47E8-9AF2-C950E3CF6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345B6-2B25-44A7-BAB7-6C7594560245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AD6F11C-810D-4BCF-B57D-B078E71FE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7F76BA0-65D5-47CA-AA76-0A9A0006A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47D98-F88D-43B1-981E-528267AE0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425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155D3B0-5D2C-4A48-885B-9F0A46B85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0FF310A-C4BF-4699-A5B9-802509897C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D455CD7-2BB8-46AE-8FAB-E4AEB6FE47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0345B6-2B25-44A7-BAB7-6C7594560245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681AD93-AE5F-4028-9D0F-47435A7EB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ECE5344-43E8-4E3B-A7BE-ED4E4034EC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147D98-F88D-43B1-981E-528267AE0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164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233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9"/>
          <p:cNvSpPr>
            <a:spLocks noChangeArrowheads="1" noChangeShapeType="1" noTextEdit="1"/>
          </p:cNvSpPr>
          <p:nvPr/>
        </p:nvSpPr>
        <p:spPr bwMode="auto">
          <a:xfrm>
            <a:off x="2032001" y="152401"/>
            <a:ext cx="9004300" cy="676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TRƯỜNG TIỂU HỌC ÁI MỘ A</a:t>
            </a:r>
            <a:endParaRPr lang="en-US" sz="3600" b="1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51" name="WordArt 10"/>
          <p:cNvSpPr>
            <a:spLocks noTextEdit="1"/>
          </p:cNvSpPr>
          <p:nvPr/>
        </p:nvSpPr>
        <p:spPr bwMode="auto">
          <a:xfrm>
            <a:off x="1727201" y="1447800"/>
            <a:ext cx="9040284" cy="205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TOÁN LỚP 4</a:t>
            </a:r>
          </a:p>
        </p:txBody>
      </p:sp>
      <p:sp>
        <p:nvSpPr>
          <p:cNvPr id="2052" name="WordArt 15"/>
          <p:cNvSpPr>
            <a:spLocks noTextEdit="1"/>
          </p:cNvSpPr>
          <p:nvPr/>
        </p:nvSpPr>
        <p:spPr bwMode="auto">
          <a:xfrm>
            <a:off x="508001" y="4038600"/>
            <a:ext cx="11478684" cy="205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TÍNH CHẤT </a:t>
            </a:r>
            <a:r>
              <a:rPr lang="en-US" sz="24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KẾT HỢP</a:t>
            </a:r>
            <a:endParaRPr lang="en-US" sz="24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en-US" sz="24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CỦA PHÉP NHÂN</a:t>
            </a:r>
          </a:p>
        </p:txBody>
      </p:sp>
    </p:spTree>
    <p:extLst>
      <p:ext uri="{BB962C8B-B14F-4D97-AF65-F5344CB8AC3E}">
        <p14:creationId xmlns:p14="http://schemas.microsoft.com/office/powerpoint/2010/main" val="3616797697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ình nền núi, mây, mặt trăng, chiều cao, tổng quan, phong cảnh hd: màn hình  rộng: độ nét cao: toàn màn hình">
            <a:extLst>
              <a:ext uri="{FF2B5EF4-FFF2-40B4-BE49-F238E27FC236}">
                <a16:creationId xmlns:a16="http://schemas.microsoft.com/office/drawing/2014/main" xmlns="" id="{299C66E8-E629-467D-89DF-6F9D9BC57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28" name="Oval 8">
            <a:extLst>
              <a:ext uri="{FF2B5EF4-FFF2-40B4-BE49-F238E27FC236}">
                <a16:creationId xmlns:a16="http://schemas.microsoft.com/office/drawing/2014/main" xmlns="" id="{1EBA108C-073F-473D-98B3-9268BE47EF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7163" y="5638800"/>
            <a:ext cx="6096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200"/>
              <a:t>1</a:t>
            </a:r>
          </a:p>
        </p:txBody>
      </p:sp>
      <p:pic>
        <p:nvPicPr>
          <p:cNvPr id="56329" name="Picture 9" descr="KITTY">
            <a:extLst>
              <a:ext uri="{FF2B5EF4-FFF2-40B4-BE49-F238E27FC236}">
                <a16:creationId xmlns:a16="http://schemas.microsoft.com/office/drawing/2014/main" xmlns="" id="{DE03B387-12EE-4E83-9A25-B85743E1C4F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898" y="4021136"/>
            <a:ext cx="1255712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0" name="WordArt 10">
            <a:extLst>
              <a:ext uri="{FF2B5EF4-FFF2-40B4-BE49-F238E27FC236}">
                <a16:creationId xmlns:a16="http://schemas.microsoft.com/office/drawing/2014/main" xmlns="" id="{4162CF8B-A4A7-4FEE-9A4B-F58954343C4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73123" y="609600"/>
            <a:ext cx="57912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"/>
              <a:lightRig rig="legacyFlat3" dir="b"/>
            </a:scene3d>
            <a:sp3d extrusionH="121893000" prstMaterial="legacyMatte">
              <a:extrusionClr>
                <a:srgbClr val="99FFCC"/>
              </a:extrusionClr>
              <a:contourClr>
                <a:srgbClr val="A603AB"/>
              </a:contour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.VnBahamasBH" panose="020BE200000000000000" pitchFamily="34" charset="0"/>
              </a:rPr>
              <a:t>®</a:t>
            </a:r>
            <a:r>
              <a:rPr lang="en-US" sz="3600" kern="1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.VnBahamasBH" panose="020BE200000000000000" pitchFamily="34" charset="0"/>
              </a:rPr>
              <a:t>Ønh</a:t>
            </a:r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.VnBahamasBH" panose="020BE200000000000000" pitchFamily="34" charset="0"/>
              </a:rPr>
              <a:t> </a:t>
            </a:r>
            <a:r>
              <a:rPr lang="en-US" sz="3600" kern="1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.VnBahamasBH" panose="020BE200000000000000" pitchFamily="34" charset="0"/>
              </a:rPr>
              <a:t>nói</a:t>
            </a:r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.VnBahamasBH" panose="020BE200000000000000" pitchFamily="34" charset="0"/>
              </a:rPr>
              <a:t> </a:t>
            </a:r>
            <a:r>
              <a:rPr lang="en-US" sz="3600" kern="1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.VnBahamasBH" panose="020BE200000000000000" pitchFamily="34" charset="0"/>
              </a:rPr>
              <a:t>trÝ</a:t>
            </a:r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.VnBahamasBH" panose="020BE200000000000000" pitchFamily="34" charset="0"/>
              </a:rPr>
              <a:t> </a:t>
            </a:r>
            <a:r>
              <a:rPr lang="en-US" sz="3600" kern="1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.VnBahamasBH" panose="020BE200000000000000" pitchFamily="34" charset="0"/>
              </a:rPr>
              <a:t>tuÖ</a:t>
            </a:r>
            <a:endParaRPr lang="en-US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.VnBahamasBH" panose="020BE200000000000000" pitchFamily="34" charset="0"/>
            </a:endParaRPr>
          </a:p>
        </p:txBody>
      </p:sp>
      <p:sp>
        <p:nvSpPr>
          <p:cNvPr id="56332" name="Oval 12">
            <a:extLst>
              <a:ext uri="{FF2B5EF4-FFF2-40B4-BE49-F238E27FC236}">
                <a16:creationId xmlns:a16="http://schemas.microsoft.com/office/drawing/2014/main" xmlns="" id="{3E449339-8DC2-4047-A818-F8A5E2B065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5638800"/>
            <a:ext cx="6096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200"/>
              <a:t>2</a:t>
            </a:r>
          </a:p>
        </p:txBody>
      </p:sp>
      <p:sp>
        <p:nvSpPr>
          <p:cNvPr id="56333" name="Oval 13">
            <a:extLst>
              <a:ext uri="{FF2B5EF4-FFF2-40B4-BE49-F238E27FC236}">
                <a16:creationId xmlns:a16="http://schemas.microsoft.com/office/drawing/2014/main" xmlns="" id="{D9BC86A8-B222-456F-974F-1FAE28C18F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5638800"/>
            <a:ext cx="6096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200"/>
              <a:t>3</a:t>
            </a:r>
          </a:p>
        </p:txBody>
      </p:sp>
      <p:sp>
        <p:nvSpPr>
          <p:cNvPr id="56334" name="Oval 14">
            <a:extLst>
              <a:ext uri="{FF2B5EF4-FFF2-40B4-BE49-F238E27FC236}">
                <a16:creationId xmlns:a16="http://schemas.microsoft.com/office/drawing/2014/main" xmlns="" id="{65FC78B3-262E-4FB3-8A71-2AC761C070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5638800"/>
            <a:ext cx="6096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200"/>
              <a:t>4</a:t>
            </a:r>
          </a:p>
        </p:txBody>
      </p:sp>
      <p:sp>
        <p:nvSpPr>
          <p:cNvPr id="56335" name="Oval 15">
            <a:extLst>
              <a:ext uri="{FF2B5EF4-FFF2-40B4-BE49-F238E27FC236}">
                <a16:creationId xmlns:a16="http://schemas.microsoft.com/office/drawing/2014/main" xmlns="" id="{95A9B8E8-7872-406D-90DB-9996284019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5338" y="5638800"/>
            <a:ext cx="6096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200"/>
              <a:t>5</a:t>
            </a:r>
          </a:p>
        </p:txBody>
      </p:sp>
      <p:sp>
        <p:nvSpPr>
          <p:cNvPr id="56336" name="Oval 16">
            <a:extLst>
              <a:ext uri="{FF2B5EF4-FFF2-40B4-BE49-F238E27FC236}">
                <a16:creationId xmlns:a16="http://schemas.microsoft.com/office/drawing/2014/main" xmlns="" id="{2F583539-221E-4D1D-AFCB-8BD3916136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5000" y="5638800"/>
            <a:ext cx="6096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200"/>
              <a:t>6</a:t>
            </a:r>
          </a:p>
        </p:txBody>
      </p:sp>
      <p:pic>
        <p:nvPicPr>
          <p:cNvPr id="56337" name="Picture 17" descr="KITTY">
            <a:extLst>
              <a:ext uri="{FF2B5EF4-FFF2-40B4-BE49-F238E27FC236}">
                <a16:creationId xmlns:a16="http://schemas.microsoft.com/office/drawing/2014/main" xmlns="" id="{757DFBF8-87A7-4E31-B08A-2886765F7C7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2286" y="838199"/>
            <a:ext cx="11620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8" name="Picture 13" descr="Fireworks-01">
            <a:extLst>
              <a:ext uri="{FF2B5EF4-FFF2-40B4-BE49-F238E27FC236}">
                <a16:creationId xmlns:a16="http://schemas.microsoft.com/office/drawing/2014/main" xmlns="" id="{CF7E182B-BD22-4CA5-BAAC-E7007DB67BD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5338" y="-590551"/>
            <a:ext cx="29337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AutoShape 2">
            <a:extLst>
              <a:ext uri="{FF2B5EF4-FFF2-40B4-BE49-F238E27FC236}">
                <a16:creationId xmlns:a16="http://schemas.microsoft.com/office/drawing/2014/main" xmlns="" id="{9F2E062D-166A-48C3-A6E0-9D58F53DC7BA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810000" y="5105400"/>
            <a:ext cx="914400" cy="1905000"/>
          </a:xfrm>
          <a:prstGeom prst="flowChartDocument">
            <a:avLst/>
          </a:prstGeom>
          <a:solidFill>
            <a:schemeClr val="tx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" name="AutoShape 3">
            <a:extLst>
              <a:ext uri="{FF2B5EF4-FFF2-40B4-BE49-F238E27FC236}">
                <a16:creationId xmlns:a16="http://schemas.microsoft.com/office/drawing/2014/main" xmlns="" id="{D49BE70E-1EC8-4429-A5F9-B133E2FC59CA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724400" y="4495800"/>
            <a:ext cx="1143000" cy="2514600"/>
          </a:xfrm>
          <a:prstGeom prst="flowChartDocument">
            <a:avLst/>
          </a:prstGeom>
          <a:solidFill>
            <a:schemeClr val="tx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3" name="AutoShape 4">
            <a:extLst>
              <a:ext uri="{FF2B5EF4-FFF2-40B4-BE49-F238E27FC236}">
                <a16:creationId xmlns:a16="http://schemas.microsoft.com/office/drawing/2014/main" xmlns="" id="{0C4EAA9A-2EB3-4DF7-9FE3-8ABB95503527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5867400" y="3962400"/>
            <a:ext cx="1143000" cy="3048000"/>
          </a:xfrm>
          <a:prstGeom prst="flowChartDocument">
            <a:avLst/>
          </a:prstGeom>
          <a:solidFill>
            <a:schemeClr val="tx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4" name="AutoShape 5">
            <a:extLst>
              <a:ext uri="{FF2B5EF4-FFF2-40B4-BE49-F238E27FC236}">
                <a16:creationId xmlns:a16="http://schemas.microsoft.com/office/drawing/2014/main" xmlns="" id="{7AD1CD97-B113-41B1-9141-9AD9802EBD4D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7010400" y="3429000"/>
            <a:ext cx="1143000" cy="3581400"/>
          </a:xfrm>
          <a:prstGeom prst="flowChartDocument">
            <a:avLst/>
          </a:prstGeom>
          <a:solidFill>
            <a:schemeClr val="tx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5" name="AutoShape 6">
            <a:extLst>
              <a:ext uri="{FF2B5EF4-FFF2-40B4-BE49-F238E27FC236}">
                <a16:creationId xmlns:a16="http://schemas.microsoft.com/office/drawing/2014/main" xmlns="" id="{D41A251F-B8BE-4E1C-BDF0-2E7B51868E8A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8153400" y="2971799"/>
            <a:ext cx="1143000" cy="4038601"/>
          </a:xfrm>
          <a:prstGeom prst="flowChartDocument">
            <a:avLst/>
          </a:prstGeom>
          <a:solidFill>
            <a:schemeClr val="tx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6" name="AutoShape 7">
            <a:extLst>
              <a:ext uri="{FF2B5EF4-FFF2-40B4-BE49-F238E27FC236}">
                <a16:creationId xmlns:a16="http://schemas.microsoft.com/office/drawing/2014/main" xmlns="" id="{A8F5EF4E-1C13-4DC4-83F2-2567CDA97A2E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9296400" y="2057399"/>
            <a:ext cx="1143000" cy="4953001"/>
          </a:xfrm>
          <a:prstGeom prst="flowChartDocument">
            <a:avLst/>
          </a:prstGeom>
          <a:solidFill>
            <a:schemeClr val="tx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7" name="AutoShape 2">
            <a:extLst>
              <a:ext uri="{FF2B5EF4-FFF2-40B4-BE49-F238E27FC236}">
                <a16:creationId xmlns:a16="http://schemas.microsoft.com/office/drawing/2014/main" xmlns="" id="{77613E44-A2DD-4138-AA89-A5E155CD4315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-116681" y="5376862"/>
            <a:ext cx="3926680" cy="1676400"/>
          </a:xfrm>
          <a:prstGeom prst="flowChartDocument">
            <a:avLst/>
          </a:prstGeom>
          <a:solidFill>
            <a:schemeClr val="tx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8" name="AutoShape 7">
            <a:extLst>
              <a:ext uri="{FF2B5EF4-FFF2-40B4-BE49-F238E27FC236}">
                <a16:creationId xmlns:a16="http://schemas.microsoft.com/office/drawing/2014/main" xmlns="" id="{45C2275E-2CC1-42D8-BB6D-F361A38275C6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10439400" y="2057399"/>
            <a:ext cx="1793874" cy="4953002"/>
          </a:xfrm>
          <a:prstGeom prst="flowChartDocument">
            <a:avLst/>
          </a:prstGeom>
          <a:solidFill>
            <a:schemeClr val="tx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5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5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56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56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56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5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63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8" grpId="0" animBg="1" autoUpdateAnimBg="0"/>
      <p:bldP spid="56332" grpId="0" animBg="1" autoUpdateAnimBg="0"/>
      <p:bldP spid="56333" grpId="0" animBg="1" autoUpdateAnimBg="0"/>
      <p:bldP spid="56334" grpId="0" animBg="1" autoUpdateAnimBg="0"/>
      <p:bldP spid="56335" grpId="0" animBg="1" autoUpdateAnimBg="0"/>
      <p:bldP spid="56336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hình nền núi, mây, mặt trăng, chiều cao, tổng quan, phong cảnh hd: màn hình  rộng: độ nét cao: toàn màn hình">
            <a:extLst>
              <a:ext uri="{FF2B5EF4-FFF2-40B4-BE49-F238E27FC236}">
                <a16:creationId xmlns:a16="http://schemas.microsoft.com/office/drawing/2014/main" xmlns="" id="{53160302-2312-473C-BAD7-2DBE2B847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6" name="AutoShape 2">
            <a:extLst>
              <a:ext uri="{FF2B5EF4-FFF2-40B4-BE49-F238E27FC236}">
                <a16:creationId xmlns:a16="http://schemas.microsoft.com/office/drawing/2014/main" xmlns="" id="{69AA3F1F-818A-4F8F-8AB1-7BEB0900C31F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810000" y="5105400"/>
            <a:ext cx="914400" cy="1905000"/>
          </a:xfrm>
          <a:prstGeom prst="flowChartDocument">
            <a:avLst/>
          </a:prstGeom>
          <a:solidFill>
            <a:schemeClr val="tx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1267" name="AutoShape 3">
            <a:extLst>
              <a:ext uri="{FF2B5EF4-FFF2-40B4-BE49-F238E27FC236}">
                <a16:creationId xmlns:a16="http://schemas.microsoft.com/office/drawing/2014/main" xmlns="" id="{A59C488E-B1F9-42CF-B9F2-7F42F08CDF73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724400" y="4495800"/>
            <a:ext cx="1143000" cy="2514600"/>
          </a:xfrm>
          <a:prstGeom prst="flowChartDocument">
            <a:avLst/>
          </a:prstGeom>
          <a:solidFill>
            <a:schemeClr val="tx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1268" name="AutoShape 4">
            <a:extLst>
              <a:ext uri="{FF2B5EF4-FFF2-40B4-BE49-F238E27FC236}">
                <a16:creationId xmlns:a16="http://schemas.microsoft.com/office/drawing/2014/main" xmlns="" id="{2F666E66-6AA1-4779-B46A-FE93014A5A94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5867400" y="3962400"/>
            <a:ext cx="1143000" cy="3048000"/>
          </a:xfrm>
          <a:prstGeom prst="flowChartDocument">
            <a:avLst/>
          </a:prstGeom>
          <a:solidFill>
            <a:schemeClr val="tx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1269" name="AutoShape 5">
            <a:extLst>
              <a:ext uri="{FF2B5EF4-FFF2-40B4-BE49-F238E27FC236}">
                <a16:creationId xmlns:a16="http://schemas.microsoft.com/office/drawing/2014/main" xmlns="" id="{260DCF86-C5EA-4D01-9074-2DF52F49D6DD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7010400" y="3429000"/>
            <a:ext cx="1143000" cy="3581400"/>
          </a:xfrm>
          <a:prstGeom prst="flowChartDocument">
            <a:avLst/>
          </a:prstGeom>
          <a:solidFill>
            <a:schemeClr val="tx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1270" name="AutoShape 6">
            <a:extLst>
              <a:ext uri="{FF2B5EF4-FFF2-40B4-BE49-F238E27FC236}">
                <a16:creationId xmlns:a16="http://schemas.microsoft.com/office/drawing/2014/main" xmlns="" id="{9D8B8799-F6AE-4007-ACBB-F1044DEFE7E3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8153400" y="2971799"/>
            <a:ext cx="1143000" cy="4038601"/>
          </a:xfrm>
          <a:prstGeom prst="flowChartDocument">
            <a:avLst/>
          </a:prstGeom>
          <a:solidFill>
            <a:schemeClr val="tx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1271" name="AutoShape 7">
            <a:extLst>
              <a:ext uri="{FF2B5EF4-FFF2-40B4-BE49-F238E27FC236}">
                <a16:creationId xmlns:a16="http://schemas.microsoft.com/office/drawing/2014/main" xmlns="" id="{1F01C4A5-1851-4D84-A0E2-041E1C8EA0DD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9296400" y="2057399"/>
            <a:ext cx="1143000" cy="4953001"/>
          </a:xfrm>
          <a:prstGeom prst="flowChartDocument">
            <a:avLst/>
          </a:prstGeom>
          <a:solidFill>
            <a:schemeClr val="tx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1272" name="Oval 8">
            <a:extLst>
              <a:ext uri="{FF2B5EF4-FFF2-40B4-BE49-F238E27FC236}">
                <a16:creationId xmlns:a16="http://schemas.microsoft.com/office/drawing/2014/main" xmlns="" id="{C8ADA34E-ED82-4053-93DE-32AFE9EC10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7163" y="5638800"/>
            <a:ext cx="609600" cy="609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200"/>
              <a:t>1</a:t>
            </a:r>
          </a:p>
        </p:txBody>
      </p:sp>
      <p:pic>
        <p:nvPicPr>
          <p:cNvPr id="11273" name="Picture 9" descr="KITTY">
            <a:extLst>
              <a:ext uri="{FF2B5EF4-FFF2-40B4-BE49-F238E27FC236}">
                <a16:creationId xmlns:a16="http://schemas.microsoft.com/office/drawing/2014/main" xmlns="" id="{676F8103-198D-4FC9-B79F-9DDC9407A16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314826"/>
            <a:ext cx="9144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4" name="WordArt 10">
            <a:extLst>
              <a:ext uri="{FF2B5EF4-FFF2-40B4-BE49-F238E27FC236}">
                <a16:creationId xmlns:a16="http://schemas.microsoft.com/office/drawing/2014/main" xmlns="" id="{B57B9A0B-4CC6-4B60-B718-8CF9D89E7B0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3600" y="152400"/>
            <a:ext cx="57912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"/>
              <a:lightRig rig="legacyFlat3" dir="b"/>
            </a:scene3d>
            <a:sp3d extrusionH="121893000" prstMaterial="legacyMatte">
              <a:extrusionClr>
                <a:srgbClr val="99FFCC"/>
              </a:extrusionClr>
              <a:contourClr>
                <a:srgbClr val="A603AB"/>
              </a:contour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.VnBahamasBH" panose="020BE200000000000000" pitchFamily="34" charset="0"/>
              </a:rPr>
              <a:t>®Ønh nói trÝ tuÖ</a:t>
            </a:r>
          </a:p>
        </p:txBody>
      </p:sp>
      <p:sp>
        <p:nvSpPr>
          <p:cNvPr id="11275" name="Oval 12">
            <a:extLst>
              <a:ext uri="{FF2B5EF4-FFF2-40B4-BE49-F238E27FC236}">
                <a16:creationId xmlns:a16="http://schemas.microsoft.com/office/drawing/2014/main" xmlns="" id="{1E66DD98-40A9-4711-A724-A6BA64737B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5638800"/>
            <a:ext cx="6096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200"/>
              <a:t>2</a:t>
            </a:r>
          </a:p>
        </p:txBody>
      </p:sp>
      <p:sp>
        <p:nvSpPr>
          <p:cNvPr id="11276" name="Oval 13">
            <a:extLst>
              <a:ext uri="{FF2B5EF4-FFF2-40B4-BE49-F238E27FC236}">
                <a16:creationId xmlns:a16="http://schemas.microsoft.com/office/drawing/2014/main" xmlns="" id="{389B0982-0730-43D2-9D93-B6ABB7FC8B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5638800"/>
            <a:ext cx="6096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200"/>
              <a:t>3</a:t>
            </a:r>
          </a:p>
        </p:txBody>
      </p:sp>
      <p:sp>
        <p:nvSpPr>
          <p:cNvPr id="11277" name="Oval 14">
            <a:extLst>
              <a:ext uri="{FF2B5EF4-FFF2-40B4-BE49-F238E27FC236}">
                <a16:creationId xmlns:a16="http://schemas.microsoft.com/office/drawing/2014/main" xmlns="" id="{8D518B46-947B-4BC4-AA6F-2FD33403FB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5638800"/>
            <a:ext cx="6096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200"/>
              <a:t>4</a:t>
            </a:r>
          </a:p>
        </p:txBody>
      </p:sp>
      <p:sp>
        <p:nvSpPr>
          <p:cNvPr id="11278" name="Oval 15">
            <a:extLst>
              <a:ext uri="{FF2B5EF4-FFF2-40B4-BE49-F238E27FC236}">
                <a16:creationId xmlns:a16="http://schemas.microsoft.com/office/drawing/2014/main" xmlns="" id="{0F7A5473-C7E0-4090-A91F-F2DE46FB83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5338" y="5638800"/>
            <a:ext cx="6096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200"/>
              <a:t>5</a:t>
            </a:r>
          </a:p>
        </p:txBody>
      </p:sp>
      <p:sp>
        <p:nvSpPr>
          <p:cNvPr id="11279" name="Oval 16">
            <a:extLst>
              <a:ext uri="{FF2B5EF4-FFF2-40B4-BE49-F238E27FC236}">
                <a16:creationId xmlns:a16="http://schemas.microsoft.com/office/drawing/2014/main" xmlns="" id="{B738D1B2-F2E8-4925-9335-02E18FD3D1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5000" y="5638800"/>
            <a:ext cx="6096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200"/>
              <a:t>6</a:t>
            </a:r>
          </a:p>
        </p:txBody>
      </p:sp>
      <p:sp>
        <p:nvSpPr>
          <p:cNvPr id="11280" name="AutoShape 17">
            <a:extLst>
              <a:ext uri="{FF2B5EF4-FFF2-40B4-BE49-F238E27FC236}">
                <a16:creationId xmlns:a16="http://schemas.microsoft.com/office/drawing/2014/main" xmlns="" id="{A3E76544-D6B5-4563-8328-9077F32775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3429000"/>
            <a:ext cx="2743200" cy="1219200"/>
          </a:xfrm>
          <a:prstGeom prst="cloudCallout">
            <a:avLst>
              <a:gd name="adj1" fmla="val 11227"/>
              <a:gd name="adj2" fmla="val 110940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000"/>
              <a:t>Phép cộng có tính chất gì?</a:t>
            </a:r>
          </a:p>
        </p:txBody>
      </p:sp>
      <p:sp>
        <p:nvSpPr>
          <p:cNvPr id="17" name="AutoShape 17">
            <a:extLst>
              <a:ext uri="{FF2B5EF4-FFF2-40B4-BE49-F238E27FC236}">
                <a16:creationId xmlns:a16="http://schemas.microsoft.com/office/drawing/2014/main" xmlns="" id="{AE5FF270-BDBA-42E9-9853-059A593BDF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6089" y="1524000"/>
            <a:ext cx="4643437" cy="1219200"/>
          </a:xfrm>
          <a:prstGeom prst="cloudCallout">
            <a:avLst>
              <a:gd name="adj1" fmla="val 11227"/>
              <a:gd name="adj2" fmla="val 110940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000"/>
              <a:t>Phép cộng có tính chất</a:t>
            </a:r>
          </a:p>
          <a:p>
            <a:pPr algn="ctr"/>
            <a:r>
              <a:rPr lang="en-US" altLang="en-US" sz="2000">
                <a:solidFill>
                  <a:srgbClr val="3333CC"/>
                </a:solidFill>
              </a:rPr>
              <a:t>Giao hoán, kết hợp</a:t>
            </a:r>
          </a:p>
        </p:txBody>
      </p:sp>
      <p:sp>
        <p:nvSpPr>
          <p:cNvPr id="19" name="AutoShape 2">
            <a:extLst>
              <a:ext uri="{FF2B5EF4-FFF2-40B4-BE49-F238E27FC236}">
                <a16:creationId xmlns:a16="http://schemas.microsoft.com/office/drawing/2014/main" xmlns="" id="{20816C5B-738D-4D25-A867-AAAB08455C9A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-116681" y="5338762"/>
            <a:ext cx="3926680" cy="1676400"/>
          </a:xfrm>
          <a:prstGeom prst="flowChartDocument">
            <a:avLst/>
          </a:prstGeom>
          <a:solidFill>
            <a:schemeClr val="tx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0" name="AutoShape 7">
            <a:extLst>
              <a:ext uri="{FF2B5EF4-FFF2-40B4-BE49-F238E27FC236}">
                <a16:creationId xmlns:a16="http://schemas.microsoft.com/office/drawing/2014/main" xmlns="" id="{8379634F-D72E-41D1-AF38-396855012E53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10439400" y="2057399"/>
            <a:ext cx="1793874" cy="4953002"/>
          </a:xfrm>
          <a:prstGeom prst="flowChartDocument">
            <a:avLst/>
          </a:prstGeom>
          <a:solidFill>
            <a:schemeClr val="tx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hình nền núi, mây, mặt trăng, chiều cao, tổng quan, phong cảnh hd: màn hình  rộng: độ nét cao: toàn màn hình">
            <a:extLst>
              <a:ext uri="{FF2B5EF4-FFF2-40B4-BE49-F238E27FC236}">
                <a16:creationId xmlns:a16="http://schemas.microsoft.com/office/drawing/2014/main" xmlns="" id="{0A11B09A-47EB-48C8-A0D8-D786301F9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AutoShape 2">
            <a:extLst>
              <a:ext uri="{FF2B5EF4-FFF2-40B4-BE49-F238E27FC236}">
                <a16:creationId xmlns:a16="http://schemas.microsoft.com/office/drawing/2014/main" xmlns="" id="{0F685D5A-3BD1-43A2-8266-B39656F79C58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810000" y="5105400"/>
            <a:ext cx="914400" cy="1905000"/>
          </a:xfrm>
          <a:prstGeom prst="flowChartDocument">
            <a:avLst/>
          </a:prstGeom>
          <a:solidFill>
            <a:schemeClr val="tx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9" name="AutoShape 3">
            <a:extLst>
              <a:ext uri="{FF2B5EF4-FFF2-40B4-BE49-F238E27FC236}">
                <a16:creationId xmlns:a16="http://schemas.microsoft.com/office/drawing/2014/main" xmlns="" id="{C93EA34E-8139-463A-8857-3D0ED022EF16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724400" y="4495800"/>
            <a:ext cx="1143000" cy="2514600"/>
          </a:xfrm>
          <a:prstGeom prst="flowChartDocument">
            <a:avLst/>
          </a:prstGeom>
          <a:solidFill>
            <a:schemeClr val="tx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0" name="AutoShape 4">
            <a:extLst>
              <a:ext uri="{FF2B5EF4-FFF2-40B4-BE49-F238E27FC236}">
                <a16:creationId xmlns:a16="http://schemas.microsoft.com/office/drawing/2014/main" xmlns="" id="{9083E761-5080-43F5-A9D1-B908A07E3E28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5867400" y="3962400"/>
            <a:ext cx="1143000" cy="3048000"/>
          </a:xfrm>
          <a:prstGeom prst="flowChartDocument">
            <a:avLst/>
          </a:prstGeom>
          <a:solidFill>
            <a:schemeClr val="tx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1" name="AutoShape 5">
            <a:extLst>
              <a:ext uri="{FF2B5EF4-FFF2-40B4-BE49-F238E27FC236}">
                <a16:creationId xmlns:a16="http://schemas.microsoft.com/office/drawing/2014/main" xmlns="" id="{4437512B-B45E-48CA-A4DC-2998DDC07BE3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7010400" y="3429000"/>
            <a:ext cx="1143000" cy="3581400"/>
          </a:xfrm>
          <a:prstGeom prst="flowChartDocument">
            <a:avLst/>
          </a:prstGeom>
          <a:solidFill>
            <a:schemeClr val="tx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" name="AutoShape 6">
            <a:extLst>
              <a:ext uri="{FF2B5EF4-FFF2-40B4-BE49-F238E27FC236}">
                <a16:creationId xmlns:a16="http://schemas.microsoft.com/office/drawing/2014/main" xmlns="" id="{CBF84801-21D6-4513-874C-C17D1C21056B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8153400" y="2971799"/>
            <a:ext cx="1143000" cy="4038601"/>
          </a:xfrm>
          <a:prstGeom prst="flowChartDocument">
            <a:avLst/>
          </a:prstGeom>
          <a:solidFill>
            <a:schemeClr val="tx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3" name="AutoShape 7">
            <a:extLst>
              <a:ext uri="{FF2B5EF4-FFF2-40B4-BE49-F238E27FC236}">
                <a16:creationId xmlns:a16="http://schemas.microsoft.com/office/drawing/2014/main" xmlns="" id="{40E1AF0B-21E4-4361-9FDA-E07526548442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9296400" y="2057399"/>
            <a:ext cx="1143000" cy="4953001"/>
          </a:xfrm>
          <a:prstGeom prst="flowChartDocument">
            <a:avLst/>
          </a:prstGeom>
          <a:solidFill>
            <a:schemeClr val="tx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12296" name="Picture 8" descr="KITTY">
            <a:extLst>
              <a:ext uri="{FF2B5EF4-FFF2-40B4-BE49-F238E27FC236}">
                <a16:creationId xmlns:a16="http://schemas.microsoft.com/office/drawing/2014/main" xmlns="" id="{8D68DE24-800D-403B-A4EE-A06CD25CC9D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314" y="2971800"/>
            <a:ext cx="143668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7" name="WordArt 9">
            <a:extLst>
              <a:ext uri="{FF2B5EF4-FFF2-40B4-BE49-F238E27FC236}">
                <a16:creationId xmlns:a16="http://schemas.microsoft.com/office/drawing/2014/main" xmlns="" id="{A16DEBE8-8A6C-400C-928D-674336F9713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14399" y="381000"/>
            <a:ext cx="57912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"/>
              <a:lightRig rig="legacyFlat3" dir="b"/>
            </a:scene3d>
            <a:sp3d extrusionH="121893000" prstMaterial="legacyMatte">
              <a:extrusionClr>
                <a:srgbClr val="99FFCC"/>
              </a:extrusionClr>
              <a:contourClr>
                <a:srgbClr val="A603AB"/>
              </a:contour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.VnBahamasBH" panose="020BE200000000000000" pitchFamily="34" charset="0"/>
              </a:rPr>
              <a:t>®</a:t>
            </a:r>
            <a:r>
              <a:rPr lang="en-US" sz="3600" kern="1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.VnBahamasBH" panose="020BE200000000000000" pitchFamily="34" charset="0"/>
              </a:rPr>
              <a:t>Ønh</a:t>
            </a:r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.VnBahamasBH" panose="020BE200000000000000" pitchFamily="34" charset="0"/>
              </a:rPr>
              <a:t> </a:t>
            </a:r>
            <a:r>
              <a:rPr lang="en-US" sz="3600" kern="1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.VnBahamasBH" panose="020BE200000000000000" pitchFamily="34" charset="0"/>
              </a:rPr>
              <a:t>nói</a:t>
            </a:r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.VnBahamasBH" panose="020BE200000000000000" pitchFamily="34" charset="0"/>
              </a:rPr>
              <a:t> </a:t>
            </a:r>
            <a:r>
              <a:rPr lang="en-US" sz="3600" kern="1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.VnBahamasBH" panose="020BE200000000000000" pitchFamily="34" charset="0"/>
              </a:rPr>
              <a:t>trÝ</a:t>
            </a:r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.VnBahamasBH" panose="020BE200000000000000" pitchFamily="34" charset="0"/>
              </a:rPr>
              <a:t> </a:t>
            </a:r>
            <a:r>
              <a:rPr lang="en-US" sz="3600" kern="1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.VnBahamasBH" panose="020BE200000000000000" pitchFamily="34" charset="0"/>
              </a:rPr>
              <a:t>tuÖ</a:t>
            </a:r>
            <a:endParaRPr lang="en-US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.VnBahamasBH" panose="020BE200000000000000" pitchFamily="34" charset="0"/>
            </a:endParaRPr>
          </a:p>
        </p:txBody>
      </p:sp>
      <p:sp>
        <p:nvSpPr>
          <p:cNvPr id="12298" name="Oval 11">
            <a:extLst>
              <a:ext uri="{FF2B5EF4-FFF2-40B4-BE49-F238E27FC236}">
                <a16:creationId xmlns:a16="http://schemas.microsoft.com/office/drawing/2014/main" xmlns="" id="{DE25F4DA-0E51-4829-A88C-512A0DB992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5638800"/>
            <a:ext cx="609600" cy="609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200"/>
              <a:t>2</a:t>
            </a:r>
          </a:p>
        </p:txBody>
      </p:sp>
      <p:sp>
        <p:nvSpPr>
          <p:cNvPr id="12299" name="Oval 12">
            <a:extLst>
              <a:ext uri="{FF2B5EF4-FFF2-40B4-BE49-F238E27FC236}">
                <a16:creationId xmlns:a16="http://schemas.microsoft.com/office/drawing/2014/main" xmlns="" id="{6B2CE768-8ED8-40C6-98D8-2B731D3E1C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5638800"/>
            <a:ext cx="6096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200"/>
              <a:t>3</a:t>
            </a:r>
          </a:p>
        </p:txBody>
      </p:sp>
      <p:sp>
        <p:nvSpPr>
          <p:cNvPr id="12300" name="Oval 13">
            <a:extLst>
              <a:ext uri="{FF2B5EF4-FFF2-40B4-BE49-F238E27FC236}">
                <a16:creationId xmlns:a16="http://schemas.microsoft.com/office/drawing/2014/main" xmlns="" id="{C6182649-C18C-4288-A86E-9307B97094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5638800"/>
            <a:ext cx="6096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200"/>
              <a:t>4</a:t>
            </a:r>
          </a:p>
        </p:txBody>
      </p:sp>
      <p:sp>
        <p:nvSpPr>
          <p:cNvPr id="12301" name="Oval 14">
            <a:extLst>
              <a:ext uri="{FF2B5EF4-FFF2-40B4-BE49-F238E27FC236}">
                <a16:creationId xmlns:a16="http://schemas.microsoft.com/office/drawing/2014/main" xmlns="" id="{5DB7DCF8-F2CC-4E6A-AB4A-F9DE03CB1E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5338" y="5638800"/>
            <a:ext cx="6096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200"/>
              <a:t>5</a:t>
            </a:r>
          </a:p>
        </p:txBody>
      </p:sp>
      <p:sp>
        <p:nvSpPr>
          <p:cNvPr id="12302" name="Oval 15">
            <a:extLst>
              <a:ext uri="{FF2B5EF4-FFF2-40B4-BE49-F238E27FC236}">
                <a16:creationId xmlns:a16="http://schemas.microsoft.com/office/drawing/2014/main" xmlns="" id="{500E69D7-122D-47F4-857C-52B764C5A8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5000" y="5638800"/>
            <a:ext cx="6096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200"/>
              <a:t>6</a:t>
            </a:r>
          </a:p>
        </p:txBody>
      </p:sp>
      <p:sp>
        <p:nvSpPr>
          <p:cNvPr id="12303" name="AutoShape 16">
            <a:extLst>
              <a:ext uri="{FF2B5EF4-FFF2-40B4-BE49-F238E27FC236}">
                <a16:creationId xmlns:a16="http://schemas.microsoft.com/office/drawing/2014/main" xmlns="" id="{4E3A7B78-5729-4537-A0A1-D2B61F65AF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2971800"/>
            <a:ext cx="2971800" cy="1371600"/>
          </a:xfrm>
          <a:prstGeom prst="cloudCallout">
            <a:avLst>
              <a:gd name="adj1" fmla="val 38782"/>
              <a:gd name="adj2" fmla="val 87731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000"/>
              <a:t>Phép nhân có tính chất gì?</a:t>
            </a:r>
          </a:p>
        </p:txBody>
      </p:sp>
      <p:sp>
        <p:nvSpPr>
          <p:cNvPr id="16" name="AutoShape 17">
            <a:extLst>
              <a:ext uri="{FF2B5EF4-FFF2-40B4-BE49-F238E27FC236}">
                <a16:creationId xmlns:a16="http://schemas.microsoft.com/office/drawing/2014/main" xmlns="" id="{596CAD55-9754-4291-8E25-2547AFBFFB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7364" y="1371600"/>
            <a:ext cx="4643437" cy="1219200"/>
          </a:xfrm>
          <a:prstGeom prst="cloudCallout">
            <a:avLst>
              <a:gd name="adj1" fmla="val 11227"/>
              <a:gd name="adj2" fmla="val 110940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000"/>
              <a:t>Phép nhân có tính chất</a:t>
            </a:r>
          </a:p>
          <a:p>
            <a:pPr algn="ctr"/>
            <a:r>
              <a:rPr lang="en-US" altLang="en-US" sz="2000">
                <a:solidFill>
                  <a:srgbClr val="3333CC"/>
                </a:solidFill>
              </a:rPr>
              <a:t>Giao hoán, kết hợp</a:t>
            </a:r>
          </a:p>
        </p:txBody>
      </p:sp>
      <p:sp>
        <p:nvSpPr>
          <p:cNvPr id="24" name="AutoShape 2">
            <a:extLst>
              <a:ext uri="{FF2B5EF4-FFF2-40B4-BE49-F238E27FC236}">
                <a16:creationId xmlns:a16="http://schemas.microsoft.com/office/drawing/2014/main" xmlns="" id="{A839E3ED-D596-487B-A5F6-F79A8F1D2043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-116681" y="5338762"/>
            <a:ext cx="3926680" cy="1676400"/>
          </a:xfrm>
          <a:prstGeom prst="flowChartDocument">
            <a:avLst/>
          </a:prstGeom>
          <a:solidFill>
            <a:schemeClr val="tx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5" name="AutoShape 7">
            <a:extLst>
              <a:ext uri="{FF2B5EF4-FFF2-40B4-BE49-F238E27FC236}">
                <a16:creationId xmlns:a16="http://schemas.microsoft.com/office/drawing/2014/main" xmlns="" id="{64D48268-9EE3-4C95-ABE1-0F3E64301068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10439400" y="2057399"/>
            <a:ext cx="1793874" cy="4953002"/>
          </a:xfrm>
          <a:prstGeom prst="flowChartDocument">
            <a:avLst/>
          </a:prstGeom>
          <a:solidFill>
            <a:schemeClr val="tx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hình nền núi, mây, mặt trăng, chiều cao, tổng quan, phong cảnh hd: màn hình  rộng: độ nét cao: toàn màn hình">
            <a:extLst>
              <a:ext uri="{FF2B5EF4-FFF2-40B4-BE49-F238E27FC236}">
                <a16:creationId xmlns:a16="http://schemas.microsoft.com/office/drawing/2014/main" xmlns="" id="{AC587060-EFDE-4BDF-A91D-5660DA8C44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AutoShape 2">
            <a:extLst>
              <a:ext uri="{FF2B5EF4-FFF2-40B4-BE49-F238E27FC236}">
                <a16:creationId xmlns:a16="http://schemas.microsoft.com/office/drawing/2014/main" xmlns="" id="{2ACA263A-A14B-463C-8AA6-4913E131E1AE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810000" y="5105400"/>
            <a:ext cx="914400" cy="1905000"/>
          </a:xfrm>
          <a:prstGeom prst="flowChartDocument">
            <a:avLst/>
          </a:prstGeom>
          <a:solidFill>
            <a:schemeClr val="tx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9" name="AutoShape 3">
            <a:extLst>
              <a:ext uri="{FF2B5EF4-FFF2-40B4-BE49-F238E27FC236}">
                <a16:creationId xmlns:a16="http://schemas.microsoft.com/office/drawing/2014/main" xmlns="" id="{D749CF39-2433-4594-8D32-AFA89BC412BB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724400" y="4495800"/>
            <a:ext cx="1143000" cy="2514600"/>
          </a:xfrm>
          <a:prstGeom prst="flowChartDocument">
            <a:avLst/>
          </a:prstGeom>
          <a:solidFill>
            <a:schemeClr val="tx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0" name="AutoShape 4">
            <a:extLst>
              <a:ext uri="{FF2B5EF4-FFF2-40B4-BE49-F238E27FC236}">
                <a16:creationId xmlns:a16="http://schemas.microsoft.com/office/drawing/2014/main" xmlns="" id="{CDB53239-88F1-438B-B9FC-736F1B27BE91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5867400" y="3962400"/>
            <a:ext cx="1143000" cy="3048000"/>
          </a:xfrm>
          <a:prstGeom prst="flowChartDocument">
            <a:avLst/>
          </a:prstGeom>
          <a:solidFill>
            <a:schemeClr val="tx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1" name="AutoShape 5">
            <a:extLst>
              <a:ext uri="{FF2B5EF4-FFF2-40B4-BE49-F238E27FC236}">
                <a16:creationId xmlns:a16="http://schemas.microsoft.com/office/drawing/2014/main" xmlns="" id="{1C5A21D9-987F-40AD-9BEF-C7AA8F27D88C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7010400" y="3429000"/>
            <a:ext cx="1143000" cy="3581400"/>
          </a:xfrm>
          <a:prstGeom prst="flowChartDocument">
            <a:avLst/>
          </a:prstGeom>
          <a:solidFill>
            <a:schemeClr val="tx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" name="AutoShape 6">
            <a:extLst>
              <a:ext uri="{FF2B5EF4-FFF2-40B4-BE49-F238E27FC236}">
                <a16:creationId xmlns:a16="http://schemas.microsoft.com/office/drawing/2014/main" xmlns="" id="{F6CC57C1-9AC0-49AF-8A93-B96E321F9C61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8153400" y="2971799"/>
            <a:ext cx="1143000" cy="4038601"/>
          </a:xfrm>
          <a:prstGeom prst="flowChartDocument">
            <a:avLst/>
          </a:prstGeom>
          <a:solidFill>
            <a:schemeClr val="tx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3" name="AutoShape 7">
            <a:extLst>
              <a:ext uri="{FF2B5EF4-FFF2-40B4-BE49-F238E27FC236}">
                <a16:creationId xmlns:a16="http://schemas.microsoft.com/office/drawing/2014/main" xmlns="" id="{210E00AE-0E7F-4008-9276-DDBA6248A2AD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9296400" y="2057399"/>
            <a:ext cx="1143000" cy="4953001"/>
          </a:xfrm>
          <a:prstGeom prst="flowChartDocument">
            <a:avLst/>
          </a:prstGeom>
          <a:solidFill>
            <a:schemeClr val="tx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4" name="AutoShape 2">
            <a:extLst>
              <a:ext uri="{FF2B5EF4-FFF2-40B4-BE49-F238E27FC236}">
                <a16:creationId xmlns:a16="http://schemas.microsoft.com/office/drawing/2014/main" xmlns="" id="{0F36A00C-2784-45D3-983F-64DD35311C30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-116681" y="5338762"/>
            <a:ext cx="3926680" cy="1676400"/>
          </a:xfrm>
          <a:prstGeom prst="flowChartDocument">
            <a:avLst/>
          </a:prstGeom>
          <a:solidFill>
            <a:schemeClr val="tx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5" name="AutoShape 7">
            <a:extLst>
              <a:ext uri="{FF2B5EF4-FFF2-40B4-BE49-F238E27FC236}">
                <a16:creationId xmlns:a16="http://schemas.microsoft.com/office/drawing/2014/main" xmlns="" id="{1E0E67FD-07C1-4013-B72D-8611A489D518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10439400" y="2057399"/>
            <a:ext cx="1793874" cy="4953002"/>
          </a:xfrm>
          <a:prstGeom prst="flowChartDocument">
            <a:avLst/>
          </a:prstGeom>
          <a:solidFill>
            <a:schemeClr val="tx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3320" name="WordArt 8">
            <a:extLst>
              <a:ext uri="{FF2B5EF4-FFF2-40B4-BE49-F238E27FC236}">
                <a16:creationId xmlns:a16="http://schemas.microsoft.com/office/drawing/2014/main" xmlns="" id="{102D3230-811C-4ABC-9238-077B80AC5D6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57200" y="512763"/>
            <a:ext cx="57912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"/>
              <a:lightRig rig="legacyFlat3" dir="b"/>
            </a:scene3d>
            <a:sp3d extrusionH="121893000" prstMaterial="legacyMatte">
              <a:extrusionClr>
                <a:srgbClr val="99FFCC"/>
              </a:extrusionClr>
              <a:contourClr>
                <a:srgbClr val="A603AB"/>
              </a:contour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.VnBahamasBH" panose="020BE200000000000000" pitchFamily="34" charset="0"/>
              </a:rPr>
              <a:t>®</a:t>
            </a:r>
            <a:r>
              <a:rPr lang="en-US" sz="3600" kern="1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.VnBahamasBH" panose="020BE200000000000000" pitchFamily="34" charset="0"/>
              </a:rPr>
              <a:t>Ønh</a:t>
            </a:r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.VnBahamasBH" panose="020BE200000000000000" pitchFamily="34" charset="0"/>
              </a:rPr>
              <a:t> </a:t>
            </a:r>
            <a:r>
              <a:rPr lang="en-US" sz="3600" kern="1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.VnBahamasBH" panose="020BE200000000000000" pitchFamily="34" charset="0"/>
              </a:rPr>
              <a:t>nói</a:t>
            </a:r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.VnBahamasBH" panose="020BE200000000000000" pitchFamily="34" charset="0"/>
              </a:rPr>
              <a:t> </a:t>
            </a:r>
            <a:r>
              <a:rPr lang="en-US" sz="3600" kern="1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.VnBahamasBH" panose="020BE200000000000000" pitchFamily="34" charset="0"/>
              </a:rPr>
              <a:t>trÝ</a:t>
            </a:r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.VnBahamasBH" panose="020BE200000000000000" pitchFamily="34" charset="0"/>
              </a:rPr>
              <a:t> </a:t>
            </a:r>
            <a:r>
              <a:rPr lang="en-US" sz="3600" kern="1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.VnBahamasBH" panose="020BE200000000000000" pitchFamily="34" charset="0"/>
              </a:rPr>
              <a:t>tuÖ</a:t>
            </a:r>
            <a:endParaRPr lang="en-US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.VnBahamasBH" panose="020BE200000000000000" pitchFamily="34" charset="0"/>
            </a:endParaRPr>
          </a:p>
        </p:txBody>
      </p:sp>
      <p:sp>
        <p:nvSpPr>
          <p:cNvPr id="59402" name="Oval 10">
            <a:extLst>
              <a:ext uri="{FF2B5EF4-FFF2-40B4-BE49-F238E27FC236}">
                <a16:creationId xmlns:a16="http://schemas.microsoft.com/office/drawing/2014/main" xmlns="" id="{2907BBEE-6149-4C34-9DDA-6F5C5BFE9C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5638800"/>
            <a:ext cx="609600" cy="609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200"/>
              <a:t>3</a:t>
            </a:r>
          </a:p>
        </p:txBody>
      </p:sp>
      <p:sp>
        <p:nvSpPr>
          <p:cNvPr id="13322" name="Oval 11">
            <a:extLst>
              <a:ext uri="{FF2B5EF4-FFF2-40B4-BE49-F238E27FC236}">
                <a16:creationId xmlns:a16="http://schemas.microsoft.com/office/drawing/2014/main" xmlns="" id="{2F5F6DFC-C817-427E-8FD4-B6DEEB48AD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5638800"/>
            <a:ext cx="6096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200"/>
              <a:t>4</a:t>
            </a:r>
          </a:p>
        </p:txBody>
      </p:sp>
      <p:sp>
        <p:nvSpPr>
          <p:cNvPr id="13323" name="Oval 12">
            <a:extLst>
              <a:ext uri="{FF2B5EF4-FFF2-40B4-BE49-F238E27FC236}">
                <a16:creationId xmlns:a16="http://schemas.microsoft.com/office/drawing/2014/main" xmlns="" id="{9D2F7FB2-4A2D-49BA-9FAE-0A4E1E7C9D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5338" y="5638800"/>
            <a:ext cx="6096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200"/>
              <a:t>5</a:t>
            </a:r>
          </a:p>
        </p:txBody>
      </p:sp>
      <p:sp>
        <p:nvSpPr>
          <p:cNvPr id="13324" name="Oval 13">
            <a:extLst>
              <a:ext uri="{FF2B5EF4-FFF2-40B4-BE49-F238E27FC236}">
                <a16:creationId xmlns:a16="http://schemas.microsoft.com/office/drawing/2014/main" xmlns="" id="{0E57DD13-E8C6-4426-8D3D-E76F500A80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5000" y="5638800"/>
            <a:ext cx="6096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200"/>
              <a:t>6</a:t>
            </a:r>
          </a:p>
        </p:txBody>
      </p:sp>
      <p:sp>
        <p:nvSpPr>
          <p:cNvPr id="59406" name="AutoShape 14">
            <a:extLst>
              <a:ext uri="{FF2B5EF4-FFF2-40B4-BE49-F238E27FC236}">
                <a16:creationId xmlns:a16="http://schemas.microsoft.com/office/drawing/2014/main" xmlns="" id="{E9E95D5B-8483-424F-9F24-DA5F46EFFA0D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4038600" y="1456532"/>
            <a:ext cx="4572000" cy="1371600"/>
          </a:xfrm>
          <a:prstGeom prst="cloudCallout">
            <a:avLst>
              <a:gd name="adj1" fmla="val -4722"/>
              <a:gd name="adj2" fmla="val 93750"/>
            </a:avLst>
          </a:prstGeom>
          <a:blipFill rotWithShape="0">
            <a:blip r:embed="rId3"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59407" name="Oval 15">
            <a:extLst>
              <a:ext uri="{FF2B5EF4-FFF2-40B4-BE49-F238E27FC236}">
                <a16:creationId xmlns:a16="http://schemas.microsoft.com/office/drawing/2014/main" xmlns="" id="{FEF5E16E-2847-45AD-A392-43EE18F411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3276601"/>
            <a:ext cx="762000" cy="7032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200"/>
              <a:t>20</a:t>
            </a:r>
          </a:p>
        </p:txBody>
      </p:sp>
      <p:pic>
        <p:nvPicPr>
          <p:cNvPr id="59408" name="Picture 16" descr="KITTY">
            <a:extLst>
              <a:ext uri="{FF2B5EF4-FFF2-40B4-BE49-F238E27FC236}">
                <a16:creationId xmlns:a16="http://schemas.microsoft.com/office/drawing/2014/main" xmlns="" id="{5B981662-CC8D-4CF2-AABC-210922DC34A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938" y="3429000"/>
            <a:ext cx="957262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0" name="Rectangle 1">
            <a:extLst>
              <a:ext uri="{FF2B5EF4-FFF2-40B4-BE49-F238E27FC236}">
                <a16:creationId xmlns:a16="http://schemas.microsoft.com/office/drawing/2014/main" xmlns="" id="{8DE37303-709C-4365-9145-05559E5DFC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1" y="1903414"/>
            <a:ext cx="454025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3333CC"/>
                </a:solidFill>
              </a:rPr>
              <a:t>20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164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594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9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594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594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02" grpId="0" animBg="1"/>
      <p:bldP spid="59407" grpId="0" animBg="1"/>
      <p:bldP spid="16400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hình nền núi, mây, mặt trăng, chiều cao, tổng quan, phong cảnh hd: màn hình  rộng: độ nét cao: toàn màn hình">
            <a:extLst>
              <a:ext uri="{FF2B5EF4-FFF2-40B4-BE49-F238E27FC236}">
                <a16:creationId xmlns:a16="http://schemas.microsoft.com/office/drawing/2014/main" xmlns="" id="{B2996870-B0AE-4B35-BE2A-83D18B3B94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AutoShape 2">
            <a:extLst>
              <a:ext uri="{FF2B5EF4-FFF2-40B4-BE49-F238E27FC236}">
                <a16:creationId xmlns:a16="http://schemas.microsoft.com/office/drawing/2014/main" xmlns="" id="{AD0BBD36-6798-47CC-9C31-4E2A3D2407C2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810000" y="5105400"/>
            <a:ext cx="914400" cy="1905000"/>
          </a:xfrm>
          <a:prstGeom prst="flowChartDocument">
            <a:avLst/>
          </a:prstGeom>
          <a:solidFill>
            <a:schemeClr val="tx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9" name="AutoShape 3">
            <a:extLst>
              <a:ext uri="{FF2B5EF4-FFF2-40B4-BE49-F238E27FC236}">
                <a16:creationId xmlns:a16="http://schemas.microsoft.com/office/drawing/2014/main" xmlns="" id="{59C7E7AA-F91B-4143-8804-C3D56EE82B91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724400" y="4495800"/>
            <a:ext cx="1143000" cy="2514600"/>
          </a:xfrm>
          <a:prstGeom prst="flowChartDocument">
            <a:avLst/>
          </a:prstGeom>
          <a:solidFill>
            <a:schemeClr val="tx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0" name="AutoShape 4">
            <a:extLst>
              <a:ext uri="{FF2B5EF4-FFF2-40B4-BE49-F238E27FC236}">
                <a16:creationId xmlns:a16="http://schemas.microsoft.com/office/drawing/2014/main" xmlns="" id="{1D4DBBE4-94E1-4853-918A-C5E6CEF18F7C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5867400" y="3962400"/>
            <a:ext cx="1143000" cy="3048000"/>
          </a:xfrm>
          <a:prstGeom prst="flowChartDocument">
            <a:avLst/>
          </a:prstGeom>
          <a:solidFill>
            <a:schemeClr val="tx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1" name="AutoShape 5">
            <a:extLst>
              <a:ext uri="{FF2B5EF4-FFF2-40B4-BE49-F238E27FC236}">
                <a16:creationId xmlns:a16="http://schemas.microsoft.com/office/drawing/2014/main" xmlns="" id="{BE0A821B-F474-40EE-8C3C-58831D39F4CD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7010400" y="3429000"/>
            <a:ext cx="1143000" cy="3581400"/>
          </a:xfrm>
          <a:prstGeom prst="flowChartDocument">
            <a:avLst/>
          </a:prstGeom>
          <a:solidFill>
            <a:schemeClr val="tx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" name="AutoShape 6">
            <a:extLst>
              <a:ext uri="{FF2B5EF4-FFF2-40B4-BE49-F238E27FC236}">
                <a16:creationId xmlns:a16="http://schemas.microsoft.com/office/drawing/2014/main" xmlns="" id="{32485C0B-B5EC-4866-A3FA-1B330B44AD35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8153400" y="2971799"/>
            <a:ext cx="1143000" cy="4038601"/>
          </a:xfrm>
          <a:prstGeom prst="flowChartDocument">
            <a:avLst/>
          </a:prstGeom>
          <a:solidFill>
            <a:schemeClr val="tx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3" name="AutoShape 7">
            <a:extLst>
              <a:ext uri="{FF2B5EF4-FFF2-40B4-BE49-F238E27FC236}">
                <a16:creationId xmlns:a16="http://schemas.microsoft.com/office/drawing/2014/main" xmlns="" id="{66B039A8-9445-4549-BADB-872A07044EC5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9296400" y="2057399"/>
            <a:ext cx="1143000" cy="4953001"/>
          </a:xfrm>
          <a:prstGeom prst="flowChartDocument">
            <a:avLst/>
          </a:prstGeom>
          <a:solidFill>
            <a:schemeClr val="tx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4" name="AutoShape 2">
            <a:extLst>
              <a:ext uri="{FF2B5EF4-FFF2-40B4-BE49-F238E27FC236}">
                <a16:creationId xmlns:a16="http://schemas.microsoft.com/office/drawing/2014/main" xmlns="" id="{8B4379A7-D506-4D07-9804-3B926A123D43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-116681" y="5338762"/>
            <a:ext cx="3926680" cy="1676400"/>
          </a:xfrm>
          <a:prstGeom prst="flowChartDocument">
            <a:avLst/>
          </a:prstGeom>
          <a:solidFill>
            <a:schemeClr val="tx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5" name="AutoShape 7">
            <a:extLst>
              <a:ext uri="{FF2B5EF4-FFF2-40B4-BE49-F238E27FC236}">
                <a16:creationId xmlns:a16="http://schemas.microsoft.com/office/drawing/2014/main" xmlns="" id="{CCB71A16-5D06-41CE-8437-C640CCA1756A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10439400" y="2057399"/>
            <a:ext cx="1793874" cy="4953002"/>
          </a:xfrm>
          <a:prstGeom prst="flowChartDocument">
            <a:avLst/>
          </a:prstGeom>
          <a:solidFill>
            <a:schemeClr val="tx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344" name="WordArt 8">
            <a:extLst>
              <a:ext uri="{FF2B5EF4-FFF2-40B4-BE49-F238E27FC236}">
                <a16:creationId xmlns:a16="http://schemas.microsoft.com/office/drawing/2014/main" xmlns="" id="{C80053CD-BCEB-41F0-8726-F376BD27FC6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46100" y="284162"/>
            <a:ext cx="57912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"/>
              <a:lightRig rig="legacyFlat3" dir="b"/>
            </a:scene3d>
            <a:sp3d extrusionH="121893000" prstMaterial="legacyMatte">
              <a:extrusionClr>
                <a:srgbClr val="99FFCC"/>
              </a:extrusionClr>
              <a:contourClr>
                <a:srgbClr val="A603AB"/>
              </a:contour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.VnBahamasBH" panose="020BE200000000000000" pitchFamily="34" charset="0"/>
              </a:rPr>
              <a:t>®</a:t>
            </a:r>
            <a:r>
              <a:rPr lang="en-US" sz="3600" kern="1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.VnBahamasBH" panose="020BE200000000000000" pitchFamily="34" charset="0"/>
              </a:rPr>
              <a:t>Ønh</a:t>
            </a:r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.VnBahamasBH" panose="020BE200000000000000" pitchFamily="34" charset="0"/>
              </a:rPr>
              <a:t> </a:t>
            </a:r>
            <a:r>
              <a:rPr lang="en-US" sz="3600" kern="1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.VnBahamasBH" panose="020BE200000000000000" pitchFamily="34" charset="0"/>
              </a:rPr>
              <a:t>nói</a:t>
            </a:r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.VnBahamasBH" panose="020BE200000000000000" pitchFamily="34" charset="0"/>
              </a:rPr>
              <a:t> </a:t>
            </a:r>
            <a:r>
              <a:rPr lang="en-US" sz="3600" kern="1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.VnBahamasBH" panose="020BE200000000000000" pitchFamily="34" charset="0"/>
              </a:rPr>
              <a:t>trÝ</a:t>
            </a:r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.VnBahamasBH" panose="020BE200000000000000" pitchFamily="34" charset="0"/>
              </a:rPr>
              <a:t> </a:t>
            </a:r>
            <a:r>
              <a:rPr lang="en-US" sz="3600" kern="1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.VnBahamasBH" panose="020BE200000000000000" pitchFamily="34" charset="0"/>
              </a:rPr>
              <a:t>tuÖ</a:t>
            </a:r>
            <a:endParaRPr lang="en-US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.VnBahamasBH" panose="020BE200000000000000" pitchFamily="34" charset="0"/>
            </a:endParaRPr>
          </a:p>
        </p:txBody>
      </p:sp>
      <p:sp>
        <p:nvSpPr>
          <p:cNvPr id="60426" name="Oval 10">
            <a:extLst>
              <a:ext uri="{FF2B5EF4-FFF2-40B4-BE49-F238E27FC236}">
                <a16:creationId xmlns:a16="http://schemas.microsoft.com/office/drawing/2014/main" xmlns="" id="{FE75A0D0-D409-4B73-9C45-F113DB30E5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5638800"/>
            <a:ext cx="609600" cy="609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200"/>
              <a:t>4</a:t>
            </a:r>
          </a:p>
        </p:txBody>
      </p:sp>
      <p:sp>
        <p:nvSpPr>
          <p:cNvPr id="14346" name="Oval 11">
            <a:extLst>
              <a:ext uri="{FF2B5EF4-FFF2-40B4-BE49-F238E27FC236}">
                <a16:creationId xmlns:a16="http://schemas.microsoft.com/office/drawing/2014/main" xmlns="" id="{6C489BA9-9F4F-4252-A654-78C945DD1A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5338" y="5638800"/>
            <a:ext cx="6096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200"/>
              <a:t>5</a:t>
            </a:r>
          </a:p>
        </p:txBody>
      </p:sp>
      <p:sp>
        <p:nvSpPr>
          <p:cNvPr id="14347" name="Oval 12">
            <a:extLst>
              <a:ext uri="{FF2B5EF4-FFF2-40B4-BE49-F238E27FC236}">
                <a16:creationId xmlns:a16="http://schemas.microsoft.com/office/drawing/2014/main" xmlns="" id="{858CE7E2-8571-461B-9E7A-53B19811B1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5000" y="5638800"/>
            <a:ext cx="6096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200"/>
              <a:t>6</a:t>
            </a:r>
          </a:p>
        </p:txBody>
      </p:sp>
      <p:sp>
        <p:nvSpPr>
          <p:cNvPr id="60429" name="AutoShape 13">
            <a:extLst>
              <a:ext uri="{FF2B5EF4-FFF2-40B4-BE49-F238E27FC236}">
                <a16:creationId xmlns:a16="http://schemas.microsoft.com/office/drawing/2014/main" xmlns="" id="{41DC6BB0-3759-4D59-87F4-3C42B74DDC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9488" y="979488"/>
            <a:ext cx="7315200" cy="1676400"/>
          </a:xfrm>
          <a:prstGeom prst="cloudCallout">
            <a:avLst>
              <a:gd name="adj1" fmla="val 20065"/>
              <a:gd name="adj2" fmla="val 71593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000"/>
              <a:t>Số nào?</a:t>
            </a:r>
          </a:p>
          <a:p>
            <a:pPr algn="ctr"/>
            <a:r>
              <a:rPr lang="en-US" altLang="en-US" sz="2000"/>
              <a:t>89 + 2035 + 11 = 2035 + (89 + …)</a:t>
            </a:r>
          </a:p>
        </p:txBody>
      </p:sp>
      <p:sp>
        <p:nvSpPr>
          <p:cNvPr id="60430" name="Oval 14">
            <a:extLst>
              <a:ext uri="{FF2B5EF4-FFF2-40B4-BE49-F238E27FC236}">
                <a16:creationId xmlns:a16="http://schemas.microsoft.com/office/drawing/2014/main" xmlns="" id="{7873226B-AD4D-4ABA-B4FE-1050ED7B0D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8550" y="2855914"/>
            <a:ext cx="704850" cy="64928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200"/>
              <a:t>11</a:t>
            </a:r>
          </a:p>
        </p:txBody>
      </p:sp>
      <p:pic>
        <p:nvPicPr>
          <p:cNvPr id="60431" name="Picture 15" descr="KITTY">
            <a:extLst>
              <a:ext uri="{FF2B5EF4-FFF2-40B4-BE49-F238E27FC236}">
                <a16:creationId xmlns:a16="http://schemas.microsoft.com/office/drawing/2014/main" xmlns="" id="{C2728589-933F-42FC-81D3-AA810352199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650" y="2185988"/>
            <a:ext cx="11620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1" name="Oval 16">
            <a:extLst>
              <a:ext uri="{FF2B5EF4-FFF2-40B4-BE49-F238E27FC236}">
                <a16:creationId xmlns:a16="http://schemas.microsoft.com/office/drawing/2014/main" xmlns="" id="{6A95829C-6B4B-45C7-B075-0622D41A16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3276601"/>
            <a:ext cx="762000" cy="7032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200"/>
              <a:t>20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620932D5-3DC0-4550-AB40-3227ED8DEF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1" y="1512889"/>
            <a:ext cx="45402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3333CC"/>
                </a:solidFill>
              </a:rPr>
              <a:t>11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0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500"/>
                                        <p:tgtEl>
                                          <p:spTgt spid="604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604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70" decel="100000"/>
                                        <p:tgtEl>
                                          <p:spTgt spid="604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770" decel="100000"/>
                                        <p:tgtEl>
                                          <p:spTgt spid="6043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043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60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0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60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0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604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6" grpId="0" animBg="1"/>
      <p:bldP spid="60429" grpId="0" animBg="1"/>
      <p:bldP spid="60429" grpId="1" animBg="1"/>
      <p:bldP spid="60430" grpId="0" animBg="1"/>
      <p:bldP spid="16" grpId="0"/>
      <p:bldP spid="16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hình nền núi, mây, mặt trăng, chiều cao, tổng quan, phong cảnh hd: màn hình  rộng: độ nét cao: toàn màn hình">
            <a:extLst>
              <a:ext uri="{FF2B5EF4-FFF2-40B4-BE49-F238E27FC236}">
                <a16:creationId xmlns:a16="http://schemas.microsoft.com/office/drawing/2014/main" xmlns="" id="{B5A20AA2-F53A-4753-A9AF-AF0D95886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AutoShape 2">
            <a:extLst>
              <a:ext uri="{FF2B5EF4-FFF2-40B4-BE49-F238E27FC236}">
                <a16:creationId xmlns:a16="http://schemas.microsoft.com/office/drawing/2014/main" xmlns="" id="{D99DEBD8-2BAB-4460-A45A-87151059570D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810000" y="5105400"/>
            <a:ext cx="914400" cy="1905000"/>
          </a:xfrm>
          <a:prstGeom prst="flowChartDocument">
            <a:avLst/>
          </a:prstGeom>
          <a:solidFill>
            <a:schemeClr val="tx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9" name="AutoShape 3">
            <a:extLst>
              <a:ext uri="{FF2B5EF4-FFF2-40B4-BE49-F238E27FC236}">
                <a16:creationId xmlns:a16="http://schemas.microsoft.com/office/drawing/2014/main" xmlns="" id="{FCBA6314-BD60-44C0-83CA-D10B76CF50D8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724400" y="4495800"/>
            <a:ext cx="1143000" cy="2514600"/>
          </a:xfrm>
          <a:prstGeom prst="flowChartDocument">
            <a:avLst/>
          </a:prstGeom>
          <a:solidFill>
            <a:schemeClr val="tx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0" name="AutoShape 4">
            <a:extLst>
              <a:ext uri="{FF2B5EF4-FFF2-40B4-BE49-F238E27FC236}">
                <a16:creationId xmlns:a16="http://schemas.microsoft.com/office/drawing/2014/main" xmlns="" id="{38709669-1268-48ED-A223-CE2E65208307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5867400" y="3962400"/>
            <a:ext cx="1143000" cy="3048000"/>
          </a:xfrm>
          <a:prstGeom prst="flowChartDocument">
            <a:avLst/>
          </a:prstGeom>
          <a:solidFill>
            <a:schemeClr val="tx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1" name="AutoShape 5">
            <a:extLst>
              <a:ext uri="{FF2B5EF4-FFF2-40B4-BE49-F238E27FC236}">
                <a16:creationId xmlns:a16="http://schemas.microsoft.com/office/drawing/2014/main" xmlns="" id="{D73A9E4D-53CF-4378-9397-D015CEAC9C14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7010400" y="3429000"/>
            <a:ext cx="1143000" cy="3581400"/>
          </a:xfrm>
          <a:prstGeom prst="flowChartDocument">
            <a:avLst/>
          </a:prstGeom>
          <a:solidFill>
            <a:schemeClr val="tx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" name="AutoShape 6">
            <a:extLst>
              <a:ext uri="{FF2B5EF4-FFF2-40B4-BE49-F238E27FC236}">
                <a16:creationId xmlns:a16="http://schemas.microsoft.com/office/drawing/2014/main" xmlns="" id="{03E24652-33A6-4647-937E-4C05B0DF4174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8153400" y="2971799"/>
            <a:ext cx="1143000" cy="4038601"/>
          </a:xfrm>
          <a:prstGeom prst="flowChartDocument">
            <a:avLst/>
          </a:prstGeom>
          <a:solidFill>
            <a:schemeClr val="tx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3" name="AutoShape 7">
            <a:extLst>
              <a:ext uri="{FF2B5EF4-FFF2-40B4-BE49-F238E27FC236}">
                <a16:creationId xmlns:a16="http://schemas.microsoft.com/office/drawing/2014/main" xmlns="" id="{9864A5B3-764E-4C61-A182-91A6FC496694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9296400" y="2057399"/>
            <a:ext cx="1143000" cy="4953001"/>
          </a:xfrm>
          <a:prstGeom prst="flowChartDocument">
            <a:avLst/>
          </a:prstGeom>
          <a:solidFill>
            <a:schemeClr val="tx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4" name="AutoShape 2">
            <a:extLst>
              <a:ext uri="{FF2B5EF4-FFF2-40B4-BE49-F238E27FC236}">
                <a16:creationId xmlns:a16="http://schemas.microsoft.com/office/drawing/2014/main" xmlns="" id="{3456828A-A5A9-4E22-AADB-EE4F7B2EDF50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-116681" y="5338762"/>
            <a:ext cx="3926680" cy="1676400"/>
          </a:xfrm>
          <a:prstGeom prst="flowChartDocument">
            <a:avLst/>
          </a:prstGeom>
          <a:solidFill>
            <a:schemeClr val="tx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5" name="AutoShape 7">
            <a:extLst>
              <a:ext uri="{FF2B5EF4-FFF2-40B4-BE49-F238E27FC236}">
                <a16:creationId xmlns:a16="http://schemas.microsoft.com/office/drawing/2014/main" xmlns="" id="{E17FF177-09C5-4B80-B485-1BB047290B4F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10439400" y="2057399"/>
            <a:ext cx="1793874" cy="4953002"/>
          </a:xfrm>
          <a:prstGeom prst="flowChartDocument">
            <a:avLst/>
          </a:prstGeom>
          <a:solidFill>
            <a:schemeClr val="tx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5368" name="WordArt 8">
            <a:extLst>
              <a:ext uri="{FF2B5EF4-FFF2-40B4-BE49-F238E27FC236}">
                <a16:creationId xmlns:a16="http://schemas.microsoft.com/office/drawing/2014/main" xmlns="" id="{20E0E6A8-D4B6-449F-8E1C-C28EC1C3B74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33400" y="1066800"/>
            <a:ext cx="57912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"/>
              <a:lightRig rig="legacyFlat3" dir="b"/>
            </a:scene3d>
            <a:sp3d extrusionH="121893000" prstMaterial="legacyMatte">
              <a:extrusionClr>
                <a:srgbClr val="99FFCC"/>
              </a:extrusionClr>
              <a:contourClr>
                <a:srgbClr val="A603AB"/>
              </a:contour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.VnBahamasBH" panose="020BE200000000000000" pitchFamily="34" charset="0"/>
              </a:rPr>
              <a:t>®Ønh nói trÝ tuÖ</a:t>
            </a:r>
          </a:p>
        </p:txBody>
      </p:sp>
      <p:sp>
        <p:nvSpPr>
          <p:cNvPr id="61450" name="Oval 10">
            <a:extLst>
              <a:ext uri="{FF2B5EF4-FFF2-40B4-BE49-F238E27FC236}">
                <a16:creationId xmlns:a16="http://schemas.microsoft.com/office/drawing/2014/main" xmlns="" id="{CAEA0F48-D581-4982-8B11-47E0DDAD40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5338" y="5638800"/>
            <a:ext cx="609600" cy="609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200"/>
              <a:t>5</a:t>
            </a:r>
          </a:p>
        </p:txBody>
      </p:sp>
      <p:sp>
        <p:nvSpPr>
          <p:cNvPr id="15370" name="Oval 11">
            <a:extLst>
              <a:ext uri="{FF2B5EF4-FFF2-40B4-BE49-F238E27FC236}">
                <a16:creationId xmlns:a16="http://schemas.microsoft.com/office/drawing/2014/main" xmlns="" id="{F19C10B0-CB1C-473C-9DDE-A5385CB5B2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5000" y="5638800"/>
            <a:ext cx="6096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200"/>
              <a:t>6</a:t>
            </a:r>
          </a:p>
        </p:txBody>
      </p:sp>
      <p:sp>
        <p:nvSpPr>
          <p:cNvPr id="61453" name="Oval 13">
            <a:extLst>
              <a:ext uri="{FF2B5EF4-FFF2-40B4-BE49-F238E27FC236}">
                <a16:creationId xmlns:a16="http://schemas.microsoft.com/office/drawing/2014/main" xmlns="" id="{CB5AACAE-FD59-413C-B7D8-D012C4C313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800" y="1447800"/>
            <a:ext cx="990600" cy="914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200" dirty="0" smtClean="0"/>
              <a:t>2021</a:t>
            </a:r>
            <a:endParaRPr lang="en-US" altLang="en-US" sz="3200" dirty="0"/>
          </a:p>
        </p:txBody>
      </p:sp>
      <p:pic>
        <p:nvPicPr>
          <p:cNvPr id="61454" name="Picture 14" descr="KITTY">
            <a:extLst>
              <a:ext uri="{FF2B5EF4-FFF2-40B4-BE49-F238E27FC236}">
                <a16:creationId xmlns:a16="http://schemas.microsoft.com/office/drawing/2014/main" xmlns="" id="{623FF5A9-B1D2-4EC2-9B4F-62DB3F6E163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5487" y="990598"/>
            <a:ext cx="95726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3" name="Oval 15">
            <a:extLst>
              <a:ext uri="{FF2B5EF4-FFF2-40B4-BE49-F238E27FC236}">
                <a16:creationId xmlns:a16="http://schemas.microsoft.com/office/drawing/2014/main" xmlns="" id="{D32E705E-1A27-484C-8801-8D9831E115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9350" y="3352800"/>
            <a:ext cx="704850" cy="64928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200"/>
              <a:t>20</a:t>
            </a:r>
          </a:p>
        </p:txBody>
      </p:sp>
      <p:sp>
        <p:nvSpPr>
          <p:cNvPr id="15374" name="Oval 16">
            <a:extLst>
              <a:ext uri="{FF2B5EF4-FFF2-40B4-BE49-F238E27FC236}">
                <a16:creationId xmlns:a16="http://schemas.microsoft.com/office/drawing/2014/main" xmlns="" id="{86626855-CD2B-4DDF-A9DF-5CA1D57E3C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0" y="2667000"/>
            <a:ext cx="704850" cy="64928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200"/>
              <a:t>11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0BDEE704-A3F9-40C5-A077-6B8DDCE8F4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1" y="2362200"/>
            <a:ext cx="1077913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3333CC"/>
                </a:solidFill>
              </a:rPr>
              <a:t>2017</a:t>
            </a:r>
          </a:p>
        </p:txBody>
      </p:sp>
      <p:sp>
        <p:nvSpPr>
          <p:cNvPr id="15376" name="Rectangle 18">
            <a:extLst>
              <a:ext uri="{FF2B5EF4-FFF2-40B4-BE49-F238E27FC236}">
                <a16:creationId xmlns:a16="http://schemas.microsoft.com/office/drawing/2014/main" xmlns="" id="{ECD0C492-ACB2-40C2-AFE0-0873D3150FA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676400" y="1676400"/>
            <a:ext cx="6400800" cy="1295400"/>
          </a:xfrm>
        </p:spPr>
        <p:txBody>
          <a:bodyPr/>
          <a:lstStyle/>
          <a:p>
            <a:r>
              <a:rPr lang="en-US" altLang="en-US" sz="4000"/>
              <a:t>Số nào ?</a:t>
            </a:r>
            <a:br>
              <a:rPr lang="en-US" altLang="en-US" sz="4000"/>
            </a:br>
            <a:r>
              <a:rPr lang="en-US" altLang="en-US" sz="3600"/>
              <a:t>5 x 2017 x 2=(5 x 2) x</a:t>
            </a:r>
            <a:r>
              <a:rPr lang="en-US" altLang="en-US" sz="4000"/>
              <a:t>…….</a:t>
            </a:r>
          </a:p>
        </p:txBody>
      </p:sp>
      <p:pic>
        <p:nvPicPr>
          <p:cNvPr id="26" name="Picture 13" descr="Fireworks-01">
            <a:extLst>
              <a:ext uri="{FF2B5EF4-FFF2-40B4-BE49-F238E27FC236}">
                <a16:creationId xmlns:a16="http://schemas.microsoft.com/office/drawing/2014/main" xmlns="" id="{3B22D057-56CC-44D4-8B10-72378658877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0" y="-355601"/>
            <a:ext cx="29337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614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15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0" grpId="0" animBg="1"/>
      <p:bldP spid="61453" grpId="0" animBg="1"/>
      <p:bldP spid="16" grpId="0"/>
      <p:bldP spid="16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1" name="Picture 4" descr="E:\GIAO AN LOP 4\HINH DONG PP\khung hinh\khung hinh dep\khung anh 1\1 (50).jpg">
            <a:extLst>
              <a:ext uri="{FF2B5EF4-FFF2-40B4-BE49-F238E27FC236}">
                <a16:creationId xmlns:a16="http://schemas.microsoft.com/office/drawing/2014/main" xmlns="" id="{60E5C949-CDBF-4FA5-8DB8-A1092C357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Text Box 3">
            <a:extLst>
              <a:ext uri="{FF2B5EF4-FFF2-40B4-BE49-F238E27FC236}">
                <a16:creationId xmlns:a16="http://schemas.microsoft.com/office/drawing/2014/main" xmlns="" id="{1FE56915-CD98-40C6-A217-D3C14184CE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200" y="2044700"/>
            <a:ext cx="109601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800" err="1">
                <a:cs typeface="Times New Roman" panose="02020603050405020304" pitchFamily="18" charset="0"/>
              </a:rPr>
              <a:t>Dặn</a:t>
            </a:r>
            <a:r>
              <a:rPr lang="en-US" altLang="en-US" sz="4800">
                <a:cs typeface="Times New Roman" panose="02020603050405020304" pitchFamily="18" charset="0"/>
              </a:rPr>
              <a:t> </a:t>
            </a:r>
            <a:r>
              <a:rPr lang="en-US" altLang="en-US" sz="4800" err="1">
                <a:cs typeface="Times New Roman" panose="02020603050405020304" pitchFamily="18" charset="0"/>
              </a:rPr>
              <a:t>dò:Xem</a:t>
            </a:r>
            <a:r>
              <a:rPr lang="en-US" altLang="en-US" sz="4800">
                <a:cs typeface="Times New Roman" panose="02020603050405020304" pitchFamily="18" charset="0"/>
              </a:rPr>
              <a:t> </a:t>
            </a:r>
            <a:r>
              <a:rPr lang="en-US" altLang="en-US" sz="4800" err="1">
                <a:cs typeface="Times New Roman" panose="02020603050405020304" pitchFamily="18" charset="0"/>
              </a:rPr>
              <a:t>trước</a:t>
            </a:r>
            <a:r>
              <a:rPr lang="en-US" altLang="en-US" sz="4800">
                <a:cs typeface="Times New Roman" panose="02020603050405020304" pitchFamily="18" charset="0"/>
              </a:rPr>
              <a:t> </a:t>
            </a:r>
            <a:r>
              <a:rPr lang="en-US" altLang="en-US" sz="4800" err="1">
                <a:cs typeface="Times New Roman" panose="02020603050405020304" pitchFamily="18" charset="0"/>
              </a:rPr>
              <a:t>bài</a:t>
            </a:r>
            <a:r>
              <a:rPr lang="en-US" altLang="en-US" sz="4800">
                <a:cs typeface="Times New Roman" panose="02020603050405020304" pitchFamily="18" charset="0"/>
              </a:rPr>
              <a:t> </a:t>
            </a:r>
            <a:r>
              <a:rPr lang="en-US" altLang="en-US" sz="4800" err="1">
                <a:cs typeface="Times New Roman" panose="02020603050405020304" pitchFamily="18" charset="0"/>
              </a:rPr>
              <a:t>tiếp</a:t>
            </a:r>
            <a:r>
              <a:rPr lang="en-US" altLang="en-US" sz="4800">
                <a:cs typeface="Times New Roman" panose="02020603050405020304" pitchFamily="18" charset="0"/>
              </a:rPr>
              <a:t> </a:t>
            </a:r>
            <a:r>
              <a:rPr lang="en-US" altLang="en-US" sz="4800" err="1">
                <a:cs typeface="Times New Roman" panose="02020603050405020304" pitchFamily="18" charset="0"/>
              </a:rPr>
              <a:t>theo</a:t>
            </a:r>
            <a:endParaRPr lang="en-US" altLang="en-US" sz="4800"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4800">
                <a:cs typeface="Times New Roman" panose="02020603050405020304" pitchFamily="18" charset="0"/>
              </a:rPr>
              <a:t>“</a:t>
            </a:r>
            <a:r>
              <a:rPr lang="en-US" altLang="en-US" sz="4800" err="1">
                <a:cs typeface="Times New Roman" panose="02020603050405020304" pitchFamily="18" charset="0"/>
              </a:rPr>
              <a:t>Nhân</a:t>
            </a:r>
            <a:r>
              <a:rPr lang="en-US" altLang="en-US" sz="4800">
                <a:cs typeface="Times New Roman" panose="02020603050405020304" pitchFamily="18" charset="0"/>
              </a:rPr>
              <a:t> </a:t>
            </a:r>
            <a:r>
              <a:rPr lang="en-US" altLang="en-US" sz="4800" err="1">
                <a:cs typeface="Times New Roman" panose="02020603050405020304" pitchFamily="18" charset="0"/>
              </a:rPr>
              <a:t>với</a:t>
            </a:r>
            <a:r>
              <a:rPr lang="en-US" altLang="en-US" sz="4800">
                <a:cs typeface="Times New Roman" panose="02020603050405020304" pitchFamily="18" charset="0"/>
              </a:rPr>
              <a:t> </a:t>
            </a:r>
            <a:r>
              <a:rPr lang="en-US" altLang="en-US" sz="4800" err="1">
                <a:cs typeface="Times New Roman" panose="02020603050405020304" pitchFamily="18" charset="0"/>
              </a:rPr>
              <a:t>số</a:t>
            </a:r>
            <a:r>
              <a:rPr lang="en-US" altLang="en-US" sz="4800">
                <a:cs typeface="Times New Roman" panose="02020603050405020304" pitchFamily="18" charset="0"/>
              </a:rPr>
              <a:t> </a:t>
            </a:r>
            <a:r>
              <a:rPr lang="en-US" altLang="en-US" sz="4800" err="1">
                <a:cs typeface="Times New Roman" panose="02020603050405020304" pitchFamily="18" charset="0"/>
              </a:rPr>
              <a:t>có</a:t>
            </a:r>
            <a:r>
              <a:rPr lang="en-US" altLang="en-US" sz="4800">
                <a:cs typeface="Times New Roman" panose="02020603050405020304" pitchFamily="18" charset="0"/>
              </a:rPr>
              <a:t> </a:t>
            </a:r>
            <a:r>
              <a:rPr lang="en-US" altLang="en-US" sz="4800" err="1">
                <a:cs typeface="Times New Roman" panose="02020603050405020304" pitchFamily="18" charset="0"/>
              </a:rPr>
              <a:t>tận</a:t>
            </a:r>
            <a:r>
              <a:rPr lang="en-US" altLang="en-US" sz="4800">
                <a:cs typeface="Times New Roman" panose="02020603050405020304" pitchFamily="18" charset="0"/>
              </a:rPr>
              <a:t> </a:t>
            </a:r>
            <a:r>
              <a:rPr lang="en-US" altLang="en-US" sz="4800" err="1">
                <a:cs typeface="Times New Roman" panose="02020603050405020304" pitchFamily="18" charset="0"/>
              </a:rPr>
              <a:t>cùng</a:t>
            </a:r>
            <a:r>
              <a:rPr lang="en-US" altLang="en-US" sz="4800">
                <a:cs typeface="Times New Roman" panose="02020603050405020304" pitchFamily="18" charset="0"/>
              </a:rPr>
              <a:t> </a:t>
            </a:r>
            <a:r>
              <a:rPr lang="en-US" altLang="en-US" sz="4800" err="1">
                <a:cs typeface="Times New Roman" panose="02020603050405020304" pitchFamily="18" charset="0"/>
              </a:rPr>
              <a:t>là</a:t>
            </a:r>
            <a:r>
              <a:rPr lang="en-US" altLang="en-US" sz="4800">
                <a:cs typeface="Times New Roman" panose="02020603050405020304" pitchFamily="18" charset="0"/>
              </a:rPr>
              <a:t> </a:t>
            </a:r>
            <a:r>
              <a:rPr lang="en-US" altLang="en-US" sz="4800" err="1">
                <a:cs typeface="Times New Roman" panose="02020603050405020304" pitchFamily="18" charset="0"/>
              </a:rPr>
              <a:t>chữ</a:t>
            </a:r>
            <a:r>
              <a:rPr lang="en-US" altLang="en-US" sz="4800">
                <a:cs typeface="Times New Roman" panose="02020603050405020304" pitchFamily="18" charset="0"/>
              </a:rPr>
              <a:t> </a:t>
            </a:r>
            <a:r>
              <a:rPr lang="en-US" altLang="en-US" sz="4800" err="1">
                <a:cs typeface="Times New Roman" panose="02020603050405020304" pitchFamily="18" charset="0"/>
              </a:rPr>
              <a:t>số</a:t>
            </a:r>
            <a:r>
              <a:rPr lang="en-US" altLang="en-US" sz="4800">
                <a:cs typeface="Times New Roman" panose="02020603050405020304" pitchFamily="18" charset="0"/>
              </a:rPr>
              <a:t> 0”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8" descr="20">
            <a:extLst>
              <a:ext uri="{FF2B5EF4-FFF2-40B4-BE49-F238E27FC236}">
                <a16:creationId xmlns:a16="http://schemas.microsoft.com/office/drawing/2014/main" xmlns="" id="{E5CC4452-6DED-43AE-8C27-A606A1E788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0"/>
            <a:ext cx="8318500" cy="6858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WordArt 7">
            <a:extLst>
              <a:ext uri="{FF2B5EF4-FFF2-40B4-BE49-F238E27FC236}">
                <a16:creationId xmlns:a16="http://schemas.microsoft.com/office/drawing/2014/main" xmlns="" id="{A494C7C8-1307-4FB4-8F04-71D90099255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851400" y="1752600"/>
            <a:ext cx="4038600" cy="2578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400" kern="1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Chúc</a:t>
            </a:r>
            <a:r>
              <a:rPr lang="en-US" sz="14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1400" kern="1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các</a:t>
            </a:r>
            <a:r>
              <a:rPr lang="en-US" sz="14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1400" kern="1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em</a:t>
            </a:r>
            <a:r>
              <a:rPr lang="en-US" sz="14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1400" kern="1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chăm</a:t>
            </a:r>
            <a:r>
              <a:rPr lang="en-US" sz="14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1400" kern="1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ngoan</a:t>
            </a:r>
            <a:r>
              <a:rPr lang="en-US" sz="14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en-US" sz="14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1400" kern="1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học</a:t>
            </a:r>
            <a:r>
              <a:rPr lang="en-US" sz="14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1400" kern="1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tốt</a:t>
            </a:r>
            <a:r>
              <a:rPr lang="en-US" sz="14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900" y="0"/>
            <a:ext cx="12280900" cy="706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le 1"/>
          <p:cNvSpPr>
            <a:spLocks noGrp="1"/>
          </p:cNvSpPr>
          <p:nvPr>
            <p:ph type="title"/>
          </p:nvPr>
        </p:nvSpPr>
        <p:spPr>
          <a:xfrm>
            <a:off x="1725084" y="433388"/>
            <a:ext cx="10140949" cy="533400"/>
          </a:xfrm>
        </p:spPr>
        <p:txBody>
          <a:bodyPr/>
          <a:lstStyle/>
          <a:p>
            <a:r>
              <a:rPr lang="en-US" sz="2700" dirty="0" err="1" smtClean="0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Thứ</a:t>
            </a:r>
            <a:r>
              <a:rPr lang="en-US" sz="2700" dirty="0" smtClean="0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700" dirty="0" smtClean="0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Ba </a:t>
            </a:r>
            <a:r>
              <a:rPr lang="en-US" sz="2700" dirty="0" err="1" smtClean="0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ngày</a:t>
            </a:r>
            <a:r>
              <a:rPr lang="en-US" sz="2700" dirty="0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700" dirty="0" smtClean="0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16</a:t>
            </a:r>
            <a:r>
              <a:rPr lang="en-US" sz="2700" dirty="0" smtClean="0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   </a:t>
            </a:r>
            <a:r>
              <a:rPr lang="en-US" sz="2700" dirty="0" err="1" smtClean="0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tháng</a:t>
            </a:r>
            <a:r>
              <a:rPr lang="en-US" sz="2700" dirty="0" smtClean="0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 11  </a:t>
            </a:r>
            <a:r>
              <a:rPr lang="en-US" sz="2700" dirty="0" err="1" smtClean="0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năm</a:t>
            </a:r>
            <a:r>
              <a:rPr lang="en-US" sz="2700" dirty="0" smtClean="0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 2021</a:t>
            </a:r>
          </a:p>
        </p:txBody>
      </p:sp>
      <p:sp>
        <p:nvSpPr>
          <p:cNvPr id="8" name="Title 1">
            <a:extLst>
              <a:ext uri="{FF2B5EF4-FFF2-40B4-BE49-F238E27FC236}"/>
            </a:extLst>
          </p:cNvPr>
          <p:cNvSpPr txBox="1">
            <a:spLocks/>
          </p:cNvSpPr>
          <p:nvPr/>
        </p:nvSpPr>
        <p:spPr bwMode="auto">
          <a:xfrm>
            <a:off x="234779" y="1433513"/>
            <a:ext cx="2772948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6802" tIns="38401" rIns="76802" bIns="38401" anchor="ctr" anchorCtr="1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US" sz="3200" u="sng" dirty="0" err="1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Toán</a:t>
            </a:r>
            <a:endParaRPr lang="en-US" sz="3200" dirty="0">
              <a:solidFill>
                <a:schemeClr val="bg1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itle 1">
            <a:extLst>
              <a:ext uri="{FF2B5EF4-FFF2-40B4-BE49-F238E27FC236}"/>
            </a:extLst>
          </p:cNvPr>
          <p:cNvSpPr txBox="1">
            <a:spLocks/>
          </p:cNvSpPr>
          <p:nvPr/>
        </p:nvSpPr>
        <p:spPr bwMode="auto">
          <a:xfrm>
            <a:off x="2766311" y="1438963"/>
            <a:ext cx="9195029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6802" tIns="38401" rIns="76802" bIns="38401" anchor="ctr" anchorCtr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US" dirty="0" err="1" smtClean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Tính</a:t>
            </a:r>
            <a:r>
              <a:rPr lang="en-US" dirty="0" smtClean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chất</a:t>
            </a:r>
            <a:r>
              <a:rPr lang="en-US" dirty="0" smtClean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kết</a:t>
            </a:r>
            <a:r>
              <a:rPr lang="en-US" dirty="0" smtClean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hợp</a:t>
            </a:r>
            <a:r>
              <a:rPr lang="en-US" dirty="0" smtClean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của</a:t>
            </a:r>
            <a:r>
              <a:rPr lang="en-US" dirty="0" smtClean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phép</a:t>
            </a:r>
            <a:r>
              <a:rPr lang="en-US" dirty="0" smtClean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nhân</a:t>
            </a:r>
            <a:endParaRPr lang="en-US" dirty="0">
              <a:solidFill>
                <a:srgbClr val="FFFF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 Box 27">
            <a:extLst>
              <a:ext uri="{FF2B5EF4-FFF2-40B4-BE49-F238E27FC236}">
                <a16:creationId xmlns:a16="http://schemas.microsoft.com/office/drawing/2014/main" xmlns="" id="{56FDDB8F-8AC3-43C8-AF9F-124C340D32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38" y="2518591"/>
            <a:ext cx="89455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i="1" dirty="0">
                <a:solidFill>
                  <a:srgbClr val="FFFF00"/>
                </a:solidFill>
                <a:latin typeface=".VnTime" panose="020B7200000000000000" pitchFamily="34" charset="0"/>
              </a:rPr>
              <a:t>a. </a:t>
            </a:r>
            <a:r>
              <a:rPr lang="en-US" altLang="en-US" sz="3600" i="1" u="sng" dirty="0" err="1">
                <a:solidFill>
                  <a:srgbClr val="FFFF00"/>
                </a:solidFill>
                <a:latin typeface=".VnTime" panose="020B7200000000000000" pitchFamily="34" charset="0"/>
              </a:rPr>
              <a:t>TÝnh</a:t>
            </a:r>
            <a:r>
              <a:rPr lang="en-US" altLang="en-US" sz="3600" i="1" dirty="0">
                <a:solidFill>
                  <a:srgbClr val="FFFF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3600" i="1" dirty="0" err="1">
                <a:solidFill>
                  <a:srgbClr val="FFFF00"/>
                </a:solidFill>
                <a:latin typeface=".VnTime" panose="020B7200000000000000" pitchFamily="34" charset="0"/>
              </a:rPr>
              <a:t>råi</a:t>
            </a:r>
            <a:r>
              <a:rPr lang="en-US" altLang="en-US" sz="3600" i="1" dirty="0">
                <a:solidFill>
                  <a:srgbClr val="FFFF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3600" i="1" u="sng" dirty="0">
                <a:solidFill>
                  <a:srgbClr val="FFFF00"/>
                </a:solidFill>
                <a:latin typeface=".VnTime" panose="020B7200000000000000" pitchFamily="34" charset="0"/>
              </a:rPr>
              <a:t>so </a:t>
            </a:r>
            <a:r>
              <a:rPr lang="en-US" altLang="en-US" sz="3600" i="1" u="sng" dirty="0" err="1">
                <a:solidFill>
                  <a:srgbClr val="FFFF00"/>
                </a:solidFill>
                <a:latin typeface=".VnTime" panose="020B7200000000000000" pitchFamily="34" charset="0"/>
              </a:rPr>
              <a:t>s¸nh</a:t>
            </a:r>
            <a:r>
              <a:rPr lang="en-US" altLang="en-US" sz="3600" i="1" u="sng" dirty="0">
                <a:solidFill>
                  <a:srgbClr val="FFFF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3600" i="1" u="sng" dirty="0" err="1">
                <a:solidFill>
                  <a:srgbClr val="FFFF00"/>
                </a:solidFill>
                <a:latin typeface=".VnTime" panose="020B7200000000000000" pitchFamily="34" charset="0"/>
              </a:rPr>
              <a:t>gi</a:t>
            </a:r>
            <a:r>
              <a:rPr lang="en-US" altLang="en-US" sz="3600" i="1" u="sng" dirty="0">
                <a:solidFill>
                  <a:srgbClr val="FFFF00"/>
                </a:solidFill>
                <a:latin typeface=".VnTime" panose="020B7200000000000000" pitchFamily="34" charset="0"/>
              </a:rPr>
              <a:t>¸ </a:t>
            </a:r>
            <a:r>
              <a:rPr lang="en-US" altLang="en-US" sz="3600" i="1" u="sng" dirty="0" err="1">
                <a:solidFill>
                  <a:srgbClr val="FFFF00"/>
                </a:solidFill>
                <a:latin typeface=".VnTime" panose="020B7200000000000000" pitchFamily="34" charset="0"/>
              </a:rPr>
              <a:t>trÞ</a:t>
            </a:r>
            <a:r>
              <a:rPr lang="en-US" altLang="en-US" sz="3600" i="1" u="sng" dirty="0">
                <a:solidFill>
                  <a:srgbClr val="FFFF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3600" i="1" dirty="0" err="1">
                <a:solidFill>
                  <a:srgbClr val="FFFF00"/>
                </a:solidFill>
                <a:latin typeface=".VnTime" panose="020B7200000000000000" pitchFamily="34" charset="0"/>
              </a:rPr>
              <a:t>cña</a:t>
            </a:r>
            <a:r>
              <a:rPr lang="en-US" altLang="en-US" sz="3600" i="1" dirty="0">
                <a:solidFill>
                  <a:srgbClr val="FFFF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3600" i="1" dirty="0" err="1">
                <a:solidFill>
                  <a:srgbClr val="FFFF00"/>
                </a:solidFill>
                <a:latin typeface=".VnTime" panose="020B7200000000000000" pitchFamily="34" charset="0"/>
              </a:rPr>
              <a:t>hai</a:t>
            </a:r>
            <a:r>
              <a:rPr lang="en-US" altLang="en-US" sz="3600" i="1" dirty="0">
                <a:solidFill>
                  <a:srgbClr val="FFFF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3600" i="1" dirty="0" err="1">
                <a:solidFill>
                  <a:srgbClr val="FFFF00"/>
                </a:solidFill>
                <a:latin typeface=".VnTime" panose="020B7200000000000000" pitchFamily="34" charset="0"/>
              </a:rPr>
              <a:t>biÓu</a:t>
            </a:r>
            <a:r>
              <a:rPr lang="en-US" altLang="en-US" sz="3600" i="1" dirty="0">
                <a:solidFill>
                  <a:srgbClr val="FFFF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3600" i="1" dirty="0" err="1">
                <a:solidFill>
                  <a:srgbClr val="FFFF00"/>
                </a:solidFill>
                <a:latin typeface=".VnTime" panose="020B7200000000000000" pitchFamily="34" charset="0"/>
              </a:rPr>
              <a:t>thøc</a:t>
            </a:r>
            <a:endParaRPr lang="en-US" altLang="en-US" sz="3600" i="1" dirty="0">
              <a:solidFill>
                <a:srgbClr val="FFFF00"/>
              </a:solidFill>
              <a:latin typeface=".VnTime" panose="020B7200000000000000" pitchFamily="34" charset="0"/>
            </a:endParaRPr>
          </a:p>
        </p:txBody>
      </p:sp>
      <p:sp>
        <p:nvSpPr>
          <p:cNvPr id="10" name="Text Box 28">
            <a:extLst>
              <a:ext uri="{FF2B5EF4-FFF2-40B4-BE49-F238E27FC236}">
                <a16:creationId xmlns:a16="http://schemas.microsoft.com/office/drawing/2014/main" xmlns="" id="{C5E93636-C98A-4BCC-B135-76EDC27723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6189" y="3435180"/>
            <a:ext cx="602275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600" dirty="0">
                <a:solidFill>
                  <a:srgbClr val="FFFF00"/>
                </a:solidFill>
                <a:latin typeface=".VnTime" panose="020B7200000000000000" pitchFamily="34" charset="0"/>
              </a:rPr>
              <a:t>(3 x 2) x 5 vµ 3 x (2 x 5)</a:t>
            </a:r>
          </a:p>
        </p:txBody>
      </p:sp>
      <p:sp>
        <p:nvSpPr>
          <p:cNvPr id="11" name="Text Box 31">
            <a:extLst>
              <a:ext uri="{FF2B5EF4-FFF2-40B4-BE49-F238E27FC236}">
                <a16:creationId xmlns:a16="http://schemas.microsoft.com/office/drawing/2014/main" xmlns="" id="{7079849C-1973-4A83-89E1-688FEB68FC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984" y="4081511"/>
            <a:ext cx="19485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dirty="0">
                <a:solidFill>
                  <a:srgbClr val="FFFF00"/>
                </a:solidFill>
                <a:latin typeface=".VnTime" panose="020B7200000000000000" pitchFamily="34" charset="0"/>
              </a:rPr>
              <a:t>Ta </a:t>
            </a:r>
            <a:r>
              <a:rPr lang="en-US" altLang="en-US" sz="3600" dirty="0" err="1">
                <a:solidFill>
                  <a:srgbClr val="FFFF00"/>
                </a:solidFill>
                <a:latin typeface=".VnTime" panose="020B7200000000000000" pitchFamily="34" charset="0"/>
              </a:rPr>
              <a:t>cã</a:t>
            </a:r>
            <a:r>
              <a:rPr lang="en-US" altLang="en-US" sz="3600" dirty="0">
                <a:solidFill>
                  <a:srgbClr val="FFFF00"/>
                </a:solidFill>
                <a:latin typeface=".VnTime" panose="020B7200000000000000" pitchFamily="34" charset="0"/>
              </a:rPr>
              <a:t>:</a:t>
            </a:r>
          </a:p>
        </p:txBody>
      </p:sp>
      <p:sp>
        <p:nvSpPr>
          <p:cNvPr id="12" name="Text Box 29">
            <a:extLst>
              <a:ext uri="{FF2B5EF4-FFF2-40B4-BE49-F238E27FC236}">
                <a16:creationId xmlns:a16="http://schemas.microsoft.com/office/drawing/2014/main" xmlns="" id="{3E34667A-B32B-4195-A11C-D54E5ED1D5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0183" y="4094601"/>
            <a:ext cx="363136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dirty="0">
                <a:solidFill>
                  <a:srgbClr val="FFFF00"/>
                </a:solidFill>
                <a:latin typeface=".VnTime" panose="020B7200000000000000" pitchFamily="34" charset="0"/>
              </a:rPr>
              <a:t>(3 x 2) x 5 =</a:t>
            </a:r>
          </a:p>
        </p:txBody>
      </p:sp>
      <p:sp>
        <p:nvSpPr>
          <p:cNvPr id="13" name="Text Box 39">
            <a:extLst>
              <a:ext uri="{FF2B5EF4-FFF2-40B4-BE49-F238E27FC236}">
                <a16:creationId xmlns:a16="http://schemas.microsoft.com/office/drawing/2014/main" xmlns="" id="{4FF1F8A9-4997-425F-A1BB-7C59D5F9D1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7566" y="4094601"/>
            <a:ext cx="75125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600" dirty="0">
                <a:solidFill>
                  <a:srgbClr val="FFFF00"/>
                </a:solidFill>
              </a:rPr>
              <a:t>30</a:t>
            </a:r>
          </a:p>
        </p:txBody>
      </p:sp>
      <p:sp>
        <p:nvSpPr>
          <p:cNvPr id="14" name="Text Box 30">
            <a:extLst>
              <a:ext uri="{FF2B5EF4-FFF2-40B4-BE49-F238E27FC236}">
                <a16:creationId xmlns:a16="http://schemas.microsoft.com/office/drawing/2014/main" xmlns="" id="{E8E89571-5A1F-47D4-9000-8B2C9142CF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0183" y="4669057"/>
            <a:ext cx="389707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dirty="0">
                <a:solidFill>
                  <a:srgbClr val="FFFF00"/>
                </a:solidFill>
                <a:latin typeface=".VnTime" panose="020B7200000000000000" pitchFamily="34" charset="0"/>
              </a:rPr>
              <a:t>3 x (2 x 5) =  </a:t>
            </a:r>
          </a:p>
        </p:txBody>
      </p:sp>
      <p:sp>
        <p:nvSpPr>
          <p:cNvPr id="15" name="Text Box 41">
            <a:extLst>
              <a:ext uri="{FF2B5EF4-FFF2-40B4-BE49-F238E27FC236}">
                <a16:creationId xmlns:a16="http://schemas.microsoft.com/office/drawing/2014/main" xmlns="" id="{CCD0A27D-4D94-490E-B3FB-DA044E366C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7566" y="4655405"/>
            <a:ext cx="19958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600" dirty="0">
                <a:solidFill>
                  <a:srgbClr val="FFFF00"/>
                </a:solidFill>
              </a:rPr>
              <a:t>3 x 10 =</a:t>
            </a:r>
          </a:p>
        </p:txBody>
      </p:sp>
      <p:sp>
        <p:nvSpPr>
          <p:cNvPr id="17" name="Text Box 39">
            <a:extLst>
              <a:ext uri="{FF2B5EF4-FFF2-40B4-BE49-F238E27FC236}">
                <a16:creationId xmlns:a16="http://schemas.microsoft.com/office/drawing/2014/main" xmlns="" id="{4FF1F8A9-4997-425F-A1BB-7C59D5F9D1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2603" y="4664036"/>
            <a:ext cx="75125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600" dirty="0">
                <a:solidFill>
                  <a:srgbClr val="FFFF00"/>
                </a:solidFill>
              </a:rPr>
              <a:t>30</a:t>
            </a:r>
          </a:p>
        </p:txBody>
      </p:sp>
      <p:sp>
        <p:nvSpPr>
          <p:cNvPr id="20" name="Text Box 34">
            <a:extLst>
              <a:ext uri="{FF2B5EF4-FFF2-40B4-BE49-F238E27FC236}">
                <a16:creationId xmlns:a16="http://schemas.microsoft.com/office/drawing/2014/main" xmlns="" id="{88C5C899-848F-4BE0-B42F-99059607BC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8361" y="5692275"/>
            <a:ext cx="6720916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dirty="0" err="1">
                <a:solidFill>
                  <a:srgbClr val="FFFF00"/>
                </a:solidFill>
                <a:latin typeface=".VnTime" panose="020B7200000000000000" pitchFamily="34" charset="0"/>
              </a:rPr>
              <a:t>VËy</a:t>
            </a:r>
            <a:r>
              <a:rPr lang="en-US" altLang="en-US" sz="3600" dirty="0">
                <a:solidFill>
                  <a:srgbClr val="FFFF00"/>
                </a:solidFill>
                <a:latin typeface=".VnTime" panose="020B7200000000000000" pitchFamily="34" charset="0"/>
              </a:rPr>
              <a:t>:</a:t>
            </a:r>
            <a:r>
              <a:rPr lang="en-US" altLang="en-US" sz="3600" i="1" dirty="0">
                <a:solidFill>
                  <a:srgbClr val="FFFF00"/>
                </a:solidFill>
                <a:latin typeface=".VnTime" panose="020B7200000000000000" pitchFamily="34" charset="0"/>
              </a:rPr>
              <a:t>	</a:t>
            </a:r>
            <a:r>
              <a:rPr lang="en-US" altLang="en-US" sz="3600" dirty="0">
                <a:solidFill>
                  <a:srgbClr val="FFFF00"/>
                </a:solidFill>
                <a:latin typeface=".VnTime" panose="020B7200000000000000" pitchFamily="34" charset="0"/>
              </a:rPr>
              <a:t>(3 x 2) x 5      3 x (2 x 5)</a:t>
            </a:r>
            <a:endParaRPr lang="en-US" altLang="en-US" sz="3600" i="1" dirty="0">
              <a:solidFill>
                <a:srgbClr val="FFFF00"/>
              </a:solidFill>
              <a:latin typeface=".VnTime" panose="020B7200000000000000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88707" y="5696056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=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73835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  <p:bldP spid="10" grpId="0"/>
      <p:bldP spid="11" grpId="0"/>
      <p:bldP spid="12" grpId="0"/>
      <p:bldP spid="13" grpId="0"/>
      <p:bldP spid="14" grpId="0"/>
      <p:bldP spid="15" grpId="0"/>
      <p:bldP spid="17" grpId="0"/>
      <p:bldP spid="20" grpId="0" animBg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" descr="Hình nền Powerpoint đẹp đơn giản tinh tế chuyên nghiệp tổng hợp - Phần Mềm  Download">
            <a:extLst>
              <a:ext uri="{FF2B5EF4-FFF2-40B4-BE49-F238E27FC236}">
                <a16:creationId xmlns:a16="http://schemas.microsoft.com/office/drawing/2014/main" xmlns="" id="{90274AD5-02A1-42AD-9974-48BF4FEEC9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4035" y="-325266"/>
            <a:ext cx="13744813" cy="7724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3" name="Rectangle 5">
            <a:extLst>
              <a:ext uri="{FF2B5EF4-FFF2-40B4-BE49-F238E27FC236}">
                <a16:creationId xmlns:a16="http://schemas.microsoft.com/office/drawing/2014/main" xmlns="" id="{E703BBC3-A491-4877-B468-0803C5FDCEBE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4419601" y="1828800"/>
            <a:ext cx="2233613" cy="533400"/>
          </a:xfrm>
          <a:prstGeom prst="rect">
            <a:avLst/>
          </a:prstGeom>
          <a:blipFill rotWithShape="0">
            <a:blip r:embed="rId4"/>
            <a:stretch>
              <a:fillRect t="-6818" b="-32955"/>
            </a:stretch>
          </a:blipFill>
          <a:ln>
            <a:noFill/>
          </a:ln>
          <a:effectLst/>
          <a:extLst/>
        </p:spPr>
        <p:txBody>
          <a:bodyPr/>
          <a:lstStyle/>
          <a:p>
            <a:pPr>
              <a:defRPr/>
            </a:pPr>
            <a:r>
              <a:rPr lang="en-US">
                <a:solidFill>
                  <a:schemeClr val="accent1">
                    <a:lumMod val="50000"/>
                  </a:schemeClr>
                </a:solidFill>
              </a:rPr>
              <a:t> </a:t>
            </a:r>
          </a:p>
        </p:txBody>
      </p:sp>
      <p:graphicFrame>
        <p:nvGraphicFramePr>
          <p:cNvPr id="1026" name="Object 6">
            <a:extLst>
              <a:ext uri="{FF2B5EF4-FFF2-40B4-BE49-F238E27FC236}">
                <a16:creationId xmlns:a16="http://schemas.microsoft.com/office/drawing/2014/main" xmlns="" id="{0860790A-BA25-4CA1-8660-02F0209E4E6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64050" y="19018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Equation" r:id="rId5" imgW="114102" imgH="177492" progId="Equation.DSMT4">
                  <p:embed/>
                </p:oleObj>
              </mc:Choice>
              <mc:Fallback>
                <p:oleObj name="Equation" r:id="rId5" imgW="114102" imgH="177492" progId="Equation.DSMT4">
                  <p:embed/>
                  <p:pic>
                    <p:nvPicPr>
                      <p:cNvPr id="1026" name="Object 6">
                        <a:extLst>
                          <a:ext uri="{FF2B5EF4-FFF2-40B4-BE49-F238E27FC236}">
                            <a16:creationId xmlns:a16="http://schemas.microsoft.com/office/drawing/2014/main" xmlns="" id="{0860790A-BA25-4CA1-8660-02F0209E4E6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4050" y="1901825"/>
                        <a:ext cx="114300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Text Box 7">
            <a:extLst>
              <a:ext uri="{FF2B5EF4-FFF2-40B4-BE49-F238E27FC236}">
                <a16:creationId xmlns:a16="http://schemas.microsoft.com/office/drawing/2014/main" xmlns="" id="{859D5E2A-7C90-46D9-BEC9-E7F07B9591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065" y="375822"/>
            <a:ext cx="1005343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i="1"/>
              <a:t>b. So </a:t>
            </a:r>
            <a:r>
              <a:rPr lang="en-US" altLang="en-US" sz="4000" i="1" err="1"/>
              <a:t>sánh</a:t>
            </a:r>
            <a:r>
              <a:rPr lang="en-US" altLang="en-US" sz="4000" i="1"/>
              <a:t> </a:t>
            </a:r>
            <a:r>
              <a:rPr lang="en-US" altLang="en-US" sz="4000" i="1" err="1"/>
              <a:t>giá</a:t>
            </a:r>
            <a:r>
              <a:rPr lang="en-US" altLang="en-US" sz="4000" i="1"/>
              <a:t> </a:t>
            </a:r>
            <a:r>
              <a:rPr lang="en-US" altLang="en-US" sz="4000" i="1" err="1"/>
              <a:t>trị</a:t>
            </a:r>
            <a:r>
              <a:rPr lang="en-US" altLang="en-US" sz="4000" i="1"/>
              <a:t> </a:t>
            </a:r>
            <a:r>
              <a:rPr lang="en-US" altLang="en-US" sz="4000" i="1" err="1"/>
              <a:t>của</a:t>
            </a:r>
            <a:r>
              <a:rPr lang="en-US" altLang="en-US" sz="4000" i="1"/>
              <a:t> </a:t>
            </a:r>
            <a:r>
              <a:rPr lang="en-US" altLang="en-US" sz="4000" i="1" err="1"/>
              <a:t>hai</a:t>
            </a:r>
            <a:r>
              <a:rPr lang="en-US" altLang="en-US" sz="4000" i="1"/>
              <a:t> </a:t>
            </a:r>
            <a:r>
              <a:rPr lang="en-US" altLang="en-US" sz="4000" i="1" err="1"/>
              <a:t>biểu</a:t>
            </a:r>
            <a:r>
              <a:rPr lang="en-US" altLang="en-US" sz="4000" i="1"/>
              <a:t> </a:t>
            </a:r>
            <a:r>
              <a:rPr lang="en-US" altLang="en-US" sz="4000" i="1" err="1"/>
              <a:t>thức</a:t>
            </a:r>
            <a:r>
              <a:rPr lang="en-US" altLang="en-US" sz="4000" i="1"/>
              <a:t> </a:t>
            </a:r>
            <a:r>
              <a:rPr lang="en-US" altLang="en-US" sz="4000"/>
              <a:t>(a x b) x c</a:t>
            </a:r>
            <a:r>
              <a:rPr lang="en-US" altLang="en-US" sz="4000" i="1"/>
              <a:t> </a:t>
            </a:r>
            <a:r>
              <a:rPr lang="en-US" altLang="en-US" sz="4000" i="1" err="1"/>
              <a:t>và</a:t>
            </a:r>
            <a:r>
              <a:rPr lang="en-US" altLang="en-US" sz="4000" i="1"/>
              <a:t> </a:t>
            </a:r>
            <a:r>
              <a:rPr lang="en-US" altLang="en-US" sz="4000"/>
              <a:t>a x (b x c)</a:t>
            </a:r>
            <a:r>
              <a:rPr lang="en-US" altLang="en-US" sz="4000" i="1"/>
              <a:t> </a:t>
            </a:r>
            <a:r>
              <a:rPr lang="en-US" altLang="en-US" sz="4000" i="1" err="1"/>
              <a:t>trong</a:t>
            </a:r>
            <a:r>
              <a:rPr lang="en-US" altLang="en-US" sz="4000" i="1"/>
              <a:t> </a:t>
            </a:r>
            <a:r>
              <a:rPr lang="en-US" altLang="en-US" sz="4000" i="1" err="1"/>
              <a:t>bảng</a:t>
            </a:r>
            <a:r>
              <a:rPr lang="en-US" altLang="en-US" sz="4000" i="1"/>
              <a:t> </a:t>
            </a:r>
            <a:r>
              <a:rPr lang="en-US" altLang="en-US" sz="4000" i="1" err="1"/>
              <a:t>sau</a:t>
            </a:r>
            <a:r>
              <a:rPr lang="en-US" altLang="en-US" sz="4000" i="1"/>
              <a:t>:</a:t>
            </a:r>
          </a:p>
        </p:txBody>
      </p:sp>
      <p:grpSp>
        <p:nvGrpSpPr>
          <p:cNvPr id="1029" name="Group 8">
            <a:extLst>
              <a:ext uri="{FF2B5EF4-FFF2-40B4-BE49-F238E27FC236}">
                <a16:creationId xmlns:a16="http://schemas.microsoft.com/office/drawing/2014/main" xmlns="" id="{FFCC6A4C-434F-40FB-A9E2-ECACD63E1AA6}"/>
              </a:ext>
            </a:extLst>
          </p:cNvPr>
          <p:cNvGrpSpPr>
            <a:grpSpLocks/>
          </p:cNvGrpSpPr>
          <p:nvPr/>
        </p:nvGrpSpPr>
        <p:grpSpPr bwMode="auto">
          <a:xfrm>
            <a:off x="1752601" y="1905000"/>
            <a:ext cx="8772525" cy="2305050"/>
            <a:chOff x="93" y="1248"/>
            <a:chExt cx="5526" cy="1440"/>
          </a:xfrm>
        </p:grpSpPr>
        <p:sp>
          <p:nvSpPr>
            <p:cNvPr id="1051" name="Rectangle 9">
              <a:extLst>
                <a:ext uri="{FF2B5EF4-FFF2-40B4-BE49-F238E27FC236}">
                  <a16:creationId xmlns:a16="http://schemas.microsoft.com/office/drawing/2014/main" xmlns="" id="{DF2622BC-A7DA-4B12-9C03-8C178186EF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" y="1248"/>
              <a:ext cx="5520" cy="14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52" name="Line 10">
              <a:extLst>
                <a:ext uri="{FF2B5EF4-FFF2-40B4-BE49-F238E27FC236}">
                  <a16:creationId xmlns:a16="http://schemas.microsoft.com/office/drawing/2014/main" xmlns="" id="{C42C48C9-F8FF-4F84-88D5-B89B3020EE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" y="1554"/>
              <a:ext cx="55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3" name="Line 11">
              <a:extLst>
                <a:ext uri="{FF2B5EF4-FFF2-40B4-BE49-F238E27FC236}">
                  <a16:creationId xmlns:a16="http://schemas.microsoft.com/office/drawing/2014/main" xmlns="" id="{DD52B628-EFB4-4A72-8D9B-85D7206B29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" y="1899"/>
              <a:ext cx="55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" name="Line 12">
              <a:extLst>
                <a:ext uri="{FF2B5EF4-FFF2-40B4-BE49-F238E27FC236}">
                  <a16:creationId xmlns:a16="http://schemas.microsoft.com/office/drawing/2014/main" xmlns="" id="{75403A66-E4D2-4427-A6BD-6F29C1749F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" y="2304"/>
              <a:ext cx="55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" name="Line 13">
              <a:extLst>
                <a:ext uri="{FF2B5EF4-FFF2-40B4-BE49-F238E27FC236}">
                  <a16:creationId xmlns:a16="http://schemas.microsoft.com/office/drawing/2014/main" xmlns="" id="{A05562CA-26C6-4497-BE6F-FB2DA29733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6" y="1248"/>
              <a:ext cx="0" cy="1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" name="Line 14">
              <a:extLst>
                <a:ext uri="{FF2B5EF4-FFF2-40B4-BE49-F238E27FC236}">
                  <a16:creationId xmlns:a16="http://schemas.microsoft.com/office/drawing/2014/main" xmlns="" id="{61A9A0DD-A2FA-403F-B1D8-0BDD971F30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09" y="1248"/>
              <a:ext cx="0" cy="1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7" name="Line 15">
              <a:extLst>
                <a:ext uri="{FF2B5EF4-FFF2-40B4-BE49-F238E27FC236}">
                  <a16:creationId xmlns:a16="http://schemas.microsoft.com/office/drawing/2014/main" xmlns="" id="{DC7DD3F1-041E-49BC-A5D7-7E1D877EAD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1248"/>
              <a:ext cx="0" cy="1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8" name="Line 16">
              <a:extLst>
                <a:ext uri="{FF2B5EF4-FFF2-40B4-BE49-F238E27FC236}">
                  <a16:creationId xmlns:a16="http://schemas.microsoft.com/office/drawing/2014/main" xmlns="" id="{CC4AE473-6C6E-49C0-A759-0FEE263250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1248"/>
              <a:ext cx="0" cy="1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177" name="Rectangle 17">
            <a:extLst>
              <a:ext uri="{FF2B5EF4-FFF2-40B4-BE49-F238E27FC236}">
                <a16:creationId xmlns:a16="http://schemas.microsoft.com/office/drawing/2014/main" xmlns="" id="{44658610-517D-465E-A840-C059F3786C11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7620001" y="1828800"/>
            <a:ext cx="2233613" cy="533400"/>
          </a:xfrm>
          <a:prstGeom prst="rect">
            <a:avLst/>
          </a:prstGeom>
          <a:blipFill rotWithShape="0">
            <a:blip r:embed="rId7"/>
            <a:stretch>
              <a:fillRect t="-6818" b="-32955"/>
            </a:stretch>
          </a:blipFill>
          <a:ln>
            <a:noFill/>
          </a:ln>
          <a:effectLst/>
          <a:extLst/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91154" name="Rectangle 18">
            <a:extLst>
              <a:ext uri="{FF2B5EF4-FFF2-40B4-BE49-F238E27FC236}">
                <a16:creationId xmlns:a16="http://schemas.microsoft.com/office/drawing/2014/main" xmlns="" id="{07661729-2FCC-46D7-B1F3-2707D0D87C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25146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b="0"/>
              <a:t>2</a:t>
            </a:r>
          </a:p>
        </p:txBody>
      </p:sp>
      <p:sp>
        <p:nvSpPr>
          <p:cNvPr id="1032" name="Rectangle 19">
            <a:extLst>
              <a:ext uri="{FF2B5EF4-FFF2-40B4-BE49-F238E27FC236}">
                <a16:creationId xmlns:a16="http://schemas.microsoft.com/office/drawing/2014/main" xmlns="" id="{46AA9542-7EE4-4AD4-8043-02C21D56F8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19050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rgbClr val="3333CC"/>
                </a:solidFill>
              </a:rPr>
              <a:t>b</a:t>
            </a:r>
            <a:endParaRPr lang="en-US" altLang="en-US" b="0">
              <a:solidFill>
                <a:srgbClr val="3333CC"/>
              </a:solidFill>
            </a:endParaRPr>
          </a:p>
        </p:txBody>
      </p:sp>
      <p:sp>
        <p:nvSpPr>
          <p:cNvPr id="1033" name="Rectangle 20">
            <a:extLst>
              <a:ext uri="{FF2B5EF4-FFF2-40B4-BE49-F238E27FC236}">
                <a16:creationId xmlns:a16="http://schemas.microsoft.com/office/drawing/2014/main" xmlns="" id="{E4FD0846-FD00-4DA4-9F63-EE87241023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19050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rgbClr val="3333CC"/>
                </a:solidFill>
              </a:rPr>
              <a:t>c</a:t>
            </a:r>
            <a:endParaRPr lang="en-US" altLang="en-US" b="0">
              <a:solidFill>
                <a:srgbClr val="3333CC"/>
              </a:solidFill>
            </a:endParaRPr>
          </a:p>
        </p:txBody>
      </p:sp>
      <p:sp>
        <p:nvSpPr>
          <p:cNvPr id="91157" name="Rectangle 21">
            <a:extLst>
              <a:ext uri="{FF2B5EF4-FFF2-40B4-BE49-F238E27FC236}">
                <a16:creationId xmlns:a16="http://schemas.microsoft.com/office/drawing/2014/main" xmlns="" id="{0E4D52F6-F3D6-4EBC-A6FF-F8EC74D166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25146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b="0"/>
              <a:t>3</a:t>
            </a:r>
          </a:p>
        </p:txBody>
      </p:sp>
      <p:sp>
        <p:nvSpPr>
          <p:cNvPr id="91158" name="Rectangle 22">
            <a:extLst>
              <a:ext uri="{FF2B5EF4-FFF2-40B4-BE49-F238E27FC236}">
                <a16:creationId xmlns:a16="http://schemas.microsoft.com/office/drawing/2014/main" xmlns="" id="{D4870913-D3F1-4CFE-97A4-7AF75B0441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25146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b="0"/>
              <a:t>4</a:t>
            </a:r>
          </a:p>
        </p:txBody>
      </p:sp>
      <p:sp>
        <p:nvSpPr>
          <p:cNvPr id="91165" name="Rectangle 29">
            <a:extLst>
              <a:ext uri="{FF2B5EF4-FFF2-40B4-BE49-F238E27FC236}">
                <a16:creationId xmlns:a16="http://schemas.microsoft.com/office/drawing/2014/main" xmlns="" id="{15C0CCEE-C555-4C3A-B818-3001D44F15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31242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b="0"/>
              <a:t>5</a:t>
            </a:r>
          </a:p>
        </p:txBody>
      </p:sp>
      <p:sp>
        <p:nvSpPr>
          <p:cNvPr id="91166" name="Text Box 30">
            <a:extLst>
              <a:ext uri="{FF2B5EF4-FFF2-40B4-BE49-F238E27FC236}">
                <a16:creationId xmlns:a16="http://schemas.microsoft.com/office/drawing/2014/main" xmlns="" id="{CA2BA4D3-C400-4DB0-BC94-1B336C107C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2444750"/>
            <a:ext cx="3481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0000FF"/>
                </a:solidFill>
                <a:latin typeface=".VnTime" panose="020B7200000000000000" pitchFamily="34" charset="0"/>
              </a:rPr>
              <a:t>   </a:t>
            </a:r>
            <a:r>
              <a:rPr lang="en-US" altLang="en-US" sz="2400">
                <a:solidFill>
                  <a:srgbClr val="3333CC"/>
                </a:solidFill>
                <a:latin typeface=".VnTime" panose="020B7200000000000000" pitchFamily="34" charset="0"/>
              </a:rPr>
              <a:t>(2  x  3) x 4 = 6 x 4 = 24</a:t>
            </a:r>
          </a:p>
        </p:txBody>
      </p:sp>
      <p:sp>
        <p:nvSpPr>
          <p:cNvPr id="91167" name="Text Box 31">
            <a:extLst>
              <a:ext uri="{FF2B5EF4-FFF2-40B4-BE49-F238E27FC236}">
                <a16:creationId xmlns:a16="http://schemas.microsoft.com/office/drawing/2014/main" xmlns="" id="{2005FD38-55AD-4D2D-85F3-8F18095F4B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2470150"/>
            <a:ext cx="3240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3333CC"/>
                </a:solidFill>
                <a:latin typeface=".VnTime" panose="020B7200000000000000" pitchFamily="34" charset="0"/>
              </a:rPr>
              <a:t> 2 x (3 x 4) </a:t>
            </a:r>
            <a:r>
              <a:rPr lang="en-US" altLang="en-US" sz="2400" b="0">
                <a:solidFill>
                  <a:srgbClr val="3333CC"/>
                </a:solidFill>
                <a:latin typeface=".VnTime" panose="020B7200000000000000" pitchFamily="34" charset="0"/>
              </a:rPr>
              <a:t>=</a:t>
            </a:r>
            <a:r>
              <a:rPr lang="en-US" altLang="en-US" sz="2400">
                <a:solidFill>
                  <a:srgbClr val="3333CC"/>
                </a:solidFill>
                <a:latin typeface=".VnTime" panose="020B7200000000000000" pitchFamily="34" charset="0"/>
              </a:rPr>
              <a:t> 2 x 12</a:t>
            </a:r>
            <a:r>
              <a:rPr lang="en-US" altLang="en-US" sz="2400" b="0">
                <a:solidFill>
                  <a:srgbClr val="3333CC"/>
                </a:solidFill>
                <a:latin typeface=".VnTime" panose="020B7200000000000000" pitchFamily="34" charset="0"/>
              </a:rPr>
              <a:t>=</a:t>
            </a:r>
            <a:r>
              <a:rPr lang="en-US" altLang="en-US" sz="2400">
                <a:solidFill>
                  <a:srgbClr val="3333CC"/>
                </a:solidFill>
                <a:latin typeface=".VnTime" panose="020B7200000000000000" pitchFamily="34" charset="0"/>
              </a:rPr>
              <a:t> 24</a:t>
            </a:r>
          </a:p>
        </p:txBody>
      </p:sp>
      <p:sp>
        <p:nvSpPr>
          <p:cNvPr id="91168" name="Rectangle 32">
            <a:extLst>
              <a:ext uri="{FF2B5EF4-FFF2-40B4-BE49-F238E27FC236}">
                <a16:creationId xmlns:a16="http://schemas.microsoft.com/office/drawing/2014/main" xmlns="" id="{6B815D11-D2AD-498D-BC82-A981F532C8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31242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b="0"/>
              <a:t>2</a:t>
            </a:r>
          </a:p>
        </p:txBody>
      </p:sp>
      <p:sp>
        <p:nvSpPr>
          <p:cNvPr id="91169" name="Rectangle 33">
            <a:extLst>
              <a:ext uri="{FF2B5EF4-FFF2-40B4-BE49-F238E27FC236}">
                <a16:creationId xmlns:a16="http://schemas.microsoft.com/office/drawing/2014/main" xmlns="" id="{43C76732-7981-4952-95B2-E9EC845A05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31242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b="0"/>
              <a:t>4</a:t>
            </a:r>
          </a:p>
        </p:txBody>
      </p:sp>
      <p:sp>
        <p:nvSpPr>
          <p:cNvPr id="91170" name="Text Box 34">
            <a:extLst>
              <a:ext uri="{FF2B5EF4-FFF2-40B4-BE49-F238E27FC236}">
                <a16:creationId xmlns:a16="http://schemas.microsoft.com/office/drawing/2014/main" xmlns="" id="{C0BA7AE3-B52D-4809-ACA5-DDC25694C4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3054350"/>
            <a:ext cx="335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3333CC"/>
                </a:solidFill>
                <a:latin typeface=".VnTime" panose="020B7200000000000000" pitchFamily="34" charset="0"/>
              </a:rPr>
              <a:t>  (5 x 2) x 4 = 10 x 4 = 40</a:t>
            </a:r>
          </a:p>
        </p:txBody>
      </p:sp>
      <p:sp>
        <p:nvSpPr>
          <p:cNvPr id="91171" name="Rectangle 35">
            <a:extLst>
              <a:ext uri="{FF2B5EF4-FFF2-40B4-BE49-F238E27FC236}">
                <a16:creationId xmlns:a16="http://schemas.microsoft.com/office/drawing/2014/main" xmlns="" id="{0A9E1A63-FCA6-4B20-8816-B2455F38F0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37338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b="0"/>
              <a:t>3</a:t>
            </a:r>
          </a:p>
        </p:txBody>
      </p:sp>
      <p:sp>
        <p:nvSpPr>
          <p:cNvPr id="91172" name="Rectangle 36">
            <a:extLst>
              <a:ext uri="{FF2B5EF4-FFF2-40B4-BE49-F238E27FC236}">
                <a16:creationId xmlns:a16="http://schemas.microsoft.com/office/drawing/2014/main" xmlns="" id="{120A19EC-B4F6-4FBE-B58D-9C75233620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37338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b="0"/>
              <a:t>6</a:t>
            </a:r>
          </a:p>
        </p:txBody>
      </p:sp>
      <p:sp>
        <p:nvSpPr>
          <p:cNvPr id="91173" name="Rectangle 37">
            <a:extLst>
              <a:ext uri="{FF2B5EF4-FFF2-40B4-BE49-F238E27FC236}">
                <a16:creationId xmlns:a16="http://schemas.microsoft.com/office/drawing/2014/main" xmlns="" id="{F87FD241-4C7E-4F61-9CC1-87D2BDAE71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37338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b="0"/>
              <a:t>5</a:t>
            </a:r>
          </a:p>
        </p:txBody>
      </p:sp>
      <p:sp>
        <p:nvSpPr>
          <p:cNvPr id="91174" name="Text Box 38">
            <a:extLst>
              <a:ext uri="{FF2B5EF4-FFF2-40B4-BE49-F238E27FC236}">
                <a16:creationId xmlns:a16="http://schemas.microsoft.com/office/drawing/2014/main" xmlns="" id="{FE06EC9D-E299-42AD-BD53-B0A2090453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3678238"/>
            <a:ext cx="327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3333CC"/>
                </a:solidFill>
                <a:latin typeface=".VnTime" panose="020B7200000000000000" pitchFamily="34" charset="0"/>
              </a:rPr>
              <a:t>( 3 x 6) x 5 = 18 x 5 = 90</a:t>
            </a:r>
          </a:p>
        </p:txBody>
      </p:sp>
      <p:sp>
        <p:nvSpPr>
          <p:cNvPr id="91175" name="Text Box 39">
            <a:extLst>
              <a:ext uri="{FF2B5EF4-FFF2-40B4-BE49-F238E27FC236}">
                <a16:creationId xmlns:a16="http://schemas.microsoft.com/office/drawing/2014/main" xmlns="" id="{B661E5D8-8A1A-4B7D-AC47-BA65D969F3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892" y="4407485"/>
            <a:ext cx="10935526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/>
              <a:t>Ta thấy giá trị của </a:t>
            </a:r>
            <a:r>
              <a:rPr lang="en-US" altLang="en-US" sz="3200">
                <a:solidFill>
                  <a:srgbClr val="3333CC"/>
                </a:solidFill>
              </a:rPr>
              <a:t>(a x b) x c </a:t>
            </a:r>
            <a:r>
              <a:rPr lang="en-US" altLang="en-US" sz="3200"/>
              <a:t>và của </a:t>
            </a:r>
            <a:r>
              <a:rPr lang="en-US" altLang="en-US" sz="3200">
                <a:solidFill>
                  <a:srgbClr val="3333CC"/>
                </a:solidFill>
              </a:rPr>
              <a:t>a x (b x c) </a:t>
            </a:r>
            <a:r>
              <a:rPr lang="en-US" altLang="en-US" sz="3200"/>
              <a:t>như thế nào?</a:t>
            </a:r>
          </a:p>
        </p:txBody>
      </p:sp>
      <p:sp>
        <p:nvSpPr>
          <p:cNvPr id="1047" name="Text Box 52">
            <a:extLst>
              <a:ext uri="{FF2B5EF4-FFF2-40B4-BE49-F238E27FC236}">
                <a16:creationId xmlns:a16="http://schemas.microsoft.com/office/drawing/2014/main" xmlns="" id="{4EE88824-3238-41B8-B9FB-FCD931A95A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9125" y="1971676"/>
            <a:ext cx="1841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8" name="Text Box 53">
            <a:extLst>
              <a:ext uri="{FF2B5EF4-FFF2-40B4-BE49-F238E27FC236}">
                <a16:creationId xmlns:a16="http://schemas.microsoft.com/office/drawing/2014/main" xmlns="" id="{6B3991E5-D082-473B-B73D-A422970095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2925" y="1828801"/>
            <a:ext cx="3619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3333CC"/>
                </a:solidFill>
              </a:rPr>
              <a:t>a</a:t>
            </a:r>
          </a:p>
        </p:txBody>
      </p:sp>
      <p:sp>
        <p:nvSpPr>
          <p:cNvPr id="91190" name="Text Box 54">
            <a:extLst>
              <a:ext uri="{FF2B5EF4-FFF2-40B4-BE49-F238E27FC236}">
                <a16:creationId xmlns:a16="http://schemas.microsoft.com/office/drawing/2014/main" xmlns="" id="{3B609F3E-DCA4-4843-9CD2-2E8DD01FDD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3054350"/>
            <a:ext cx="320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3333CC"/>
                </a:solidFill>
              </a:rPr>
              <a:t>5 x (2 x 4) = 5 x 8 =  40</a:t>
            </a:r>
          </a:p>
        </p:txBody>
      </p:sp>
      <p:sp>
        <p:nvSpPr>
          <p:cNvPr id="91191" name="Text Box 55">
            <a:extLst>
              <a:ext uri="{FF2B5EF4-FFF2-40B4-BE49-F238E27FC236}">
                <a16:creationId xmlns:a16="http://schemas.microsoft.com/office/drawing/2014/main" xmlns="" id="{82DDE177-00E7-42D3-B9BC-80F8C79E22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3705225"/>
            <a:ext cx="320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3333CC"/>
                </a:solidFill>
              </a:rPr>
              <a:t>3 x (6 x 5) = 3 x 30 = 90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7E04A399-1FD5-4C2A-A745-AFE50579AB3C}"/>
              </a:ext>
            </a:extLst>
          </p:cNvPr>
          <p:cNvSpPr/>
          <p:nvPr/>
        </p:nvSpPr>
        <p:spPr>
          <a:xfrm>
            <a:off x="2612529" y="4361304"/>
            <a:ext cx="7241085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en-US" sz="6000" b="1">
                <a:solidFill>
                  <a:srgbClr val="C00000"/>
                </a:solidFill>
              </a:rPr>
              <a:t>(a x b) x c     a x (b x c) </a:t>
            </a:r>
            <a:endParaRPr lang="en-US" sz="6000" b="1">
              <a:solidFill>
                <a:srgbClr val="C0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2EC0E01-301A-4B06-8078-139D609E2100}"/>
              </a:ext>
            </a:extLst>
          </p:cNvPr>
          <p:cNvSpPr txBox="1"/>
          <p:nvPr/>
        </p:nvSpPr>
        <p:spPr>
          <a:xfrm>
            <a:off x="5848960" y="4384295"/>
            <a:ext cx="567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/>
              <a:t>=</a:t>
            </a:r>
          </a:p>
        </p:txBody>
      </p:sp>
      <p:sp>
        <p:nvSpPr>
          <p:cNvPr id="38" name="Text Box 39">
            <a:extLst>
              <a:ext uri="{FF2B5EF4-FFF2-40B4-BE49-F238E27FC236}">
                <a16:creationId xmlns:a16="http://schemas.microsoft.com/office/drawing/2014/main" xmlns="" id="{A502F587-6D53-4AFC-BEAE-9A01D5DD85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802" y="5524211"/>
            <a:ext cx="11328537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i="1" err="1">
                <a:solidFill>
                  <a:srgbClr val="C00000"/>
                </a:solidFill>
              </a:rPr>
              <a:t>Khi</a:t>
            </a:r>
            <a:r>
              <a:rPr lang="en-US" altLang="en-US" sz="3200" i="1">
                <a:solidFill>
                  <a:srgbClr val="C00000"/>
                </a:solidFill>
              </a:rPr>
              <a:t> </a:t>
            </a:r>
            <a:r>
              <a:rPr lang="en-US" altLang="en-US" sz="3200" i="1" err="1">
                <a:solidFill>
                  <a:srgbClr val="C00000"/>
                </a:solidFill>
              </a:rPr>
              <a:t>nhân</a:t>
            </a:r>
            <a:r>
              <a:rPr lang="en-US" altLang="en-US" sz="3200" i="1">
                <a:solidFill>
                  <a:srgbClr val="C00000"/>
                </a:solidFill>
              </a:rPr>
              <a:t> </a:t>
            </a:r>
            <a:r>
              <a:rPr lang="en-US" altLang="en-US" sz="3200" i="1" err="1">
                <a:solidFill>
                  <a:srgbClr val="C00000"/>
                </a:solidFill>
              </a:rPr>
              <a:t>một</a:t>
            </a:r>
            <a:r>
              <a:rPr lang="en-US" altLang="en-US" sz="3200" i="1">
                <a:solidFill>
                  <a:srgbClr val="C00000"/>
                </a:solidFill>
              </a:rPr>
              <a:t> </a:t>
            </a:r>
            <a:r>
              <a:rPr lang="en-US" altLang="en-US" sz="3200" i="1" err="1">
                <a:solidFill>
                  <a:srgbClr val="C00000"/>
                </a:solidFill>
              </a:rPr>
              <a:t>tích</a:t>
            </a:r>
            <a:r>
              <a:rPr lang="en-US" altLang="en-US" sz="3200" i="1">
                <a:solidFill>
                  <a:srgbClr val="C00000"/>
                </a:solidFill>
              </a:rPr>
              <a:t> </a:t>
            </a:r>
            <a:r>
              <a:rPr lang="en-US" altLang="en-US" sz="3200" i="1" err="1">
                <a:solidFill>
                  <a:srgbClr val="C00000"/>
                </a:solidFill>
              </a:rPr>
              <a:t>hai</a:t>
            </a:r>
            <a:r>
              <a:rPr lang="en-US" altLang="en-US" sz="3200" i="1">
                <a:solidFill>
                  <a:srgbClr val="C00000"/>
                </a:solidFill>
              </a:rPr>
              <a:t> </a:t>
            </a:r>
            <a:r>
              <a:rPr lang="en-US" altLang="en-US" sz="3200" i="1" err="1">
                <a:solidFill>
                  <a:srgbClr val="C00000"/>
                </a:solidFill>
              </a:rPr>
              <a:t>số</a:t>
            </a:r>
            <a:r>
              <a:rPr lang="en-US" altLang="en-US" sz="3200" i="1">
                <a:solidFill>
                  <a:srgbClr val="C00000"/>
                </a:solidFill>
              </a:rPr>
              <a:t> </a:t>
            </a:r>
            <a:r>
              <a:rPr lang="en-US" altLang="en-US" sz="3200" i="1" err="1">
                <a:solidFill>
                  <a:srgbClr val="C00000"/>
                </a:solidFill>
              </a:rPr>
              <a:t>với</a:t>
            </a:r>
            <a:r>
              <a:rPr lang="en-US" altLang="en-US" sz="3200" i="1">
                <a:solidFill>
                  <a:srgbClr val="C00000"/>
                </a:solidFill>
              </a:rPr>
              <a:t> </a:t>
            </a:r>
            <a:r>
              <a:rPr lang="en-US" altLang="en-US" sz="3200" i="1" err="1">
                <a:solidFill>
                  <a:srgbClr val="C00000"/>
                </a:solidFill>
              </a:rPr>
              <a:t>số</a:t>
            </a:r>
            <a:r>
              <a:rPr lang="en-US" altLang="en-US" sz="3200" i="1">
                <a:solidFill>
                  <a:srgbClr val="C00000"/>
                </a:solidFill>
              </a:rPr>
              <a:t> </a:t>
            </a:r>
            <a:r>
              <a:rPr lang="en-US" altLang="en-US" sz="3200" i="1" err="1">
                <a:solidFill>
                  <a:srgbClr val="C00000"/>
                </a:solidFill>
              </a:rPr>
              <a:t>thứ</a:t>
            </a:r>
            <a:r>
              <a:rPr lang="en-US" altLang="en-US" sz="3200" i="1">
                <a:solidFill>
                  <a:srgbClr val="C00000"/>
                </a:solidFill>
              </a:rPr>
              <a:t> </a:t>
            </a:r>
            <a:r>
              <a:rPr lang="en-US" altLang="en-US" sz="3200" i="1" err="1">
                <a:solidFill>
                  <a:srgbClr val="C00000"/>
                </a:solidFill>
              </a:rPr>
              <a:t>ba</a:t>
            </a:r>
            <a:r>
              <a:rPr lang="en-US" altLang="en-US" sz="3200" i="1">
                <a:solidFill>
                  <a:srgbClr val="C00000"/>
                </a:solidFill>
              </a:rPr>
              <a:t>, ta </a:t>
            </a:r>
            <a:r>
              <a:rPr lang="en-US" altLang="en-US" sz="3200" i="1" err="1">
                <a:solidFill>
                  <a:srgbClr val="C00000"/>
                </a:solidFill>
              </a:rPr>
              <a:t>có</a:t>
            </a:r>
            <a:r>
              <a:rPr lang="en-US" altLang="en-US" sz="3200" i="1">
                <a:solidFill>
                  <a:srgbClr val="C00000"/>
                </a:solidFill>
              </a:rPr>
              <a:t> </a:t>
            </a:r>
            <a:r>
              <a:rPr lang="en-US" altLang="en-US" sz="3200" i="1" err="1">
                <a:solidFill>
                  <a:srgbClr val="C00000"/>
                </a:solidFill>
              </a:rPr>
              <a:t>thể</a:t>
            </a:r>
            <a:r>
              <a:rPr lang="en-US" altLang="en-US" sz="3200" i="1">
                <a:solidFill>
                  <a:srgbClr val="C00000"/>
                </a:solidFill>
              </a:rPr>
              <a:t> </a:t>
            </a:r>
            <a:r>
              <a:rPr lang="en-US" altLang="en-US" sz="3200" i="1" err="1">
                <a:solidFill>
                  <a:srgbClr val="C00000"/>
                </a:solidFill>
              </a:rPr>
              <a:t>nhân</a:t>
            </a:r>
            <a:r>
              <a:rPr lang="en-US" altLang="en-US" sz="3200" i="1">
                <a:solidFill>
                  <a:srgbClr val="C00000"/>
                </a:solidFill>
              </a:rPr>
              <a:t> </a:t>
            </a:r>
            <a:r>
              <a:rPr lang="en-US" altLang="en-US" sz="3200" i="1" err="1">
                <a:solidFill>
                  <a:srgbClr val="C00000"/>
                </a:solidFill>
              </a:rPr>
              <a:t>số</a:t>
            </a:r>
            <a:r>
              <a:rPr lang="en-US" altLang="en-US" sz="3200" i="1">
                <a:solidFill>
                  <a:srgbClr val="C00000"/>
                </a:solidFill>
              </a:rPr>
              <a:t> </a:t>
            </a:r>
            <a:r>
              <a:rPr lang="en-US" altLang="en-US" sz="3200" i="1" err="1">
                <a:solidFill>
                  <a:srgbClr val="C00000"/>
                </a:solidFill>
              </a:rPr>
              <a:t>thứ</a:t>
            </a:r>
            <a:r>
              <a:rPr lang="en-US" altLang="en-US" sz="3200" i="1">
                <a:solidFill>
                  <a:srgbClr val="C00000"/>
                </a:solidFill>
              </a:rPr>
              <a:t> </a:t>
            </a:r>
            <a:r>
              <a:rPr lang="en-US" altLang="en-US" sz="3200" i="1" err="1">
                <a:solidFill>
                  <a:srgbClr val="C00000"/>
                </a:solidFill>
              </a:rPr>
              <a:t>nhất</a:t>
            </a:r>
            <a:r>
              <a:rPr lang="en-US" altLang="en-US" sz="3200" i="1">
                <a:solidFill>
                  <a:srgbClr val="C00000"/>
                </a:solidFill>
              </a:rPr>
              <a:t> </a:t>
            </a:r>
            <a:r>
              <a:rPr lang="en-US" altLang="en-US" sz="3200" i="1" err="1">
                <a:solidFill>
                  <a:srgbClr val="C00000"/>
                </a:solidFill>
              </a:rPr>
              <a:t>với</a:t>
            </a:r>
            <a:r>
              <a:rPr lang="en-US" altLang="en-US" sz="3200" i="1">
                <a:solidFill>
                  <a:srgbClr val="C00000"/>
                </a:solidFill>
              </a:rPr>
              <a:t> </a:t>
            </a:r>
            <a:r>
              <a:rPr lang="en-US" altLang="en-US" sz="3200" i="1" err="1">
                <a:solidFill>
                  <a:srgbClr val="C00000"/>
                </a:solidFill>
              </a:rPr>
              <a:t>tích</a:t>
            </a:r>
            <a:r>
              <a:rPr lang="en-US" altLang="en-US" sz="3200" i="1">
                <a:solidFill>
                  <a:srgbClr val="C00000"/>
                </a:solidFill>
              </a:rPr>
              <a:t> </a:t>
            </a:r>
            <a:r>
              <a:rPr lang="en-US" altLang="en-US" sz="3200" i="1" err="1">
                <a:solidFill>
                  <a:srgbClr val="C00000"/>
                </a:solidFill>
              </a:rPr>
              <a:t>của</a:t>
            </a:r>
            <a:r>
              <a:rPr lang="en-US" altLang="en-US" sz="3200" i="1">
                <a:solidFill>
                  <a:srgbClr val="C00000"/>
                </a:solidFill>
              </a:rPr>
              <a:t> </a:t>
            </a:r>
            <a:r>
              <a:rPr lang="en-US" altLang="en-US" sz="3200" i="1" err="1">
                <a:solidFill>
                  <a:srgbClr val="C00000"/>
                </a:solidFill>
              </a:rPr>
              <a:t>số</a:t>
            </a:r>
            <a:r>
              <a:rPr lang="en-US" altLang="en-US" sz="3200" i="1">
                <a:solidFill>
                  <a:srgbClr val="C00000"/>
                </a:solidFill>
              </a:rPr>
              <a:t> </a:t>
            </a:r>
            <a:r>
              <a:rPr lang="en-US" altLang="en-US" sz="3200" i="1" err="1">
                <a:solidFill>
                  <a:srgbClr val="C00000"/>
                </a:solidFill>
              </a:rPr>
              <a:t>thứ</a:t>
            </a:r>
            <a:r>
              <a:rPr lang="en-US" altLang="en-US" sz="3200" i="1">
                <a:solidFill>
                  <a:srgbClr val="C00000"/>
                </a:solidFill>
              </a:rPr>
              <a:t> </a:t>
            </a:r>
            <a:r>
              <a:rPr lang="en-US" altLang="en-US" sz="3200" i="1" err="1">
                <a:solidFill>
                  <a:srgbClr val="C00000"/>
                </a:solidFill>
              </a:rPr>
              <a:t>hai</a:t>
            </a:r>
            <a:r>
              <a:rPr lang="en-US" altLang="en-US" sz="3200" i="1">
                <a:solidFill>
                  <a:srgbClr val="C00000"/>
                </a:solidFill>
              </a:rPr>
              <a:t> </a:t>
            </a:r>
            <a:r>
              <a:rPr lang="en-US" altLang="en-US" sz="3200" i="1" err="1">
                <a:solidFill>
                  <a:srgbClr val="C00000"/>
                </a:solidFill>
              </a:rPr>
              <a:t>và</a:t>
            </a:r>
            <a:r>
              <a:rPr lang="en-US" altLang="en-US" sz="3200" i="1">
                <a:solidFill>
                  <a:srgbClr val="C00000"/>
                </a:solidFill>
              </a:rPr>
              <a:t> </a:t>
            </a:r>
            <a:r>
              <a:rPr lang="en-US" altLang="en-US" sz="3200" i="1" err="1">
                <a:solidFill>
                  <a:srgbClr val="C00000"/>
                </a:solidFill>
              </a:rPr>
              <a:t>số</a:t>
            </a:r>
            <a:r>
              <a:rPr lang="en-US" altLang="en-US" sz="3200" i="1">
                <a:solidFill>
                  <a:srgbClr val="C00000"/>
                </a:solidFill>
              </a:rPr>
              <a:t> </a:t>
            </a:r>
            <a:r>
              <a:rPr lang="en-US" altLang="en-US" sz="3200" i="1" err="1">
                <a:solidFill>
                  <a:srgbClr val="C00000"/>
                </a:solidFill>
              </a:rPr>
              <a:t>thứ</a:t>
            </a:r>
            <a:r>
              <a:rPr lang="en-US" altLang="en-US" sz="3200" i="1">
                <a:solidFill>
                  <a:srgbClr val="C00000"/>
                </a:solidFill>
              </a:rPr>
              <a:t> </a:t>
            </a:r>
            <a:r>
              <a:rPr lang="en-US" altLang="en-US" sz="3200" i="1" err="1">
                <a:solidFill>
                  <a:srgbClr val="C00000"/>
                </a:solidFill>
              </a:rPr>
              <a:t>ba</a:t>
            </a:r>
            <a:r>
              <a:rPr lang="en-US" altLang="en-US" sz="3200" i="1">
                <a:solidFill>
                  <a:srgbClr val="C0000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1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1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91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1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91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91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91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91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91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91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91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91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91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91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91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91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91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91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91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54" grpId="0"/>
      <p:bldP spid="91157" grpId="0"/>
      <p:bldP spid="91158" grpId="0"/>
      <p:bldP spid="91165" grpId="0"/>
      <p:bldP spid="91166" grpId="0"/>
      <p:bldP spid="91167" grpId="0"/>
      <p:bldP spid="91168" grpId="0"/>
      <p:bldP spid="91169" grpId="0"/>
      <p:bldP spid="91170" grpId="0"/>
      <p:bldP spid="91171" grpId="0"/>
      <p:bldP spid="91172" grpId="0"/>
      <p:bldP spid="91173" grpId="0"/>
      <p:bldP spid="91174" grpId="0"/>
      <p:bldP spid="91175" grpId="0"/>
      <p:bldP spid="91175" grpId="1"/>
      <p:bldP spid="91190" grpId="0"/>
      <p:bldP spid="91191" grpId="0"/>
      <p:bldP spid="3" grpId="0" animBg="1"/>
      <p:bldP spid="4" grpId="0"/>
      <p:bldP spid="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ình nền Powerpoint đẹp đơn giản tinh tế chuyên nghiệp tổng hợp - Phần Mềm  Download">
            <a:extLst>
              <a:ext uri="{FF2B5EF4-FFF2-40B4-BE49-F238E27FC236}">
                <a16:creationId xmlns:a16="http://schemas.microsoft.com/office/drawing/2014/main" xmlns="" id="{191CE6C2-454A-43EA-9598-CFDBF1666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1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050" name="Object 6">
            <a:extLst>
              <a:ext uri="{FF2B5EF4-FFF2-40B4-BE49-F238E27FC236}">
                <a16:creationId xmlns:a16="http://schemas.microsoft.com/office/drawing/2014/main" xmlns="" id="{1F86AB8D-1948-4D44-BA70-C6D8BA3F6A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5413398"/>
              </p:ext>
            </p:extLst>
          </p:nvPr>
        </p:nvGraphicFramePr>
        <p:xfrm>
          <a:off x="2647950" y="935036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" name="Equation" r:id="rId4" imgW="114102" imgH="177492" progId="Equation.DSMT4">
                  <p:embed/>
                </p:oleObj>
              </mc:Choice>
              <mc:Fallback>
                <p:oleObj name="Equation" r:id="rId4" imgW="114102" imgH="177492" progId="Equation.DSMT4">
                  <p:embed/>
                  <p:pic>
                    <p:nvPicPr>
                      <p:cNvPr id="2050" name="Object 6">
                        <a:extLst>
                          <a:ext uri="{FF2B5EF4-FFF2-40B4-BE49-F238E27FC236}">
                            <a16:creationId xmlns:a16="http://schemas.microsoft.com/office/drawing/2014/main" xmlns="" id="{1F86AB8D-1948-4D44-BA70-C6D8BA3F6AC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7950" y="935036"/>
                        <a:ext cx="114300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1" name="Text Box 60">
            <a:extLst>
              <a:ext uri="{FF2B5EF4-FFF2-40B4-BE49-F238E27FC236}">
                <a16:creationId xmlns:a16="http://schemas.microsoft.com/office/drawing/2014/main" xmlns="" id="{4F67A56F-0A9E-499B-B4AF-8E6CE1BC4D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425" y="928687"/>
            <a:ext cx="5270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Char char="•"/>
            </a:pPr>
            <a:endParaRPr lang="en-US" altLang="en-US"/>
          </a:p>
        </p:txBody>
      </p:sp>
      <p:sp>
        <p:nvSpPr>
          <p:cNvPr id="2052" name="Rectangle 50">
            <a:extLst>
              <a:ext uri="{FF2B5EF4-FFF2-40B4-BE49-F238E27FC236}">
                <a16:creationId xmlns:a16="http://schemas.microsoft.com/office/drawing/2014/main" xmlns="" id="{A04EF4F5-A943-442D-8C91-6CD0E6FBBC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300" y="252412"/>
            <a:ext cx="5943600" cy="7016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dirty="0" err="1">
                <a:solidFill>
                  <a:srgbClr val="FF0000"/>
                </a:solidFill>
              </a:rPr>
              <a:t>Bài</a:t>
            </a:r>
            <a:r>
              <a:rPr lang="en-US" altLang="en-US" sz="4000" dirty="0">
                <a:solidFill>
                  <a:srgbClr val="FF0000"/>
                </a:solidFill>
              </a:rPr>
              <a:t> 1:</a:t>
            </a:r>
            <a:r>
              <a:rPr lang="en-US" altLang="en-US" sz="4000" dirty="0"/>
              <a:t> </a:t>
            </a:r>
            <a:r>
              <a:rPr lang="en-US" altLang="en-US" sz="4000" u="sng" dirty="0" err="1">
                <a:solidFill>
                  <a:srgbClr val="009900"/>
                </a:solidFill>
              </a:rPr>
              <a:t>Tính</a:t>
            </a:r>
            <a:r>
              <a:rPr lang="en-US" altLang="en-US" sz="4000" dirty="0">
                <a:solidFill>
                  <a:srgbClr val="009900"/>
                </a:solidFill>
              </a:rPr>
              <a:t> </a:t>
            </a:r>
            <a:r>
              <a:rPr lang="en-US" altLang="en-US" sz="4000" dirty="0" err="1">
                <a:solidFill>
                  <a:srgbClr val="009900"/>
                </a:solidFill>
              </a:rPr>
              <a:t>bằng</a:t>
            </a:r>
            <a:r>
              <a:rPr lang="en-US" altLang="en-US" sz="4000" dirty="0">
                <a:solidFill>
                  <a:srgbClr val="009900"/>
                </a:solidFill>
              </a:rPr>
              <a:t> </a:t>
            </a:r>
            <a:r>
              <a:rPr lang="en-US" altLang="en-US" sz="4000" u="sng" dirty="0" err="1">
                <a:solidFill>
                  <a:srgbClr val="009900"/>
                </a:solidFill>
              </a:rPr>
              <a:t>hai</a:t>
            </a:r>
            <a:r>
              <a:rPr lang="en-US" altLang="en-US" sz="4000" u="sng" dirty="0">
                <a:solidFill>
                  <a:srgbClr val="009900"/>
                </a:solidFill>
              </a:rPr>
              <a:t> </a:t>
            </a:r>
            <a:r>
              <a:rPr lang="en-US" altLang="en-US" sz="4000" u="sng" dirty="0" err="1">
                <a:solidFill>
                  <a:srgbClr val="009900"/>
                </a:solidFill>
              </a:rPr>
              <a:t>cách</a:t>
            </a:r>
            <a:r>
              <a:rPr lang="en-US" altLang="en-US" sz="4000" dirty="0">
                <a:solidFill>
                  <a:srgbClr val="009900"/>
                </a:solidFill>
              </a:rPr>
              <a:t>:</a:t>
            </a:r>
          </a:p>
        </p:txBody>
      </p:sp>
      <p:sp>
        <p:nvSpPr>
          <p:cNvPr id="2053" name="Rectangle 62">
            <a:extLst>
              <a:ext uri="{FF2B5EF4-FFF2-40B4-BE49-F238E27FC236}">
                <a16:creationId xmlns:a16="http://schemas.microsoft.com/office/drawing/2014/main" xmlns="" id="{04B208F7-47C5-4130-8BA5-1133CBBF82A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704850" y="1447800"/>
            <a:ext cx="10782300" cy="1143000"/>
          </a:xfrm>
        </p:spPr>
        <p:txBody>
          <a:bodyPr>
            <a:noAutofit/>
          </a:bodyPr>
          <a:lstStyle/>
          <a:p>
            <a:r>
              <a:rPr lang="en-US" altLang="en-US" b="1" dirty="0">
                <a:solidFill>
                  <a:srgbClr val="3333CC"/>
                </a:solidFill>
              </a:rPr>
              <a:t>     </a:t>
            </a:r>
            <a:r>
              <a:rPr lang="en-US" altLang="en-US" sz="2800" b="1" dirty="0" err="1">
                <a:solidFill>
                  <a:srgbClr val="3333CC"/>
                </a:solidFill>
              </a:rPr>
              <a:t>Mẫu</a:t>
            </a:r>
            <a:r>
              <a:rPr lang="en-US" altLang="en-US" sz="2800" b="1" dirty="0">
                <a:solidFill>
                  <a:srgbClr val="3333CC"/>
                </a:solidFill>
              </a:rPr>
              <a:t> : 2 x 5 x 4 = ?</a:t>
            </a:r>
            <a:br>
              <a:rPr lang="en-US" altLang="en-US" sz="2800" b="1" dirty="0">
                <a:solidFill>
                  <a:srgbClr val="3333CC"/>
                </a:solidFill>
              </a:rPr>
            </a:br>
            <a:r>
              <a:rPr lang="en-US" altLang="en-US" sz="2800" b="1" dirty="0" err="1">
                <a:solidFill>
                  <a:srgbClr val="3333CC"/>
                </a:solidFill>
              </a:rPr>
              <a:t>Cách</a:t>
            </a:r>
            <a:r>
              <a:rPr lang="en-US" altLang="en-US" sz="2800" b="1" dirty="0">
                <a:solidFill>
                  <a:srgbClr val="3333CC"/>
                </a:solidFill>
              </a:rPr>
              <a:t> 1:   2 x 5 x 4 = (2 x 5) x 4 = 10 x 4 = 40</a:t>
            </a:r>
            <a:br>
              <a:rPr lang="en-US" altLang="en-US" sz="2800" b="1" dirty="0">
                <a:solidFill>
                  <a:srgbClr val="3333CC"/>
                </a:solidFill>
              </a:rPr>
            </a:br>
            <a:r>
              <a:rPr lang="en-US" altLang="en-US" sz="2800" b="1" dirty="0" err="1">
                <a:solidFill>
                  <a:srgbClr val="3333CC"/>
                </a:solidFill>
              </a:rPr>
              <a:t>Cách</a:t>
            </a:r>
            <a:r>
              <a:rPr lang="en-US" altLang="en-US" sz="2800" b="1" dirty="0">
                <a:solidFill>
                  <a:srgbClr val="3333CC"/>
                </a:solidFill>
              </a:rPr>
              <a:t> 2:   2 x 5 x 4 = 2 x ( 5 x 4) = 2 x 20 = 40</a:t>
            </a:r>
          </a:p>
        </p:txBody>
      </p:sp>
      <p:sp>
        <p:nvSpPr>
          <p:cNvPr id="2054" name="Rectangle 63">
            <a:extLst>
              <a:ext uri="{FF2B5EF4-FFF2-40B4-BE49-F238E27FC236}">
                <a16:creationId xmlns:a16="http://schemas.microsoft.com/office/drawing/2014/main" xmlns="" id="{FECF1C93-752D-4EAC-BFA2-60C014291A24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765299" y="3429000"/>
            <a:ext cx="4392283" cy="1600200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en-US" altLang="en-US" sz="5400" dirty="0"/>
              <a:t>a, 4 x 5 x 3</a:t>
            </a:r>
          </a:p>
          <a:p>
            <a:pPr>
              <a:buFontTx/>
              <a:buNone/>
            </a:pPr>
            <a:r>
              <a:rPr lang="en-US" altLang="en-US" sz="5400" dirty="0"/>
              <a:t>    3 x 5 x 6</a:t>
            </a:r>
          </a:p>
        </p:txBody>
      </p:sp>
      <p:sp>
        <p:nvSpPr>
          <p:cNvPr id="2055" name="Rectangle 64">
            <a:extLst>
              <a:ext uri="{FF2B5EF4-FFF2-40B4-BE49-F238E27FC236}">
                <a16:creationId xmlns:a16="http://schemas.microsoft.com/office/drawing/2014/main" xmlns="" id="{349ECA23-878E-4A0A-9CA0-9E2549309FEB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184900" y="3429000"/>
            <a:ext cx="4953000" cy="1935163"/>
          </a:xfrm>
        </p:spPr>
        <p:txBody>
          <a:bodyPr>
            <a:noAutofit/>
          </a:bodyPr>
          <a:lstStyle/>
          <a:p>
            <a:pPr>
              <a:buFontTx/>
              <a:buNone/>
            </a:pPr>
            <a:r>
              <a:rPr lang="en-US" altLang="en-US" sz="5400"/>
              <a:t>b, 5 x 2 x 7</a:t>
            </a:r>
          </a:p>
          <a:p>
            <a:pPr>
              <a:buFontTx/>
              <a:buNone/>
            </a:pPr>
            <a:r>
              <a:rPr lang="en-US" altLang="en-US" sz="5400"/>
              <a:t>     3 x 4 x 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05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9" dur="1000"/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4" dur="1000"/>
                                        <p:tgtEl>
                                          <p:spTgt spid="20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  <p:bldP spid="2053" grpId="0"/>
      <p:bldP spid="2054" grpId="0" build="p"/>
      <p:bldP spid="205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977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ình nền Powerpoint đẹp đơn giản tinh tế chuyên nghiệp tổng hợp - Phần Mềm  Download">
            <a:extLst>
              <a:ext uri="{FF2B5EF4-FFF2-40B4-BE49-F238E27FC236}">
                <a16:creationId xmlns:a16="http://schemas.microsoft.com/office/drawing/2014/main" xmlns="" id="{5432F04A-761E-421C-BCEA-5B120E81E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1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074" name="Object 6">
            <a:extLst>
              <a:ext uri="{FF2B5EF4-FFF2-40B4-BE49-F238E27FC236}">
                <a16:creationId xmlns:a16="http://schemas.microsoft.com/office/drawing/2014/main" xmlns="" id="{E0D3300E-8B32-41DF-B923-865DE6713D6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64050" y="19018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" name="Equation" r:id="rId4" imgW="114102" imgH="177492" progId="Equation.DSMT4">
                  <p:embed/>
                </p:oleObj>
              </mc:Choice>
              <mc:Fallback>
                <p:oleObj name="Equation" r:id="rId4" imgW="114102" imgH="177492" progId="Equation.DSMT4">
                  <p:embed/>
                  <p:pic>
                    <p:nvPicPr>
                      <p:cNvPr id="3074" name="Object 6">
                        <a:extLst>
                          <a:ext uri="{FF2B5EF4-FFF2-40B4-BE49-F238E27FC236}">
                            <a16:creationId xmlns:a16="http://schemas.microsoft.com/office/drawing/2014/main" xmlns="" id="{E0D3300E-8B32-41DF-B923-865DE6713D6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4050" y="1901825"/>
                        <a:ext cx="114300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5" name="Text Box 60">
            <a:extLst>
              <a:ext uri="{FF2B5EF4-FFF2-40B4-BE49-F238E27FC236}">
                <a16:creationId xmlns:a16="http://schemas.microsoft.com/office/drawing/2014/main" xmlns="" id="{D25123D0-51F4-4B7E-A208-B93BEC07B9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1525" y="1895476"/>
            <a:ext cx="5270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Char char="•"/>
            </a:pPr>
            <a:endParaRPr lang="en-US" altLang="en-US"/>
          </a:p>
        </p:txBody>
      </p:sp>
      <p:sp>
        <p:nvSpPr>
          <p:cNvPr id="3076" name="Rectangle 63">
            <a:extLst>
              <a:ext uri="{FF2B5EF4-FFF2-40B4-BE49-F238E27FC236}">
                <a16:creationId xmlns:a16="http://schemas.microsoft.com/office/drawing/2014/main" xmlns="" id="{96FEA1AA-9E1E-4EB5-B4EA-9BA7F1169423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74650" y="123330"/>
            <a:ext cx="8407400" cy="3144443"/>
          </a:xfrm>
        </p:spPr>
        <p:txBody>
          <a:bodyPr>
            <a:noAutofit/>
          </a:bodyPr>
          <a:lstStyle/>
          <a:p>
            <a:pPr>
              <a:buFontTx/>
              <a:buNone/>
            </a:pPr>
            <a:r>
              <a:rPr lang="en-US" altLang="en-US" sz="4000" dirty="0">
                <a:solidFill>
                  <a:srgbClr val="7030A0"/>
                </a:solidFill>
              </a:rPr>
              <a:t>a, 4 x 5 x 3 =( 4 x 5 ) x 3 = 20 x 3 = 60</a:t>
            </a:r>
          </a:p>
          <a:p>
            <a:pPr>
              <a:buFontTx/>
              <a:buNone/>
            </a:pPr>
            <a:r>
              <a:rPr lang="en-US" altLang="en-US" sz="4000" dirty="0">
                <a:solidFill>
                  <a:srgbClr val="7030A0"/>
                </a:solidFill>
              </a:rPr>
              <a:t>    4 x 5 x 3 = </a:t>
            </a:r>
            <a:r>
              <a:rPr lang="en-US" altLang="en-US" sz="4000" dirty="0" smtClean="0">
                <a:solidFill>
                  <a:srgbClr val="7030A0"/>
                </a:solidFill>
              </a:rPr>
              <a:t>4 </a:t>
            </a:r>
            <a:r>
              <a:rPr lang="en-US" altLang="en-US" sz="4000" dirty="0">
                <a:solidFill>
                  <a:srgbClr val="7030A0"/>
                </a:solidFill>
              </a:rPr>
              <a:t>x ( </a:t>
            </a:r>
            <a:r>
              <a:rPr lang="en-US" altLang="en-US" sz="4000" dirty="0" smtClean="0">
                <a:solidFill>
                  <a:srgbClr val="7030A0"/>
                </a:solidFill>
              </a:rPr>
              <a:t>5 </a:t>
            </a:r>
            <a:r>
              <a:rPr lang="en-US" altLang="en-US" sz="4000" dirty="0">
                <a:solidFill>
                  <a:srgbClr val="7030A0"/>
                </a:solidFill>
              </a:rPr>
              <a:t>x </a:t>
            </a:r>
            <a:r>
              <a:rPr lang="en-US" altLang="en-US" sz="4000" dirty="0" smtClean="0">
                <a:solidFill>
                  <a:srgbClr val="7030A0"/>
                </a:solidFill>
              </a:rPr>
              <a:t>3 </a:t>
            </a:r>
            <a:r>
              <a:rPr lang="en-US" altLang="en-US" sz="4000" dirty="0">
                <a:solidFill>
                  <a:srgbClr val="7030A0"/>
                </a:solidFill>
              </a:rPr>
              <a:t>) = </a:t>
            </a:r>
            <a:r>
              <a:rPr lang="en-US" altLang="en-US" sz="4000" dirty="0" smtClean="0">
                <a:solidFill>
                  <a:srgbClr val="7030A0"/>
                </a:solidFill>
              </a:rPr>
              <a:t>4 </a:t>
            </a:r>
            <a:r>
              <a:rPr lang="en-US" altLang="en-US" sz="4000" dirty="0">
                <a:solidFill>
                  <a:srgbClr val="7030A0"/>
                </a:solidFill>
              </a:rPr>
              <a:t>x </a:t>
            </a:r>
            <a:r>
              <a:rPr lang="en-US" altLang="en-US" sz="4000" dirty="0" smtClean="0">
                <a:solidFill>
                  <a:srgbClr val="7030A0"/>
                </a:solidFill>
              </a:rPr>
              <a:t>15</a:t>
            </a:r>
            <a:r>
              <a:rPr lang="en-US" altLang="en-US" sz="4000" dirty="0" smtClean="0">
                <a:solidFill>
                  <a:srgbClr val="7030A0"/>
                </a:solidFill>
              </a:rPr>
              <a:t>= </a:t>
            </a:r>
            <a:r>
              <a:rPr lang="en-US" altLang="en-US" sz="4000" dirty="0">
                <a:solidFill>
                  <a:srgbClr val="7030A0"/>
                </a:solidFill>
              </a:rPr>
              <a:t>60</a:t>
            </a:r>
          </a:p>
          <a:p>
            <a:pPr>
              <a:buFontTx/>
              <a:buNone/>
            </a:pPr>
            <a:endParaRPr lang="en-US" altLang="en-US" sz="1800" dirty="0">
              <a:solidFill>
                <a:srgbClr val="7030A0"/>
              </a:solidFill>
            </a:endParaRPr>
          </a:p>
          <a:p>
            <a:pPr>
              <a:buFontTx/>
              <a:buNone/>
            </a:pPr>
            <a:r>
              <a:rPr lang="en-US" altLang="en-US" sz="4000" dirty="0">
                <a:solidFill>
                  <a:srgbClr val="7030A0"/>
                </a:solidFill>
              </a:rPr>
              <a:t>    3 x 5 x 6 = ( 3 x 5 ) x 6 = 15 x 6 = 90</a:t>
            </a:r>
          </a:p>
          <a:p>
            <a:pPr>
              <a:buFontTx/>
              <a:buNone/>
            </a:pPr>
            <a:r>
              <a:rPr lang="en-US" altLang="en-US" sz="4000" dirty="0">
                <a:solidFill>
                  <a:srgbClr val="7030A0"/>
                </a:solidFill>
              </a:rPr>
              <a:t>    3 x 5 x 6 = 3 x ( 5 x 6 ) =  3 x 30 = 90</a:t>
            </a:r>
          </a:p>
        </p:txBody>
      </p:sp>
      <p:sp>
        <p:nvSpPr>
          <p:cNvPr id="3077" name="Rectangle 64">
            <a:extLst>
              <a:ext uri="{FF2B5EF4-FFF2-40B4-BE49-F238E27FC236}">
                <a16:creationId xmlns:a16="http://schemas.microsoft.com/office/drawing/2014/main" xmlns="" id="{B0C9CF11-0B51-49AE-8E3B-63D52D602323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441700" y="3590228"/>
            <a:ext cx="9423400" cy="2873371"/>
          </a:xfrm>
        </p:spPr>
        <p:txBody>
          <a:bodyPr>
            <a:noAutofit/>
          </a:bodyPr>
          <a:lstStyle/>
          <a:p>
            <a:pPr>
              <a:buFontTx/>
              <a:buNone/>
            </a:pPr>
            <a:r>
              <a:rPr lang="en-US" altLang="en-US" sz="4000">
                <a:solidFill>
                  <a:schemeClr val="accent6">
                    <a:lumMod val="50000"/>
                  </a:schemeClr>
                </a:solidFill>
              </a:rPr>
              <a:t>b, 5 x 2 x 7 = ( 5 x 2 ) x 7 = 10 x 7 = 70</a:t>
            </a:r>
          </a:p>
          <a:p>
            <a:pPr>
              <a:buFontTx/>
              <a:buNone/>
            </a:pPr>
            <a:r>
              <a:rPr lang="en-US" altLang="en-US" sz="4000">
                <a:solidFill>
                  <a:schemeClr val="accent6">
                    <a:lumMod val="50000"/>
                  </a:schemeClr>
                </a:solidFill>
              </a:rPr>
              <a:t>    5 x 2 x 7 = 5 x ( 2 x 7 ) = 5 x 14 = 70</a:t>
            </a:r>
          </a:p>
          <a:p>
            <a:pPr>
              <a:buFontTx/>
              <a:buNone/>
            </a:pPr>
            <a:endParaRPr lang="en-US" altLang="en-US" sz="200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Tx/>
              <a:buNone/>
            </a:pPr>
            <a:r>
              <a:rPr lang="en-US" altLang="en-US" sz="4000">
                <a:solidFill>
                  <a:schemeClr val="accent6">
                    <a:lumMod val="50000"/>
                  </a:schemeClr>
                </a:solidFill>
              </a:rPr>
              <a:t>    3 x 4 x 5 = ( 3 x 4 ) x 5 = 12 x 5 = 60 </a:t>
            </a:r>
          </a:p>
          <a:p>
            <a:pPr>
              <a:buFontTx/>
              <a:buNone/>
            </a:pPr>
            <a:r>
              <a:rPr lang="en-US" altLang="en-US" sz="4000">
                <a:solidFill>
                  <a:schemeClr val="accent6">
                    <a:lumMod val="50000"/>
                  </a:schemeClr>
                </a:solidFill>
              </a:rPr>
              <a:t>    3 x 4 x 5 = 3 x ( 4 x 5 ) = 3 x 20 = 60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ình nền Powerpoint đẹp đơn giản tinh tế chuyên nghiệp tổng hợp - Phần Mềm  Download">
            <a:extLst>
              <a:ext uri="{FF2B5EF4-FFF2-40B4-BE49-F238E27FC236}">
                <a16:creationId xmlns:a16="http://schemas.microsoft.com/office/drawing/2014/main" xmlns="" id="{91A84556-6DC7-42B1-BD9E-3CDC60380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8"/>
            <a:ext cx="12192000" cy="6851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098" name="Object 6">
            <a:extLst>
              <a:ext uri="{FF2B5EF4-FFF2-40B4-BE49-F238E27FC236}">
                <a16:creationId xmlns:a16="http://schemas.microsoft.com/office/drawing/2014/main" xmlns="" id="{C8F339A4-321A-4676-8944-2970E86EDAA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64050" y="19018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9" name="Equation" r:id="rId4" imgW="114102" imgH="177492" progId="Equation.DSMT4">
                  <p:embed/>
                </p:oleObj>
              </mc:Choice>
              <mc:Fallback>
                <p:oleObj name="Equation" r:id="rId4" imgW="114102" imgH="177492" progId="Equation.DSMT4">
                  <p:embed/>
                  <p:pic>
                    <p:nvPicPr>
                      <p:cNvPr id="4098" name="Object 6">
                        <a:extLst>
                          <a:ext uri="{FF2B5EF4-FFF2-40B4-BE49-F238E27FC236}">
                            <a16:creationId xmlns:a16="http://schemas.microsoft.com/office/drawing/2014/main" xmlns="" id="{C8F339A4-321A-4676-8944-2970E86EDAA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4050" y="1901825"/>
                        <a:ext cx="114300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7">
            <a:extLst>
              <a:ext uri="{FF2B5EF4-FFF2-40B4-BE49-F238E27FC236}">
                <a16:creationId xmlns:a16="http://schemas.microsoft.com/office/drawing/2014/main" xmlns="" id="{A0BF4DD7-E495-4B3F-B313-00074F6E84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2362200"/>
            <a:ext cx="5715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>
              <a:latin typeface="+mn-lt"/>
            </a:endParaRPr>
          </a:p>
        </p:txBody>
      </p:sp>
      <p:sp>
        <p:nvSpPr>
          <p:cNvPr id="4100" name="Rectangle 21">
            <a:extLst>
              <a:ext uri="{FF2B5EF4-FFF2-40B4-BE49-F238E27FC236}">
                <a16:creationId xmlns:a16="http://schemas.microsoft.com/office/drawing/2014/main" xmlns="" id="{58B55CFA-5A59-4852-8142-9765BDD50BF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92150" y="274638"/>
            <a:ext cx="8470900" cy="788987"/>
          </a:xfrm>
        </p:spPr>
        <p:txBody>
          <a:bodyPr>
            <a:normAutofit/>
          </a:bodyPr>
          <a:lstStyle/>
          <a:p>
            <a:pPr algn="l"/>
            <a:r>
              <a:rPr lang="en-US" altLang="en-US" sz="3600" b="1" err="1">
                <a:latin typeface="+mn-lt"/>
              </a:rPr>
              <a:t>Bài</a:t>
            </a:r>
            <a:r>
              <a:rPr lang="en-US" altLang="en-US" sz="3600" b="1">
                <a:latin typeface="+mn-lt"/>
              </a:rPr>
              <a:t> 2: </a:t>
            </a:r>
            <a:r>
              <a:rPr lang="en-US" altLang="en-US" sz="3600" b="1" u="sng" err="1">
                <a:latin typeface="+mn-lt"/>
              </a:rPr>
              <a:t>Tính</a:t>
            </a:r>
            <a:r>
              <a:rPr lang="en-US" altLang="en-US" sz="3600" b="1">
                <a:latin typeface="+mn-lt"/>
              </a:rPr>
              <a:t> </a:t>
            </a:r>
            <a:r>
              <a:rPr lang="en-US" altLang="en-US" sz="3600" b="1" err="1">
                <a:latin typeface="+mn-lt"/>
              </a:rPr>
              <a:t>bằng</a:t>
            </a:r>
            <a:r>
              <a:rPr lang="en-US" altLang="en-US" sz="3600" b="1">
                <a:latin typeface="+mn-lt"/>
              </a:rPr>
              <a:t> </a:t>
            </a:r>
            <a:r>
              <a:rPr lang="en-US" altLang="en-US" sz="3600" b="1" err="1">
                <a:latin typeface="+mn-lt"/>
              </a:rPr>
              <a:t>cách</a:t>
            </a:r>
            <a:r>
              <a:rPr lang="en-US" altLang="en-US" sz="3600" b="1" u="sng">
                <a:latin typeface="+mn-lt"/>
              </a:rPr>
              <a:t> </a:t>
            </a:r>
            <a:r>
              <a:rPr lang="en-US" altLang="en-US" sz="3600" b="1" u="sng" err="1">
                <a:latin typeface="+mn-lt"/>
              </a:rPr>
              <a:t>thuận</a:t>
            </a:r>
            <a:r>
              <a:rPr lang="en-US" altLang="en-US" sz="3600" b="1" u="sng">
                <a:latin typeface="+mn-lt"/>
              </a:rPr>
              <a:t> </a:t>
            </a:r>
            <a:r>
              <a:rPr lang="en-US" altLang="en-US" sz="3600" b="1" u="sng" err="1">
                <a:latin typeface="+mn-lt"/>
              </a:rPr>
              <a:t>tiện</a:t>
            </a:r>
            <a:r>
              <a:rPr lang="en-US" altLang="en-US" sz="3600" b="1" u="sng">
                <a:latin typeface="+mn-lt"/>
              </a:rPr>
              <a:t> </a:t>
            </a:r>
            <a:r>
              <a:rPr lang="en-US" altLang="en-US" sz="3600" b="1" u="sng" err="1">
                <a:latin typeface="+mn-lt"/>
              </a:rPr>
              <a:t>nhất</a:t>
            </a:r>
            <a:r>
              <a:rPr lang="en-US" altLang="en-US" sz="3600" b="1">
                <a:latin typeface="+mn-lt"/>
              </a:rPr>
              <a:t>:</a:t>
            </a:r>
          </a:p>
        </p:txBody>
      </p:sp>
      <p:sp>
        <p:nvSpPr>
          <p:cNvPr id="4101" name="Rectangle 22">
            <a:extLst>
              <a:ext uri="{FF2B5EF4-FFF2-40B4-BE49-F238E27FC236}">
                <a16:creationId xmlns:a16="http://schemas.microsoft.com/office/drawing/2014/main" xmlns="" id="{AC3C4B85-C7B1-408F-B404-634D33F1701C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8900" y="1139824"/>
            <a:ext cx="4622800" cy="1603375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altLang="en-US" sz="4000" b="1" dirty="0"/>
              <a:t>     </a:t>
            </a:r>
            <a:r>
              <a:rPr lang="en-US" altLang="en-US" sz="4000" b="1" dirty="0">
                <a:solidFill>
                  <a:srgbClr val="C00000"/>
                </a:solidFill>
              </a:rPr>
              <a:t>a, 13 x 5 x 2</a:t>
            </a:r>
          </a:p>
          <a:p>
            <a:pPr>
              <a:buFontTx/>
              <a:buNone/>
            </a:pPr>
            <a:r>
              <a:rPr lang="en-US" altLang="en-US" sz="4000" b="1" dirty="0"/>
              <a:t>         5  x 2 x 34</a:t>
            </a:r>
          </a:p>
        </p:txBody>
      </p:sp>
      <p:sp>
        <p:nvSpPr>
          <p:cNvPr id="4111" name="Rectangle 22">
            <a:extLst>
              <a:ext uri="{FF2B5EF4-FFF2-40B4-BE49-F238E27FC236}">
                <a16:creationId xmlns:a16="http://schemas.microsoft.com/office/drawing/2014/main" xmlns="" id="{FF7793F6-5773-4AE7-98D1-10D06CB61F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1905" y="3261046"/>
            <a:ext cx="7242538" cy="75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7338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30188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3200" b="1" dirty="0" smtClean="0">
                <a:latin typeface="+mn-lt"/>
              </a:rPr>
              <a:t>5 </a:t>
            </a:r>
            <a:r>
              <a:rPr lang="en-US" altLang="en-US" sz="3200" b="1" dirty="0">
                <a:latin typeface="+mn-lt"/>
              </a:rPr>
              <a:t>x 2 x 34 = ( 5 x 2 ) x 34 = 10 x 34 = 340</a:t>
            </a:r>
          </a:p>
        </p:txBody>
      </p:sp>
      <p:sp>
        <p:nvSpPr>
          <p:cNvPr id="7" name="Rectangle 22">
            <a:extLst>
              <a:ext uri="{FF2B5EF4-FFF2-40B4-BE49-F238E27FC236}">
                <a16:creationId xmlns:a16="http://schemas.microsoft.com/office/drawing/2014/main" xmlns="" id="{107A121D-4ECC-4304-818D-841A041A9D29}"/>
              </a:ext>
            </a:extLst>
          </p:cNvPr>
          <p:cNvSpPr txBox="1">
            <a:spLocks noChangeArrowheads="1"/>
          </p:cNvSpPr>
          <p:nvPr/>
        </p:nvSpPr>
        <p:spPr>
          <a:xfrm>
            <a:off x="5651500" y="1127122"/>
            <a:ext cx="4622800" cy="1603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en-US" sz="4000" b="1"/>
              <a:t>     b, 2 x 26 x 5</a:t>
            </a:r>
          </a:p>
          <a:p>
            <a:pPr>
              <a:buFontTx/>
              <a:buNone/>
            </a:pPr>
            <a:r>
              <a:rPr lang="en-US" altLang="en-US" sz="4000" b="1"/>
              <a:t>         5 x 9 x 3 x 2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983F6B3-5F92-4CBF-A76B-0F9E522FD6D4}"/>
              </a:ext>
            </a:extLst>
          </p:cNvPr>
          <p:cNvSpPr/>
          <p:nvPr/>
        </p:nvSpPr>
        <p:spPr>
          <a:xfrm>
            <a:off x="1591463" y="4595777"/>
            <a:ext cx="8120073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770255" algn="l"/>
              </a:tabLst>
            </a:pPr>
            <a:r>
              <a:rPr lang="en-US" sz="3200" b="1" dirty="0" smtClean="0">
                <a:ea typeface="Calibri" panose="020F0502020204030204" pitchFamily="34" charset="0"/>
              </a:rPr>
              <a:t>5 </a:t>
            </a:r>
            <a:r>
              <a:rPr lang="en-US" sz="3200" b="1" dirty="0">
                <a:ea typeface="Calibri" panose="020F0502020204030204" pitchFamily="34" charset="0"/>
              </a:rPr>
              <a:t>x 9 x 3 x 2 = ( 5 x 2 ) x ( 9 x 3 ) =  10 x 27 = 270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84900" y="273049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31446" y="2730497"/>
            <a:ext cx="73885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altLang="en-US" sz="3200" b="1" dirty="0">
                <a:solidFill>
                  <a:srgbClr val="C00000"/>
                </a:solidFill>
              </a:rPr>
              <a:t>a, 13 x 5 x 2  = 13 x ( </a:t>
            </a:r>
            <a:r>
              <a:rPr lang="en-US" altLang="en-US" sz="3200" b="1" dirty="0" smtClean="0">
                <a:solidFill>
                  <a:srgbClr val="C00000"/>
                </a:solidFill>
              </a:rPr>
              <a:t>5 </a:t>
            </a:r>
            <a:r>
              <a:rPr lang="en-US" altLang="en-US" sz="3200" b="1" dirty="0">
                <a:solidFill>
                  <a:srgbClr val="C00000"/>
                </a:solidFill>
              </a:rPr>
              <a:t>x </a:t>
            </a:r>
            <a:r>
              <a:rPr lang="en-US" altLang="en-US" sz="3200" b="1" dirty="0" smtClean="0">
                <a:solidFill>
                  <a:srgbClr val="C00000"/>
                </a:solidFill>
              </a:rPr>
              <a:t>2 </a:t>
            </a:r>
            <a:r>
              <a:rPr lang="en-US" altLang="en-US" sz="3200" b="1" dirty="0">
                <a:solidFill>
                  <a:srgbClr val="C00000"/>
                </a:solidFill>
              </a:rPr>
              <a:t>) = 13 x 10 = 130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14000" y="3917092"/>
            <a:ext cx="7223452" cy="6586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770255" algn="l"/>
              </a:tabLst>
            </a:pPr>
            <a:r>
              <a:rPr lang="en-US" sz="3200" b="1" dirty="0" smtClean="0">
                <a:ea typeface="Calibri" panose="020F0502020204030204" pitchFamily="34" charset="0"/>
              </a:rPr>
              <a:t>b. 2 </a:t>
            </a:r>
            <a:r>
              <a:rPr lang="en-US" sz="3200" b="1" dirty="0">
                <a:ea typeface="Calibri" panose="020F0502020204030204" pitchFamily="34" charset="0"/>
              </a:rPr>
              <a:t>x 26 x 5 = ( 2 x 5 ) x 26 = 10 x 26 = 260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1" grpId="0"/>
      <p:bldP spid="2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ình nền Powerpoint đẹp đơn giản tinh tế chuyên nghiệp tổng hợp - Phần Mềm  Download">
            <a:extLst>
              <a:ext uri="{FF2B5EF4-FFF2-40B4-BE49-F238E27FC236}">
                <a16:creationId xmlns:a16="http://schemas.microsoft.com/office/drawing/2014/main" xmlns="" id="{87FAB957-0174-441D-953D-88114BA0E6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1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B9C38EA-758C-48EC-B2B3-E27B836BD7DE}"/>
              </a:ext>
            </a:extLst>
          </p:cNvPr>
          <p:cNvSpPr txBox="1"/>
          <p:nvPr/>
        </p:nvSpPr>
        <p:spPr>
          <a:xfrm>
            <a:off x="171450" y="254000"/>
            <a:ext cx="118491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/>
              <a:t>Bài</a:t>
            </a:r>
            <a:r>
              <a:rPr lang="en-US" sz="4000" b="1" dirty="0"/>
              <a:t> 3: </a:t>
            </a:r>
            <a:r>
              <a:rPr lang="en-US" sz="4000" b="1" dirty="0" err="1"/>
              <a:t>Có</a:t>
            </a:r>
            <a:r>
              <a:rPr lang="en-US" sz="4000" b="1" dirty="0"/>
              <a:t> 8 </a:t>
            </a:r>
            <a:r>
              <a:rPr lang="en-US" sz="4000" b="1" dirty="0" err="1"/>
              <a:t>phòng</a:t>
            </a:r>
            <a:r>
              <a:rPr lang="en-US" sz="4000" b="1" dirty="0"/>
              <a:t> </a:t>
            </a:r>
            <a:r>
              <a:rPr lang="en-US" sz="4000" b="1" dirty="0" err="1"/>
              <a:t>học</a:t>
            </a:r>
            <a:r>
              <a:rPr lang="en-US" sz="4000" b="1" dirty="0"/>
              <a:t>, </a:t>
            </a:r>
            <a:r>
              <a:rPr lang="en-US" sz="4000" b="1" dirty="0" err="1"/>
              <a:t>mỗi</a:t>
            </a:r>
            <a:r>
              <a:rPr lang="en-US" sz="4000" b="1" dirty="0"/>
              <a:t> </a:t>
            </a:r>
            <a:r>
              <a:rPr lang="en-US" sz="4000" b="1" dirty="0" err="1"/>
              <a:t>phòng</a:t>
            </a:r>
            <a:r>
              <a:rPr lang="en-US" sz="4000" b="1" dirty="0"/>
              <a:t> </a:t>
            </a:r>
            <a:r>
              <a:rPr lang="en-US" sz="4000" b="1" dirty="0" err="1"/>
              <a:t>học</a:t>
            </a:r>
            <a:r>
              <a:rPr lang="en-US" sz="4000" b="1" dirty="0"/>
              <a:t> </a:t>
            </a:r>
            <a:r>
              <a:rPr lang="en-US" sz="4000" b="1" dirty="0" err="1"/>
              <a:t>có</a:t>
            </a:r>
            <a:r>
              <a:rPr lang="en-US" sz="4000" b="1" dirty="0"/>
              <a:t> 15 </a:t>
            </a:r>
            <a:r>
              <a:rPr lang="en-US" sz="4000" b="1" dirty="0" err="1"/>
              <a:t>bộ</a:t>
            </a:r>
            <a:r>
              <a:rPr lang="en-US" sz="4000" b="1" dirty="0"/>
              <a:t> </a:t>
            </a:r>
            <a:r>
              <a:rPr lang="en-US" sz="4000" b="1" dirty="0" err="1"/>
              <a:t>bàn</a:t>
            </a:r>
            <a:r>
              <a:rPr lang="en-US" sz="4000" b="1" dirty="0"/>
              <a:t> </a:t>
            </a:r>
            <a:r>
              <a:rPr lang="en-US" sz="4000" b="1" dirty="0" err="1"/>
              <a:t>ghế</a:t>
            </a:r>
            <a:r>
              <a:rPr lang="en-US" sz="4000" b="1" dirty="0"/>
              <a:t>, </a:t>
            </a:r>
            <a:r>
              <a:rPr lang="en-US" sz="4000" b="1" dirty="0" err="1"/>
              <a:t>mỗi</a:t>
            </a:r>
            <a:r>
              <a:rPr lang="en-US" sz="4000" b="1" dirty="0"/>
              <a:t> </a:t>
            </a:r>
            <a:r>
              <a:rPr lang="en-US" sz="4000" b="1" dirty="0" err="1"/>
              <a:t>bộ</a:t>
            </a:r>
            <a:r>
              <a:rPr lang="en-US" sz="4000" b="1" dirty="0"/>
              <a:t> </a:t>
            </a:r>
            <a:r>
              <a:rPr lang="en-US" sz="4000" b="1" dirty="0" err="1"/>
              <a:t>bàn</a:t>
            </a:r>
            <a:r>
              <a:rPr lang="en-US" sz="4000" b="1" dirty="0"/>
              <a:t> </a:t>
            </a:r>
            <a:r>
              <a:rPr lang="en-US" sz="4000" b="1" dirty="0" err="1"/>
              <a:t>ghế</a:t>
            </a:r>
            <a:r>
              <a:rPr lang="en-US" sz="4000" b="1" dirty="0"/>
              <a:t> </a:t>
            </a:r>
            <a:r>
              <a:rPr lang="en-US" sz="4000" b="1" dirty="0" err="1"/>
              <a:t>có</a:t>
            </a:r>
            <a:r>
              <a:rPr lang="en-US" sz="4000" b="1" dirty="0"/>
              <a:t> 2 </a:t>
            </a:r>
            <a:r>
              <a:rPr lang="en-US" sz="4000" b="1" dirty="0" err="1"/>
              <a:t>học</a:t>
            </a:r>
            <a:r>
              <a:rPr lang="en-US" sz="4000" b="1" dirty="0"/>
              <a:t> </a:t>
            </a:r>
            <a:r>
              <a:rPr lang="en-US" sz="4000" b="1" dirty="0" err="1"/>
              <a:t>sinh</a:t>
            </a:r>
            <a:r>
              <a:rPr lang="en-US" sz="4000" b="1" dirty="0"/>
              <a:t> </a:t>
            </a:r>
            <a:r>
              <a:rPr lang="en-US" sz="4000" b="1" dirty="0" err="1"/>
              <a:t>đang</a:t>
            </a:r>
            <a:r>
              <a:rPr lang="en-US" sz="4000" b="1" dirty="0"/>
              <a:t> </a:t>
            </a:r>
            <a:r>
              <a:rPr lang="en-US" sz="4000" b="1" dirty="0" err="1"/>
              <a:t>ngồi</a:t>
            </a:r>
            <a:r>
              <a:rPr lang="en-US" sz="4000" b="1" dirty="0"/>
              <a:t> </a:t>
            </a:r>
            <a:r>
              <a:rPr lang="en-US" sz="4000" b="1" dirty="0" err="1"/>
              <a:t>học</a:t>
            </a:r>
            <a:r>
              <a:rPr lang="en-US" sz="4000" b="1" dirty="0"/>
              <a:t>. </a:t>
            </a:r>
            <a:r>
              <a:rPr lang="en-US" sz="4000" b="1" dirty="0" err="1"/>
              <a:t>Hỏi</a:t>
            </a:r>
            <a:r>
              <a:rPr lang="en-US" sz="4000" b="1" dirty="0"/>
              <a:t> </a:t>
            </a:r>
            <a:r>
              <a:rPr lang="en-US" sz="4000" b="1" dirty="0" err="1"/>
              <a:t>có</a:t>
            </a:r>
            <a:r>
              <a:rPr lang="en-US" sz="4000" b="1" dirty="0"/>
              <a:t> </a:t>
            </a:r>
            <a:r>
              <a:rPr lang="en-US" sz="4000" b="1" dirty="0" err="1"/>
              <a:t>tất</a:t>
            </a:r>
            <a:r>
              <a:rPr lang="en-US" sz="4000" b="1" dirty="0"/>
              <a:t> </a:t>
            </a:r>
            <a:r>
              <a:rPr lang="en-US" sz="4000" b="1" dirty="0" err="1"/>
              <a:t>cả</a:t>
            </a:r>
            <a:r>
              <a:rPr lang="en-US" sz="4000" b="1" dirty="0"/>
              <a:t> bao </a:t>
            </a:r>
            <a:r>
              <a:rPr lang="en-US" sz="4000" b="1" dirty="0" err="1"/>
              <a:t>nhiêu</a:t>
            </a:r>
            <a:r>
              <a:rPr lang="en-US" sz="4000" b="1" dirty="0"/>
              <a:t> </a:t>
            </a:r>
            <a:r>
              <a:rPr lang="en-US" sz="4000" b="1" dirty="0" err="1"/>
              <a:t>học</a:t>
            </a:r>
            <a:r>
              <a:rPr lang="en-US" sz="4000" b="1" dirty="0"/>
              <a:t> </a:t>
            </a:r>
            <a:r>
              <a:rPr lang="en-US" sz="4000" b="1" dirty="0" err="1"/>
              <a:t>sinh</a:t>
            </a:r>
            <a:r>
              <a:rPr lang="en-US" sz="4000" b="1" dirty="0"/>
              <a:t> </a:t>
            </a:r>
            <a:r>
              <a:rPr lang="en-US" sz="4000" b="1" dirty="0" err="1"/>
              <a:t>đang</a:t>
            </a:r>
            <a:r>
              <a:rPr lang="en-US" sz="4000" b="1" dirty="0"/>
              <a:t> </a:t>
            </a:r>
            <a:r>
              <a:rPr lang="en-US" sz="4000" b="1" dirty="0" err="1"/>
              <a:t>ngồi</a:t>
            </a:r>
            <a:r>
              <a:rPr lang="en-US" sz="4000" b="1" dirty="0"/>
              <a:t> </a:t>
            </a:r>
            <a:r>
              <a:rPr lang="en-US" sz="4000" b="1" dirty="0" err="1"/>
              <a:t>học</a:t>
            </a:r>
            <a:r>
              <a:rPr lang="en-US" sz="4000" b="1" dirty="0"/>
              <a:t>?</a:t>
            </a:r>
          </a:p>
        </p:txBody>
      </p:sp>
      <p:pic>
        <p:nvPicPr>
          <p:cNvPr id="16388" name="Picture 4" descr="Bàn ghế phòng học chức năng">
            <a:extLst>
              <a:ext uri="{FF2B5EF4-FFF2-40B4-BE49-F238E27FC236}">
                <a16:creationId xmlns:a16="http://schemas.microsoft.com/office/drawing/2014/main" xmlns="" id="{662258C7-05C0-405F-96DC-8BF5F9336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800" y="2281932"/>
            <a:ext cx="6451600" cy="43220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494406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ình nền Powerpoint đẹp đơn giản tinh tế chuyên nghiệp tổng hợp - Phần Mềm  Download">
            <a:extLst>
              <a:ext uri="{FF2B5EF4-FFF2-40B4-BE49-F238E27FC236}">
                <a16:creationId xmlns:a16="http://schemas.microsoft.com/office/drawing/2014/main" xmlns="" id="{F2E439BB-073A-4201-A291-C9B71E52A6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2060" y="-622300"/>
            <a:ext cx="14101380" cy="792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B9C38EA-758C-48EC-B2B3-E27B836BD7DE}"/>
              </a:ext>
            </a:extLst>
          </p:cNvPr>
          <p:cNvSpPr txBox="1"/>
          <p:nvPr/>
        </p:nvSpPr>
        <p:spPr>
          <a:xfrm>
            <a:off x="241300" y="406400"/>
            <a:ext cx="1219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/>
              <a:t>Bài</a:t>
            </a:r>
            <a:r>
              <a:rPr lang="en-US" sz="4000" b="1" dirty="0"/>
              <a:t> 3: </a:t>
            </a:r>
            <a:r>
              <a:rPr lang="en-US" sz="4000" b="1" dirty="0" err="1"/>
              <a:t>Có</a:t>
            </a:r>
            <a:r>
              <a:rPr lang="en-US" sz="4000" b="1" dirty="0"/>
              <a:t> </a:t>
            </a:r>
            <a:r>
              <a:rPr lang="en-US" sz="4000" b="1" u="sng" dirty="0">
                <a:solidFill>
                  <a:srgbClr val="C00000"/>
                </a:solidFill>
              </a:rPr>
              <a:t>8 </a:t>
            </a:r>
            <a:r>
              <a:rPr lang="en-US" sz="4000" b="1" u="sng" dirty="0" err="1">
                <a:solidFill>
                  <a:srgbClr val="C00000"/>
                </a:solidFill>
              </a:rPr>
              <a:t>phòng</a:t>
            </a:r>
            <a:r>
              <a:rPr lang="en-US" sz="4000" b="1" u="sng" dirty="0">
                <a:solidFill>
                  <a:srgbClr val="C00000"/>
                </a:solidFill>
              </a:rPr>
              <a:t> </a:t>
            </a:r>
            <a:r>
              <a:rPr lang="en-US" sz="4000" b="1" u="sng" dirty="0" err="1">
                <a:solidFill>
                  <a:srgbClr val="C00000"/>
                </a:solidFill>
              </a:rPr>
              <a:t>học</a:t>
            </a:r>
            <a:r>
              <a:rPr lang="en-US" sz="4000" b="1" dirty="0"/>
              <a:t>, </a:t>
            </a:r>
            <a:r>
              <a:rPr lang="en-US" sz="4000" b="1" u="sng" dirty="0" err="1">
                <a:solidFill>
                  <a:srgbClr val="C00000"/>
                </a:solidFill>
              </a:rPr>
              <a:t>mỗi</a:t>
            </a:r>
            <a:r>
              <a:rPr lang="en-US" sz="4000" b="1" u="sng" dirty="0">
                <a:solidFill>
                  <a:srgbClr val="C00000"/>
                </a:solidFill>
              </a:rPr>
              <a:t> </a:t>
            </a:r>
            <a:r>
              <a:rPr lang="en-US" sz="4000" b="1" u="sng" dirty="0" err="1">
                <a:solidFill>
                  <a:srgbClr val="C00000"/>
                </a:solidFill>
              </a:rPr>
              <a:t>phòng</a:t>
            </a:r>
            <a:r>
              <a:rPr lang="en-US" sz="4000" b="1" u="sng" dirty="0">
                <a:solidFill>
                  <a:srgbClr val="C00000"/>
                </a:solidFill>
              </a:rPr>
              <a:t> </a:t>
            </a:r>
            <a:r>
              <a:rPr lang="en-US" sz="4000" b="1" u="sng" dirty="0" err="1">
                <a:solidFill>
                  <a:srgbClr val="C00000"/>
                </a:solidFill>
              </a:rPr>
              <a:t>học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en-US" sz="4000" b="1" dirty="0" err="1"/>
              <a:t>có</a:t>
            </a:r>
            <a:r>
              <a:rPr lang="en-US" sz="4000" b="1" dirty="0"/>
              <a:t> </a:t>
            </a:r>
            <a:r>
              <a:rPr lang="en-US" sz="4000" b="1" u="sng" dirty="0">
                <a:solidFill>
                  <a:srgbClr val="C00000"/>
                </a:solidFill>
              </a:rPr>
              <a:t>15 </a:t>
            </a:r>
            <a:r>
              <a:rPr lang="en-US" sz="4000" b="1" u="sng" dirty="0" err="1">
                <a:solidFill>
                  <a:srgbClr val="C00000"/>
                </a:solidFill>
              </a:rPr>
              <a:t>bộ</a:t>
            </a:r>
            <a:r>
              <a:rPr lang="en-US" sz="4000" b="1" u="sng" dirty="0">
                <a:solidFill>
                  <a:srgbClr val="C00000"/>
                </a:solidFill>
              </a:rPr>
              <a:t> </a:t>
            </a:r>
            <a:r>
              <a:rPr lang="en-US" sz="4000" b="1" u="sng" dirty="0" err="1">
                <a:solidFill>
                  <a:srgbClr val="C00000"/>
                </a:solidFill>
              </a:rPr>
              <a:t>bàn</a:t>
            </a:r>
            <a:r>
              <a:rPr lang="en-US" sz="4000" b="1" u="sng" dirty="0">
                <a:solidFill>
                  <a:srgbClr val="C00000"/>
                </a:solidFill>
              </a:rPr>
              <a:t> </a:t>
            </a:r>
            <a:r>
              <a:rPr lang="en-US" sz="4000" b="1" u="sng" dirty="0" err="1">
                <a:solidFill>
                  <a:srgbClr val="C00000"/>
                </a:solidFill>
              </a:rPr>
              <a:t>ghế</a:t>
            </a:r>
            <a:r>
              <a:rPr lang="en-US" sz="4000" b="1" dirty="0"/>
              <a:t>, </a:t>
            </a:r>
            <a:r>
              <a:rPr lang="en-US" sz="4000" b="1" u="sng" dirty="0" err="1">
                <a:solidFill>
                  <a:srgbClr val="C00000"/>
                </a:solidFill>
              </a:rPr>
              <a:t>mỗi</a:t>
            </a:r>
            <a:r>
              <a:rPr lang="en-US" sz="4000" b="1" u="sng" dirty="0">
                <a:solidFill>
                  <a:srgbClr val="C00000"/>
                </a:solidFill>
              </a:rPr>
              <a:t> </a:t>
            </a:r>
            <a:r>
              <a:rPr lang="en-US" sz="4000" b="1" u="sng" dirty="0" err="1">
                <a:solidFill>
                  <a:srgbClr val="C00000"/>
                </a:solidFill>
              </a:rPr>
              <a:t>bộ</a:t>
            </a:r>
            <a:r>
              <a:rPr lang="en-US" sz="4000" b="1" u="sng" dirty="0">
                <a:solidFill>
                  <a:srgbClr val="C00000"/>
                </a:solidFill>
              </a:rPr>
              <a:t> </a:t>
            </a:r>
            <a:r>
              <a:rPr lang="en-US" sz="4000" b="1" u="sng" dirty="0" err="1">
                <a:solidFill>
                  <a:srgbClr val="C00000"/>
                </a:solidFill>
              </a:rPr>
              <a:t>bàn</a:t>
            </a:r>
            <a:r>
              <a:rPr lang="en-US" sz="4000" b="1" u="sng" dirty="0">
                <a:solidFill>
                  <a:srgbClr val="C00000"/>
                </a:solidFill>
              </a:rPr>
              <a:t> </a:t>
            </a:r>
            <a:r>
              <a:rPr lang="en-US" sz="4000" b="1" u="sng" dirty="0" err="1">
                <a:solidFill>
                  <a:srgbClr val="C00000"/>
                </a:solidFill>
              </a:rPr>
              <a:t>ghế</a:t>
            </a:r>
            <a:r>
              <a:rPr lang="en-US" sz="4000" b="1" u="sng" dirty="0">
                <a:solidFill>
                  <a:srgbClr val="C00000"/>
                </a:solidFill>
              </a:rPr>
              <a:t> </a:t>
            </a:r>
            <a:r>
              <a:rPr lang="en-US" sz="4000" b="1" dirty="0" err="1"/>
              <a:t>có</a:t>
            </a:r>
            <a:r>
              <a:rPr lang="en-US" sz="4000" b="1" dirty="0"/>
              <a:t> </a:t>
            </a:r>
            <a:r>
              <a:rPr lang="en-US" sz="4000" b="1" u="sng" dirty="0">
                <a:solidFill>
                  <a:srgbClr val="C00000"/>
                </a:solidFill>
              </a:rPr>
              <a:t>2 </a:t>
            </a:r>
            <a:r>
              <a:rPr lang="en-US" sz="4000" b="1" u="sng" dirty="0" err="1">
                <a:solidFill>
                  <a:srgbClr val="C00000"/>
                </a:solidFill>
              </a:rPr>
              <a:t>học</a:t>
            </a:r>
            <a:r>
              <a:rPr lang="en-US" sz="4000" b="1" u="sng" dirty="0">
                <a:solidFill>
                  <a:srgbClr val="C00000"/>
                </a:solidFill>
              </a:rPr>
              <a:t> </a:t>
            </a:r>
            <a:r>
              <a:rPr lang="en-US" sz="4000" b="1" u="sng" dirty="0" err="1">
                <a:solidFill>
                  <a:srgbClr val="C00000"/>
                </a:solidFill>
              </a:rPr>
              <a:t>sinh</a:t>
            </a:r>
            <a:r>
              <a:rPr lang="en-US" sz="4000" b="1" u="sng" dirty="0">
                <a:solidFill>
                  <a:srgbClr val="C00000"/>
                </a:solidFill>
              </a:rPr>
              <a:t> </a:t>
            </a:r>
            <a:r>
              <a:rPr lang="en-US" sz="4000" b="1" dirty="0" err="1"/>
              <a:t>đang</a:t>
            </a:r>
            <a:r>
              <a:rPr lang="en-US" sz="4000" b="1" dirty="0"/>
              <a:t> </a:t>
            </a:r>
            <a:r>
              <a:rPr lang="en-US" sz="4000" b="1" dirty="0" err="1"/>
              <a:t>ngồi</a:t>
            </a:r>
            <a:r>
              <a:rPr lang="en-US" sz="4000" b="1" dirty="0"/>
              <a:t> </a:t>
            </a:r>
            <a:r>
              <a:rPr lang="en-US" sz="4000" b="1" dirty="0" err="1"/>
              <a:t>học</a:t>
            </a:r>
            <a:r>
              <a:rPr lang="en-US" sz="4000" b="1" dirty="0"/>
              <a:t>. </a:t>
            </a:r>
            <a:r>
              <a:rPr lang="en-US" sz="4000" b="1" dirty="0" err="1"/>
              <a:t>Hỏi</a:t>
            </a:r>
            <a:r>
              <a:rPr lang="en-US" sz="4000" b="1" dirty="0"/>
              <a:t> </a:t>
            </a:r>
            <a:r>
              <a:rPr lang="en-US" sz="4000" b="1" dirty="0" err="1"/>
              <a:t>có</a:t>
            </a:r>
            <a:r>
              <a:rPr lang="en-US" sz="4000" b="1" dirty="0"/>
              <a:t> </a:t>
            </a:r>
            <a:r>
              <a:rPr lang="en-US" sz="4000" b="1" dirty="0" err="1">
                <a:solidFill>
                  <a:srgbClr val="92D050"/>
                </a:solidFill>
              </a:rPr>
              <a:t>tất</a:t>
            </a:r>
            <a:r>
              <a:rPr lang="en-US" sz="4000" b="1" dirty="0">
                <a:solidFill>
                  <a:srgbClr val="92D050"/>
                </a:solidFill>
              </a:rPr>
              <a:t> </a:t>
            </a:r>
            <a:r>
              <a:rPr lang="en-US" sz="4000" b="1" dirty="0" err="1">
                <a:solidFill>
                  <a:srgbClr val="92D050"/>
                </a:solidFill>
              </a:rPr>
              <a:t>cả</a:t>
            </a:r>
            <a:r>
              <a:rPr lang="en-US" sz="4000" b="1" dirty="0"/>
              <a:t> bao </a:t>
            </a:r>
            <a:r>
              <a:rPr lang="en-US" sz="4000" b="1" dirty="0" err="1"/>
              <a:t>nhiêu</a:t>
            </a:r>
            <a:r>
              <a:rPr lang="en-US" sz="4000" b="1" dirty="0"/>
              <a:t> </a:t>
            </a:r>
            <a:r>
              <a:rPr lang="en-US" sz="4000" b="1" dirty="0" err="1">
                <a:solidFill>
                  <a:srgbClr val="92D050"/>
                </a:solidFill>
              </a:rPr>
              <a:t>học</a:t>
            </a:r>
            <a:r>
              <a:rPr lang="en-US" sz="4000" b="1" dirty="0">
                <a:solidFill>
                  <a:srgbClr val="92D050"/>
                </a:solidFill>
              </a:rPr>
              <a:t> </a:t>
            </a:r>
            <a:r>
              <a:rPr lang="en-US" sz="4000" b="1" dirty="0" err="1">
                <a:solidFill>
                  <a:srgbClr val="92D050"/>
                </a:solidFill>
              </a:rPr>
              <a:t>sinh</a:t>
            </a:r>
            <a:r>
              <a:rPr lang="en-US" sz="4000" b="1" dirty="0">
                <a:solidFill>
                  <a:srgbClr val="92D050"/>
                </a:solidFill>
              </a:rPr>
              <a:t> </a:t>
            </a:r>
            <a:r>
              <a:rPr lang="en-US" sz="4000" b="1" dirty="0" err="1"/>
              <a:t>đang</a:t>
            </a:r>
            <a:r>
              <a:rPr lang="en-US" sz="4000" b="1" dirty="0"/>
              <a:t> </a:t>
            </a:r>
            <a:r>
              <a:rPr lang="en-US" sz="4000" b="1" dirty="0" err="1"/>
              <a:t>ngồi</a:t>
            </a:r>
            <a:r>
              <a:rPr lang="en-US" sz="4000" b="1" dirty="0"/>
              <a:t> </a:t>
            </a:r>
            <a:r>
              <a:rPr lang="en-US" sz="4000" b="1" dirty="0" err="1"/>
              <a:t>học</a:t>
            </a:r>
            <a:r>
              <a:rPr lang="en-US" sz="4000" b="1" dirty="0"/>
              <a:t>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5DBBC9F-7420-4CEF-A17A-E675E72EE40A}"/>
              </a:ext>
            </a:extLst>
          </p:cNvPr>
          <p:cNvSpPr/>
          <p:nvPr/>
        </p:nvSpPr>
        <p:spPr>
          <a:xfrm>
            <a:off x="190500" y="2631501"/>
            <a:ext cx="5105400" cy="3863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600" b="1" u="sng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3600" b="1" u="sng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1: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</a:t>
            </a:r>
            <a:r>
              <a:rPr lang="en-US" sz="3600" u="sng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3600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u="sng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giải</a:t>
            </a:r>
            <a:endParaRPr lang="en-US" sz="36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bộ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bàn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ghế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tất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cả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15 x 8 = 120 (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bộ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tất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cả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 x 120 = 240 (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n-US" sz="3600" u="sng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Đáp</a:t>
            </a:r>
            <a:r>
              <a:rPr lang="en-US" sz="3600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u="sng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: 240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endParaRPr lang="en-US" sz="36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44680B8-BEB7-416E-AC8B-3060572941F0}"/>
              </a:ext>
            </a:extLst>
          </p:cNvPr>
          <p:cNvSpPr/>
          <p:nvPr/>
        </p:nvSpPr>
        <p:spPr>
          <a:xfrm>
            <a:off x="5397500" y="2600485"/>
            <a:ext cx="6604000" cy="3863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600" b="1" u="sng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3600" b="1" u="sng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2: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    </a:t>
            </a:r>
            <a:r>
              <a:rPr lang="en-US" sz="3600" u="sng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3600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u="sng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giải</a:t>
            </a:r>
            <a:endParaRPr lang="en-US" sz="36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mỗi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lớp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 x 15 = 30 ( </a:t>
            </a: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trường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tất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cả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30 x 8 = 240 ( </a:t>
            </a: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n-US" sz="3600" u="sng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Đáp</a:t>
            </a:r>
            <a:r>
              <a:rPr lang="en-US" sz="3600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u="sng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: 240 </a:t>
            </a: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endParaRPr lang="en-US" sz="36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56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929</Words>
  <Application>Microsoft Office PowerPoint</Application>
  <PresentationFormat>Custom</PresentationFormat>
  <Paragraphs>137</Paragraphs>
  <Slides>17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Office Theme</vt:lpstr>
      <vt:lpstr>1_Office Theme</vt:lpstr>
      <vt:lpstr>Equation</vt:lpstr>
      <vt:lpstr>PowerPoint Presentation</vt:lpstr>
      <vt:lpstr>Thứ Ba ngày 16   tháng 11  năm 2021</vt:lpstr>
      <vt:lpstr>PowerPoint Presentation</vt:lpstr>
      <vt:lpstr>     Mẫu : 2 x 5 x 4 = ? Cách 1:   2 x 5 x 4 = (2 x 5) x 4 = 10 x 4 = 40 Cách 2:   2 x 5 x 4 = 2 x ( 5 x 4) = 2 x 20 = 40</vt:lpstr>
      <vt:lpstr>PowerPoint Presentation</vt:lpstr>
      <vt:lpstr>PowerPoint Presentation</vt:lpstr>
      <vt:lpstr>Bài 2: Tính bằng cách thuận tiện nhất: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Số nào ? 5 x 2017 x 2=(5 x 2) x…….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Yến Trần Nữ Hoàng</dc:creator>
  <cp:lastModifiedBy>vuminhhieucp59@gmail.com</cp:lastModifiedBy>
  <cp:revision>27</cp:revision>
  <dcterms:created xsi:type="dcterms:W3CDTF">2021-07-23T01:59:25Z</dcterms:created>
  <dcterms:modified xsi:type="dcterms:W3CDTF">2021-11-16T03:48:00Z</dcterms:modified>
</cp:coreProperties>
</file>