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7" r:id="rId3"/>
    <p:sldId id="270" r:id="rId4"/>
    <p:sldId id="271" r:id="rId5"/>
    <p:sldId id="259" r:id="rId6"/>
    <p:sldId id="273" r:id="rId7"/>
    <p:sldId id="274" r:id="rId8"/>
    <p:sldId id="275" r:id="rId9"/>
    <p:sldId id="276" r:id="rId10"/>
    <p:sldId id="277" r:id="rId11"/>
    <p:sldId id="280" r:id="rId12"/>
    <p:sldId id="281" r:id="rId13"/>
    <p:sldId id="278" r:id="rId14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828" y="-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E8826-C84F-43DD-BAE9-9EB15042A19B}" type="datetimeFigureOut">
              <a:rPr lang="vi-VN" smtClean="0"/>
              <a:t>04/11/2021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E29CE-5A59-4F8A-AFC8-123F8EEEC8E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80829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E8826-C84F-43DD-BAE9-9EB15042A19B}" type="datetimeFigureOut">
              <a:rPr lang="vi-VN" smtClean="0"/>
              <a:t>04/11/2021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E29CE-5A59-4F8A-AFC8-123F8EEEC8E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16881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E8826-C84F-43DD-BAE9-9EB15042A19B}" type="datetimeFigureOut">
              <a:rPr lang="vi-VN" smtClean="0"/>
              <a:t>04/11/2021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E29CE-5A59-4F8A-AFC8-123F8EEEC8E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47119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E8826-C84F-43DD-BAE9-9EB15042A19B}" type="datetimeFigureOut">
              <a:rPr lang="vi-VN" smtClean="0"/>
              <a:t>04/11/2021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E29CE-5A59-4F8A-AFC8-123F8EEEC8E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43282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E8826-C84F-43DD-BAE9-9EB15042A19B}" type="datetimeFigureOut">
              <a:rPr lang="vi-VN" smtClean="0"/>
              <a:t>04/11/2021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E29CE-5A59-4F8A-AFC8-123F8EEEC8E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31575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E8826-C84F-43DD-BAE9-9EB15042A19B}" type="datetimeFigureOut">
              <a:rPr lang="vi-VN" smtClean="0"/>
              <a:t>04/11/2021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E29CE-5A59-4F8A-AFC8-123F8EEEC8E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485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E8826-C84F-43DD-BAE9-9EB15042A19B}" type="datetimeFigureOut">
              <a:rPr lang="vi-VN" smtClean="0"/>
              <a:t>04/11/2021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E29CE-5A59-4F8A-AFC8-123F8EEEC8E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63179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E8826-C84F-43DD-BAE9-9EB15042A19B}" type="datetimeFigureOut">
              <a:rPr lang="vi-VN" smtClean="0"/>
              <a:t>04/11/2021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E29CE-5A59-4F8A-AFC8-123F8EEEC8E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55191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E8826-C84F-43DD-BAE9-9EB15042A19B}" type="datetimeFigureOut">
              <a:rPr lang="vi-VN" smtClean="0"/>
              <a:t>04/11/2021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E29CE-5A59-4F8A-AFC8-123F8EEEC8E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72810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E8826-C84F-43DD-BAE9-9EB15042A19B}" type="datetimeFigureOut">
              <a:rPr lang="vi-VN" smtClean="0"/>
              <a:t>04/11/2021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E29CE-5A59-4F8A-AFC8-123F8EEEC8E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50843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E8826-C84F-43DD-BAE9-9EB15042A19B}" type="datetimeFigureOut">
              <a:rPr lang="vi-VN" smtClean="0"/>
              <a:t>04/11/2021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E29CE-5A59-4F8A-AFC8-123F8EEEC8E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77891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8E8826-C84F-43DD-BAE9-9EB15042A19B}" type="datetimeFigureOut">
              <a:rPr lang="vi-VN" smtClean="0"/>
              <a:t>04/11/2021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FE29CE-5A59-4F8A-AFC8-123F8EEEC8E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56325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audio" Target="file:///E:\MP3\Nhac%20thieu%20nhi\Thuong%20lam%20thay%20co%20oi%20-%20Jolie%20Quynh%20Anh.mp3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WordArt 3"/>
          <p:cNvSpPr>
            <a:spLocks noChangeArrowheads="1" noChangeShapeType="1" noTextEdit="1"/>
          </p:cNvSpPr>
          <p:nvPr/>
        </p:nvSpPr>
        <p:spPr bwMode="auto">
          <a:xfrm>
            <a:off x="838200" y="1139825"/>
            <a:ext cx="7391400" cy="1524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dirty="0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00FF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TRƯỜNG TIỂU HỌC ÁI MỘ A</a:t>
            </a:r>
            <a:endParaRPr lang="vi-VN" sz="3600" b="1" kern="10" dirty="0">
              <a:ln w="12700">
                <a:solidFill>
                  <a:srgbClr val="3333CC"/>
                </a:solidFill>
                <a:round/>
                <a:headEnd/>
                <a:tailEnd/>
              </a:ln>
              <a:solidFill>
                <a:srgbClr val="0000FF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9220" name="WordArt 4"/>
          <p:cNvSpPr>
            <a:spLocks noChangeArrowheads="1" noChangeShapeType="1" noTextEdit="1"/>
          </p:cNvSpPr>
          <p:nvPr/>
        </p:nvSpPr>
        <p:spPr bwMode="auto">
          <a:xfrm>
            <a:off x="615950" y="2971800"/>
            <a:ext cx="7848600" cy="1828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Môn: TOÁN LỚP 4</a:t>
            </a:r>
          </a:p>
        </p:txBody>
      </p:sp>
      <p:pic>
        <p:nvPicPr>
          <p:cNvPr id="14340" name="Picture 5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11313" cy="167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7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605713" y="5264150"/>
            <a:ext cx="1538287" cy="159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2" name="Picture 8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>
            <a:off x="0" y="5329238"/>
            <a:ext cx="1787525" cy="152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3" name="Picture 7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598569" y="-21431"/>
            <a:ext cx="1538288" cy="159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217416"/>
      </p:ext>
    </p:extLst>
  </p:cSld>
  <p:clrMapOvr>
    <a:masterClrMapping/>
  </p:clrMapOvr>
  <p:transition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6" dur="3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3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3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9" dur="3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3"/>
          <p:cNvSpPr txBox="1">
            <a:spLocks noChangeArrowheads="1"/>
          </p:cNvSpPr>
          <p:nvPr/>
        </p:nvSpPr>
        <p:spPr bwMode="auto">
          <a:xfrm>
            <a:off x="96440" y="476672"/>
            <a:ext cx="8868047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just"/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4: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ABCD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AB = 6cm,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AD = 4cm.</a:t>
            </a:r>
          </a:p>
        </p:txBody>
      </p:sp>
      <p:cxnSp>
        <p:nvCxnSpPr>
          <p:cNvPr id="24" name="Straight Connector 23"/>
          <p:cNvCxnSpPr/>
          <p:nvPr/>
        </p:nvCxnSpPr>
        <p:spPr>
          <a:xfrm flipV="1">
            <a:off x="2115741" y="1558926"/>
            <a:ext cx="9525" cy="31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3"/>
          <p:cNvSpPr txBox="1">
            <a:spLocks noChangeArrowheads="1"/>
          </p:cNvSpPr>
          <p:nvPr/>
        </p:nvSpPr>
        <p:spPr bwMode="auto">
          <a:xfrm>
            <a:off x="82586" y="1626599"/>
            <a:ext cx="8868047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just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AD,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BC.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N ta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AB.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8829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3"/>
          <p:cNvSpPr txBox="1">
            <a:spLocks noChangeArrowheads="1"/>
          </p:cNvSpPr>
          <p:nvPr/>
        </p:nvSpPr>
        <p:spPr bwMode="auto">
          <a:xfrm>
            <a:off x="96440" y="476672"/>
            <a:ext cx="8868047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just"/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4: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ABCD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AB = 6cm,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AD = 4cm.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2018727" y="4448245"/>
            <a:ext cx="2617631" cy="1287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342" name="TextBox 13"/>
          <p:cNvSpPr txBox="1">
            <a:spLocks noChangeArrowheads="1"/>
          </p:cNvSpPr>
          <p:nvPr/>
        </p:nvSpPr>
        <p:spPr bwMode="auto">
          <a:xfrm>
            <a:off x="1951435" y="4533736"/>
            <a:ext cx="3286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r>
              <a:rPr lang="en-US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14343" name="TextBox 14"/>
          <p:cNvSpPr txBox="1">
            <a:spLocks noChangeArrowheads="1"/>
          </p:cNvSpPr>
          <p:nvPr/>
        </p:nvSpPr>
        <p:spPr bwMode="auto">
          <a:xfrm>
            <a:off x="4645819" y="4551200"/>
            <a:ext cx="3286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r>
              <a:rPr lang="en-US"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043113" y="2540699"/>
            <a:ext cx="0" cy="190607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1854236" y="2132856"/>
            <a:ext cx="28217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D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4658916" y="2554553"/>
            <a:ext cx="0" cy="190607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4665302" y="2202996"/>
            <a:ext cx="278606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cxnSp>
        <p:nvCxnSpPr>
          <p:cNvPr id="24" name="Straight Connector 23"/>
          <p:cNvCxnSpPr/>
          <p:nvPr/>
        </p:nvCxnSpPr>
        <p:spPr>
          <a:xfrm flipV="1">
            <a:off x="2115741" y="1558926"/>
            <a:ext cx="9525" cy="31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2028029" y="2560645"/>
            <a:ext cx="2607972" cy="425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350" name="Rectangle 15"/>
          <p:cNvSpPr>
            <a:spLocks noChangeArrowheads="1"/>
          </p:cNvSpPr>
          <p:nvPr/>
        </p:nvSpPr>
        <p:spPr bwMode="auto">
          <a:xfrm>
            <a:off x="3156347" y="4571836"/>
            <a:ext cx="58221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</a:rPr>
              <a:t>6cm</a:t>
            </a:r>
            <a:endParaRPr lang="en-US">
              <a:latin typeface="Gill Sans MT" pitchFamily="34" charset="0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403648" y="3224050"/>
            <a:ext cx="58221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4cm</a:t>
            </a:r>
            <a:endParaRPr lang="en-US" dirty="0"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2243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2" grpId="0"/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3"/>
          <p:cNvSpPr txBox="1">
            <a:spLocks noChangeArrowheads="1"/>
          </p:cNvSpPr>
          <p:nvPr/>
        </p:nvSpPr>
        <p:spPr bwMode="auto">
          <a:xfrm>
            <a:off x="96440" y="476672"/>
            <a:ext cx="8868047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just"/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4: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AD,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N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BC.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N ta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đó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AB.</a:t>
            </a:r>
          </a:p>
          <a:p>
            <a:pPr algn="just"/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041285" y="5805264"/>
            <a:ext cx="2617631" cy="1287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342" name="TextBox 13"/>
          <p:cNvSpPr txBox="1">
            <a:spLocks noChangeArrowheads="1"/>
          </p:cNvSpPr>
          <p:nvPr/>
        </p:nvSpPr>
        <p:spPr bwMode="auto">
          <a:xfrm>
            <a:off x="1563264" y="3768671"/>
            <a:ext cx="3286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14343" name="TextBox 14"/>
          <p:cNvSpPr txBox="1">
            <a:spLocks noChangeArrowheads="1"/>
          </p:cNvSpPr>
          <p:nvPr/>
        </p:nvSpPr>
        <p:spPr bwMode="auto">
          <a:xfrm>
            <a:off x="4779601" y="3583728"/>
            <a:ext cx="3286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088898" y="3907811"/>
            <a:ext cx="0" cy="190607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1586482" y="5767452"/>
            <a:ext cx="28217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D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4681353" y="3912070"/>
            <a:ext cx="0" cy="190607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4829608" y="5763824"/>
            <a:ext cx="278606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cxnSp>
        <p:nvCxnSpPr>
          <p:cNvPr id="24" name="Straight Connector 23"/>
          <p:cNvCxnSpPr/>
          <p:nvPr/>
        </p:nvCxnSpPr>
        <p:spPr>
          <a:xfrm flipV="1">
            <a:off x="2115741" y="1558926"/>
            <a:ext cx="9525" cy="31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2051720" y="3887840"/>
            <a:ext cx="2607972" cy="425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350" name="Rectangle 15"/>
          <p:cNvSpPr>
            <a:spLocks noChangeArrowheads="1"/>
          </p:cNvSpPr>
          <p:nvPr/>
        </p:nvSpPr>
        <p:spPr bwMode="auto">
          <a:xfrm>
            <a:off x="3156346" y="5982836"/>
            <a:ext cx="58221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</a:rPr>
              <a:t>6cm</a:t>
            </a:r>
            <a:endParaRPr lang="en-US">
              <a:latin typeface="Gill Sans MT" pitchFamily="34" charset="0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957554" y="4756502"/>
            <a:ext cx="58221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4cm</a:t>
            </a:r>
            <a:endParaRPr lang="en-US" dirty="0">
              <a:latin typeface="Gill Sans MT" pitchFamily="34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2088898" y="4869160"/>
            <a:ext cx="259245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3"/>
          <p:cNvSpPr txBox="1">
            <a:spLocks noChangeArrowheads="1"/>
          </p:cNvSpPr>
          <p:nvPr/>
        </p:nvSpPr>
        <p:spPr bwMode="auto">
          <a:xfrm>
            <a:off x="1586482" y="4571558"/>
            <a:ext cx="3286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M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13"/>
          <p:cNvSpPr txBox="1">
            <a:spLocks noChangeArrowheads="1"/>
          </p:cNvSpPr>
          <p:nvPr/>
        </p:nvSpPr>
        <p:spPr bwMode="auto">
          <a:xfrm>
            <a:off x="4829608" y="4571558"/>
            <a:ext cx="3286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144856" y="3583728"/>
            <a:ext cx="4071949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ABCD, ABNM, MNCD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220072" y="4869160"/>
            <a:ext cx="4036682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AB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MN, CD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6134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8" descr="2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WordArt 7"/>
          <p:cNvSpPr>
            <a:spLocks noChangeArrowheads="1" noChangeShapeType="1" noTextEdit="1"/>
          </p:cNvSpPr>
          <p:nvPr/>
        </p:nvSpPr>
        <p:spPr bwMode="auto">
          <a:xfrm>
            <a:off x="2667000" y="1219200"/>
            <a:ext cx="5638800" cy="396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Chúc các em </a:t>
            </a:r>
          </a:p>
          <a:p>
            <a:pPr algn="ctr"/>
            <a:r>
              <a:rPr lang="vi-VN" sz="3600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chăm ngoan</a:t>
            </a:r>
          </a:p>
          <a:p>
            <a:pPr algn="ctr"/>
            <a:r>
              <a:rPr lang="vi-VN" sz="3600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học tốt</a:t>
            </a:r>
          </a:p>
        </p:txBody>
      </p:sp>
    </p:spTree>
    <p:extLst>
      <p:ext uri="{BB962C8B-B14F-4D97-AF65-F5344CB8AC3E}">
        <p14:creationId xmlns:p14="http://schemas.microsoft.com/office/powerpoint/2010/main" val="2786057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37103" y="2040570"/>
            <a:ext cx="8827386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just"/>
            <a:r>
              <a:rPr lang="nl-NL" sz="3600" b="1" dirty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Vẽ hình vuông ABCD có cạnh dài 7 dm, tính chu vi và diện tích của hình vuông.</a:t>
            </a:r>
          </a:p>
        </p:txBody>
      </p:sp>
      <p:sp>
        <p:nvSpPr>
          <p:cNvPr id="4" name="WordArt 23"/>
          <p:cNvSpPr>
            <a:spLocks noChangeArrowheads="1" noChangeShapeType="1" noTextEdit="1"/>
          </p:cNvSpPr>
          <p:nvPr/>
        </p:nvSpPr>
        <p:spPr bwMode="auto">
          <a:xfrm>
            <a:off x="1752600" y="528092"/>
            <a:ext cx="5257800" cy="1028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KHỞI ĐỘNG</a:t>
            </a:r>
            <a:endParaRPr lang="vi-VN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97546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ChangeArrowheads="1"/>
          </p:cNvSpPr>
          <p:nvPr/>
        </p:nvSpPr>
        <p:spPr bwMode="auto">
          <a:xfrm>
            <a:off x="76200" y="-246063"/>
            <a:ext cx="184150" cy="460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 altLang="en-US" sz="240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6387" name="Rectangle 6"/>
          <p:cNvSpPr>
            <a:spLocks noChangeArrowheads="1"/>
          </p:cNvSpPr>
          <p:nvPr/>
        </p:nvSpPr>
        <p:spPr bwMode="auto">
          <a:xfrm>
            <a:off x="76200" y="-246063"/>
            <a:ext cx="184150" cy="460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 altLang="en-US" sz="240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6388" name="Rectangle 9"/>
          <p:cNvSpPr>
            <a:spLocks noChangeArrowheads="1"/>
          </p:cNvSpPr>
          <p:nvPr/>
        </p:nvSpPr>
        <p:spPr bwMode="auto">
          <a:xfrm>
            <a:off x="76200" y="-246063"/>
            <a:ext cx="184150" cy="460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 altLang="en-US" sz="240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6389" name="Rectangle 12"/>
          <p:cNvSpPr>
            <a:spLocks noChangeArrowheads="1"/>
          </p:cNvSpPr>
          <p:nvPr/>
        </p:nvSpPr>
        <p:spPr bwMode="auto">
          <a:xfrm>
            <a:off x="76200" y="-17463"/>
            <a:ext cx="184150" cy="460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 altLang="en-US" sz="240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6390" name="Rectangle 15"/>
          <p:cNvSpPr>
            <a:spLocks noChangeArrowheads="1"/>
          </p:cNvSpPr>
          <p:nvPr/>
        </p:nvSpPr>
        <p:spPr bwMode="auto">
          <a:xfrm>
            <a:off x="76200" y="-246063"/>
            <a:ext cx="184150" cy="460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 altLang="en-US" sz="240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6391" name="Rectangle 28"/>
          <p:cNvSpPr>
            <a:spLocks noChangeArrowheads="1"/>
          </p:cNvSpPr>
          <p:nvPr/>
        </p:nvSpPr>
        <p:spPr bwMode="auto">
          <a:xfrm>
            <a:off x="76200" y="-246063"/>
            <a:ext cx="184150" cy="460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 altLang="en-US" sz="240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" name="Thuong lam thay co oi - Jolie Quynh Anh.mp3">
            <a:hlinkClick r:id="" action="ppaction://media"/>
          </p:cNvPr>
          <p:cNvSpPr>
            <a:spLocks noRot="1" noChangeAspect="1"/>
          </p:cNvSpPr>
          <p:nvPr>
            <a:audioFile r:link="rId1"/>
          </p:nvPr>
        </p:nvSpPr>
        <p:spPr bwMode="auto">
          <a:xfrm>
            <a:off x="-669925" y="6440488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084" name="WordArt 21"/>
          <p:cNvSpPr>
            <a:spLocks noChangeArrowheads="1" noChangeShapeType="1" noTextEdit="1"/>
          </p:cNvSpPr>
          <p:nvPr/>
        </p:nvSpPr>
        <p:spPr bwMode="auto">
          <a:xfrm>
            <a:off x="2247900" y="579438"/>
            <a:ext cx="4648200" cy="1117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TOÁN</a:t>
            </a:r>
          </a:p>
        </p:txBody>
      </p:sp>
      <p:sp>
        <p:nvSpPr>
          <p:cNvPr id="3085" name="WordArt 23"/>
          <p:cNvSpPr>
            <a:spLocks noChangeArrowheads="1" noChangeShapeType="1" noTextEdit="1"/>
          </p:cNvSpPr>
          <p:nvPr/>
        </p:nvSpPr>
        <p:spPr bwMode="auto">
          <a:xfrm>
            <a:off x="228600" y="2057400"/>
            <a:ext cx="8686800" cy="205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Luyện tập</a:t>
            </a:r>
            <a:endParaRPr lang="vi-VN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1" name="WordArt 21"/>
          <p:cNvSpPr>
            <a:spLocks noChangeArrowheads="1" noChangeShapeType="1" noTextEdit="1"/>
          </p:cNvSpPr>
          <p:nvPr/>
        </p:nvSpPr>
        <p:spPr bwMode="auto">
          <a:xfrm>
            <a:off x="2400300" y="4614863"/>
            <a:ext cx="4648200" cy="11160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(SGK – trang </a:t>
            </a:r>
            <a:r>
              <a:rPr lang="vi-VN" sz="36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55)</a:t>
            </a:r>
            <a:endParaRPr lang="vi-VN" sz="36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3057427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2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3084" grpId="0" animBg="1"/>
      <p:bldP spid="3085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544159" y="1916832"/>
            <a:ext cx="5278899" cy="80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73" tIns="34286" rIns="68573" bIns="34286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altLang="vi-VN" sz="4800" b="1" dirty="0" err="1">
                <a:solidFill>
                  <a:schemeClr val="bg1"/>
                </a:solidFill>
                <a:latin typeface="HP001 4 hàng" pitchFamily="34" charset="-93"/>
                <a:ea typeface="HP001 5Ha"/>
                <a:cs typeface="Times New Roman" pitchFamily="18" charset="0"/>
              </a:rPr>
              <a:t>Toán</a:t>
            </a:r>
            <a:endParaRPr lang="en-US" altLang="vi-VN" sz="4800" b="1" dirty="0">
              <a:solidFill>
                <a:schemeClr val="bg1"/>
              </a:solidFill>
              <a:latin typeface="HP001 4 hàng" pitchFamily="34" charset="-93"/>
              <a:ea typeface="HP001 5Ha"/>
              <a:cs typeface="Times New Roman" pitchFamily="18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51520" y="3068960"/>
            <a:ext cx="8146815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73" tIns="34286" rIns="68573" bIns="34286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altLang="vi-VN" sz="4400" b="1" dirty="0" err="1" smtClean="0">
                <a:solidFill>
                  <a:srgbClr val="FFFF66"/>
                </a:solidFill>
                <a:latin typeface="HP001 4 hàng" pitchFamily="34" charset="-93"/>
                <a:ea typeface="HP001 5Ha"/>
                <a:cs typeface="Times New Roman" pitchFamily="18" charset="0"/>
              </a:rPr>
              <a:t>Luyện</a:t>
            </a:r>
            <a:r>
              <a:rPr lang="en-US" altLang="vi-VN" sz="4400" b="1" dirty="0" smtClean="0">
                <a:solidFill>
                  <a:srgbClr val="FFFF66"/>
                </a:solidFill>
                <a:latin typeface="HP001 4 hàng" pitchFamily="34" charset="-93"/>
                <a:ea typeface="HP001 5Ha"/>
                <a:cs typeface="Times New Roman" pitchFamily="18" charset="0"/>
              </a:rPr>
              <a:t> </a:t>
            </a:r>
            <a:r>
              <a:rPr lang="en-US" altLang="vi-VN" sz="4400" b="1" dirty="0" err="1" smtClean="0">
                <a:solidFill>
                  <a:srgbClr val="FFFF66"/>
                </a:solidFill>
                <a:latin typeface="HP001 4 hàng" pitchFamily="34" charset="-93"/>
                <a:ea typeface="HP001 5Ha"/>
                <a:cs typeface="Times New Roman" pitchFamily="18" charset="0"/>
              </a:rPr>
              <a:t>tập</a:t>
            </a:r>
            <a:r>
              <a:rPr lang="en-US" altLang="vi-VN" sz="4400" b="1" dirty="0" smtClean="0">
                <a:solidFill>
                  <a:srgbClr val="FFFF66"/>
                </a:solidFill>
                <a:latin typeface="HP001 4 hàng" pitchFamily="34" charset="-93"/>
                <a:ea typeface="HP001 5Ha"/>
                <a:cs typeface="Times New Roman" pitchFamily="18" charset="0"/>
              </a:rPr>
              <a:t> (tr55)</a:t>
            </a:r>
            <a:endParaRPr lang="vi-VN" altLang="vi-VN" sz="4400" b="1" dirty="0">
              <a:solidFill>
                <a:srgbClr val="FFFF66"/>
              </a:solidFill>
              <a:latin typeface="HP001 4 hàng" pitchFamily="34" charset="-93"/>
              <a:ea typeface="HP001 5Ha"/>
              <a:cs typeface="Times New Roman" pitchFamily="18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10138" y="919164"/>
            <a:ext cx="8228794" cy="623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73" tIns="34286" rIns="68573" bIns="34286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altLang="vi-VN" sz="3600" b="1" dirty="0" err="1">
                <a:solidFill>
                  <a:schemeClr val="bg1"/>
                </a:solidFill>
                <a:latin typeface="HP001 4 hàng" pitchFamily="34" charset="-93"/>
                <a:ea typeface="HP001 5Ha"/>
                <a:cs typeface="Times New Roman" pitchFamily="18" charset="0"/>
              </a:rPr>
              <a:t>Thứ</a:t>
            </a:r>
            <a:r>
              <a:rPr lang="en-US" altLang="vi-VN" sz="3600" b="1" dirty="0">
                <a:solidFill>
                  <a:schemeClr val="bg1"/>
                </a:solidFill>
                <a:latin typeface="HP001 4 hàng" pitchFamily="34" charset="-93"/>
                <a:ea typeface="HP001 5Ha"/>
                <a:cs typeface="Times New Roman" pitchFamily="18" charset="0"/>
              </a:rPr>
              <a:t>   </a:t>
            </a:r>
            <a:r>
              <a:rPr lang="en-US" altLang="vi-VN" sz="3600" b="1" dirty="0" err="1" smtClean="0">
                <a:solidFill>
                  <a:schemeClr val="bg1"/>
                </a:solidFill>
                <a:latin typeface="HP001 4 hàng" pitchFamily="34" charset="-93"/>
                <a:ea typeface="HP001 5Ha"/>
                <a:cs typeface="Times New Roman" pitchFamily="18" charset="0"/>
              </a:rPr>
              <a:t>hai</a:t>
            </a:r>
            <a:r>
              <a:rPr lang="en-US" altLang="vi-VN" sz="3600" b="1" dirty="0" smtClean="0">
                <a:solidFill>
                  <a:schemeClr val="bg1"/>
                </a:solidFill>
                <a:latin typeface="HP001 4 hàng" pitchFamily="34" charset="-93"/>
                <a:ea typeface="HP001 5Ha"/>
                <a:cs typeface="Times New Roman" pitchFamily="18" charset="0"/>
              </a:rPr>
              <a:t>   </a:t>
            </a:r>
            <a:r>
              <a:rPr lang="en-US" altLang="vi-VN" sz="3600" b="1" dirty="0" err="1">
                <a:solidFill>
                  <a:schemeClr val="bg1"/>
                </a:solidFill>
                <a:latin typeface="HP001 4 hàng" pitchFamily="34" charset="-93"/>
                <a:ea typeface="HP001 5Ha"/>
                <a:cs typeface="Times New Roman" pitchFamily="18" charset="0"/>
              </a:rPr>
              <a:t>ngày</a:t>
            </a:r>
            <a:r>
              <a:rPr lang="en-US" altLang="vi-VN" sz="3600" b="1" dirty="0">
                <a:solidFill>
                  <a:schemeClr val="bg1"/>
                </a:solidFill>
                <a:latin typeface="HP001 4 hàng" pitchFamily="34" charset="-93"/>
                <a:ea typeface="HP001 5Ha"/>
                <a:cs typeface="Times New Roman" pitchFamily="18" charset="0"/>
              </a:rPr>
              <a:t>   </a:t>
            </a:r>
            <a:r>
              <a:rPr lang="en-US" altLang="vi-VN" sz="3600" b="1" dirty="0" err="1">
                <a:solidFill>
                  <a:schemeClr val="bg1"/>
                </a:solidFill>
                <a:latin typeface="HP001 4 hàng" pitchFamily="34" charset="-93"/>
                <a:ea typeface="HP001 5Ha"/>
                <a:cs typeface="Times New Roman" pitchFamily="18" charset="0"/>
              </a:rPr>
              <a:t>tháng</a:t>
            </a:r>
            <a:r>
              <a:rPr lang="en-US" altLang="vi-VN" sz="3600" b="1" dirty="0">
                <a:solidFill>
                  <a:schemeClr val="bg1"/>
                </a:solidFill>
                <a:latin typeface="HP001 4 hàng" pitchFamily="34" charset="-93"/>
                <a:ea typeface="HP001 5Ha"/>
                <a:cs typeface="Times New Roman" pitchFamily="18" charset="0"/>
              </a:rPr>
              <a:t> </a:t>
            </a:r>
            <a:r>
              <a:rPr lang="en-US" altLang="vi-VN" sz="3600" b="1" dirty="0" smtClean="0">
                <a:solidFill>
                  <a:schemeClr val="bg1"/>
                </a:solidFill>
                <a:latin typeface="HP001 4 hàng" pitchFamily="34" charset="-93"/>
                <a:ea typeface="HP001 5Ha"/>
                <a:cs typeface="Times New Roman" pitchFamily="18" charset="0"/>
              </a:rPr>
              <a:t>11 </a:t>
            </a:r>
            <a:r>
              <a:rPr lang="en-US" altLang="vi-VN" sz="3600" b="1" dirty="0" err="1">
                <a:solidFill>
                  <a:schemeClr val="bg1"/>
                </a:solidFill>
                <a:latin typeface="HP001 4 hàng" pitchFamily="34" charset="-93"/>
                <a:ea typeface="HP001 5Ha"/>
                <a:cs typeface="Times New Roman" pitchFamily="18" charset="0"/>
              </a:rPr>
              <a:t>năm</a:t>
            </a:r>
            <a:r>
              <a:rPr lang="en-US" altLang="vi-VN" sz="3600" b="1" dirty="0">
                <a:solidFill>
                  <a:schemeClr val="bg1"/>
                </a:solidFill>
                <a:latin typeface="HP001 4 hàng" pitchFamily="34" charset="-93"/>
                <a:ea typeface="HP001 5Ha"/>
                <a:cs typeface="Times New Roman" pitchFamily="18" charset="0"/>
              </a:rPr>
              <a:t> 2021 </a:t>
            </a:r>
          </a:p>
        </p:txBody>
      </p:sp>
    </p:spTree>
    <p:extLst>
      <p:ext uri="{BB962C8B-B14F-4D97-AF65-F5344CB8AC3E}">
        <p14:creationId xmlns:p14="http://schemas.microsoft.com/office/powerpoint/2010/main" val="240459947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26429" y="332656"/>
            <a:ext cx="847802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just"/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nhọn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tù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bẹt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" name="Isosceles Triangle 2"/>
          <p:cNvSpPr/>
          <p:nvPr/>
        </p:nvSpPr>
        <p:spPr>
          <a:xfrm>
            <a:off x="389161" y="3022600"/>
            <a:ext cx="4182840" cy="2279650"/>
          </a:xfrm>
          <a:prstGeom prst="triangle">
            <a:avLst>
              <a:gd name="adj" fmla="val 28076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1472923" y="3156396"/>
            <a:ext cx="152977" cy="128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rot="5400000" flipH="1" flipV="1">
            <a:off x="1595066" y="3178679"/>
            <a:ext cx="139700" cy="904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3" idx="2"/>
            <a:endCxn id="3" idx="5"/>
          </p:cNvCxnSpPr>
          <p:nvPr/>
        </p:nvCxnSpPr>
        <p:spPr>
          <a:xfrm flipV="1">
            <a:off x="389161" y="4162425"/>
            <a:ext cx="2678607" cy="11398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532160" y="2627313"/>
            <a:ext cx="7985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r>
              <a:rPr lang="en-US" sz="2400" b="1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081883" y="3831134"/>
            <a:ext cx="48200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M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277543" y="5229200"/>
            <a:ext cx="510481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40296" y="5259388"/>
            <a:ext cx="399256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76448" y="2627313"/>
            <a:ext cx="5127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a)</a:t>
            </a:r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4999608" y="5259388"/>
            <a:ext cx="3797300" cy="4286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 flipV="1">
            <a:off x="4959920" y="3297238"/>
            <a:ext cx="39688" cy="200501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978970" y="3297238"/>
            <a:ext cx="215741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136383" y="3297238"/>
            <a:ext cx="1660525" cy="19827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4989618" y="3322205"/>
            <a:ext cx="2117725" cy="19716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4978970" y="3476625"/>
            <a:ext cx="161925" cy="142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5140895" y="3295650"/>
            <a:ext cx="0" cy="1809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12558" y="3425825"/>
            <a:ext cx="122237" cy="1412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7133208" y="3459163"/>
            <a:ext cx="128587" cy="1079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4644008" y="2913063"/>
            <a:ext cx="74771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6988745" y="2895327"/>
            <a:ext cx="7461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8676456" y="5232400"/>
            <a:ext cx="74771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4783708" y="5348288"/>
            <a:ext cx="74771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r>
              <a:rPr lang="en-US" sz="2400" b="1">
                <a:latin typeface="Times New Roman" pitchFamily="18" charset="0"/>
                <a:cs typeface="Times New Roman" pitchFamily="18" charset="0"/>
              </a:rPr>
              <a:t>D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4041589" y="2561937"/>
            <a:ext cx="6477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b)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2559474" y="809709"/>
            <a:ext cx="5468910" cy="643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7546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7" grpId="0"/>
      <p:bldP spid="8" grpId="0"/>
      <p:bldP spid="9" grpId="0"/>
      <p:bldP spid="10" grpId="0"/>
      <p:bldP spid="11" grpId="0"/>
      <p:bldP spid="21" grpId="0"/>
      <p:bldP spid="22" grpId="0"/>
      <p:bldP spid="23" grpId="0"/>
      <p:bldP spid="24" grpId="0"/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74979" y="404664"/>
            <a:ext cx="8782094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just"/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nhọn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tù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bẹt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" name="Isosceles Triangle 2"/>
          <p:cNvSpPr/>
          <p:nvPr/>
        </p:nvSpPr>
        <p:spPr>
          <a:xfrm>
            <a:off x="361951" y="3022600"/>
            <a:ext cx="3612356" cy="2279650"/>
          </a:xfrm>
          <a:prstGeom prst="triangle">
            <a:avLst>
              <a:gd name="adj" fmla="val 28076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93019" y="3168650"/>
            <a:ext cx="125016" cy="128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1409701" y="3158971"/>
            <a:ext cx="108941" cy="13826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351235" y="4133851"/>
            <a:ext cx="2313384" cy="11398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1219200" y="2627313"/>
            <a:ext cx="59888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r>
              <a:rPr lang="en-US" sz="2400" b="1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2651522" y="3884613"/>
            <a:ext cx="598884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r>
              <a:rPr lang="en-US" sz="2400" b="1">
                <a:latin typeface="Times New Roman" pitchFamily="18" charset="0"/>
                <a:cs typeface="Times New Roman" pitchFamily="18" charset="0"/>
              </a:rPr>
              <a:t>M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3950494" y="5070476"/>
            <a:ext cx="59888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r>
              <a:rPr lang="en-US" sz="2400" b="1"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63104" y="5259388"/>
            <a:ext cx="598884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r>
              <a:rPr lang="en-US" sz="2400" b="1"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277416" y="2350914"/>
            <a:ext cx="55016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just"/>
            <a:r>
              <a:rPr lang="en-US" sz="2800" b="1">
                <a:latin typeface="Times New Roman" pitchFamily="18" charset="0"/>
                <a:cs typeface="Times New Roman" pitchFamily="18" charset="0"/>
              </a:rPr>
              <a:t>a)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723764" y="1412776"/>
            <a:ext cx="524072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just"/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AB, AC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3707904" y="1916832"/>
            <a:ext cx="523507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just"/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nhọn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CA, CB</a:t>
            </a: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3701132" y="2564904"/>
            <a:ext cx="504733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just"/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nhọn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BA, BC</a:t>
            </a: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3718941" y="3140968"/>
            <a:ext cx="510153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just"/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nhọn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BM, BA</a:t>
            </a: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3707904" y="3717032"/>
            <a:ext cx="498785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just"/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nhọn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BM, BC</a:t>
            </a:r>
          </a:p>
        </p:txBody>
      </p: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3685637" y="4293096"/>
            <a:ext cx="51652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nhọn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MA, MB</a:t>
            </a:r>
          </a:p>
        </p:txBody>
      </p:sp>
      <p:sp>
        <p:nvSpPr>
          <p:cNvPr id="46" name="TextBox 45"/>
          <p:cNvSpPr txBox="1">
            <a:spLocks noChangeArrowheads="1"/>
          </p:cNvSpPr>
          <p:nvPr/>
        </p:nvSpPr>
        <p:spPr bwMode="auto">
          <a:xfrm>
            <a:off x="317699" y="5558954"/>
            <a:ext cx="543242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just"/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tù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MB, MC</a:t>
            </a:r>
          </a:p>
        </p:txBody>
      </p: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277416" y="6165304"/>
            <a:ext cx="5537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just"/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bẹt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MA, MC</a:t>
            </a:r>
          </a:p>
        </p:txBody>
      </p:sp>
    </p:spTree>
    <p:extLst>
      <p:ext uri="{BB962C8B-B14F-4D97-AF65-F5344CB8AC3E}">
        <p14:creationId xmlns:p14="http://schemas.microsoft.com/office/powerpoint/2010/main" val="486882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18" grpId="0"/>
      <p:bldP spid="19" grpId="0"/>
      <p:bldP spid="20" grpId="0"/>
      <p:bldP spid="21" grpId="0"/>
      <p:bldP spid="22" grpId="0"/>
      <p:bldP spid="7" grpId="0"/>
      <p:bldP spid="33" grpId="0"/>
      <p:bldP spid="39" grpId="0"/>
      <p:bldP spid="40" grpId="0"/>
      <p:bldP spid="42" grpId="0"/>
      <p:bldP spid="44" grpId="0"/>
      <p:bldP spid="46" grpId="0"/>
      <p:bldP spid="4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TextBox 1"/>
          <p:cNvSpPr txBox="1">
            <a:spLocks noChangeArrowheads="1"/>
          </p:cNvSpPr>
          <p:nvPr/>
        </p:nvSpPr>
        <p:spPr bwMode="auto">
          <a:xfrm>
            <a:off x="152780" y="332656"/>
            <a:ext cx="8667692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just"/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nhọn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tù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bẹt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 flipV="1">
            <a:off x="661045" y="3637334"/>
            <a:ext cx="2847975" cy="4286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16200000" flipV="1">
            <a:off x="-343842" y="2675309"/>
            <a:ext cx="1995487" cy="142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646758" y="1675184"/>
            <a:ext cx="161686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2263626" y="1675185"/>
            <a:ext cx="1245394" cy="19843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662236" y="1686296"/>
            <a:ext cx="1601390" cy="20002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669705" y="1856159"/>
            <a:ext cx="13096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rot="16200000" flipV="1">
            <a:off x="705821" y="1762496"/>
            <a:ext cx="1778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2157661" y="1803771"/>
            <a:ext cx="91678" cy="1412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V="1">
            <a:off x="2249339" y="1808535"/>
            <a:ext cx="107156" cy="1365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278" name="TextBox 54"/>
          <p:cNvSpPr txBox="1">
            <a:spLocks noChangeArrowheads="1"/>
          </p:cNvSpPr>
          <p:nvPr/>
        </p:nvSpPr>
        <p:spPr bwMode="auto">
          <a:xfrm>
            <a:off x="395536" y="1292596"/>
            <a:ext cx="55959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r>
              <a:rPr lang="en-US" sz="2400" b="1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11279" name="TextBox 55"/>
          <p:cNvSpPr txBox="1">
            <a:spLocks noChangeArrowheads="1"/>
          </p:cNvSpPr>
          <p:nvPr/>
        </p:nvSpPr>
        <p:spPr bwMode="auto">
          <a:xfrm>
            <a:off x="2301726" y="1341810"/>
            <a:ext cx="56078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r>
              <a:rPr lang="en-US" sz="2400" b="1"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11280" name="TextBox 56"/>
          <p:cNvSpPr txBox="1">
            <a:spLocks noChangeArrowheads="1"/>
          </p:cNvSpPr>
          <p:nvPr/>
        </p:nvSpPr>
        <p:spPr bwMode="auto">
          <a:xfrm>
            <a:off x="3393530" y="3680196"/>
            <a:ext cx="5607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r>
              <a:rPr lang="en-US" sz="2400" b="1"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11281" name="TextBox 57"/>
          <p:cNvSpPr txBox="1">
            <a:spLocks noChangeArrowheads="1"/>
          </p:cNvSpPr>
          <p:nvPr/>
        </p:nvSpPr>
        <p:spPr bwMode="auto">
          <a:xfrm>
            <a:off x="457448" y="3707185"/>
            <a:ext cx="5607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r>
              <a:rPr lang="en-US" sz="2400" b="1">
                <a:latin typeface="Times New Roman" pitchFamily="18" charset="0"/>
                <a:cs typeface="Times New Roman" pitchFamily="18" charset="0"/>
              </a:rPr>
              <a:t>D</a:t>
            </a:r>
          </a:p>
        </p:txBody>
      </p:sp>
      <p:sp>
        <p:nvSpPr>
          <p:cNvPr id="11282" name="TextBox 58"/>
          <p:cNvSpPr txBox="1">
            <a:spLocks noChangeArrowheads="1"/>
          </p:cNvSpPr>
          <p:nvPr/>
        </p:nvSpPr>
        <p:spPr bwMode="auto">
          <a:xfrm>
            <a:off x="-20836" y="2139390"/>
            <a:ext cx="793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b)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3898598" y="1484784"/>
            <a:ext cx="518968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AB, AD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3898896" y="2025192"/>
            <a:ext cx="518968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BD, BC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3907338" y="5301208"/>
            <a:ext cx="520930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nhọn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DB, 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DC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3923928" y="2662610"/>
            <a:ext cx="507366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nhọn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BA, BD</a:t>
            </a: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3893485" y="4614304"/>
            <a:ext cx="50879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nhọn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DA, DB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3898896" y="5949280"/>
            <a:ext cx="50879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nhọn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CB, CD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923928" y="3265820"/>
            <a:ext cx="509828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tù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BA, BC</a:t>
            </a: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3928806" y="3938757"/>
            <a:ext cx="50879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DA, 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DC</a:t>
            </a:r>
          </a:p>
        </p:txBody>
      </p:sp>
    </p:spTree>
    <p:extLst>
      <p:ext uri="{BB962C8B-B14F-4D97-AF65-F5344CB8AC3E}">
        <p14:creationId xmlns:p14="http://schemas.microsoft.com/office/powerpoint/2010/main" val="370326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33" grpId="0"/>
      <p:bldP spid="35" grpId="0"/>
      <p:bldP spid="40" grpId="0"/>
      <p:bldP spid="42" grpId="0"/>
      <p:bldP spid="7" grpId="0"/>
      <p:bldP spid="3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3"/>
          <p:cNvSpPr txBox="1">
            <a:spLocks noChangeArrowheads="1"/>
          </p:cNvSpPr>
          <p:nvPr/>
        </p:nvSpPr>
        <p:spPr bwMode="auto">
          <a:xfrm>
            <a:off x="125016" y="44624"/>
            <a:ext cx="876746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Đ,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S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2291" name="TextBox 4"/>
          <p:cNvSpPr txBox="1">
            <a:spLocks noChangeArrowheads="1"/>
          </p:cNvSpPr>
          <p:nvPr/>
        </p:nvSpPr>
        <p:spPr bwMode="auto">
          <a:xfrm>
            <a:off x="35496" y="1628800"/>
            <a:ext cx="405765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just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AH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ABC</a:t>
            </a:r>
          </a:p>
        </p:txBody>
      </p:sp>
      <p:sp>
        <p:nvSpPr>
          <p:cNvPr id="12292" name="TextBox 5"/>
          <p:cNvSpPr txBox="1">
            <a:spLocks noChangeArrowheads="1"/>
          </p:cNvSpPr>
          <p:nvPr/>
        </p:nvSpPr>
        <p:spPr bwMode="auto">
          <a:xfrm>
            <a:off x="35496" y="2957538"/>
            <a:ext cx="405765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just"/>
            <a:r>
              <a:rPr lang="en-US" sz="2800">
                <a:latin typeface="Times New Roman" pitchFamily="18" charset="0"/>
                <a:cs typeface="Times New Roman" pitchFamily="18" charset="0"/>
              </a:rPr>
              <a:t>- AB là đường cao của hình tam giác ABC</a:t>
            </a:r>
          </a:p>
        </p:txBody>
      </p:sp>
      <p:sp>
        <p:nvSpPr>
          <p:cNvPr id="7" name="Isosceles Triangle 6"/>
          <p:cNvSpPr/>
          <p:nvPr/>
        </p:nvSpPr>
        <p:spPr>
          <a:xfrm>
            <a:off x="4772026" y="1125539"/>
            <a:ext cx="3022997" cy="2574925"/>
          </a:xfrm>
          <a:prstGeom prst="triangle">
            <a:avLst>
              <a:gd name="adj" fmla="val 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Straight Connector 8"/>
          <p:cNvCxnSpPr>
            <a:stCxn id="7" idx="0"/>
          </p:cNvCxnSpPr>
          <p:nvPr/>
        </p:nvCxnSpPr>
        <p:spPr>
          <a:xfrm>
            <a:off x="4772026" y="1125539"/>
            <a:ext cx="1535906" cy="258762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295" name="TextBox 9"/>
          <p:cNvSpPr txBox="1">
            <a:spLocks noChangeArrowheads="1"/>
          </p:cNvSpPr>
          <p:nvPr/>
        </p:nvSpPr>
        <p:spPr bwMode="auto">
          <a:xfrm>
            <a:off x="4549379" y="663575"/>
            <a:ext cx="73461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r>
              <a:rPr lang="en-US" sz="2400" b="1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12296" name="TextBox 10"/>
          <p:cNvSpPr txBox="1">
            <a:spLocks noChangeArrowheads="1"/>
          </p:cNvSpPr>
          <p:nvPr/>
        </p:nvSpPr>
        <p:spPr bwMode="auto">
          <a:xfrm>
            <a:off x="4544617" y="3700463"/>
            <a:ext cx="73461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r>
              <a:rPr lang="en-US" sz="2400" b="1"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12297" name="TextBox 11"/>
          <p:cNvSpPr txBox="1">
            <a:spLocks noChangeArrowheads="1"/>
          </p:cNvSpPr>
          <p:nvPr/>
        </p:nvSpPr>
        <p:spPr bwMode="auto">
          <a:xfrm>
            <a:off x="7649767" y="3700463"/>
            <a:ext cx="73461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r>
              <a:rPr lang="en-US" sz="2400" b="1"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12298" name="TextBox 12"/>
          <p:cNvSpPr txBox="1">
            <a:spLocks noChangeArrowheads="1"/>
          </p:cNvSpPr>
          <p:nvPr/>
        </p:nvSpPr>
        <p:spPr bwMode="auto">
          <a:xfrm>
            <a:off x="6162675" y="3700463"/>
            <a:ext cx="7334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r>
              <a:rPr lang="en-US" sz="2400" b="1"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772025" y="3444876"/>
            <a:ext cx="153591" cy="2444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131469" y="1644650"/>
            <a:ext cx="377429" cy="5048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173141" y="3030539"/>
            <a:ext cx="376238" cy="5111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4182666" y="1687513"/>
            <a:ext cx="3476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4220766" y="3054351"/>
            <a:ext cx="38695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</p:spTree>
    <p:extLst>
      <p:ext uri="{BB962C8B-B14F-4D97-AF65-F5344CB8AC3E}">
        <p14:creationId xmlns:p14="http://schemas.microsoft.com/office/powerpoint/2010/main" val="3509715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3"/>
          <p:cNvSpPr txBox="1">
            <a:spLocks noChangeArrowheads="1"/>
          </p:cNvSpPr>
          <p:nvPr/>
        </p:nvSpPr>
        <p:spPr bwMode="auto">
          <a:xfrm>
            <a:off x="323528" y="188640"/>
            <a:ext cx="8690693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just"/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AB = 3cm (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 algn="just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ABCD (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AB)</a:t>
            </a: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354705" y="2171657"/>
            <a:ext cx="1647088" cy="9018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3318" name="TextBox 11"/>
          <p:cNvSpPr txBox="1">
            <a:spLocks noChangeArrowheads="1"/>
          </p:cNvSpPr>
          <p:nvPr/>
        </p:nvSpPr>
        <p:spPr bwMode="auto">
          <a:xfrm>
            <a:off x="3087542" y="1762969"/>
            <a:ext cx="434579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13319" name="TextBox 12"/>
          <p:cNvSpPr txBox="1">
            <a:spLocks noChangeArrowheads="1"/>
          </p:cNvSpPr>
          <p:nvPr/>
        </p:nvSpPr>
        <p:spPr bwMode="auto">
          <a:xfrm>
            <a:off x="4864306" y="1737097"/>
            <a:ext cx="435769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cxnSp>
        <p:nvCxnSpPr>
          <p:cNvPr id="17" name="Straight Connector 16"/>
          <p:cNvCxnSpPr/>
          <p:nvPr/>
        </p:nvCxnSpPr>
        <p:spPr>
          <a:xfrm flipV="1">
            <a:off x="5019700" y="2157802"/>
            <a:ext cx="0" cy="157427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3346499" y="3732076"/>
            <a:ext cx="1655294" cy="866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3360595" y="2170933"/>
            <a:ext cx="7088" cy="156114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2952205" y="3479555"/>
            <a:ext cx="532209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r>
              <a:rPr lang="en-US">
                <a:latin typeface="Times New Roman" pitchFamily="18" charset="0"/>
                <a:cs typeface="Times New Roman" pitchFamily="18" charset="0"/>
              </a:rPr>
              <a:t>D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5148064" y="3491160"/>
            <a:ext cx="531019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 flipV="1">
            <a:off x="3364001" y="2166820"/>
            <a:ext cx="809625" cy="2079625"/>
            <a:chOff x="6435725" y="2949575"/>
            <a:chExt cx="1398588" cy="1219200"/>
          </a:xfrm>
        </p:grpSpPr>
        <p:sp>
          <p:nvSpPr>
            <p:cNvPr id="13338" name="AutoShape 17"/>
            <p:cNvSpPr>
              <a:spLocks noChangeArrowheads="1"/>
            </p:cNvSpPr>
            <p:nvPr/>
          </p:nvSpPr>
          <p:spPr bwMode="auto">
            <a:xfrm>
              <a:off x="6435725" y="2949575"/>
              <a:ext cx="1398588" cy="1219200"/>
            </a:xfrm>
            <a:prstGeom prst="rtTriangle">
              <a:avLst/>
            </a:prstGeom>
            <a:solidFill>
              <a:srgbClr val="00CCFF"/>
            </a:solidFill>
            <a:ln w="9525">
              <a:solidFill>
                <a:srgbClr val="0099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 altLang="en-US">
                <a:latin typeface="Tahoma" pitchFamily="34" charset="0"/>
              </a:endParaRPr>
            </a:p>
          </p:txBody>
        </p:sp>
        <p:sp>
          <p:nvSpPr>
            <p:cNvPr id="13339" name="AutoShape 18"/>
            <p:cNvSpPr>
              <a:spLocks noChangeArrowheads="1"/>
            </p:cNvSpPr>
            <p:nvPr/>
          </p:nvSpPr>
          <p:spPr bwMode="auto">
            <a:xfrm>
              <a:off x="6607455" y="3335120"/>
              <a:ext cx="762000" cy="685800"/>
            </a:xfrm>
            <a:prstGeom prst="rtTriangle">
              <a:avLst/>
            </a:prstGeom>
            <a:solidFill>
              <a:srgbClr val="CDFBA3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 altLang="en-US">
                <a:latin typeface="Tahoma" pitchFamily="34" charset="0"/>
              </a:endParaRPr>
            </a:p>
          </p:txBody>
        </p:sp>
      </p:grpSp>
      <p:sp>
        <p:nvSpPr>
          <p:cNvPr id="13328" name="Rectangle 25"/>
          <p:cNvSpPr>
            <a:spLocks noChangeArrowheads="1"/>
          </p:cNvSpPr>
          <p:nvPr/>
        </p:nvSpPr>
        <p:spPr bwMode="auto">
          <a:xfrm>
            <a:off x="3904709" y="1691516"/>
            <a:ext cx="58221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</a:rPr>
              <a:t>3cm</a:t>
            </a:r>
            <a:endParaRPr lang="en-US">
              <a:latin typeface="Gill Sans MT" pitchFamily="34" charset="0"/>
            </a:endParaRP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2764288" y="2648466"/>
            <a:ext cx="58221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3cm</a:t>
            </a:r>
            <a:endParaRPr lang="en-US" dirty="0">
              <a:latin typeface="Gill Sans MT" pitchFamily="34" charset="0"/>
            </a:endParaRPr>
          </a:p>
        </p:txBody>
      </p:sp>
      <p:grpSp>
        <p:nvGrpSpPr>
          <p:cNvPr id="3" name="Group 27"/>
          <p:cNvGrpSpPr>
            <a:grpSpLocks/>
          </p:cNvGrpSpPr>
          <p:nvPr/>
        </p:nvGrpSpPr>
        <p:grpSpPr bwMode="auto">
          <a:xfrm rot="-5400000">
            <a:off x="4650967" y="2351988"/>
            <a:ext cx="765175" cy="3609975"/>
            <a:chOff x="2607" y="1354"/>
            <a:chExt cx="241" cy="2341"/>
          </a:xfrm>
        </p:grpSpPr>
        <p:grpSp>
          <p:nvGrpSpPr>
            <p:cNvPr id="13334" name="Group 28"/>
            <p:cNvGrpSpPr>
              <a:grpSpLocks/>
            </p:cNvGrpSpPr>
            <p:nvPr/>
          </p:nvGrpSpPr>
          <p:grpSpPr bwMode="auto">
            <a:xfrm>
              <a:off x="2607" y="1354"/>
              <a:ext cx="241" cy="2341"/>
              <a:chOff x="2607" y="1354"/>
              <a:chExt cx="241" cy="2341"/>
            </a:xfrm>
          </p:grpSpPr>
          <p:pic>
            <p:nvPicPr>
              <p:cNvPr id="13336" name="Picture 29" descr="thuoc 1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1592" y="2440"/>
                <a:ext cx="2341" cy="1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3337" name="Rectangle 30"/>
              <p:cNvSpPr>
                <a:spLocks noChangeArrowheads="1"/>
              </p:cNvSpPr>
              <p:nvPr/>
            </p:nvSpPr>
            <p:spPr bwMode="auto">
              <a:xfrm rot="5400000">
                <a:off x="1598" y="2443"/>
                <a:ext cx="2250" cy="23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 altLang="en-US">
                  <a:latin typeface="Tahoma" pitchFamily="34" charset="0"/>
                </a:endParaRPr>
              </a:p>
            </p:txBody>
          </p:sp>
        </p:grpSp>
        <p:sp>
          <p:nvSpPr>
            <p:cNvPr id="13335" name="Rectangle 31"/>
            <p:cNvSpPr>
              <a:spLocks noChangeArrowheads="1"/>
            </p:cNvSpPr>
            <p:nvPr/>
          </p:nvSpPr>
          <p:spPr bwMode="auto">
            <a:xfrm rot="5400000">
              <a:off x="1730" y="2671"/>
              <a:ext cx="1894" cy="109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 altLang="en-US">
                <a:latin typeface="Tahoma" pitchFamily="34" charset="0"/>
              </a:endParaRPr>
            </a:p>
          </p:txBody>
        </p:sp>
      </p:grpSp>
      <p:grpSp>
        <p:nvGrpSpPr>
          <p:cNvPr id="7" name="Group 36"/>
          <p:cNvGrpSpPr>
            <a:grpSpLocks/>
          </p:cNvGrpSpPr>
          <p:nvPr/>
        </p:nvGrpSpPr>
        <p:grpSpPr bwMode="auto">
          <a:xfrm flipH="1" flipV="1">
            <a:off x="4174146" y="2178395"/>
            <a:ext cx="825103" cy="2079625"/>
            <a:chOff x="6435725" y="2949575"/>
            <a:chExt cx="1398588" cy="1219200"/>
          </a:xfrm>
        </p:grpSpPr>
        <p:sp>
          <p:nvSpPr>
            <p:cNvPr id="13332" name="AutoShape 17"/>
            <p:cNvSpPr>
              <a:spLocks noChangeArrowheads="1"/>
            </p:cNvSpPr>
            <p:nvPr/>
          </p:nvSpPr>
          <p:spPr bwMode="auto">
            <a:xfrm>
              <a:off x="6435725" y="2949575"/>
              <a:ext cx="1398588" cy="1219200"/>
            </a:xfrm>
            <a:prstGeom prst="rtTriangle">
              <a:avLst/>
            </a:prstGeom>
            <a:solidFill>
              <a:srgbClr val="00CCFF"/>
            </a:solidFill>
            <a:ln w="9525">
              <a:solidFill>
                <a:srgbClr val="0099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 altLang="en-US">
                <a:latin typeface="Tahoma" pitchFamily="34" charset="0"/>
              </a:endParaRPr>
            </a:p>
          </p:txBody>
        </p:sp>
        <p:sp>
          <p:nvSpPr>
            <p:cNvPr id="13333" name="AutoShape 18"/>
            <p:cNvSpPr>
              <a:spLocks noChangeArrowheads="1"/>
            </p:cNvSpPr>
            <p:nvPr/>
          </p:nvSpPr>
          <p:spPr bwMode="auto">
            <a:xfrm>
              <a:off x="6607455" y="3335120"/>
              <a:ext cx="762000" cy="685800"/>
            </a:xfrm>
            <a:prstGeom prst="rtTriangle">
              <a:avLst/>
            </a:prstGeom>
            <a:solidFill>
              <a:srgbClr val="CDFBA3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 altLang="en-US">
                <a:latin typeface="Tahoma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79222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4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536</Words>
  <Application>Microsoft Office PowerPoint</Application>
  <PresentationFormat>On-screen Show (4:3)</PresentationFormat>
  <Paragraphs>95</Paragraphs>
  <Slides>13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Sony 622</cp:lastModifiedBy>
  <cp:revision>10</cp:revision>
  <dcterms:created xsi:type="dcterms:W3CDTF">2021-08-31T02:15:53Z</dcterms:created>
  <dcterms:modified xsi:type="dcterms:W3CDTF">2021-11-04T08:37:03Z</dcterms:modified>
</cp:coreProperties>
</file>