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447" r:id="rId3"/>
    <p:sldId id="420" r:id="rId4"/>
    <p:sldId id="415" r:id="rId5"/>
    <p:sldId id="416" r:id="rId6"/>
    <p:sldId id="417" r:id="rId7"/>
    <p:sldId id="418" r:id="rId8"/>
    <p:sldId id="361" r:id="rId9"/>
    <p:sldId id="374" r:id="rId10"/>
    <p:sldId id="375" r:id="rId11"/>
    <p:sldId id="393" r:id="rId12"/>
    <p:sldId id="466" r:id="rId13"/>
    <p:sldId id="467" r:id="rId14"/>
    <p:sldId id="464" r:id="rId15"/>
    <p:sldId id="465" r:id="rId16"/>
    <p:sldId id="449" r:id="rId17"/>
    <p:sldId id="450" r:id="rId18"/>
    <p:sldId id="451" r:id="rId19"/>
    <p:sldId id="452" r:id="rId20"/>
    <p:sldId id="462" r:id="rId21"/>
    <p:sldId id="463" r:id="rId22"/>
  </p:sldIdLst>
  <p:sldSz cx="9144000" cy="6858000" type="screen4x3"/>
  <p:notesSz cx="7102475" cy="89916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0066"/>
    <a:srgbClr val="002570"/>
    <a:srgbClr val="CC00CC"/>
    <a:srgbClr val="9900CC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/>
    <p:restoredTop sz="93760"/>
  </p:normalViewPr>
  <p:slideViewPr>
    <p:cSldViewPr showGuides="1">
      <p:cViewPr>
        <p:scale>
          <a:sx n="66" d="100"/>
          <a:sy n="66" d="100"/>
        </p:scale>
        <p:origin x="-15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8287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03061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D642EF-2DC0-4AAA-BB87-B9C572942E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10/26/2021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vi-VN" altLang="x-none" dirty="0">
                <a:latin typeface="Arial" panose="020B0604020202020204" pitchFamily="34" charset="0"/>
              </a:rPr>
              <a:t>‹#›</a:t>
            </a:fld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slide-thuyet-trinh-dep-29-1024x768"/>
          <p:cNvPicPr>
            <a:picLocks noChangeAspect="1"/>
          </p:cNvPicPr>
          <p:nvPr/>
        </p:nvPicPr>
        <p:blipFill>
          <a:blip r:embed="rId3">
            <a:clrChange>
              <a:clrFrom>
                <a:srgbClr val="AADCFF">
                  <a:alpha val="100000"/>
                </a:srgbClr>
              </a:clrFrom>
              <a:clrTo>
                <a:srgbClr val="AADC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145" y="0"/>
            <a:ext cx="9144000" cy="6858635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6055" y="831850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36957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79" name="WordArt 293"/>
          <p:cNvSpPr>
            <a:spLocks noTextEdit="1"/>
          </p:cNvSpPr>
          <p:nvPr/>
        </p:nvSpPr>
        <p:spPr>
          <a:xfrm>
            <a:off x="2099945" y="76200"/>
            <a:ext cx="4943475" cy="4451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ÁI MỘ A</a:t>
            </a:r>
            <a:endParaRPr lang="vi-V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3442970" y="685800"/>
            <a:ext cx="2364105" cy="23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27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vi-VN" alt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vi-VN" altLang="en-US" sz="27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1644015" y="3352800"/>
            <a:ext cx="5856605" cy="2216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22CE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HAI ĐƯỜNG THẲNG</a:t>
            </a:r>
          </a:p>
          <a:p>
            <a:pPr algn="ctr"/>
            <a:r>
              <a:rPr lang="vi-VN" alt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22CE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VUÔNG GÓC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828800" y="616585"/>
            <a:ext cx="162242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 b="1">
                <a:solidFill>
                  <a:srgbClr val="FF0000"/>
                </a:solidFill>
                <a:latin typeface="Times New Roman" panose="02020603050405020304" pitchFamily="18" charset="0"/>
              </a:rPr>
              <a:t>😍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807075" y="616585"/>
            <a:ext cx="14116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8000" b="1">
                <a:solidFill>
                  <a:srgbClr val="FF0000"/>
                </a:solidFill>
              </a:rPr>
              <a:t>😂</a:t>
            </a: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6781800" y="4800600"/>
            <a:ext cx="2281555" cy="1981835"/>
            <a:chOff x="5890" y="9420"/>
            <a:chExt cx="1379" cy="1602"/>
          </a:xfrm>
        </p:grpSpPr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10" y="9420"/>
              <a:ext cx="929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06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90" y="9804"/>
              <a:ext cx="1379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 rot="-5400000" flipV="1">
            <a:off x="2233613" y="2749550"/>
            <a:ext cx="2514600" cy="1676400"/>
            <a:chOff x="576" y="1008"/>
            <a:chExt cx="1584" cy="1104"/>
          </a:xfrm>
        </p:grpSpPr>
        <p:sp>
          <p:nvSpPr>
            <p:cNvPr id="15371" name="AutoShape 6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2" name="AutoShape 7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176" name="Line 8"/>
          <p:cNvSpPr/>
          <p:nvPr/>
        </p:nvSpPr>
        <p:spPr>
          <a:xfrm>
            <a:off x="2667000" y="2362200"/>
            <a:ext cx="0" cy="25146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Line 9"/>
          <p:cNvSpPr/>
          <p:nvPr/>
        </p:nvSpPr>
        <p:spPr>
          <a:xfrm>
            <a:off x="2652713" y="4845050"/>
            <a:ext cx="16764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Text Box 10"/>
          <p:cNvSpPr txBox="1"/>
          <p:nvPr/>
        </p:nvSpPr>
        <p:spPr>
          <a:xfrm>
            <a:off x="2133600" y="4768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x-none" sz="36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2133600" y="2101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H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3962400" y="4768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K</a:t>
            </a:r>
          </a:p>
        </p:txBody>
      </p:sp>
      <p:sp>
        <p:nvSpPr>
          <p:cNvPr id="7185" name="Line 17"/>
          <p:cNvSpPr/>
          <p:nvPr/>
        </p:nvSpPr>
        <p:spPr>
          <a:xfrm>
            <a:off x="2667000" y="4805363"/>
            <a:ext cx="0" cy="16764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6" name="Line 18"/>
          <p:cNvSpPr/>
          <p:nvPr/>
        </p:nvSpPr>
        <p:spPr>
          <a:xfrm flipH="1">
            <a:off x="914400" y="4848225"/>
            <a:ext cx="1752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8" name="Text Box 20"/>
          <p:cNvSpPr txBox="1"/>
          <p:nvPr/>
        </p:nvSpPr>
        <p:spPr>
          <a:xfrm>
            <a:off x="4114800" y="2209800"/>
            <a:ext cx="49364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 OH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tạo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4 góc vuông có chung đỉnh 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7179" grpId="0"/>
      <p:bldP spid="7180" grpId="0"/>
      <p:bldP spid="7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grayWhite">
          <a:xfrm>
            <a:off x="28575" y="609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 hãy quan sát đồ dùng học tập, quan sát lớp học để tìm biểu tượng về hai đường thẳng vuông góc</a:t>
            </a:r>
            <a:r>
              <a:rPr lang="vi-VN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20" name="Picture 8" descr="sgk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981200"/>
            <a:ext cx="411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0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bang 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029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bang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200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543300" y="193675"/>
            <a:ext cx="327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u="sng"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5400">
              <a:latin typeface="VNI-Times" pitchFamily="2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28600" y="1413214"/>
            <a:ext cx="8686800" cy="10779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vi-VN" sz="3200" dirty="0" smtClean="0"/>
              <a:t>1</a:t>
            </a:r>
            <a:r>
              <a:rPr lang="vi-VN" sz="3200" dirty="0"/>
              <a:t>/ Dùng ê ke để kiểm tra hai đường thẳng có vuông góc với nhau hay không?</a:t>
            </a:r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590800" y="3352800"/>
            <a:ext cx="0" cy="3276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>
            <a:off x="304800" y="49530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2057400" y="2971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H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2209800" y="4876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I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4572000" y="4876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K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5562600" y="4953000"/>
            <a:ext cx="3429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5791200" y="4038600"/>
            <a:ext cx="2895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7086600" y="5029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M</a:t>
            </a:r>
          </a:p>
        </p:txBody>
      </p:sp>
      <p:sp>
        <p:nvSpPr>
          <p:cNvPr id="11276" name="Text Box 16"/>
          <p:cNvSpPr txBox="1">
            <a:spLocks noChangeArrowheads="1"/>
          </p:cNvSpPr>
          <p:nvPr/>
        </p:nvSpPr>
        <p:spPr bwMode="auto">
          <a:xfrm>
            <a:off x="8153400" y="3429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P</a:t>
            </a:r>
          </a:p>
        </p:txBody>
      </p:sp>
      <p:sp>
        <p:nvSpPr>
          <p:cNvPr id="11277" name="Text Box 17"/>
          <p:cNvSpPr txBox="1">
            <a:spLocks noChangeArrowheads="1"/>
          </p:cNvSpPr>
          <p:nvPr/>
        </p:nvSpPr>
        <p:spPr bwMode="auto">
          <a:xfrm>
            <a:off x="8610600" y="4953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414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0" name="Line 18"/>
          <p:cNvSpPr>
            <a:spLocks noChangeShapeType="1"/>
          </p:cNvSpPr>
          <p:nvPr/>
        </p:nvSpPr>
        <p:spPr bwMode="auto">
          <a:xfrm>
            <a:off x="1905000" y="25146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8131" name="Line 19"/>
          <p:cNvSpPr>
            <a:spLocks noChangeShapeType="1"/>
          </p:cNvSpPr>
          <p:nvPr/>
        </p:nvSpPr>
        <p:spPr bwMode="auto">
          <a:xfrm>
            <a:off x="304800" y="3962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8132" name="Text Box 20"/>
          <p:cNvSpPr txBox="1">
            <a:spLocks noChangeArrowheads="1"/>
          </p:cNvSpPr>
          <p:nvPr/>
        </p:nvSpPr>
        <p:spPr bwMode="auto">
          <a:xfrm>
            <a:off x="304800" y="2286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a)</a:t>
            </a:r>
          </a:p>
        </p:txBody>
      </p:sp>
      <p:sp>
        <p:nvSpPr>
          <p:cNvPr id="218133" name="Text Box 21"/>
          <p:cNvSpPr txBox="1">
            <a:spLocks noChangeArrowheads="1"/>
          </p:cNvSpPr>
          <p:nvPr/>
        </p:nvSpPr>
        <p:spPr bwMode="auto">
          <a:xfrm>
            <a:off x="1524000" y="22860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sp>
        <p:nvSpPr>
          <p:cNvPr id="218134" name="Text Box 22"/>
          <p:cNvSpPr txBox="1">
            <a:spLocks noChangeArrowheads="1"/>
          </p:cNvSpPr>
          <p:nvPr/>
        </p:nvSpPr>
        <p:spPr bwMode="auto">
          <a:xfrm>
            <a:off x="1657350" y="3962400"/>
            <a:ext cx="32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sp>
        <p:nvSpPr>
          <p:cNvPr id="218135" name="Text Box 23"/>
          <p:cNvSpPr txBox="1">
            <a:spLocks noChangeArrowheads="1"/>
          </p:cNvSpPr>
          <p:nvPr/>
        </p:nvSpPr>
        <p:spPr bwMode="auto">
          <a:xfrm>
            <a:off x="3644900" y="3962400"/>
            <a:ext cx="469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4953000" y="39624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 flipH="1">
            <a:off x="5715000" y="2514600"/>
            <a:ext cx="23622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8138" name="Text Box 26"/>
          <p:cNvSpPr txBox="1">
            <a:spLocks noChangeArrowheads="1"/>
          </p:cNvSpPr>
          <p:nvPr/>
        </p:nvSpPr>
        <p:spPr bwMode="auto">
          <a:xfrm>
            <a:off x="6643688" y="396240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sp>
        <p:nvSpPr>
          <p:cNvPr id="218139" name="Text Box 27"/>
          <p:cNvSpPr txBox="1">
            <a:spLocks noChangeArrowheads="1"/>
          </p:cNvSpPr>
          <p:nvPr/>
        </p:nvSpPr>
        <p:spPr bwMode="auto">
          <a:xfrm>
            <a:off x="7747000" y="220980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</a:t>
            </a:r>
          </a:p>
        </p:txBody>
      </p:sp>
      <p:sp>
        <p:nvSpPr>
          <p:cNvPr id="218140" name="Text Box 28"/>
          <p:cNvSpPr txBox="1">
            <a:spLocks noChangeArrowheads="1"/>
          </p:cNvSpPr>
          <p:nvPr/>
        </p:nvSpPr>
        <p:spPr bwMode="auto">
          <a:xfrm>
            <a:off x="8382000" y="39624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5029200" y="2286000"/>
            <a:ext cx="49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b)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05000" y="2286000"/>
            <a:ext cx="990600" cy="1676400"/>
            <a:chOff x="3552" y="144"/>
            <a:chExt cx="624" cy="1056"/>
          </a:xfrm>
        </p:grpSpPr>
        <p:sp>
          <p:nvSpPr>
            <p:cNvPr id="12308" name="AutoShape 33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09" name="AutoShape 34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705600" y="2286000"/>
            <a:ext cx="990600" cy="1676400"/>
            <a:chOff x="3552" y="144"/>
            <a:chExt cx="624" cy="1056"/>
          </a:xfrm>
        </p:grpSpPr>
        <p:sp>
          <p:nvSpPr>
            <p:cNvPr id="12306" name="AutoShape 36"/>
            <p:cNvSpPr>
              <a:spLocks noChangeArrowheads="1"/>
            </p:cNvSpPr>
            <p:nvPr/>
          </p:nvSpPr>
          <p:spPr bwMode="auto"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07" name="AutoShape 37"/>
            <p:cNvSpPr>
              <a:spLocks noChangeArrowheads="1"/>
            </p:cNvSpPr>
            <p:nvPr/>
          </p:nvSpPr>
          <p:spPr bwMode="auto"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218150" name="Text Box 38"/>
          <p:cNvSpPr txBox="1">
            <a:spLocks noChangeArrowheads="1"/>
          </p:cNvSpPr>
          <p:nvPr/>
        </p:nvSpPr>
        <p:spPr bwMode="auto">
          <a:xfrm>
            <a:off x="304800" y="5334000"/>
            <a:ext cx="8610600" cy="1384300"/>
          </a:xfrm>
          <a:prstGeom prst="rect">
            <a:avLst/>
          </a:prstGeom>
          <a:noFill/>
          <a:ln w="9525" algn="ctr">
            <a:solidFill>
              <a:srgbClr val="F309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 a) Đường thẳng HI và IK vuông góc với nhau. </a:t>
            </a:r>
          </a:p>
          <a:p>
            <a:r>
              <a:rPr lang="en-US" sz="2800"/>
              <a:t> b) Đường thẳng MP và MQ không vuông góc với nhau.        </a:t>
            </a:r>
            <a:endParaRPr lang="en-US" sz="28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30" grpId="0" animBg="1"/>
      <p:bldP spid="218131" grpId="0" animBg="1"/>
      <p:bldP spid="218132" grpId="0"/>
      <p:bldP spid="218133" grpId="0"/>
      <p:bldP spid="218134" grpId="0"/>
      <p:bldP spid="218135" grpId="0"/>
      <p:bldP spid="218136" grpId="0" animBg="1"/>
      <p:bldP spid="218137" grpId="0" animBg="1"/>
      <p:bldP spid="218138" grpId="0"/>
      <p:bldP spid="218139" grpId="0"/>
      <p:bldP spid="218140" grpId="0"/>
      <p:bldP spid="218143" grpId="0"/>
      <p:bldP spid="218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121031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tiếp vào chỗ chấm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47</a:t>
            </a:r>
          </a:p>
        </p:txBody>
      </p:sp>
      <p:sp>
        <p:nvSpPr>
          <p:cNvPr id="2" name="Rectangle 21"/>
          <p:cNvSpPr/>
          <p:nvPr/>
        </p:nvSpPr>
        <p:spPr>
          <a:xfrm>
            <a:off x="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4" name="Rectangles 3"/>
          <p:cNvSpPr/>
          <p:nvPr/>
        </p:nvSpPr>
        <p:spPr>
          <a:xfrm>
            <a:off x="381000" y="2438400"/>
            <a:ext cx="2133600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400" y="2057400"/>
            <a:ext cx="32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38400" y="2057400"/>
            <a:ext cx="32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B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52400" y="3670300"/>
            <a:ext cx="32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438400" y="3670300"/>
            <a:ext cx="324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C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13735" y="2121535"/>
            <a:ext cx="58254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/>
              <a:t>Các cặp cạnh vuông góc với nhau có trong hình chữ nhật ABCD là :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213735" y="3276600"/>
            <a:ext cx="592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Cạnh AB và AD vuông góc với nhau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221990" y="4114800"/>
            <a:ext cx="592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Cạnh BA và BC vuông góc với nhau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078480" y="5029200"/>
            <a:ext cx="606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Cạnh CB và CD vuông góc với nhau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221990" y="5867400"/>
            <a:ext cx="592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solidFill>
                  <a:srgbClr val="FF0000"/>
                </a:solidFill>
              </a:rPr>
              <a:t>Cạnh DA và DC vuông góc với nhau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1210310"/>
            <a:ext cx="9144000" cy="15684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Dùng ê ke để kiểm tra rồi viết tên từng cặp cạnh vuông góc với nhau có trong mỗi hình sau vào chỗ chấm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47</a:t>
            </a:r>
          </a:p>
        </p:txBody>
      </p:sp>
      <p:sp>
        <p:nvSpPr>
          <p:cNvPr id="2" name="Rectangle 21"/>
          <p:cNvSpPr/>
          <p:nvPr/>
        </p:nvSpPr>
        <p:spPr>
          <a:xfrm>
            <a:off x="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28800" y="2933065"/>
            <a:ext cx="3053080" cy="2235835"/>
            <a:chOff x="3840" y="4979"/>
            <a:chExt cx="4808" cy="3521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200" y="7792"/>
              <a:ext cx="2520" cy="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200" y="5640"/>
              <a:ext cx="2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200" y="5640"/>
              <a:ext cx="0" cy="2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00" y="7792"/>
              <a:ext cx="274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720" y="5640"/>
              <a:ext cx="1200" cy="9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60" y="6600"/>
              <a:ext cx="960" cy="11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9"/>
            <p:cNvSpPr txBox="1"/>
            <p:nvPr/>
          </p:nvSpPr>
          <p:spPr>
            <a:xfrm>
              <a:off x="3840" y="5040"/>
              <a:ext cx="6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b="1"/>
                <a:t>A</a:t>
              </a:r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6480" y="4979"/>
              <a:ext cx="6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b="1"/>
                <a:t>B</a:t>
              </a:r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8040" y="6240"/>
              <a:ext cx="6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b="1"/>
                <a:t>C</a:t>
              </a:r>
            </a:p>
          </p:txBody>
        </p:sp>
        <p:sp>
          <p:nvSpPr>
            <p:cNvPr id="23" name="Text Box 22"/>
            <p:cNvSpPr txBox="1"/>
            <p:nvPr/>
          </p:nvSpPr>
          <p:spPr>
            <a:xfrm>
              <a:off x="6600" y="7864"/>
              <a:ext cx="6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b="1"/>
                <a:t>D</a:t>
              </a:r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3896" y="7920"/>
              <a:ext cx="6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b="1"/>
                <a:t>E</a:t>
              </a:r>
            </a:p>
          </p:txBody>
        </p:sp>
      </p:grpSp>
      <p:sp>
        <p:nvSpPr>
          <p:cNvPr id="26" name="Text Box 25"/>
          <p:cNvSpPr txBox="1"/>
          <p:nvPr/>
        </p:nvSpPr>
        <p:spPr>
          <a:xfrm>
            <a:off x="276225" y="2890520"/>
            <a:ext cx="56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highlight>
                  <a:srgbClr val="FFFF00"/>
                </a:highlight>
              </a:rPr>
              <a:t>a)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76225" y="5179060"/>
            <a:ext cx="8611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AB và AE vuông góc với nhau ; EA và ED vuông góc với nhau.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26" grpId="0"/>
      <p:bldP spid="26" grpId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1210310"/>
            <a:ext cx="9144000" cy="156845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Dùng ê ke để kiểm tra rồi viết tên từng cặp cạnh vuông góc với nhau có trong mỗi hình sau vào chỗ chấm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48</a:t>
            </a:r>
          </a:p>
        </p:txBody>
      </p:sp>
      <p:sp>
        <p:nvSpPr>
          <p:cNvPr id="2" name="Rectangle 21"/>
          <p:cNvSpPr/>
          <p:nvPr/>
        </p:nvSpPr>
        <p:spPr>
          <a:xfrm>
            <a:off x="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048000" y="3365500"/>
            <a:ext cx="0" cy="1371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719320"/>
            <a:ext cx="990600" cy="5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3394075"/>
            <a:ext cx="381000" cy="133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2819400" y="297180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H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962400" y="2982595"/>
            <a:ext cx="45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I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2895600" y="477393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G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414520" y="476758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K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864360" y="480060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E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76225" y="2890520"/>
            <a:ext cx="56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highlight>
                  <a:srgbClr val="FF00FF"/>
                </a:highlight>
              </a:rPr>
              <a:t>b)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76225" y="5179060"/>
            <a:ext cx="8611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GE và GH vuông góc với nhau ; HG và HI vuông góc với nhau.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0" y="3388995"/>
            <a:ext cx="990600" cy="5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121031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tiếp vào chỗ trống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48</a:t>
            </a:r>
          </a:p>
        </p:txBody>
      </p:sp>
      <p:sp>
        <p:nvSpPr>
          <p:cNvPr id="2" name="Rectangle 21"/>
          <p:cNvSpPr/>
          <p:nvPr/>
        </p:nvSpPr>
        <p:spPr>
          <a:xfrm>
            <a:off x="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4719320"/>
            <a:ext cx="1600200" cy="5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2116455"/>
            <a:ext cx="1752600" cy="1160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2133600"/>
            <a:ext cx="0" cy="2607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719320"/>
            <a:ext cx="1742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99840" y="3276600"/>
            <a:ext cx="0" cy="1442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1600200" y="182880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A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810000" y="309499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B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769360" y="474345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C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671320" y="474345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D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04800" y="5410200"/>
            <a:ext cx="8611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Cạnh AB và cạnh AD ; cạnh BA và cạnh BC.</a:t>
            </a:r>
          </a:p>
        </p:txBody>
      </p:sp>
      <p:sp>
        <p:nvSpPr>
          <p:cNvPr id="4" name="Rectangles 3"/>
          <p:cNvSpPr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3647440" y="4572000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502150" y="2032635"/>
            <a:ext cx="446087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highlight>
                  <a:srgbClr val="FFFF00"/>
                </a:highlight>
              </a:rPr>
              <a:t>a)</a:t>
            </a:r>
            <a:r>
              <a:rPr lang="vi-VN" altLang="en-US" sz="3200"/>
              <a:t> Các cặp cạnh cắt nhau mà không vuông góc với nhau có trong hình trên là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7" grpId="0"/>
      <p:bldP spid="27" grpId="1"/>
      <p:bldP spid="4" grpId="0" animBg="1"/>
      <p:bldP spid="4" grpId="1" animBg="1"/>
      <p:bldP spid="5" grpId="0" animBg="1"/>
      <p:bldP spid="5" grpId="1" animBg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0" y="4445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121031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Viết tiếp vào chỗ trống 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66675"/>
            <a:ext cx="1751965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1800" b="1"/>
              <a:t>VBT Trang 48</a:t>
            </a:r>
          </a:p>
        </p:txBody>
      </p:sp>
      <p:sp>
        <p:nvSpPr>
          <p:cNvPr id="2" name="Rectangle 21"/>
          <p:cNvSpPr/>
          <p:nvPr/>
        </p:nvSpPr>
        <p:spPr>
          <a:xfrm>
            <a:off x="0" y="6096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4719320"/>
            <a:ext cx="1600200" cy="5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2116455"/>
            <a:ext cx="1752600" cy="1160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57400" y="2133600"/>
            <a:ext cx="0" cy="2607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7400" y="4719320"/>
            <a:ext cx="17424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99840" y="3276600"/>
            <a:ext cx="0" cy="1442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1600200" y="182880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A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810000" y="309499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B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769360" y="474345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C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671320" y="4743450"/>
            <a:ext cx="38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b="1"/>
              <a:t>D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66065" y="5334000"/>
            <a:ext cx="8611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FF0000"/>
                </a:solidFill>
              </a:rPr>
              <a:t>Cạnh DA và cạnh DC ; cạnh CD và cạnh CB.</a:t>
            </a:r>
          </a:p>
        </p:txBody>
      </p:sp>
      <p:sp>
        <p:nvSpPr>
          <p:cNvPr id="4" name="Rectangles 3"/>
          <p:cNvSpPr/>
          <p:nvPr/>
        </p:nvSpPr>
        <p:spPr>
          <a:xfrm>
            <a:off x="2057400" y="4572000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3647440" y="4572000"/>
            <a:ext cx="152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502150" y="2032635"/>
            <a:ext cx="44608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highlight>
                  <a:srgbClr val="FF00FF"/>
                </a:highlight>
              </a:rPr>
              <a:t>b)</a:t>
            </a:r>
            <a:r>
              <a:rPr lang="vi-VN" altLang="en-US" sz="3200"/>
              <a:t> Các cặp cạnh vuông góc với nhau có trong hình trên là 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7"/>
          <p:cNvSpPr>
            <a:spLocks noTextEdit="1"/>
          </p:cNvSpPr>
          <p:nvPr/>
        </p:nvSpPr>
        <p:spPr>
          <a:xfrm>
            <a:off x="2895600" y="2722880"/>
            <a:ext cx="5789295" cy="1407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en-US" sz="54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 </a:t>
            </a:r>
            <a:r>
              <a:rPr lang="vi-VN" altLang="en-US" sz="5400" b="1" dirty="0" smtClean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vi-VN" altLang="en-US" sz="5400" b="1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>
            <a:hlinkClick r:id=""/>
          </p:cNvPr>
          <p:cNvSpPr/>
          <p:nvPr/>
        </p:nvSpPr>
        <p:spPr>
          <a:xfrm>
            <a:off x="3086100" y="76200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595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1191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6723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2318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7914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3509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90415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46370" algn="l" defTabSz="13119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119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6835" y="1823720"/>
            <a:ext cx="8969375" cy="4410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50000"/>
              </a:spcBef>
              <a:buNone/>
            </a:pPr>
            <a:r>
              <a: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trước b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br>
              <a:rPr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 ĐƯỜNG THẲNG SONG SONG”</a:t>
            </a:r>
            <a:r>
              <a:rPr lang="vi-VN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vi-VN" sz="5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54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SGK T</a:t>
            </a:r>
            <a:r>
              <a:rPr sz="54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rang </a:t>
            </a:r>
            <a:r>
              <a:rPr lang="vi-VN" sz="5400" b="1" i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51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0" y="2590800"/>
            <a:ext cx="990600" cy="1676400"/>
            <a:chOff x="864" y="288"/>
            <a:chExt cx="624" cy="1056"/>
          </a:xfrm>
        </p:grpSpPr>
        <p:sp>
          <p:nvSpPr>
            <p:cNvPr id="4109" name="AutoShape 3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0" name="AutoShape 4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99" name="AutoShape 12"/>
          <p:cNvSpPr/>
          <p:nvPr/>
        </p:nvSpPr>
        <p:spPr>
          <a:xfrm>
            <a:off x="1295400" y="838200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3"/>
          <p:cNvGrpSpPr/>
          <p:nvPr/>
        </p:nvGrpSpPr>
        <p:grpSpPr>
          <a:xfrm>
            <a:off x="2895600" y="1905000"/>
            <a:ext cx="2913063" cy="2957513"/>
            <a:chOff x="2895600" y="1905000"/>
            <a:chExt cx="2913063" cy="2957513"/>
          </a:xfrm>
        </p:grpSpPr>
        <p:sp>
          <p:nvSpPr>
            <p:cNvPr id="4102" name="Line 15"/>
            <p:cNvSpPr/>
            <p:nvPr/>
          </p:nvSpPr>
          <p:spPr>
            <a:xfrm>
              <a:off x="5257800" y="1905000"/>
              <a:ext cx="76200" cy="0"/>
            </a:xfrm>
            <a:prstGeom prst="line">
              <a:avLst/>
            </a:prstGeom>
            <a:ln w="9525">
              <a:noFill/>
            </a:ln>
          </p:spPr>
        </p:sp>
        <p:sp>
          <p:nvSpPr>
            <p:cNvPr id="4103" name="Line 16"/>
            <p:cNvSpPr/>
            <p:nvPr/>
          </p:nvSpPr>
          <p:spPr>
            <a:xfrm>
              <a:off x="3429000" y="2152652"/>
              <a:ext cx="0" cy="213360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4" name="Line 17"/>
            <p:cNvSpPr/>
            <p:nvPr/>
          </p:nvSpPr>
          <p:spPr>
            <a:xfrm>
              <a:off x="3429000" y="4267200"/>
              <a:ext cx="220980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5" name="Text Box 25"/>
            <p:cNvSpPr txBox="1"/>
            <p:nvPr/>
          </p:nvSpPr>
          <p:spPr>
            <a:xfrm>
              <a:off x="3032125" y="2033588"/>
              <a:ext cx="4318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4106" name="Text Box 26"/>
            <p:cNvSpPr txBox="1"/>
            <p:nvPr/>
          </p:nvSpPr>
          <p:spPr>
            <a:xfrm>
              <a:off x="3048000" y="2057400"/>
              <a:ext cx="184150" cy="369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7" name="Text Box 34"/>
            <p:cNvSpPr txBox="1"/>
            <p:nvPr/>
          </p:nvSpPr>
          <p:spPr>
            <a:xfrm>
              <a:off x="2895600" y="3962400"/>
              <a:ext cx="439738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108" name="Text Box 35"/>
            <p:cNvSpPr txBox="1"/>
            <p:nvPr/>
          </p:nvSpPr>
          <p:spPr>
            <a:xfrm>
              <a:off x="5410200" y="4343400"/>
              <a:ext cx="398463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F</a:t>
              </a: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6"/>
          <p:cNvGrpSpPr/>
          <p:nvPr/>
        </p:nvGrpSpPr>
        <p:grpSpPr>
          <a:xfrm>
            <a:off x="3810000" y="2286000"/>
            <a:ext cx="990600" cy="1676400"/>
            <a:chOff x="864" y="288"/>
            <a:chExt cx="624" cy="1056"/>
          </a:xfrm>
        </p:grpSpPr>
        <p:sp>
          <p:nvSpPr>
            <p:cNvPr id="5132" name="AutoShape 213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33" name="AutoShape 214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42"/>
          <p:cNvGrpSpPr/>
          <p:nvPr/>
        </p:nvGrpSpPr>
        <p:grpSpPr>
          <a:xfrm>
            <a:off x="3500438" y="2452688"/>
            <a:ext cx="2590800" cy="2043112"/>
            <a:chOff x="672" y="393"/>
            <a:chExt cx="1632" cy="1287"/>
          </a:xfrm>
        </p:grpSpPr>
        <p:grpSp>
          <p:nvGrpSpPr>
            <p:cNvPr id="5126" name="Group 217"/>
            <p:cNvGrpSpPr/>
            <p:nvPr/>
          </p:nvGrpSpPr>
          <p:grpSpPr>
            <a:xfrm>
              <a:off x="864" y="624"/>
              <a:ext cx="1260" cy="720"/>
              <a:chOff x="864" y="624"/>
              <a:chExt cx="1260" cy="720"/>
            </a:xfrm>
          </p:grpSpPr>
          <p:sp>
            <p:nvSpPr>
              <p:cNvPr id="5130" name="Line 210"/>
              <p:cNvSpPr/>
              <p:nvPr/>
            </p:nvSpPr>
            <p:spPr>
              <a:xfrm flipV="1">
                <a:off x="876" y="624"/>
                <a:ext cx="1248" cy="72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1" name="Line 211"/>
              <p:cNvSpPr/>
              <p:nvPr/>
            </p:nvSpPr>
            <p:spPr>
              <a:xfrm>
                <a:off x="864" y="1344"/>
                <a:ext cx="1248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27" name="Text Box 239"/>
            <p:cNvSpPr txBox="1"/>
            <p:nvPr/>
          </p:nvSpPr>
          <p:spPr>
            <a:xfrm>
              <a:off x="2016" y="1353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128" name="Text Box 240"/>
            <p:cNvSpPr txBox="1"/>
            <p:nvPr/>
          </p:nvSpPr>
          <p:spPr>
            <a:xfrm>
              <a:off x="1920" y="393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129" name="Text Box 241"/>
            <p:cNvSpPr txBox="1"/>
            <p:nvPr/>
          </p:nvSpPr>
          <p:spPr>
            <a:xfrm>
              <a:off x="672" y="1305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4099" name="AutoShape 12"/>
          <p:cNvSpPr/>
          <p:nvPr/>
        </p:nvSpPr>
        <p:spPr>
          <a:xfrm>
            <a:off x="1295400" y="838200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140200" y="2514600"/>
            <a:ext cx="990600" cy="1676400"/>
            <a:chOff x="3552" y="144"/>
            <a:chExt cx="624" cy="1056"/>
          </a:xfrm>
        </p:grpSpPr>
        <p:sp>
          <p:nvSpPr>
            <p:cNvPr id="6156" name="AutoShape 8"/>
            <p:cNvSpPr/>
            <p:nvPr/>
          </p:nvSpPr>
          <p:spPr>
            <a:xfrm>
              <a:off x="3552" y="144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7" name="AutoShape 9"/>
            <p:cNvSpPr/>
            <p:nvPr/>
          </p:nvSpPr>
          <p:spPr>
            <a:xfrm>
              <a:off x="3648" y="528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147" name="Group 3"/>
          <p:cNvGrpSpPr/>
          <p:nvPr/>
        </p:nvGrpSpPr>
        <p:grpSpPr>
          <a:xfrm>
            <a:off x="3213100" y="2832100"/>
            <a:ext cx="3022600" cy="1371600"/>
            <a:chOff x="3213100" y="2832100"/>
            <a:chExt cx="3022600" cy="1371600"/>
          </a:xfrm>
        </p:grpSpPr>
        <p:sp>
          <p:nvSpPr>
            <p:cNvPr id="6154" name="Line 5"/>
            <p:cNvSpPr/>
            <p:nvPr/>
          </p:nvSpPr>
          <p:spPr>
            <a:xfrm>
              <a:off x="4102100" y="4191000"/>
              <a:ext cx="213360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5" name="Line 6"/>
            <p:cNvSpPr/>
            <p:nvPr/>
          </p:nvSpPr>
          <p:spPr>
            <a:xfrm flipH="1" flipV="1">
              <a:off x="3213100" y="2832100"/>
              <a:ext cx="914400" cy="137160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48" name="Text Box 10"/>
          <p:cNvSpPr txBox="1"/>
          <p:nvPr/>
        </p:nvSpPr>
        <p:spPr>
          <a:xfrm>
            <a:off x="3873500" y="4191000"/>
            <a:ext cx="1066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O</a:t>
            </a:r>
          </a:p>
        </p:txBody>
      </p:sp>
      <p:grpSp>
        <p:nvGrpSpPr>
          <p:cNvPr id="6149" name="Group 11"/>
          <p:cNvGrpSpPr/>
          <p:nvPr/>
        </p:nvGrpSpPr>
        <p:grpSpPr>
          <a:xfrm>
            <a:off x="2844800" y="2590800"/>
            <a:ext cx="3619500" cy="2119313"/>
            <a:chOff x="24" y="1584"/>
            <a:chExt cx="2280" cy="1335"/>
          </a:xfrm>
        </p:grpSpPr>
        <p:sp>
          <p:nvSpPr>
            <p:cNvPr id="6152" name="Text Box 12"/>
            <p:cNvSpPr txBox="1"/>
            <p:nvPr/>
          </p:nvSpPr>
          <p:spPr>
            <a:xfrm>
              <a:off x="2016" y="2592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153" name="Text Box 13"/>
            <p:cNvSpPr txBox="1"/>
            <p:nvPr/>
          </p:nvSpPr>
          <p:spPr>
            <a:xfrm>
              <a:off x="24" y="1584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dirty="0">
                  <a:latin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4099" name="AutoShape 12"/>
          <p:cNvSpPr/>
          <p:nvPr/>
        </p:nvSpPr>
        <p:spPr>
          <a:xfrm>
            <a:off x="1295400" y="838200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3543300" y="2133600"/>
            <a:ext cx="990600" cy="1676400"/>
            <a:chOff x="864" y="288"/>
            <a:chExt cx="624" cy="1056"/>
          </a:xfrm>
        </p:grpSpPr>
        <p:sp>
          <p:nvSpPr>
            <p:cNvPr id="7184" name="AutoShape 5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5" name="AutoShape 6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 rot="-5400000">
            <a:off x="2209800" y="2476500"/>
            <a:ext cx="990600" cy="1676400"/>
            <a:chOff x="864" y="288"/>
            <a:chExt cx="624" cy="1056"/>
          </a:xfrm>
        </p:grpSpPr>
        <p:sp>
          <p:nvSpPr>
            <p:cNvPr id="7182" name="AutoShape 8"/>
            <p:cNvSpPr/>
            <p:nvPr/>
          </p:nvSpPr>
          <p:spPr>
            <a:xfrm>
              <a:off x="864" y="288"/>
              <a:ext cx="624" cy="1056"/>
            </a:xfrm>
            <a:prstGeom prst="rtTriangl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3" name="AutoShape 9"/>
            <p:cNvSpPr/>
            <p:nvPr/>
          </p:nvSpPr>
          <p:spPr>
            <a:xfrm>
              <a:off x="960" y="672"/>
              <a:ext cx="336" cy="576"/>
            </a:xfrm>
            <a:prstGeom prst="rtTriangl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8703" name="Line 47"/>
          <p:cNvSpPr/>
          <p:nvPr/>
        </p:nvSpPr>
        <p:spPr>
          <a:xfrm>
            <a:off x="1295400" y="3810000"/>
            <a:ext cx="2286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8704" name="Line 48"/>
          <p:cNvSpPr/>
          <p:nvPr/>
        </p:nvSpPr>
        <p:spPr>
          <a:xfrm>
            <a:off x="3505200" y="3810000"/>
            <a:ext cx="2895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8706" name="Text Box 50"/>
          <p:cNvSpPr txBox="1"/>
          <p:nvPr/>
        </p:nvSpPr>
        <p:spPr>
          <a:xfrm>
            <a:off x="1139825" y="3862388"/>
            <a:ext cx="43973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98707" name="Text Box 51"/>
          <p:cNvSpPr txBox="1"/>
          <p:nvPr/>
        </p:nvSpPr>
        <p:spPr>
          <a:xfrm>
            <a:off x="3238500" y="3848100"/>
            <a:ext cx="609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98708" name="Text Box 52"/>
          <p:cNvSpPr txBox="1"/>
          <p:nvPr/>
        </p:nvSpPr>
        <p:spPr>
          <a:xfrm>
            <a:off x="6223000" y="3848100"/>
            <a:ext cx="4318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179" name="Line 53"/>
          <p:cNvSpPr/>
          <p:nvPr/>
        </p:nvSpPr>
        <p:spPr>
          <a:xfrm>
            <a:off x="3505200" y="3733800"/>
            <a:ext cx="0" cy="0"/>
          </a:xfrm>
          <a:prstGeom prst="line">
            <a:avLst/>
          </a:prstGeom>
          <a:ln w="9525">
            <a:noFill/>
          </a:ln>
        </p:spPr>
      </p:sp>
      <p:sp>
        <p:nvSpPr>
          <p:cNvPr id="198711" name="Oval 55"/>
          <p:cNvSpPr/>
          <p:nvPr/>
        </p:nvSpPr>
        <p:spPr>
          <a:xfrm>
            <a:off x="3505200" y="3733800"/>
            <a:ext cx="76200" cy="1524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eaLnBrk="1" hangingPunct="1"/>
            <a:endParaRPr lang="vi-VN" altLang="en-US" dirty="0">
              <a:latin typeface="Arial" panose="020B0604020202020204" pitchFamily="34" charset="0"/>
            </a:endParaRPr>
          </a:p>
        </p:txBody>
      </p:sp>
      <p:cxnSp>
        <p:nvCxnSpPr>
          <p:cNvPr id="7181" name="Straight Connector 4"/>
          <p:cNvCxnSpPr/>
          <p:nvPr/>
        </p:nvCxnSpPr>
        <p:spPr>
          <a:xfrm>
            <a:off x="762000" y="4127500"/>
            <a:ext cx="6248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099" name="AutoShape 12"/>
          <p:cNvSpPr/>
          <p:nvPr/>
        </p:nvSpPr>
        <p:spPr>
          <a:xfrm>
            <a:off x="1295400" y="838200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30000">
                <a:srgbClr val="66008F">
                  <a:alpha val="100000"/>
                </a:srgbClr>
              </a:gs>
              <a:gs pos="64999">
                <a:srgbClr val="BA0066">
                  <a:alpha val="100000"/>
                </a:srgbClr>
              </a:gs>
              <a:gs pos="89999">
                <a:srgbClr val="FF0000">
                  <a:alpha val="100000"/>
                </a:srgbClr>
              </a:gs>
              <a:gs pos="100000">
                <a:srgbClr val="FF8200">
                  <a:alpha val="100000"/>
                </a:srgbClr>
              </a:gs>
            </a:gsLst>
            <a:lin ang="5400000" scaled="1"/>
            <a:tileRect/>
          </a:gradFill>
          <a:ln w="76200" cap="flat" cmpd="tri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marL="342900" indent="-342900" algn="ctr" eaLnBrk="1" hangingPunct="1"/>
            <a:r>
              <a:rPr lang="vi-VN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góc gì đây</a:t>
            </a:r>
            <a:r>
              <a:rPr lang="en-US" altLang="en-US" sz="3600" b="1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b="1" dirty="0">
              <a:solidFill>
                <a:srgbClr val="99FF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06" grpId="0"/>
      <p:bldP spid="198707" grpId="0"/>
      <p:bldP spid="198708" grpId="0"/>
      <p:bldP spid="1987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 rot="5400000">
            <a:off x="5410200" y="4419600"/>
            <a:ext cx="2438400" cy="1676400"/>
            <a:chOff x="576" y="1008"/>
            <a:chExt cx="1584" cy="1104"/>
          </a:xfrm>
        </p:grpSpPr>
        <p:sp>
          <p:nvSpPr>
            <p:cNvPr id="11288" name="AutoShape 28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9" name="AutoShape 29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 rot="-5400000" flipV="1">
            <a:off x="5372100" y="1866900"/>
            <a:ext cx="2514600" cy="1676400"/>
            <a:chOff x="576" y="1008"/>
            <a:chExt cx="1584" cy="1104"/>
          </a:xfrm>
        </p:grpSpPr>
        <p:sp>
          <p:nvSpPr>
            <p:cNvPr id="11286" name="AutoShape 13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7" name="AutoShape 14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33400" y="1524000"/>
            <a:ext cx="4495800" cy="2967038"/>
            <a:chOff x="336" y="864"/>
            <a:chExt cx="2832" cy="1869"/>
          </a:xfrm>
        </p:grpSpPr>
        <p:sp>
          <p:nvSpPr>
            <p:cNvPr id="11281" name="Rectangle 3"/>
            <p:cNvSpPr/>
            <p:nvPr/>
          </p:nvSpPr>
          <p:spPr>
            <a:xfrm>
              <a:off x="624" y="1200"/>
              <a:ext cx="2208" cy="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2" name="Text Box 4"/>
            <p:cNvSpPr txBox="1"/>
            <p:nvPr/>
          </p:nvSpPr>
          <p:spPr>
            <a:xfrm>
              <a:off x="336" y="86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1283" name="Text Box 5"/>
            <p:cNvSpPr txBox="1"/>
            <p:nvPr/>
          </p:nvSpPr>
          <p:spPr>
            <a:xfrm>
              <a:off x="336" y="2275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11284" name="Text Box 6"/>
            <p:cNvSpPr txBox="1"/>
            <p:nvPr/>
          </p:nvSpPr>
          <p:spPr>
            <a:xfrm>
              <a:off x="2832" y="2368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285" name="Text Box 7"/>
            <p:cNvSpPr txBox="1"/>
            <p:nvPr/>
          </p:nvSpPr>
          <p:spPr>
            <a:xfrm>
              <a:off x="2784" y="864"/>
              <a:ext cx="3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3200" b="1" dirty="0"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5128" name="Line 8"/>
          <p:cNvSpPr/>
          <p:nvPr/>
        </p:nvSpPr>
        <p:spPr>
          <a:xfrm>
            <a:off x="4495800" y="2057400"/>
            <a:ext cx="0" cy="327660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9" name="Line 9"/>
          <p:cNvSpPr/>
          <p:nvPr/>
        </p:nvSpPr>
        <p:spPr>
          <a:xfrm>
            <a:off x="990600" y="3962400"/>
            <a:ext cx="5486400" cy="0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0" name="Text Box 10"/>
          <p:cNvSpPr txBox="1"/>
          <p:nvPr/>
        </p:nvSpPr>
        <p:spPr>
          <a:xfrm>
            <a:off x="4572000" y="1981200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éo dài hai cạnh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hình chữ nhật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vuông góc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 điểm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81000" y="5715000"/>
            <a:ext cx="8458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v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góc với nhau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ạo thành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 góc vuông có chung đỉnh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5" name="Group 21"/>
          <p:cNvGrpSpPr/>
          <p:nvPr/>
        </p:nvGrpSpPr>
        <p:grpSpPr>
          <a:xfrm rot="10800000">
            <a:off x="1662113" y="5162550"/>
            <a:ext cx="2819400" cy="1476375"/>
            <a:chOff x="576" y="1008"/>
            <a:chExt cx="1584" cy="1104"/>
          </a:xfrm>
        </p:grpSpPr>
        <p:sp>
          <p:nvSpPr>
            <p:cNvPr id="11279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80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>
          <a:xfrm rot="-10800000" flipV="1">
            <a:off x="1752600" y="1195388"/>
            <a:ext cx="2743200" cy="1685925"/>
            <a:chOff x="576" y="1008"/>
            <a:chExt cx="1584" cy="1104"/>
          </a:xfrm>
        </p:grpSpPr>
        <p:sp>
          <p:nvSpPr>
            <p:cNvPr id="11277" name="AutoShape 31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1278" name="AutoShape 32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8232" name="Line 40"/>
          <p:cNvSpPr/>
          <p:nvPr/>
        </p:nvSpPr>
        <p:spPr>
          <a:xfrm>
            <a:off x="4495800" y="3657600"/>
            <a:ext cx="304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33" name="Line 41"/>
          <p:cNvSpPr/>
          <p:nvPr/>
        </p:nvSpPr>
        <p:spPr>
          <a:xfrm>
            <a:off x="4787900" y="3657600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Rectangle 21"/>
          <p:cNvSpPr/>
          <p:nvPr/>
        </p:nvSpPr>
        <p:spPr>
          <a:xfrm>
            <a:off x="0" y="533400"/>
            <a:ext cx="914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0" name="Text Box 19"/>
          <p:cNvSpPr txBox="1"/>
          <p:nvPr/>
        </p:nvSpPr>
        <p:spPr>
          <a:xfrm>
            <a:off x="0" y="-20955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5 L -0.14167 -0.0055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5 L -0.14167 -0.0055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7283E-6 L 0 -0.1720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1.15607E-7 L -0.00208 0.1553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5130" grpId="2"/>
      <p:bldP spid="5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>
          <a:xfrm>
            <a:off x="457200" y="0"/>
            <a:ext cx="8686800" cy="1295400"/>
            <a:chOff x="793" y="119"/>
            <a:chExt cx="4854" cy="95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1565" y="119"/>
              <a:ext cx="4082" cy="4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21" name="Rectangle 4"/>
            <p:cNvSpPr/>
            <p:nvPr/>
          </p:nvSpPr>
          <p:spPr>
            <a:xfrm>
              <a:off x="793" y="572"/>
              <a:ext cx="4581" cy="499"/>
            </a:xfrm>
            <a:prstGeom prst="rect">
              <a:avLst/>
            </a:prstGeom>
            <a:noFill/>
            <a:ln w="9525">
              <a:noFill/>
            </a:ln>
            <a:effectLst>
              <a:outerShdw dist="28398" dir="3806096" algn="ctr" rotWithShape="0">
                <a:srgbClr val="000066">
                  <a:alpha val="50000"/>
                </a:srgbClr>
              </a:outerShdw>
            </a:effectLst>
          </p:spPr>
          <p:txBody>
            <a:bodyPr anchor="ctr" anchorCtr="0"/>
            <a:lstStyle/>
            <a:p>
              <a:pPr eaLnBrk="1" hangingPunct="1">
                <a:lnSpc>
                  <a:spcPct val="135000"/>
                </a:lnSpc>
                <a:buNone/>
              </a:pPr>
              <a:endParaRPr lang="vi-VN" altLang="x-none" sz="3600" u="sng" dirty="0">
                <a:latin typeface=".VnTime" panose="020B7200000000000000" pitchFamily="34" charset="0"/>
              </a:endParaRPr>
            </a:p>
          </p:txBody>
        </p:sp>
      </p:grp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28600" y="1752600"/>
            <a:ext cx="8534400" cy="614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292" name="Group 6"/>
          <p:cNvGrpSpPr/>
          <p:nvPr/>
        </p:nvGrpSpPr>
        <p:grpSpPr>
          <a:xfrm>
            <a:off x="228600" y="2362200"/>
            <a:ext cx="3352800" cy="2286000"/>
            <a:chOff x="768" y="2256"/>
            <a:chExt cx="2112" cy="1440"/>
          </a:xfrm>
        </p:grpSpPr>
        <p:sp>
          <p:nvSpPr>
            <p:cNvPr id="12312" name="Line 7"/>
            <p:cNvSpPr/>
            <p:nvPr/>
          </p:nvSpPr>
          <p:spPr>
            <a:xfrm>
              <a:off x="1056" y="2544"/>
              <a:ext cx="15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313" name="Line 8"/>
            <p:cNvSpPr/>
            <p:nvPr/>
          </p:nvSpPr>
          <p:spPr>
            <a:xfrm>
              <a:off x="1056" y="3408"/>
              <a:ext cx="15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314" name="Line 9"/>
            <p:cNvSpPr/>
            <p:nvPr/>
          </p:nvSpPr>
          <p:spPr>
            <a:xfrm>
              <a:off x="1056" y="2544"/>
              <a:ext cx="0" cy="8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315" name="Line 10"/>
            <p:cNvSpPr/>
            <p:nvPr/>
          </p:nvSpPr>
          <p:spPr>
            <a:xfrm>
              <a:off x="2592" y="2544"/>
              <a:ext cx="0" cy="86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sp>
        <p:sp>
          <p:nvSpPr>
            <p:cNvPr id="12316" name="Text Box 11"/>
            <p:cNvSpPr txBox="1"/>
            <p:nvPr/>
          </p:nvSpPr>
          <p:spPr>
            <a:xfrm>
              <a:off x="768" y="2256"/>
              <a:ext cx="384" cy="2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dirty="0">
                  <a:solidFill>
                    <a:schemeClr val="tx2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2317" name="Text Box 12"/>
            <p:cNvSpPr txBox="1"/>
            <p:nvPr/>
          </p:nvSpPr>
          <p:spPr>
            <a:xfrm>
              <a:off x="2496" y="2304"/>
              <a:ext cx="384" cy="2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dirty="0">
                  <a:solidFill>
                    <a:schemeClr val="tx2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2318" name="Text Box 13"/>
            <p:cNvSpPr txBox="1"/>
            <p:nvPr/>
          </p:nvSpPr>
          <p:spPr>
            <a:xfrm>
              <a:off x="2496" y="3408"/>
              <a:ext cx="384" cy="2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dirty="0">
                  <a:solidFill>
                    <a:schemeClr val="tx2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2319" name="Text Box 14"/>
            <p:cNvSpPr txBox="1"/>
            <p:nvPr/>
          </p:nvSpPr>
          <p:spPr>
            <a:xfrm>
              <a:off x="768" y="3408"/>
              <a:ext cx="384" cy="28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sz="2400" dirty="0">
                  <a:solidFill>
                    <a:schemeClr val="tx2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</p:grpSp>
      <p:sp>
        <p:nvSpPr>
          <p:cNvPr id="12293" name="Line 15"/>
          <p:cNvSpPr/>
          <p:nvPr/>
        </p:nvSpPr>
        <p:spPr>
          <a:xfrm flipH="1">
            <a:off x="3124200" y="4191000"/>
            <a:ext cx="137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12294" name="Line 17"/>
          <p:cNvSpPr/>
          <p:nvPr/>
        </p:nvSpPr>
        <p:spPr>
          <a:xfrm>
            <a:off x="3124200" y="3657600"/>
            <a:ext cx="0" cy="1600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304800" y="5842000"/>
            <a:ext cx="88392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sz="320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Kiểm tra hai đường thẳng vuông góc bằng ê ke.</a:t>
            </a:r>
            <a:endParaRPr lang="vi-VN" altLang="x-none" sz="3200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6" name="Text Box 19"/>
          <p:cNvSpPr txBox="1"/>
          <p:nvPr/>
        </p:nvSpPr>
        <p:spPr>
          <a:xfrm>
            <a:off x="990600" y="1295400"/>
            <a:ext cx="7086600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dirty="0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endParaRPr sz="2800" b="1" dirty="0">
              <a:solidFill>
                <a:srgbClr val="002570"/>
              </a:solidFill>
              <a:latin typeface=".VnTime" panose="020B7200000000000000" pitchFamily="34" charset="0"/>
            </a:endParaRPr>
          </a:p>
        </p:txBody>
      </p:sp>
      <p:sp>
        <p:nvSpPr>
          <p:cNvPr id="80947" name="Text Box 51"/>
          <p:cNvSpPr txBox="1"/>
          <p:nvPr/>
        </p:nvSpPr>
        <p:spPr>
          <a:xfrm>
            <a:off x="3962400" y="2514600"/>
            <a:ext cx="5181600" cy="1446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200" b="1" u="sng" dirty="0">
                <a:latin typeface="Arial" panose="020B0604020202020204" pitchFamily="34" charset="0"/>
              </a:rPr>
              <a:t>Bước 2</a:t>
            </a:r>
            <a:r>
              <a:rPr sz="2200" b="1" dirty="0">
                <a:latin typeface="Arial" panose="020B0604020202020204" pitchFamily="34" charset="0"/>
              </a:rPr>
              <a:t>: Đặt ê ke sao cho góc vuông của ê ke trùng với một góc ở đỉnh,cạnh góc vuông thứ nhất của ê ke trùng với một đường thẳng.</a:t>
            </a:r>
          </a:p>
        </p:txBody>
      </p:sp>
      <p:sp>
        <p:nvSpPr>
          <p:cNvPr id="80948" name="Text Box 52"/>
          <p:cNvSpPr txBox="1"/>
          <p:nvPr/>
        </p:nvSpPr>
        <p:spPr>
          <a:xfrm>
            <a:off x="3808730" y="1844675"/>
            <a:ext cx="5179060" cy="7683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2200" b="1" u="sng" dirty="0">
                <a:latin typeface="Arial" panose="020B0604020202020204" pitchFamily="34" charset="0"/>
              </a:rPr>
              <a:t>Bước 1</a:t>
            </a:r>
            <a:r>
              <a:rPr sz="2200" b="1" dirty="0">
                <a:latin typeface="Arial" panose="020B0604020202020204" pitchFamily="34" charset="0"/>
              </a:rPr>
              <a:t>: Xác định góc vuông của ê ke</a:t>
            </a:r>
          </a:p>
        </p:txBody>
      </p:sp>
      <p:sp>
        <p:nvSpPr>
          <p:cNvPr id="80949" name="Text Box 53"/>
          <p:cNvSpPr txBox="1"/>
          <p:nvPr/>
        </p:nvSpPr>
        <p:spPr>
          <a:xfrm>
            <a:off x="3962400" y="4267200"/>
            <a:ext cx="4953000" cy="1108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200" b="1" u="sng" dirty="0">
                <a:latin typeface="Arial" panose="020B0604020202020204" pitchFamily="34" charset="0"/>
              </a:rPr>
              <a:t>Bước 3</a:t>
            </a:r>
            <a:r>
              <a:rPr sz="2200" b="1" dirty="0">
                <a:latin typeface="Arial" panose="020B0604020202020204" pitchFamily="34" charset="0"/>
              </a:rPr>
              <a:t>: Kiểm tra xem đường thẳng thứ hai có trùng với cạnh góc vuông thứ hai của ê ke hay không.</a:t>
            </a:r>
          </a:p>
        </p:txBody>
      </p:sp>
      <p:grpSp>
        <p:nvGrpSpPr>
          <p:cNvPr id="4" name="Group 12"/>
          <p:cNvGrpSpPr/>
          <p:nvPr/>
        </p:nvGrpSpPr>
        <p:grpSpPr>
          <a:xfrm rot="-5400000" flipV="1">
            <a:off x="3878263" y="3054350"/>
            <a:ext cx="1690687" cy="609600"/>
            <a:chOff x="576" y="1008"/>
            <a:chExt cx="1584" cy="1104"/>
          </a:xfrm>
        </p:grpSpPr>
        <p:sp>
          <p:nvSpPr>
            <p:cNvPr id="12310" name="AutoShape 13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11" name="AutoShape 14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 rot="-10800000" flipV="1">
            <a:off x="2438400" y="2505075"/>
            <a:ext cx="685800" cy="1685925"/>
            <a:chOff x="576" y="1008"/>
            <a:chExt cx="1584" cy="1104"/>
          </a:xfrm>
        </p:grpSpPr>
        <p:sp>
          <p:nvSpPr>
            <p:cNvPr id="12308" name="AutoShape 31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09" name="AutoShape 32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 rot="10800000">
            <a:off x="2362200" y="4191000"/>
            <a:ext cx="762000" cy="1476375"/>
            <a:chOff x="576" y="1008"/>
            <a:chExt cx="1584" cy="1104"/>
          </a:xfrm>
        </p:grpSpPr>
        <p:sp>
          <p:nvSpPr>
            <p:cNvPr id="12306" name="AutoShape 22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07" name="AutoShape 23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 rot="5400000">
            <a:off x="2535238" y="4778375"/>
            <a:ext cx="1938337" cy="762000"/>
            <a:chOff x="576" y="1008"/>
            <a:chExt cx="1584" cy="1104"/>
          </a:xfrm>
        </p:grpSpPr>
        <p:sp>
          <p:nvSpPr>
            <p:cNvPr id="12304" name="AutoShape 28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2305" name="AutoShape 29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10800000" vert="eaVert"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00555 L -0.14167 -0.005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4" grpId="0" bldLvl="0" animBg="1"/>
      <p:bldP spid="80947" grpId="0" bldLvl="0" animBg="1"/>
      <p:bldP spid="80948" grpId="0" bldLvl="0" animBg="1"/>
      <p:bldP spid="809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 rot="-5400000" flipV="1">
            <a:off x="1395413" y="2749550"/>
            <a:ext cx="2514600" cy="1676400"/>
            <a:chOff x="576" y="1008"/>
            <a:chExt cx="1584" cy="1104"/>
          </a:xfrm>
        </p:grpSpPr>
        <p:sp>
          <p:nvSpPr>
            <p:cNvPr id="13324" name="AutoShape 6"/>
            <p:cNvSpPr/>
            <p:nvPr/>
          </p:nvSpPr>
          <p:spPr>
            <a:xfrm>
              <a:off x="576" y="1008"/>
              <a:ext cx="1584" cy="1104"/>
            </a:xfrm>
            <a:prstGeom prst="rtTriangl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3325" name="AutoShape 7"/>
            <p:cNvSpPr/>
            <p:nvPr/>
          </p:nvSpPr>
          <p:spPr>
            <a:xfrm>
              <a:off x="768" y="1392"/>
              <a:ext cx="768" cy="528"/>
            </a:xfrm>
            <a:prstGeom prst="rtTriangle">
              <a:avLst/>
            </a:prstGeom>
            <a:solidFill>
              <a:schemeClr val="bg1"/>
            </a:solidFill>
            <a:ln w="63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sp>
        <p:nvSpPr>
          <p:cNvPr id="7176" name="Line 8"/>
          <p:cNvSpPr/>
          <p:nvPr/>
        </p:nvSpPr>
        <p:spPr>
          <a:xfrm>
            <a:off x="1828800" y="2362200"/>
            <a:ext cx="0" cy="25146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Line 9"/>
          <p:cNvSpPr/>
          <p:nvPr/>
        </p:nvSpPr>
        <p:spPr>
          <a:xfrm>
            <a:off x="1814513" y="4845050"/>
            <a:ext cx="16764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Text Box 10"/>
          <p:cNvSpPr txBox="1"/>
          <p:nvPr/>
        </p:nvSpPr>
        <p:spPr>
          <a:xfrm>
            <a:off x="1295400" y="48450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.VnTimeH" panose="020B7200000000000000" pitchFamily="34" charset="0"/>
              </a:rPr>
              <a:t>o</a:t>
            </a:r>
            <a:endParaRPr lang="en-GB" altLang="x-none" sz="36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179" name="Text Box 11"/>
          <p:cNvSpPr txBox="1"/>
          <p:nvPr/>
        </p:nvSpPr>
        <p:spPr>
          <a:xfrm>
            <a:off x="1295400" y="210185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M</a:t>
            </a:r>
          </a:p>
        </p:txBody>
      </p:sp>
      <p:sp>
        <p:nvSpPr>
          <p:cNvPr id="7180" name="Text Box 12"/>
          <p:cNvSpPr txBox="1"/>
          <p:nvPr/>
        </p:nvSpPr>
        <p:spPr>
          <a:xfrm>
            <a:off x="3048000" y="48768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x-none" sz="3600" b="1" dirty="0">
                <a:solidFill>
                  <a:srgbClr val="006600"/>
                </a:solidFill>
                <a:latin typeface=".VnTimeH" panose="020B7200000000000000" pitchFamily="34" charset="0"/>
              </a:rPr>
              <a:t>N</a:t>
            </a:r>
          </a:p>
        </p:txBody>
      </p:sp>
      <p:sp>
        <p:nvSpPr>
          <p:cNvPr id="7185" name="Line 17"/>
          <p:cNvSpPr/>
          <p:nvPr/>
        </p:nvSpPr>
        <p:spPr>
          <a:xfrm>
            <a:off x="1828800" y="4805363"/>
            <a:ext cx="0" cy="167640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6" name="Line 18"/>
          <p:cNvSpPr/>
          <p:nvPr/>
        </p:nvSpPr>
        <p:spPr>
          <a:xfrm flipH="1">
            <a:off x="76200" y="4848225"/>
            <a:ext cx="1752600" cy="0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7" name="Text Box 19"/>
          <p:cNvSpPr txBox="1"/>
          <p:nvPr/>
        </p:nvSpPr>
        <p:spPr>
          <a:xfrm>
            <a:off x="3810000" y="1904683"/>
            <a:ext cx="5257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Ta 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dùng ê ke để kiểm tra hoặc vẽ hai đường thẳng vuông góc.</a:t>
            </a:r>
          </a:p>
        </p:txBody>
      </p:sp>
      <p:sp>
        <p:nvSpPr>
          <p:cNvPr id="7188" name="Text Box 20"/>
          <p:cNvSpPr txBox="1"/>
          <p:nvPr/>
        </p:nvSpPr>
        <p:spPr>
          <a:xfrm>
            <a:off x="3886200" y="3651250"/>
            <a:ext cx="52578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Hai đường thẳng vuông góc OM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tạo th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4 góc vuông có chung đỉnh 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3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50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 tmFilter="0, 0; .2, .5; .8, .5; 1, 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0" autoRev="1" fill="hold"/>
                                        <p:tgtEl>
                                          <p:spTgt spid="7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8" grpId="1"/>
      <p:bldP spid="7179" grpId="0"/>
      <p:bldP spid="7180" grpId="0"/>
      <p:bldP spid="7187" grpId="0"/>
      <p:bldP spid="71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649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Sony 622</cp:lastModifiedBy>
  <cp:revision>10</cp:revision>
  <dcterms:created xsi:type="dcterms:W3CDTF">2007-10-09T10:50:00Z</dcterms:created>
  <dcterms:modified xsi:type="dcterms:W3CDTF">2021-10-26T05:24:52Z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8F221CE52CD74689A6DB78C635E448E3</vt:lpwstr>
  </property>
  <property fmtid="{D5CDD505-2E9C-101B-9397-08002B2CF9AE}" pid="3" name="KSOProductBuildVer">
    <vt:lpwstr>1033-11.2.0.10323</vt:lpwstr>
  </property>
</Properties>
</file>