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1.wav" ContentType="audio/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2.wav" ContentType="audio/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9" r:id="rId2"/>
    <p:sldId id="260" r:id="rId3"/>
    <p:sldId id="261" r:id="rId4"/>
    <p:sldId id="288" r:id="rId5"/>
    <p:sldId id="284" r:id="rId6"/>
    <p:sldId id="285" r:id="rId7"/>
    <p:sldId id="289" r:id="rId8"/>
    <p:sldId id="286" r:id="rId9"/>
    <p:sldId id="290" r:id="rId10"/>
    <p:sldId id="266" r:id="rId11"/>
    <p:sldId id="267" r:id="rId12"/>
    <p:sldId id="271" r:id="rId13"/>
    <p:sldId id="298" r:id="rId14"/>
    <p:sldId id="299" r:id="rId15"/>
    <p:sldId id="272" r:id="rId16"/>
    <p:sldId id="270" r:id="rId17"/>
    <p:sldId id="301" r:id="rId18"/>
    <p:sldId id="295" r:id="rId19"/>
    <p:sldId id="275" r:id="rId20"/>
    <p:sldId id="277" r:id="rId21"/>
    <p:sldId id="296" r:id="rId22"/>
    <p:sldId id="282" r:id="rId23"/>
    <p:sldId id="300" r:id="rId24"/>
    <p:sldId id="297" r:id="rId25"/>
    <p:sldId id="291" r:id="rId26"/>
    <p:sldId id="265" r:id="rId27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80AB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89026" autoAdjust="0"/>
  </p:normalViewPr>
  <p:slideViewPr>
    <p:cSldViewPr snapToGrid="0">
      <p:cViewPr varScale="1">
        <p:scale>
          <a:sx n="99" d="100"/>
          <a:sy n="99" d="100"/>
        </p:scale>
        <p:origin x="808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-2548" y="-5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1FFA0-0EAD-443A-AA9D-B572B40A21D6}" type="datetimeFigureOut">
              <a:rPr lang="en-US" smtClean="0"/>
              <a:t>10/22/21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3A0DBE-6CBC-41E6-AEEF-16CA8496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640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1C24BD86-F8DC-4E0F-A4A7-07B0C53E256A}" type="datetimeFigureOut">
              <a:rPr lang="zh-CN" altLang="en-US" smtClean="0"/>
              <a:pPr/>
              <a:t>2021/10/22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176A0D62-D740-4225-9314-CAB8008EBD8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218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190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22229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03273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chốt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81724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784878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Cho HS </a:t>
            </a:r>
            <a:r>
              <a:rPr lang="en-US" altLang="zh-CN" dirty="0" err="1"/>
              <a:t>đọc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nhắc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khắc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kiến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thức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81724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6764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Hướng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dẫn</a:t>
            </a:r>
            <a:r>
              <a:rPr lang="en-US" altLang="zh-CN" baseline="0" dirty="0"/>
              <a:t> HS so </a:t>
            </a:r>
            <a:r>
              <a:rPr lang="en-US" altLang="zh-CN" baseline="0" dirty="0" err="1"/>
              <a:t>sánh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phần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từng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hàng</a:t>
            </a:r>
            <a:r>
              <a:rPr lang="en-US" altLang="zh-CN" baseline="0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622531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21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Cho HS </a:t>
            </a:r>
            <a:r>
              <a:rPr lang="en-US" altLang="zh-CN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sơ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tư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duy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sổ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tay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kiến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thức</a:t>
            </a:r>
            <a:r>
              <a:rPr lang="en-US" altLang="zh-CN" baseline="0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22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14183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- GV </a:t>
            </a:r>
            <a:r>
              <a:rPr lang="en-US" altLang="zh-CN" dirty="0" err="1"/>
              <a:t>nêu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338158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Củng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kiến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thức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23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338158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24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25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442959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phần</a:t>
            </a:r>
            <a:r>
              <a:rPr lang="en-US" altLang="zh-CN" baseline="0" dirty="0"/>
              <a:t> KTBC </a:t>
            </a:r>
            <a:r>
              <a:rPr lang="en-US" altLang="zh-CN" baseline="0" dirty="0" err="1"/>
              <a:t>đồng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dẫn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dắt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phần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khám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phá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mới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Chún</a:t>
            </a:r>
            <a:r>
              <a:rPr lang="en-US" baseline="0" dirty="0" err="1"/>
              <a:t>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khám</a:t>
            </a:r>
            <a:r>
              <a:rPr lang="en-US" baseline="0" dirty="0"/>
              <a:t> </a:t>
            </a:r>
            <a:r>
              <a:rPr lang="en-US" baseline="0" dirty="0" err="1"/>
              <a:t>phá</a:t>
            </a:r>
            <a:r>
              <a:rPr lang="en-US" baseline="0" dirty="0"/>
              <a:t> </a:t>
            </a:r>
            <a:r>
              <a:rPr lang="en-US" baseline="0" dirty="0" err="1"/>
              <a:t>đại</a:t>
            </a:r>
            <a:r>
              <a:rPr lang="en-US" baseline="0" dirty="0"/>
              <a:t> </a:t>
            </a:r>
            <a:r>
              <a:rPr lang="en-US" baseline="0" dirty="0" err="1"/>
              <a:t>dương</a:t>
            </a:r>
            <a:r>
              <a:rPr lang="en-US" baseline="0" dirty="0"/>
              <a:t> </a:t>
            </a:r>
            <a:r>
              <a:rPr lang="en-US" baseline="0" dirty="0" err="1"/>
              <a:t>mênh</a:t>
            </a:r>
            <a:r>
              <a:rPr lang="en-US" baseline="0" dirty="0"/>
              <a:t> </a:t>
            </a:r>
            <a:r>
              <a:rPr lang="en-US" baseline="0" dirty="0" err="1"/>
              <a:t>mông</a:t>
            </a:r>
            <a:r>
              <a:rPr lang="en-US" baseline="0" dirty="0"/>
              <a:t>, </a:t>
            </a:r>
            <a:r>
              <a:rPr lang="en-US" baseline="0" dirty="0" err="1"/>
              <a:t>nơi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điều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</a:t>
            </a:r>
            <a:r>
              <a:rPr lang="en-US" baseline="0" dirty="0" err="1"/>
              <a:t>thú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0894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bơi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bạch</a:t>
            </a:r>
            <a:r>
              <a:rPr lang="en-US" baseline="0" dirty="0"/>
              <a:t> </a:t>
            </a:r>
            <a:r>
              <a:rPr lang="en-US" baseline="0" dirty="0" err="1"/>
              <a:t>tuộc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win.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. 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Lưu</a:t>
            </a:r>
            <a:r>
              <a:rPr lang="en-US" baseline="0" dirty="0"/>
              <a:t> ý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khởi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: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BVMT </a:t>
            </a:r>
            <a:r>
              <a:rPr lang="en-US" baseline="0" dirty="0" err="1"/>
              <a:t>biển</a:t>
            </a:r>
            <a:r>
              <a:rPr lang="en-US" baseline="0" dirty="0"/>
              <a:t>, </a:t>
            </a:r>
            <a:r>
              <a:rPr lang="en-US" baseline="0" dirty="0" err="1"/>
              <a:t>giữ</a:t>
            </a:r>
            <a:r>
              <a:rPr lang="en-US" baseline="0" dirty="0"/>
              <a:t> </a:t>
            </a:r>
            <a:r>
              <a:rPr lang="en-US" baseline="0" dirty="0" err="1"/>
              <a:t>gìn</a:t>
            </a:r>
            <a:r>
              <a:rPr lang="en-US" baseline="0" dirty="0"/>
              <a:t> </a:t>
            </a:r>
            <a:r>
              <a:rPr lang="en-US" baseline="0" dirty="0" err="1"/>
              <a:t>môi</a:t>
            </a:r>
            <a:r>
              <a:rPr lang="en-US" baseline="0" dirty="0"/>
              <a:t> </a:t>
            </a:r>
            <a:r>
              <a:rPr lang="en-US" baseline="0" dirty="0" err="1"/>
              <a:t>trường</a:t>
            </a:r>
            <a:r>
              <a:rPr lang="en-US" baseline="0" dirty="0"/>
              <a:t> </a:t>
            </a:r>
            <a:r>
              <a:rPr lang="en-US" baseline="0" dirty="0" err="1"/>
              <a:t>xanh-sạch-đẹp</a:t>
            </a:r>
            <a:r>
              <a:rPr lang="en-US" baseline="0" dirty="0"/>
              <a:t>.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, </a:t>
            </a:r>
            <a:r>
              <a:rPr lang="en-US" baseline="0" dirty="0" err="1"/>
              <a:t>đại</a:t>
            </a:r>
            <a:r>
              <a:rPr lang="en-US" baseline="0" dirty="0"/>
              <a:t> </a:t>
            </a:r>
            <a:r>
              <a:rPr lang="en-US" baseline="0" dirty="0" err="1"/>
              <a:t>dương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2 </a:t>
            </a:r>
            <a:r>
              <a:rPr lang="en-US" baseline="0" dirty="0" err="1"/>
              <a:t>loài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rất</a:t>
            </a:r>
            <a:r>
              <a:rPr lang="en-US" baseline="0" dirty="0"/>
              <a:t> </a:t>
            </a:r>
            <a:r>
              <a:rPr lang="en-US" baseline="0" dirty="0" err="1"/>
              <a:t>thân</a:t>
            </a:r>
            <a:r>
              <a:rPr lang="en-US" baseline="0" dirty="0"/>
              <a:t> </a:t>
            </a:r>
            <a:r>
              <a:rPr lang="en-US" baseline="0" dirty="0" err="1"/>
              <a:t>thiện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con </a:t>
            </a:r>
            <a:r>
              <a:rPr lang="en-US" baseline="0" dirty="0" err="1"/>
              <a:t>người</a:t>
            </a:r>
            <a:r>
              <a:rPr lang="en-US" baseline="0" dirty="0"/>
              <a:t>,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heo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voi</a:t>
            </a:r>
            <a:r>
              <a:rPr lang="en-US" baseline="0" dirty="0"/>
              <a:t>. </a:t>
            </a:r>
            <a:r>
              <a:rPr lang="en-US" baseline="0" dirty="0" err="1"/>
              <a:t>Vậy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so </a:t>
            </a:r>
            <a:r>
              <a:rPr lang="en-US" baseline="0" dirty="0" err="1"/>
              <a:t>sánh</a:t>
            </a:r>
            <a:r>
              <a:rPr lang="en-US" baseline="0" dirty="0"/>
              <a:t> </a:t>
            </a:r>
            <a:r>
              <a:rPr lang="en-US" baseline="0" dirty="0" err="1"/>
              <a:t>độ</a:t>
            </a:r>
            <a:r>
              <a:rPr lang="en-US" baseline="0" dirty="0"/>
              <a:t> </a:t>
            </a:r>
            <a:r>
              <a:rPr lang="en-US" baseline="0" dirty="0" err="1"/>
              <a:t>lớn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2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?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đây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7093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-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Nếu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ngoài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dương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xanh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một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chú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voi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hồng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dài</a:t>
            </a:r>
            <a:r>
              <a:rPr lang="en-US" altLang="zh-CN" baseline="0" dirty="0"/>
              <a:t> 8,1m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một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chú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dài</a:t>
            </a:r>
            <a:r>
              <a:rPr lang="en-US" altLang="zh-CN" baseline="0" dirty="0"/>
              <a:t> 7,9m, </a:t>
            </a:r>
            <a:r>
              <a:rPr lang="en-US" altLang="zh-CN" baseline="0" dirty="0" err="1"/>
              <a:t>thì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chú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hơn</a:t>
            </a:r>
            <a:r>
              <a:rPr lang="en-US" altLang="zh-CN" baseline="0" dirty="0"/>
              <a:t>?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được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hãy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so </a:t>
            </a:r>
            <a:r>
              <a:rPr lang="en-US" altLang="zh-CN" baseline="0" dirty="0" err="1"/>
              <a:t>sánh</a:t>
            </a:r>
            <a:r>
              <a:rPr lang="en-US" altLang="zh-CN" baseline="0" dirty="0"/>
              <a:t> 8,1m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7,9m </a:t>
            </a:r>
            <a:r>
              <a:rPr lang="en-US" altLang="zh-CN" baseline="0" dirty="0" err="1"/>
              <a:t>nha</a:t>
            </a:r>
            <a:r>
              <a:rPr lang="en-US" altLang="zh-CN" baseline="0" dirty="0"/>
              <a:t>!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201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altLang="zh-CN" dirty="0"/>
              <a:t>GV </a:t>
            </a:r>
            <a:r>
              <a:rPr lang="en-US" altLang="zh-CN" dirty="0" err="1"/>
              <a:t>hướng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dẫn</a:t>
            </a:r>
            <a:r>
              <a:rPr lang="en-US" altLang="zh-CN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altLang="zh-CN" baseline="0" dirty="0"/>
              <a:t>Qua </a:t>
            </a:r>
            <a:r>
              <a:rPr lang="en-US" altLang="zh-CN" baseline="0" dirty="0" err="1"/>
              <a:t>việc</a:t>
            </a:r>
            <a:r>
              <a:rPr lang="en-US" altLang="zh-CN" baseline="0" dirty="0"/>
              <a:t> so </a:t>
            </a:r>
            <a:r>
              <a:rPr lang="en-US" altLang="zh-CN" baseline="0" dirty="0" err="1"/>
              <a:t>sánh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2 </a:t>
            </a:r>
            <a:r>
              <a:rPr lang="en-US" altLang="zh-CN" baseline="0" dirty="0" err="1"/>
              <a:t>chú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bạn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bước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đầu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được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ss</a:t>
            </a:r>
            <a:r>
              <a:rPr lang="en-US" altLang="zh-CN" baseline="0" dirty="0"/>
              <a:t> 2 </a:t>
            </a:r>
            <a:r>
              <a:rPr lang="en-US" altLang="zh-CN" baseline="0" dirty="0" err="1"/>
              <a:t>stp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rồi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! </a:t>
            </a:r>
            <a:r>
              <a:rPr lang="en-US" altLang="zh-CN" baseline="0" dirty="0" err="1"/>
              <a:t>Cụ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… (slide </a:t>
            </a:r>
            <a:r>
              <a:rPr lang="en-US" altLang="zh-CN" baseline="0" dirty="0" err="1"/>
              <a:t>tiếp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)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2222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A0D62-D740-4225-9314-CAB8008EBD8E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03273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E878D-7A0A-4DBC-B79A-0E7FD2D74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A5471-4517-458A-94DA-BACE2534D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14A59-1257-4FB0-AF09-38037D982A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F1EF5E-1461-4168-9B47-27241763AB8B}" type="datetimeFigureOut">
              <a:rPr lang="en-US" smtClean="0"/>
              <a:t>10/22/21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B6438-9E9F-48BD-A0DF-BC027227E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4C298-0429-4915-A7F1-AA0058B6D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57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583C8-8980-4010-8ACD-8ECF8C931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143FFC-E9FB-436E-B646-34C13580D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AC577-448E-4C0A-BE90-7E350FF6E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F1EF5E-1461-4168-9B47-27241763AB8B}" type="datetimeFigureOut">
              <a:rPr lang="en-US" smtClean="0"/>
              <a:t>10/22/21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CF69F7-B1EC-4B1B-B716-4BCD5CD2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37B75-80A1-468B-952A-698805555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249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7116BC-7DD7-4847-9E34-F09DDB70E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56E3214-F7BA-4DD0-B7C7-0555150DC51C}"/>
              </a:ext>
            </a:extLst>
          </p:cNvPr>
          <p:cNvSpPr/>
          <p:nvPr userDrawn="1"/>
        </p:nvSpPr>
        <p:spPr>
          <a:xfrm>
            <a:off x="581892" y="532014"/>
            <a:ext cx="11039302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0A37BDA-3F3A-4806-902C-F465DDF94BE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94339" y="-81740"/>
            <a:ext cx="1363820" cy="1511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6B0BE43-0567-4356-B632-F72BBF4414C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10679423" y="5442759"/>
            <a:ext cx="1379823" cy="15287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6855DF6-61C4-48CF-8A6D-62873EBB95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7805583" y="127692"/>
            <a:ext cx="4423102" cy="1519092"/>
          </a:xfrm>
          <a:prstGeom prst="rect">
            <a:avLst/>
          </a:prstGeom>
        </p:spPr>
      </p:pic>
      <p:pic>
        <p:nvPicPr>
          <p:cNvPr id="8" name="Content Placeholder 12" descr="cdc42615100be655bf1a"/>
          <p:cNvPicPr>
            <a:picLocks noChangeAspect="1"/>
          </p:cNvPicPr>
          <p:nvPr userDrawn="1"/>
        </p:nvPicPr>
        <p:blipFill>
          <a:blip r:embed="rId8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71600" y="-95250"/>
            <a:ext cx="1143318" cy="114331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wav"/><Relationship Id="rId16" Type="http://schemas.openxmlformats.org/officeDocument/2006/relationships/image" Target="../media/image13.png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1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17.png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17.png"/><Relationship Id="rId9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17.png"/><Relationship Id="rId9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10" Type="http://schemas.openxmlformats.org/officeDocument/2006/relationships/image" Target="../media/image4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17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slide" Target="slide7.xml"/><Relationship Id="rId17" Type="http://schemas.openxmlformats.org/officeDocument/2006/relationships/image" Target="../media/image15.png"/><Relationship Id="rId2" Type="http://schemas.openxmlformats.org/officeDocument/2006/relationships/audio" Target="../media/media2.mp3"/><Relationship Id="rId16" Type="http://schemas.openxmlformats.org/officeDocument/2006/relationships/image" Target="../media/image26.png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slide" Target="slide9.xml"/><Relationship Id="rId10" Type="http://schemas.openxmlformats.org/officeDocument/2006/relationships/slide" Target="slide6.xm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0.png"/><Relationship Id="rId14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5.xml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5.xml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5.xml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17.pn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2FD968FE-3E52-46A1-A9F9-0B70BBFE09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52790"/>
            <a:ext cx="6865153" cy="12192001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BA120712-8329-4F2A-88B7-1F21E3CB89FA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BBA2B48-8E73-4712-8907-58A05E67A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6231C55-7479-4B37-A5CC-00B324AA0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8BB63D5-BC33-467E-9321-4AADCE706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EB8C6C50-E3FC-49E6-9ACA-66E6FFBD20C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444336" y="1345621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1B29EA4-2B7B-4B69-A57F-4E407C9CF15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605654" y="1444334"/>
            <a:ext cx="904009" cy="72216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5EEAFA-43A5-468C-85D1-2BC9540FEE8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>
            <a:off x="1606555" y="2478229"/>
            <a:ext cx="579569" cy="6234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797455C-489A-4131-AF76-33F3EFC82B1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62771" y="997800"/>
            <a:ext cx="4280183" cy="141781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99BDDCF-1118-487F-854A-92658E46A31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231537" y="2763978"/>
            <a:ext cx="1919200" cy="201169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97B9202-A90E-44DC-B2EA-DA12EC7F2C2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2498888" y="4448555"/>
            <a:ext cx="796177" cy="980555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FEE337F4-7147-4BFF-8706-B4DAD93FF512}"/>
              </a:ext>
            </a:extLst>
          </p:cNvPr>
          <p:cNvGrpSpPr/>
          <p:nvPr/>
        </p:nvGrpSpPr>
        <p:grpSpPr>
          <a:xfrm>
            <a:off x="0" y="4404304"/>
            <a:ext cx="12344401" cy="2883807"/>
            <a:chOff x="0" y="4404304"/>
            <a:chExt cx="12344401" cy="288380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E2FEF7BE-C77C-4A7B-846B-366DA6A29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94" t="32323" r="11231" b="50707"/>
            <a:stretch/>
          </p:blipFill>
          <p:spPr>
            <a:xfrm>
              <a:off x="7394143" y="4404304"/>
              <a:ext cx="3401640" cy="2740889"/>
            </a:xfrm>
            <a:prstGeom prst="rect">
              <a:avLst/>
            </a:prstGeom>
          </p:spPr>
        </p:pic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926D4E6E-DD54-48BC-8397-EF52D39A3C34}"/>
                </a:ext>
              </a:extLst>
            </p:cNvPr>
            <p:cNvGrpSpPr/>
            <p:nvPr/>
          </p:nvGrpSpPr>
          <p:grpSpPr>
            <a:xfrm>
              <a:off x="0" y="4691499"/>
              <a:ext cx="12344401" cy="2596612"/>
              <a:chOff x="0" y="4691499"/>
              <a:chExt cx="12344401" cy="2596612"/>
            </a:xfrm>
          </p:grpSpPr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DDC9AC2F-004F-40E0-898F-917C7A9350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0070610" y="4691499"/>
                <a:ext cx="1238173" cy="2166501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67B1AC0A-D340-44A2-9A83-F1305489E7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0953829" y="5642264"/>
                <a:ext cx="1238172" cy="96635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8AAF451-9525-49A1-A615-80AF759468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1106229" y="5794664"/>
                <a:ext cx="1238172" cy="966355"/>
              </a:xfrm>
              <a:prstGeom prst="rect">
                <a:avLst/>
              </a:prstGeom>
            </p:spPr>
          </p:pic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A77B95B-2476-42F0-871D-7A89346DEA0C}"/>
                  </a:ext>
                </a:extLst>
              </p:cNvPr>
              <p:cNvGrpSpPr/>
              <p:nvPr/>
            </p:nvGrpSpPr>
            <p:grpSpPr>
              <a:xfrm>
                <a:off x="0" y="5004262"/>
                <a:ext cx="5085153" cy="2283849"/>
                <a:chOff x="0" y="4516892"/>
                <a:chExt cx="5085153" cy="2771220"/>
              </a:xfrm>
            </p:grpSpPr>
            <p:pic>
              <p:nvPicPr>
                <p:cNvPr id="21" name="图片 20">
                  <a:extLst>
                    <a:ext uri="{FF2B5EF4-FFF2-40B4-BE49-F238E27FC236}">
                      <a16:creationId xmlns:a16="http://schemas.microsoft.com/office/drawing/2014/main" id="{3AC466CA-BD73-4FC1-A7A2-2B97C1AF11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0" y="4588764"/>
                  <a:ext cx="1639375" cy="2078182"/>
                </a:xfrm>
                <a:prstGeom prst="rect">
                  <a:avLst/>
                </a:prstGeom>
              </p:spPr>
            </p:pic>
            <p:pic>
              <p:nvPicPr>
                <p:cNvPr id="23" name="图片 22">
                  <a:extLst>
                    <a:ext uri="{FF2B5EF4-FFF2-40B4-BE49-F238E27FC236}">
                      <a16:creationId xmlns:a16="http://schemas.microsoft.com/office/drawing/2014/main" id="{CF955CB9-31A7-4D60-8E9C-4AB17CD48E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121390" y="5728300"/>
                  <a:ext cx="1402773" cy="1288473"/>
                </a:xfrm>
                <a:prstGeom prst="rect">
                  <a:avLst/>
                </a:prstGeom>
              </p:spPr>
            </p:pic>
            <p:pic>
              <p:nvPicPr>
                <p:cNvPr id="24" name="图片 23">
                  <a:extLst>
                    <a:ext uri="{FF2B5EF4-FFF2-40B4-BE49-F238E27FC236}">
                      <a16:creationId xmlns:a16="http://schemas.microsoft.com/office/drawing/2014/main" id="{815671FA-884D-4AFD-8FCD-0E4EB3BDF1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999684" y="4516892"/>
                  <a:ext cx="1402773" cy="2771220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4D5EAB6-B49F-40EF-8237-E28543CC3B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3846980" y="5340645"/>
                  <a:ext cx="1238173" cy="1569591"/>
                </a:xfrm>
                <a:prstGeom prst="rect">
                  <a:avLst/>
                </a:prstGeom>
              </p:spPr>
            </p:pic>
          </p:grpSp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6355B9DD-4EC8-4C95-8BB6-5079B4C99B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97" t="21717" r="43942" b="61162"/>
              <a:stretch/>
            </p:blipFill>
            <p:spPr>
              <a:xfrm>
                <a:off x="4709235" y="4938833"/>
                <a:ext cx="3481512" cy="1957267"/>
              </a:xfrm>
              <a:prstGeom prst="rect">
                <a:avLst/>
              </a:prstGeom>
            </p:spPr>
          </p:pic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A866C5CC-C8CD-4A74-85BB-01B52E1914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270946" y="5577302"/>
                <a:ext cx="1238173" cy="1293549"/>
              </a:xfrm>
              <a:prstGeom prst="rect">
                <a:avLst/>
              </a:prstGeom>
            </p:spPr>
          </p:pic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388446E4-D1B9-45D7-92B8-F3618BCBE96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8966361" y="1429402"/>
            <a:ext cx="1084876" cy="89645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41C6EAB-E2E5-4B58-87CF-EC4528A5AE3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1031586" y="3715408"/>
            <a:ext cx="1565534" cy="1393709"/>
          </a:xfrm>
          <a:prstGeom prst="rect">
            <a:avLst/>
          </a:prstGeom>
        </p:spPr>
      </p:pic>
      <p:pic>
        <p:nvPicPr>
          <p:cNvPr id="2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7CB553DE-5C18-4C96-A2F1-FEA1D4D201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338154" y="-1232676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22776" y="2437966"/>
            <a:ext cx="638027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Showcard" pitchFamily="18" charset="0"/>
              </a:rPr>
              <a:t>SO SÁNH 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Showcard" pitchFamily="18" charset="0"/>
              </a:rPr>
              <a:t>HAI SỐ THẬP PHÂN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795201" y="1208257"/>
            <a:ext cx="21200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UTM Beautiful Caps" pitchFamily="18" charset="0"/>
              </a:rPr>
              <a:t>Toán</a:t>
            </a:r>
            <a:endParaRPr lang="en-US" sz="5400" dirty="0">
              <a:solidFill>
                <a:schemeClr val="bg1"/>
              </a:solidFill>
              <a:latin typeface="UTM Beautiful Caps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211555" y="4477168"/>
            <a:ext cx="2381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(</a:t>
            </a:r>
            <a:r>
              <a:rPr lang="en-US" sz="24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Trang</a:t>
            </a:r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autiful Caps" pitchFamily="18" charset="0"/>
              </a:rPr>
              <a:t> 41, 42)</a:t>
            </a:r>
          </a:p>
        </p:txBody>
      </p:sp>
    </p:spTree>
    <p:extLst>
      <p:ext uri="{BB962C8B-B14F-4D97-AF65-F5344CB8AC3E}">
        <p14:creationId xmlns:p14="http://schemas.microsoft.com/office/powerpoint/2010/main" val="1083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37" grpId="0"/>
      <p:bldP spid="3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id="{9DDDA73B-B024-4526-A0B0-515B054BF6D5}"/>
              </a:ext>
            </a:extLst>
          </p:cNvPr>
          <p:cNvSpPr txBox="1"/>
          <p:nvPr/>
        </p:nvSpPr>
        <p:spPr>
          <a:xfrm flipH="1">
            <a:off x="8151084" y="424982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30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Ví</a:t>
            </a:r>
            <a:r>
              <a:rPr lang="en-US" altLang="zh-CN" sz="3600" b="1" spc="30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spc="30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dụ</a:t>
            </a:r>
            <a:r>
              <a:rPr lang="en-US" altLang="zh-CN" sz="3600" b="1" spc="30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1:</a:t>
            </a:r>
            <a:endParaRPr lang="zh-CN" altLang="en-US" sz="3600" b="1" spc="300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Habano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3250312" y="4959585"/>
            <a:ext cx="6528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UTM Neo Sans Intel" pitchFamily="18" charset="0"/>
              </a:rPr>
              <a:t>So </a:t>
            </a:r>
            <a:r>
              <a:rPr lang="en-US" sz="4000" b="1" dirty="0" err="1">
                <a:solidFill>
                  <a:srgbClr val="FFFF00"/>
                </a:solidFill>
                <a:latin typeface="UTM Neo Sans Intel" pitchFamily="18" charset="0"/>
              </a:rPr>
              <a:t>sánh</a:t>
            </a:r>
            <a:r>
              <a:rPr lang="en-US" sz="4000" b="1" dirty="0">
                <a:solidFill>
                  <a:srgbClr val="FFFF00"/>
                </a:solidFill>
                <a:latin typeface="UTM Neo Sans Intel" pitchFamily="18" charset="0"/>
              </a:rPr>
              <a:t> 8,1m </a:t>
            </a:r>
            <a:r>
              <a:rPr lang="en-US" sz="4000" b="1" dirty="0" err="1">
                <a:solidFill>
                  <a:srgbClr val="FFFF00"/>
                </a:solidFill>
                <a:latin typeface="UTM Neo Sans Intel" pitchFamily="18" charset="0"/>
              </a:rPr>
              <a:t>và</a:t>
            </a:r>
            <a:r>
              <a:rPr lang="en-US" sz="4000" b="1" dirty="0">
                <a:solidFill>
                  <a:srgbClr val="FFFF00"/>
                </a:solidFill>
                <a:latin typeface="UTM Neo Sans Intel" pitchFamily="18" charset="0"/>
              </a:rPr>
              <a:t> 7,9m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29372E80-3814-4748-88FC-B7090CD6D88D}"/>
              </a:ext>
            </a:extLst>
          </p:cNvPr>
          <p:cNvSpPr/>
          <p:nvPr/>
        </p:nvSpPr>
        <p:spPr>
          <a:xfrm>
            <a:off x="7322307" y="3705416"/>
            <a:ext cx="10150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7,9m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19B0D193-B4F0-4FFC-8EAA-A07310F031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185061" y="4980375"/>
            <a:ext cx="1582317" cy="19487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1" y="-460384"/>
            <a:ext cx="4541710" cy="45417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5440" y="-52896"/>
            <a:ext cx="4095905" cy="4095905"/>
          </a:xfrm>
          <a:prstGeom prst="rect">
            <a:avLst/>
          </a:prstGeom>
        </p:spPr>
      </p:pic>
      <p:sp>
        <p:nvSpPr>
          <p:cNvPr id="10" name="矩形 24">
            <a:extLst>
              <a:ext uri="{FF2B5EF4-FFF2-40B4-BE49-F238E27FC236}">
                <a16:creationId xmlns:a16="http://schemas.microsoft.com/office/drawing/2014/main" id="{29372E80-3814-4748-88FC-B7090CD6D88D}"/>
              </a:ext>
            </a:extLst>
          </p:cNvPr>
          <p:cNvSpPr/>
          <p:nvPr/>
        </p:nvSpPr>
        <p:spPr>
          <a:xfrm flipH="1">
            <a:off x="2387743" y="3819716"/>
            <a:ext cx="10150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8,1m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969703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  <p:bldP spid="25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7">
            <a:extLst>
              <a:ext uri="{FF2B5EF4-FFF2-40B4-BE49-F238E27FC236}">
                <a16:creationId xmlns:a16="http://schemas.microsoft.com/office/drawing/2014/main" id="{9DDDA73B-B024-4526-A0B0-515B054BF6D5}"/>
              </a:ext>
            </a:extLst>
          </p:cNvPr>
          <p:cNvSpPr txBox="1"/>
          <p:nvPr/>
        </p:nvSpPr>
        <p:spPr>
          <a:xfrm flipH="1">
            <a:off x="8151084" y="478147"/>
            <a:ext cx="360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30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Ví</a:t>
            </a:r>
            <a:r>
              <a:rPr lang="en-US" altLang="zh-CN" sz="3600" b="1" spc="30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spc="30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dụ</a:t>
            </a:r>
            <a:r>
              <a:rPr lang="en-US" altLang="zh-CN" sz="3600" b="1" spc="30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1:</a:t>
            </a:r>
            <a:endParaRPr lang="zh-CN" altLang="en-US" sz="3600" b="1" spc="300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Habano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3163" y="1336785"/>
            <a:ext cx="32930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UTM Neo Sans Intel" pitchFamily="18" charset="0"/>
              </a:rPr>
              <a:t>Ta </a:t>
            </a:r>
            <a:r>
              <a:rPr lang="en-US" sz="3200" b="1" dirty="0" err="1">
                <a:latin typeface="UTM Neo Sans Intel" pitchFamily="18" charset="0"/>
              </a:rPr>
              <a:t>có</a:t>
            </a:r>
            <a:r>
              <a:rPr lang="en-US" sz="3200" b="1" dirty="0">
                <a:latin typeface="UTM Neo Sans Intel" pitchFamily="18" charset="0"/>
              </a:rPr>
              <a:t> </a:t>
            </a:r>
            <a:r>
              <a:rPr lang="en-US" sz="3200" b="1" dirty="0" err="1">
                <a:latin typeface="UTM Neo Sans Intel" pitchFamily="18" charset="0"/>
              </a:rPr>
              <a:t>thể</a:t>
            </a:r>
            <a:r>
              <a:rPr lang="en-US" sz="3200" b="1" dirty="0">
                <a:latin typeface="UTM Neo Sans Intel" pitchFamily="18" charset="0"/>
              </a:rPr>
              <a:t> </a:t>
            </a:r>
            <a:r>
              <a:rPr lang="en-US" sz="3200" b="1" dirty="0" err="1">
                <a:latin typeface="UTM Neo Sans Intel" pitchFamily="18" charset="0"/>
              </a:rPr>
              <a:t>viết</a:t>
            </a:r>
            <a:r>
              <a:rPr lang="en-US" sz="3200" b="1" dirty="0">
                <a:latin typeface="UTM Neo Sans Intel" pitchFamily="18" charset="0"/>
              </a:rPr>
              <a:t>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06126" y="1333167"/>
            <a:ext cx="29100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UTM Neo Sans Intel" pitchFamily="18" charset="0"/>
              </a:rPr>
              <a:t>8,1m = 81dm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920403" y="1990716"/>
            <a:ext cx="304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UTM Neo Sans Intel" pitchFamily="18" charset="0"/>
              </a:rPr>
              <a:t>7,9m = 79dm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396779" y="2649231"/>
            <a:ext cx="30887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UTM Neo Sans Intel" pitchFamily="18" charset="0"/>
              </a:rPr>
              <a:t>81dm &gt; 79dm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61152" y="2643761"/>
            <a:ext cx="6247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UTM Neo Sans Intel" pitchFamily="18" charset="0"/>
              </a:rPr>
              <a:t>(81 &gt; 79 </a:t>
            </a:r>
            <a:r>
              <a:rPr lang="en-US" sz="3200" b="1" dirty="0" err="1">
                <a:latin typeface="UTM Neo Sans Intel" pitchFamily="18" charset="0"/>
              </a:rPr>
              <a:t>vì</a:t>
            </a:r>
            <a:r>
              <a:rPr lang="en-US" sz="3200" b="1" dirty="0">
                <a:latin typeface="UTM Neo Sans Intel" pitchFamily="18" charset="0"/>
              </a:rPr>
              <a:t> ở </a:t>
            </a:r>
            <a:r>
              <a:rPr lang="en-US" sz="3200" b="1" dirty="0" err="1">
                <a:latin typeface="UTM Neo Sans Intel" pitchFamily="18" charset="0"/>
              </a:rPr>
              <a:t>hàng</a:t>
            </a:r>
            <a:r>
              <a:rPr lang="en-US" sz="3200" b="1" dirty="0">
                <a:latin typeface="UTM Neo Sans Intel" pitchFamily="18" charset="0"/>
              </a:rPr>
              <a:t> </a:t>
            </a:r>
            <a:r>
              <a:rPr lang="en-US" sz="3200" b="1" dirty="0" err="1">
                <a:latin typeface="UTM Neo Sans Intel" pitchFamily="18" charset="0"/>
              </a:rPr>
              <a:t>chục</a:t>
            </a:r>
            <a:r>
              <a:rPr lang="en-US" sz="3200" b="1" dirty="0">
                <a:latin typeface="UTM Neo Sans Intel" pitchFamily="18" charset="0"/>
              </a:rPr>
              <a:t> 8 &gt; 7),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78043" y="3398795"/>
            <a:ext cx="11977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UTM Neo Sans Intel" pitchFamily="18" charset="0"/>
              </a:rPr>
              <a:t>tức</a:t>
            </a:r>
            <a:r>
              <a:rPr lang="en-US" sz="3200" b="1" dirty="0">
                <a:latin typeface="UTM Neo Sans Intel" pitchFamily="18" charset="0"/>
              </a:rPr>
              <a:t> </a:t>
            </a:r>
            <a:r>
              <a:rPr lang="en-US" sz="3200" b="1" dirty="0" err="1">
                <a:latin typeface="UTM Neo Sans Intel" pitchFamily="18" charset="0"/>
              </a:rPr>
              <a:t>là</a:t>
            </a:r>
            <a:endParaRPr lang="en-US" sz="3200" b="1" dirty="0">
              <a:latin typeface="UTM Neo Sans Intel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29354" y="2649338"/>
            <a:ext cx="12209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UTM Neo Sans Intel" pitchFamily="18" charset="0"/>
              </a:rPr>
              <a:t>Ta </a:t>
            </a:r>
            <a:r>
              <a:rPr lang="en-US" sz="3200" b="1" dirty="0" err="1">
                <a:latin typeface="UTM Neo Sans Intel" pitchFamily="18" charset="0"/>
              </a:rPr>
              <a:t>có</a:t>
            </a:r>
            <a:r>
              <a:rPr lang="en-US" sz="3200" b="1" dirty="0">
                <a:latin typeface="UTM Neo Sans Intel" pitchFamily="18" charset="0"/>
              </a:rPr>
              <a:t>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100326" y="4136676"/>
            <a:ext cx="9973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UTM Neo Sans Intel" pitchFamily="18" charset="0"/>
              </a:rPr>
              <a:t>Vậy</a:t>
            </a:r>
            <a:r>
              <a:rPr lang="en-US" sz="3200" b="1" dirty="0">
                <a:latin typeface="UTM Neo Sans Intel" pitchFamily="18" charset="0"/>
              </a:rPr>
              <a:t>: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486583" y="3398979"/>
            <a:ext cx="29100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UTM Neo Sans Intel" pitchFamily="18" charset="0"/>
              </a:rPr>
              <a:t>8,1m &gt; 7,9m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827744" y="4153015"/>
            <a:ext cx="19641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UTM Neo Sans Intel" pitchFamily="18" charset="0"/>
              </a:rPr>
              <a:t>8,1 &gt; 7,9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379690" y="4142950"/>
            <a:ext cx="4433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UTM Neo Sans Intel" pitchFamily="18" charset="0"/>
              </a:rPr>
              <a:t>(</a:t>
            </a:r>
            <a:r>
              <a:rPr lang="en-US" sz="3200" b="1" dirty="0" err="1">
                <a:latin typeface="UTM Neo Sans Intel" pitchFamily="18" charset="0"/>
              </a:rPr>
              <a:t>phần</a:t>
            </a:r>
            <a:r>
              <a:rPr lang="en-US" sz="3200" b="1" dirty="0">
                <a:latin typeface="UTM Neo Sans Intel" pitchFamily="18" charset="0"/>
              </a:rPr>
              <a:t> </a:t>
            </a:r>
            <a:r>
              <a:rPr lang="en-US" sz="3200" b="1" dirty="0" err="1">
                <a:latin typeface="UTM Neo Sans Intel" pitchFamily="18" charset="0"/>
              </a:rPr>
              <a:t>nguyên</a:t>
            </a:r>
            <a:r>
              <a:rPr lang="en-US" sz="3200" b="1" dirty="0">
                <a:latin typeface="UTM Neo Sans Intel" pitchFamily="18" charset="0"/>
              </a:rPr>
              <a:t> </a:t>
            </a:r>
            <a:r>
              <a:rPr lang="en-US" sz="3200" b="1" dirty="0" err="1">
                <a:latin typeface="UTM Neo Sans Intel" pitchFamily="18" charset="0"/>
              </a:rPr>
              <a:t>có</a:t>
            </a:r>
            <a:r>
              <a:rPr lang="en-US" sz="3200" b="1" dirty="0">
                <a:latin typeface="UTM Neo Sans Intel" pitchFamily="18" charset="0"/>
              </a:rPr>
              <a:t> 8 &gt; 7)</a:t>
            </a:r>
          </a:p>
        </p:txBody>
      </p:sp>
      <p:sp>
        <p:nvSpPr>
          <p:cNvPr id="23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2376174" y="528212"/>
            <a:ext cx="515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UTM Neo Sans Intel" pitchFamily="18" charset="0"/>
              </a:rPr>
              <a:t>So </a:t>
            </a:r>
            <a:r>
              <a:rPr lang="en-US" sz="3600" b="1" dirty="0" err="1">
                <a:solidFill>
                  <a:srgbClr val="FFFF00"/>
                </a:solidFill>
                <a:latin typeface="UTM Neo Sans Intel" pitchFamily="18" charset="0"/>
              </a:rPr>
              <a:t>sánh</a:t>
            </a:r>
            <a:r>
              <a:rPr lang="en-US" sz="3600" b="1" dirty="0">
                <a:solidFill>
                  <a:srgbClr val="FFFF00"/>
                </a:solidFill>
                <a:latin typeface="UTM Neo Sans Intel" pitchFamily="18" charset="0"/>
              </a:rPr>
              <a:t> 8,1m </a:t>
            </a:r>
            <a:r>
              <a:rPr lang="en-US" sz="3600" b="1" dirty="0" err="1">
                <a:solidFill>
                  <a:srgbClr val="FFFF00"/>
                </a:solidFill>
                <a:latin typeface="UTM Neo Sans Intel" pitchFamily="18" charset="0"/>
              </a:rPr>
              <a:t>và</a:t>
            </a:r>
            <a:r>
              <a:rPr lang="en-US" sz="3600" b="1" dirty="0">
                <a:solidFill>
                  <a:srgbClr val="FFFF00"/>
                </a:solidFill>
                <a:latin typeface="UTM Neo Sans Intel" pitchFamily="18" charset="0"/>
              </a:rPr>
              <a:t> 7,9m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560301" y="4860731"/>
            <a:ext cx="107608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UTM Neo Sans Intel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Neo Sans Intel" pitchFamily="18" charset="0"/>
              </a:rPr>
              <a:t>hai</a:t>
            </a:r>
            <a:r>
              <a:rPr lang="en-US" sz="32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Neo Sans Intel" pitchFamily="18" charset="0"/>
              </a:rPr>
              <a:t>thập</a:t>
            </a:r>
            <a:r>
              <a:rPr lang="en-US" sz="32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Neo Sans Intel" pitchFamily="18" charset="0"/>
              </a:rPr>
              <a:t>phân</a:t>
            </a:r>
            <a:r>
              <a:rPr lang="en-US" sz="32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Neo Sans Intel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32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Neo Sans Intel" pitchFamily="18" charset="0"/>
              </a:rPr>
              <a:t>nguyên</a:t>
            </a:r>
            <a:r>
              <a:rPr lang="en-US" sz="32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Neo Sans Intel" pitchFamily="18" charset="0"/>
              </a:rPr>
              <a:t>khác</a:t>
            </a:r>
            <a:r>
              <a:rPr lang="en-US" sz="32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Neo Sans Intel" pitchFamily="18" charset="0"/>
              </a:rPr>
              <a:t>nhau</a:t>
            </a:r>
            <a:r>
              <a:rPr lang="en-US" sz="3200" b="1" dirty="0">
                <a:solidFill>
                  <a:schemeClr val="bg1"/>
                </a:solidFill>
                <a:latin typeface="UTM Neo Sans Intel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Neo Sans Intel" pitchFamily="18" charset="0"/>
              </a:rPr>
              <a:t>thập</a:t>
            </a:r>
            <a:r>
              <a:rPr lang="en-US" sz="32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Neo Sans Intel" pitchFamily="18" charset="0"/>
              </a:rPr>
              <a:t>phân</a:t>
            </a:r>
            <a:r>
              <a:rPr lang="en-US" sz="32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Neo Sans Intel" pitchFamily="18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Neo Sans Intel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32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Neo Sans Intel" pitchFamily="18" charset="0"/>
              </a:rPr>
              <a:t>nguyên</a:t>
            </a:r>
            <a:r>
              <a:rPr lang="en-US" sz="32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Neo Sans Intel" pitchFamily="18" charset="0"/>
              </a:rPr>
              <a:t>lớn</a:t>
            </a:r>
            <a:r>
              <a:rPr lang="en-US" sz="32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Neo Sans Intel" pitchFamily="18" charset="0"/>
              </a:rPr>
              <a:t>hơn</a:t>
            </a:r>
            <a:r>
              <a:rPr lang="en-US" sz="32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Neo Sans Intel" pitchFamily="18" charset="0"/>
              </a:rPr>
              <a:t>thì</a:t>
            </a:r>
            <a:r>
              <a:rPr lang="en-US" sz="32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Neo Sans Intel" pitchFamily="18" charset="0"/>
              </a:rPr>
              <a:t>đó</a:t>
            </a:r>
            <a:r>
              <a:rPr lang="en-US" sz="32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Neo Sans Intel" pitchFamily="18" charset="0"/>
              </a:rPr>
              <a:t>lớn</a:t>
            </a:r>
            <a:r>
              <a:rPr lang="en-US" sz="32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Neo Sans Intel" pitchFamily="18" charset="0"/>
              </a:rPr>
              <a:t>hơn</a:t>
            </a:r>
            <a:r>
              <a:rPr lang="en-US" sz="3200" b="1" dirty="0">
                <a:solidFill>
                  <a:schemeClr val="bg1"/>
                </a:solidFill>
                <a:latin typeface="UTM Neo Sans Intel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12084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666DD2-558D-40FC-826E-56AE22CD87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681" y="571313"/>
            <a:ext cx="4993622" cy="49936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78D1118-AC98-46DF-92A0-68C236468A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3209203" y="1187557"/>
            <a:ext cx="8982797" cy="59244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5148B86-139C-4FE4-96D0-21973D00AB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4439497" y="1674415"/>
            <a:ext cx="1565534" cy="1393709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C1DF914A-371A-48C7-B550-980231491632}"/>
              </a:ext>
            </a:extLst>
          </p:cNvPr>
          <p:cNvGrpSpPr/>
          <p:nvPr/>
        </p:nvGrpSpPr>
        <p:grpSpPr>
          <a:xfrm>
            <a:off x="5199955" y="2519382"/>
            <a:ext cx="4618539" cy="2406465"/>
            <a:chOff x="2863803" y="1815328"/>
            <a:chExt cx="4618539" cy="2406465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1375498-541B-4E13-B582-86D800C7B876}"/>
                </a:ext>
              </a:extLst>
            </p:cNvPr>
            <p:cNvSpPr txBox="1"/>
            <p:nvPr/>
          </p:nvSpPr>
          <p:spPr>
            <a:xfrm>
              <a:off x="3551190" y="2282801"/>
              <a:ext cx="393115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 err="1">
                  <a:latin typeface="UTM Neo Sans Intel" pitchFamily="18" charset="0"/>
                </a:rPr>
                <a:t>Trong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hai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số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thập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phân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có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phần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nguyên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khác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nhau</a:t>
              </a:r>
              <a:r>
                <a:rPr lang="en-US" sz="2400" b="1" dirty="0">
                  <a:latin typeface="UTM Neo Sans Intel" pitchFamily="18" charset="0"/>
                </a:rPr>
                <a:t>, </a:t>
              </a:r>
              <a:r>
                <a:rPr lang="en-US" sz="2400" b="1" dirty="0" err="1">
                  <a:latin typeface="UTM Neo Sans Intel" pitchFamily="18" charset="0"/>
                </a:rPr>
                <a:t>số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thập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phân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nào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có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phần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nguyên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lớn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hơn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thì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số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đó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lớn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hơn</a:t>
              </a:r>
              <a:r>
                <a:rPr lang="en-US" sz="2400" b="1" dirty="0">
                  <a:latin typeface="UTM Neo Sans Intel" pitchFamily="18" charset="0"/>
                </a:rPr>
                <a:t>.</a:t>
              </a: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AC732B6-014D-4B21-A316-95A34B70A5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0" t="13839" r="16909" b="68434"/>
            <a:stretch/>
          </p:blipFill>
          <p:spPr>
            <a:xfrm rot="1121413">
              <a:off x="2863803" y="1815328"/>
              <a:ext cx="812199" cy="1000287"/>
            </a:xfrm>
            <a:prstGeom prst="rect">
              <a:avLst/>
            </a:prstGeom>
          </p:spPr>
        </p:pic>
      </p:grpSp>
      <p:pic>
        <p:nvPicPr>
          <p:cNvPr id="10" name="图片 8">
            <a:extLst>
              <a:ext uri="{FF2B5EF4-FFF2-40B4-BE49-F238E27FC236}">
                <a16:creationId xmlns:a16="http://schemas.microsoft.com/office/drawing/2014/main" id="{358E3BBB-3E08-462B-8DDE-E7AE9BAFFF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8976584" y="1187557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995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7">
            <a:extLst>
              <a:ext uri="{FF2B5EF4-FFF2-40B4-BE49-F238E27FC236}">
                <a16:creationId xmlns:a16="http://schemas.microsoft.com/office/drawing/2014/main" id="{9DDDA73B-B024-4526-A0B0-515B054BF6D5}"/>
              </a:ext>
            </a:extLst>
          </p:cNvPr>
          <p:cNvSpPr txBox="1"/>
          <p:nvPr/>
        </p:nvSpPr>
        <p:spPr>
          <a:xfrm flipH="1">
            <a:off x="8042443" y="525800"/>
            <a:ext cx="3609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spc="30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Ví</a:t>
            </a:r>
            <a:r>
              <a:rPr lang="en-US" altLang="zh-CN" sz="2800" b="1" spc="30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800" b="1" spc="30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dụ</a:t>
            </a:r>
            <a:r>
              <a:rPr lang="en-US" altLang="zh-CN" sz="2800" b="1" spc="30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2:</a:t>
            </a:r>
            <a:endParaRPr lang="zh-CN" altLang="en-US" sz="2800" b="1" spc="300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Habano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836674" y="2077092"/>
                <a:ext cx="10045598" cy="8013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600" b="1" dirty="0">
                    <a:latin typeface="UTM Neo Sans Intel" pitchFamily="18" charset="0"/>
                  </a:rPr>
                  <a:t>Phần </a:t>
                </a:r>
                <a:r>
                  <a:rPr lang="en-US" sz="2600" b="1" dirty="0" err="1">
                    <a:latin typeface="UTM Neo Sans Intel" pitchFamily="18" charset="0"/>
                  </a:rPr>
                  <a:t>thập</a:t>
                </a:r>
                <a:r>
                  <a:rPr lang="en-US" sz="2600" b="1" dirty="0">
                    <a:latin typeface="UTM Neo Sans Intel" pitchFamily="18" charset="0"/>
                  </a:rPr>
                  <a:t> </a:t>
                </a:r>
                <a:r>
                  <a:rPr lang="en-US" sz="2600" b="1" dirty="0" err="1">
                    <a:latin typeface="UTM Neo Sans Intel" pitchFamily="18" charset="0"/>
                  </a:rPr>
                  <a:t>phân</a:t>
                </a:r>
                <a:r>
                  <a:rPr lang="en-US" sz="2600" b="1" dirty="0">
                    <a:latin typeface="UTM Neo Sans Intel" pitchFamily="18" charset="0"/>
                  </a:rPr>
                  <a:t> </a:t>
                </a:r>
                <a:r>
                  <a:rPr lang="en-US" sz="2600" b="1" dirty="0" err="1">
                    <a:latin typeface="UTM Neo Sans Intel" pitchFamily="18" charset="0"/>
                  </a:rPr>
                  <a:t>của</a:t>
                </a:r>
                <a:r>
                  <a:rPr lang="en-US" sz="2600" b="1" dirty="0">
                    <a:latin typeface="UTM Neo Sans Intel" pitchFamily="18" charset="0"/>
                  </a:rPr>
                  <a:t> 35,7m </a:t>
                </a:r>
                <a:r>
                  <a:rPr lang="en-US" sz="2600" b="1" dirty="0" err="1">
                    <a:latin typeface="UTM Neo Sans Intel" pitchFamily="18" charset="0"/>
                  </a:rPr>
                  <a:t>là</a:t>
                </a:r>
                <a:r>
                  <a:rPr lang="en-US" sz="2600" b="1" dirty="0">
                    <a:latin typeface="UTM Neo Sans Intel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pc="-15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pc="-150" smtClean="0">
                            <a:latin typeface="Cambria Math"/>
                          </a:rPr>
                          <m:t>𝟕</m:t>
                        </m:r>
                      </m:num>
                      <m:den>
                        <m:r>
                          <a:rPr lang="en-US" sz="3200" b="1" i="1" spc="-150" smtClean="0">
                            <a:latin typeface="Cambria Math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2600" b="1" dirty="0">
                    <a:latin typeface="UTM Neo Sans Intel" pitchFamily="18" charset="0"/>
                  </a:rPr>
                  <a:t> m = 7dm = 700mm</a:t>
                </a: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674" y="2077092"/>
                <a:ext cx="10045598" cy="801373"/>
              </a:xfrm>
              <a:prstGeom prst="rect">
                <a:avLst/>
              </a:prstGeom>
              <a:blipFill rotWithShape="1">
                <a:blip r:embed="rId4"/>
                <a:stretch>
                  <a:fillRect l="-1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1581460" y="4967798"/>
            <a:ext cx="291723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latin typeface="UTM Neo Sans Intel" pitchFamily="18" charset="0"/>
              </a:rPr>
              <a:t>35,7m &gt; 35,698m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72502" y="3563763"/>
            <a:ext cx="308872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latin typeface="UTM Neo Sans Intel" pitchFamily="18" charset="0"/>
              </a:rPr>
              <a:t>700mm &gt; 698mm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91606" y="3567138"/>
            <a:ext cx="614580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latin typeface="UTM Neo Sans Intel" pitchFamily="18" charset="0"/>
              </a:rPr>
              <a:t>(700 &gt; 698 </a:t>
            </a:r>
            <a:r>
              <a:rPr lang="en-US" sz="2600" b="1" dirty="0" err="1">
                <a:latin typeface="UTM Neo Sans Intel" pitchFamily="18" charset="0"/>
              </a:rPr>
              <a:t>vì</a:t>
            </a:r>
            <a:r>
              <a:rPr lang="en-US" sz="2600" b="1" dirty="0">
                <a:latin typeface="UTM Neo Sans Intel" pitchFamily="18" charset="0"/>
              </a:rPr>
              <a:t> ở </a:t>
            </a:r>
            <a:r>
              <a:rPr lang="en-US" sz="2600" b="1" dirty="0" err="1">
                <a:latin typeface="UTM Neo Sans Intel" pitchFamily="18" charset="0"/>
              </a:rPr>
              <a:t>hàng</a:t>
            </a:r>
            <a:r>
              <a:rPr lang="en-US" sz="2600" b="1" dirty="0">
                <a:latin typeface="UTM Neo Sans Intel" pitchFamily="18" charset="0"/>
              </a:rPr>
              <a:t> </a:t>
            </a:r>
            <a:r>
              <a:rPr lang="en-US" sz="2600" b="1" dirty="0" err="1">
                <a:latin typeface="UTM Neo Sans Intel" pitchFamily="18" charset="0"/>
              </a:rPr>
              <a:t>trăm</a:t>
            </a:r>
            <a:r>
              <a:rPr lang="en-US" sz="2600" b="1" dirty="0">
                <a:latin typeface="UTM Neo Sans Intel" pitchFamily="18" charset="0"/>
              </a:rPr>
              <a:t> </a:t>
            </a:r>
            <a:r>
              <a:rPr lang="en-US" sz="2600" b="1" dirty="0" err="1">
                <a:latin typeface="UTM Neo Sans Intel" pitchFamily="18" charset="0"/>
              </a:rPr>
              <a:t>có</a:t>
            </a:r>
            <a:r>
              <a:rPr lang="en-US" sz="2600" b="1" dirty="0">
                <a:latin typeface="UTM Neo Sans Intel" pitchFamily="18" charset="0"/>
              </a:rPr>
              <a:t> 7 &gt; 6),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44421" y="4222059"/>
            <a:ext cx="83227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err="1">
                <a:latin typeface="UTM Neo Sans Intel" pitchFamily="18" charset="0"/>
              </a:rPr>
              <a:t>nên</a:t>
            </a:r>
            <a:r>
              <a:rPr lang="en-US" sz="2600" b="1" dirty="0">
                <a:latin typeface="UTM Neo Sans Intel" pitchFamily="18" charset="0"/>
              </a:rPr>
              <a:t>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30188" y="3563691"/>
            <a:ext cx="69923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err="1">
                <a:latin typeface="UTM Neo Sans Intel" pitchFamily="18" charset="0"/>
              </a:rPr>
              <a:t>Mà</a:t>
            </a:r>
            <a:r>
              <a:rPr lang="en-US" sz="2600" b="1" dirty="0">
                <a:latin typeface="UTM Neo Sans Intel" pitchFamily="18" charset="0"/>
              </a:rPr>
              <a:t>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41741" y="4971411"/>
            <a:ext cx="84350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err="1">
                <a:latin typeface="UTM Neo Sans Intel" pitchFamily="18" charset="0"/>
              </a:rPr>
              <a:t>Vậy</a:t>
            </a:r>
            <a:r>
              <a:rPr lang="en-US" sz="2600" b="1" dirty="0">
                <a:latin typeface="UTM Neo Sans Intel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690096" y="4092346"/>
                <a:ext cx="2510712" cy="8013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600" b="1" dirty="0">
                    <a:latin typeface="UTM Neo Sans Intel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pc="-15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pc="-150">
                            <a:latin typeface="Cambria Math"/>
                          </a:rPr>
                          <m:t>𝟕</m:t>
                        </m:r>
                      </m:num>
                      <m:den>
                        <m:r>
                          <a:rPr lang="en-US" sz="3200" b="1" i="1" spc="-150">
                            <a:latin typeface="Cambria Math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2600" b="1" dirty="0">
                    <a:latin typeface="UTM Neo Sans Intel" pitchFamily="18" charset="0"/>
                  </a:rPr>
                  <a:t>m  &gt;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pc="-15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pc="-150">
                            <a:latin typeface="Cambria Math"/>
                          </a:rPr>
                          <m:t>𝟔𝟗𝟖</m:t>
                        </m:r>
                      </m:num>
                      <m:den>
                        <m:r>
                          <a:rPr lang="en-US" sz="3200" b="1" i="1" spc="-150">
                            <a:latin typeface="Cambria Math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lang="en-US" sz="2600" b="1" dirty="0">
                    <a:latin typeface="UTM Neo Sans Intel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096" y="4092346"/>
                <a:ext cx="2510712" cy="80137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4417216" y="4978673"/>
            <a:ext cx="73783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latin typeface="UTM Neo Sans Intel" pitchFamily="18" charset="0"/>
              </a:rPr>
              <a:t>(</a:t>
            </a:r>
            <a:r>
              <a:rPr lang="en-US" sz="2600" b="1" dirty="0" err="1">
                <a:latin typeface="UTM Neo Sans Intel" pitchFamily="18" charset="0"/>
              </a:rPr>
              <a:t>phần</a:t>
            </a:r>
            <a:r>
              <a:rPr lang="en-US" sz="2600" b="1" dirty="0">
                <a:latin typeface="UTM Neo Sans Intel" pitchFamily="18" charset="0"/>
              </a:rPr>
              <a:t> </a:t>
            </a:r>
            <a:r>
              <a:rPr lang="en-US" sz="2600" b="1" dirty="0" err="1">
                <a:latin typeface="UTM Neo Sans Intel" pitchFamily="18" charset="0"/>
              </a:rPr>
              <a:t>nguyên</a:t>
            </a:r>
            <a:r>
              <a:rPr lang="en-US" sz="2600" b="1" dirty="0">
                <a:latin typeface="UTM Neo Sans Intel" pitchFamily="18" charset="0"/>
              </a:rPr>
              <a:t> </a:t>
            </a:r>
            <a:r>
              <a:rPr lang="en-US" sz="2600" b="1" dirty="0" err="1">
                <a:latin typeface="UTM Neo Sans Intel" pitchFamily="18" charset="0"/>
              </a:rPr>
              <a:t>bằng</a:t>
            </a:r>
            <a:r>
              <a:rPr lang="en-US" sz="2600" b="1" dirty="0">
                <a:latin typeface="UTM Neo Sans Intel" pitchFamily="18" charset="0"/>
              </a:rPr>
              <a:t> </a:t>
            </a:r>
            <a:r>
              <a:rPr lang="en-US" sz="2600" b="1" dirty="0" err="1">
                <a:latin typeface="UTM Neo Sans Intel" pitchFamily="18" charset="0"/>
              </a:rPr>
              <a:t>nhau</a:t>
            </a:r>
            <a:r>
              <a:rPr lang="en-US" sz="2600" b="1" dirty="0">
                <a:latin typeface="UTM Neo Sans Intel" pitchFamily="18" charset="0"/>
              </a:rPr>
              <a:t>, </a:t>
            </a:r>
            <a:r>
              <a:rPr lang="en-US" sz="2600" b="1" dirty="0" err="1">
                <a:latin typeface="UTM Neo Sans Intel" pitchFamily="18" charset="0"/>
              </a:rPr>
              <a:t>hàng</a:t>
            </a:r>
            <a:r>
              <a:rPr lang="en-US" sz="2600" b="1" dirty="0">
                <a:latin typeface="UTM Neo Sans Intel" pitchFamily="18" charset="0"/>
              </a:rPr>
              <a:t> </a:t>
            </a:r>
            <a:r>
              <a:rPr lang="en-US" sz="2600" b="1" dirty="0" err="1">
                <a:latin typeface="UTM Neo Sans Intel" pitchFamily="18" charset="0"/>
              </a:rPr>
              <a:t>phần</a:t>
            </a:r>
            <a:r>
              <a:rPr lang="en-US" sz="2600" b="1" dirty="0">
                <a:latin typeface="UTM Neo Sans Intel" pitchFamily="18" charset="0"/>
              </a:rPr>
              <a:t> </a:t>
            </a:r>
            <a:r>
              <a:rPr lang="en-US" sz="2600" b="1" dirty="0" err="1">
                <a:latin typeface="UTM Neo Sans Intel" pitchFamily="18" charset="0"/>
              </a:rPr>
              <a:t>mười</a:t>
            </a:r>
            <a:r>
              <a:rPr lang="en-US" sz="2600" b="1" dirty="0">
                <a:latin typeface="UTM Neo Sans Intel" pitchFamily="18" charset="0"/>
              </a:rPr>
              <a:t> 7&gt;6)</a:t>
            </a:r>
          </a:p>
        </p:txBody>
      </p:sp>
      <p:sp>
        <p:nvSpPr>
          <p:cNvPr id="23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2296900" y="636854"/>
            <a:ext cx="4884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</a:rPr>
              <a:t>So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</a:rPr>
              <a:t>sánh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</a:rPr>
              <a:t> 35,7m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</a:rPr>
              <a:t> 35,698m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1134858" y="5450132"/>
            <a:ext cx="100015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Trong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hai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thập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phân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có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nguyên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bằng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nhau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thập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phân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nào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có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mười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lớn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hơn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thì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lớn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hơn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3612" y="1283179"/>
            <a:ext cx="1094495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latin typeface="UTM Neo Sans Intel" pitchFamily="18" charset="0"/>
              </a:rPr>
              <a:t>Ta </a:t>
            </a:r>
            <a:r>
              <a:rPr lang="en-US" sz="2600" b="1" dirty="0" err="1">
                <a:latin typeface="UTM Neo Sans Intel" pitchFamily="18" charset="0"/>
              </a:rPr>
              <a:t>thấy</a:t>
            </a:r>
            <a:r>
              <a:rPr lang="en-US" sz="2600" b="1" dirty="0">
                <a:latin typeface="UTM Neo Sans Intel" pitchFamily="18" charset="0"/>
              </a:rPr>
              <a:t> 35,7m </a:t>
            </a:r>
            <a:r>
              <a:rPr lang="en-US" sz="2600" b="1" dirty="0" err="1">
                <a:latin typeface="UTM Neo Sans Intel" pitchFamily="18" charset="0"/>
              </a:rPr>
              <a:t>và</a:t>
            </a:r>
            <a:r>
              <a:rPr lang="en-US" sz="2600" b="1" dirty="0">
                <a:latin typeface="UTM Neo Sans Intel" pitchFamily="18" charset="0"/>
              </a:rPr>
              <a:t> 35,698m </a:t>
            </a:r>
            <a:r>
              <a:rPr lang="en-US" sz="2600" b="1" dirty="0" err="1">
                <a:latin typeface="UTM Neo Sans Intel" pitchFamily="18" charset="0"/>
              </a:rPr>
              <a:t>có</a:t>
            </a:r>
            <a:r>
              <a:rPr lang="en-US" sz="2600" b="1" dirty="0">
                <a:latin typeface="UTM Neo Sans Intel" pitchFamily="18" charset="0"/>
              </a:rPr>
              <a:t> </a:t>
            </a:r>
            <a:r>
              <a:rPr lang="en-US" sz="2600" b="1" dirty="0" err="1">
                <a:latin typeface="UTM Neo Sans Intel" pitchFamily="18" charset="0"/>
              </a:rPr>
              <a:t>phần</a:t>
            </a:r>
            <a:r>
              <a:rPr lang="en-US" sz="2600" b="1" dirty="0">
                <a:latin typeface="UTM Neo Sans Intel" pitchFamily="18" charset="0"/>
              </a:rPr>
              <a:t> </a:t>
            </a:r>
            <a:r>
              <a:rPr lang="en-US" sz="2600" b="1" dirty="0" err="1">
                <a:latin typeface="UTM Neo Sans Intel" pitchFamily="18" charset="0"/>
              </a:rPr>
              <a:t>nguyên</a:t>
            </a:r>
            <a:r>
              <a:rPr lang="en-US" sz="2600" b="1" dirty="0">
                <a:latin typeface="UTM Neo Sans Intel" pitchFamily="18" charset="0"/>
              </a:rPr>
              <a:t> </a:t>
            </a:r>
            <a:r>
              <a:rPr lang="en-US" sz="2600" b="1" dirty="0" err="1">
                <a:latin typeface="UTM Neo Sans Intel" pitchFamily="18" charset="0"/>
              </a:rPr>
              <a:t>bằng</a:t>
            </a:r>
            <a:r>
              <a:rPr lang="en-US" sz="2600" b="1" dirty="0">
                <a:latin typeface="UTM Neo Sans Intel" pitchFamily="18" charset="0"/>
              </a:rPr>
              <a:t> </a:t>
            </a:r>
            <a:r>
              <a:rPr lang="en-US" sz="2600" b="1" dirty="0" err="1">
                <a:latin typeface="UTM Neo Sans Intel" pitchFamily="18" charset="0"/>
              </a:rPr>
              <a:t>nhau</a:t>
            </a:r>
            <a:r>
              <a:rPr lang="en-US" sz="2600" b="1" dirty="0">
                <a:latin typeface="UTM Neo Sans Intel" pitchFamily="18" charset="0"/>
              </a:rPr>
              <a:t> (</a:t>
            </a:r>
            <a:r>
              <a:rPr lang="en-US" sz="2600" b="1" dirty="0" err="1">
                <a:latin typeface="UTM Neo Sans Intel" pitchFamily="18" charset="0"/>
              </a:rPr>
              <a:t>đều</a:t>
            </a:r>
            <a:r>
              <a:rPr lang="en-US" sz="2600" b="1" dirty="0">
                <a:latin typeface="UTM Neo Sans Intel" pitchFamily="18" charset="0"/>
              </a:rPr>
              <a:t> </a:t>
            </a:r>
            <a:r>
              <a:rPr lang="en-US" sz="2600" b="1" dirty="0" err="1">
                <a:latin typeface="UTM Neo Sans Intel" pitchFamily="18" charset="0"/>
              </a:rPr>
              <a:t>bằng</a:t>
            </a:r>
            <a:r>
              <a:rPr lang="en-US" sz="2600" b="1" dirty="0">
                <a:latin typeface="UTM Neo Sans Intel" pitchFamily="18" charset="0"/>
              </a:rPr>
              <a:t> 35m), ta so </a:t>
            </a:r>
            <a:r>
              <a:rPr lang="en-US" sz="2600" b="1" dirty="0" err="1">
                <a:latin typeface="UTM Neo Sans Intel" pitchFamily="18" charset="0"/>
              </a:rPr>
              <a:t>sánh</a:t>
            </a:r>
            <a:r>
              <a:rPr lang="en-US" sz="2600" b="1" dirty="0">
                <a:latin typeface="UTM Neo Sans Intel" pitchFamily="18" charset="0"/>
              </a:rPr>
              <a:t> </a:t>
            </a:r>
            <a:r>
              <a:rPr lang="en-US" sz="2600" b="1" dirty="0" err="1">
                <a:latin typeface="UTM Neo Sans Intel" pitchFamily="18" charset="0"/>
              </a:rPr>
              <a:t>các</a:t>
            </a:r>
            <a:r>
              <a:rPr lang="en-US" sz="2600" b="1" dirty="0">
                <a:latin typeface="UTM Neo Sans Intel" pitchFamily="18" charset="0"/>
              </a:rPr>
              <a:t> </a:t>
            </a:r>
            <a:r>
              <a:rPr lang="en-US" sz="2600" b="1" dirty="0" err="1">
                <a:latin typeface="UTM Neo Sans Intel" pitchFamily="18" charset="0"/>
              </a:rPr>
              <a:t>phần</a:t>
            </a:r>
            <a:r>
              <a:rPr lang="en-US" sz="2600" b="1" dirty="0">
                <a:latin typeface="UTM Neo Sans Intel" pitchFamily="18" charset="0"/>
              </a:rPr>
              <a:t> </a:t>
            </a:r>
            <a:r>
              <a:rPr lang="en-US" sz="2600" b="1" dirty="0" err="1">
                <a:latin typeface="UTM Neo Sans Intel" pitchFamily="18" charset="0"/>
              </a:rPr>
              <a:t>thập</a:t>
            </a:r>
            <a:r>
              <a:rPr lang="en-US" sz="2600" b="1" dirty="0">
                <a:latin typeface="UTM Neo Sans Intel" pitchFamily="18" charset="0"/>
              </a:rPr>
              <a:t> </a:t>
            </a:r>
            <a:r>
              <a:rPr lang="en-US" sz="2600" b="1" dirty="0" err="1">
                <a:latin typeface="UTM Neo Sans Intel" pitchFamily="18" charset="0"/>
              </a:rPr>
              <a:t>phân</a:t>
            </a:r>
            <a:r>
              <a:rPr lang="en-US" sz="2600" b="1" dirty="0">
                <a:latin typeface="UTM Neo Sans Intel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836191" y="2740691"/>
                <a:ext cx="8430787" cy="8036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600" b="1" dirty="0">
                    <a:latin typeface="UTM Neo Sans Intel" pitchFamily="18" charset="0"/>
                  </a:rPr>
                  <a:t>Phần </a:t>
                </a:r>
                <a:r>
                  <a:rPr lang="en-US" sz="2600" b="1" dirty="0" err="1">
                    <a:latin typeface="UTM Neo Sans Intel" pitchFamily="18" charset="0"/>
                  </a:rPr>
                  <a:t>thập</a:t>
                </a:r>
                <a:r>
                  <a:rPr lang="en-US" sz="2600" b="1" dirty="0">
                    <a:latin typeface="UTM Neo Sans Intel" pitchFamily="18" charset="0"/>
                  </a:rPr>
                  <a:t> </a:t>
                </a:r>
                <a:r>
                  <a:rPr lang="en-US" sz="2600" b="1" dirty="0" err="1">
                    <a:latin typeface="UTM Neo Sans Intel" pitchFamily="18" charset="0"/>
                  </a:rPr>
                  <a:t>phân</a:t>
                </a:r>
                <a:r>
                  <a:rPr lang="en-US" sz="2600" b="1" dirty="0">
                    <a:latin typeface="UTM Neo Sans Intel" pitchFamily="18" charset="0"/>
                  </a:rPr>
                  <a:t> </a:t>
                </a:r>
                <a:r>
                  <a:rPr lang="en-US" sz="2600" b="1" dirty="0" err="1">
                    <a:latin typeface="UTM Neo Sans Intel" pitchFamily="18" charset="0"/>
                  </a:rPr>
                  <a:t>của</a:t>
                </a:r>
                <a:r>
                  <a:rPr lang="en-US" sz="2600" b="1" dirty="0">
                    <a:latin typeface="UTM Neo Sans Intel" pitchFamily="18" charset="0"/>
                  </a:rPr>
                  <a:t> 35,698m </a:t>
                </a:r>
                <a:r>
                  <a:rPr lang="en-US" sz="2600" b="1" dirty="0" err="1">
                    <a:latin typeface="UTM Neo Sans Intel" pitchFamily="18" charset="0"/>
                  </a:rPr>
                  <a:t>là</a:t>
                </a:r>
                <a:r>
                  <a:rPr lang="en-US" sz="2600" b="1" dirty="0">
                    <a:latin typeface="UTM Neo Sans Intel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pc="-15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pc="-150" smtClean="0">
                            <a:latin typeface="Cambria Math"/>
                          </a:rPr>
                          <m:t>𝟔𝟗𝟖</m:t>
                        </m:r>
                      </m:num>
                      <m:den>
                        <m:r>
                          <a:rPr lang="en-US" sz="3200" b="1" i="1" spc="-150" smtClean="0">
                            <a:latin typeface="Cambria Math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lang="en-US" sz="3200" b="1" dirty="0">
                    <a:latin typeface="UTM Neo Sans Intel" pitchFamily="18" charset="0"/>
                  </a:rPr>
                  <a:t> </a:t>
                </a:r>
                <a:r>
                  <a:rPr lang="en-US" sz="2600" b="1" dirty="0">
                    <a:latin typeface="UTM Neo Sans Intel" pitchFamily="18" charset="0"/>
                  </a:rPr>
                  <a:t>m = 698mm</a:t>
                </a: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191" y="2740691"/>
                <a:ext cx="8430787" cy="803682"/>
              </a:xfrm>
              <a:prstGeom prst="rect">
                <a:avLst/>
              </a:prstGeom>
              <a:blipFill rotWithShape="1">
                <a:blip r:embed="rId6"/>
                <a:stretch>
                  <a:fillRect l="-1229" b="-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21706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666DD2-558D-40FC-826E-56AE22CD87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681" y="571313"/>
            <a:ext cx="4993622" cy="49936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78D1118-AC98-46DF-92A0-68C236468A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3209203" y="1187557"/>
            <a:ext cx="8982797" cy="59244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5148B86-139C-4FE4-96D0-21973D00AB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4439497" y="1674415"/>
            <a:ext cx="1565534" cy="1393709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C1DF914A-371A-48C7-B550-980231491632}"/>
              </a:ext>
            </a:extLst>
          </p:cNvPr>
          <p:cNvGrpSpPr/>
          <p:nvPr/>
        </p:nvGrpSpPr>
        <p:grpSpPr>
          <a:xfrm>
            <a:off x="5199955" y="2519382"/>
            <a:ext cx="4618539" cy="2406465"/>
            <a:chOff x="2863803" y="1815328"/>
            <a:chExt cx="4618539" cy="2406465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1375498-541B-4E13-B582-86D800C7B876}"/>
                </a:ext>
              </a:extLst>
            </p:cNvPr>
            <p:cNvSpPr txBox="1"/>
            <p:nvPr/>
          </p:nvSpPr>
          <p:spPr>
            <a:xfrm>
              <a:off x="3551190" y="2282801"/>
              <a:ext cx="393115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 err="1">
                  <a:latin typeface="UTM Neo Sans Intel" pitchFamily="18" charset="0"/>
                </a:rPr>
                <a:t>Trong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hai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số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thập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phân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có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phần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nguyên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bằng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nhau</a:t>
              </a:r>
              <a:r>
                <a:rPr lang="en-US" sz="2400" b="1" dirty="0">
                  <a:latin typeface="UTM Neo Sans Intel" pitchFamily="18" charset="0"/>
                </a:rPr>
                <a:t>, </a:t>
              </a:r>
              <a:r>
                <a:rPr lang="en-US" sz="2400" b="1" dirty="0" err="1">
                  <a:latin typeface="UTM Neo Sans Intel" pitchFamily="18" charset="0"/>
                </a:rPr>
                <a:t>số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thập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phân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nào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có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hàng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phần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mười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lớn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hơn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thì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số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đó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lớn</a:t>
              </a:r>
              <a:r>
                <a:rPr lang="en-US" sz="2400" b="1" dirty="0">
                  <a:latin typeface="UTM Neo Sans Intel" pitchFamily="18" charset="0"/>
                </a:rPr>
                <a:t> </a:t>
              </a:r>
              <a:r>
                <a:rPr lang="en-US" sz="2400" b="1" dirty="0" err="1">
                  <a:latin typeface="UTM Neo Sans Intel" pitchFamily="18" charset="0"/>
                </a:rPr>
                <a:t>hơn</a:t>
              </a:r>
              <a:r>
                <a:rPr lang="en-US" sz="2400" b="1" dirty="0">
                  <a:latin typeface="UTM Neo Sans Intel" pitchFamily="18" charset="0"/>
                </a:rPr>
                <a:t>.</a:t>
              </a: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AC732B6-014D-4B21-A316-95A34B70A5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0" t="13839" r="16909" b="68434"/>
            <a:stretch/>
          </p:blipFill>
          <p:spPr>
            <a:xfrm rot="1121413">
              <a:off x="2863803" y="1815328"/>
              <a:ext cx="812199" cy="1000287"/>
            </a:xfrm>
            <a:prstGeom prst="rect">
              <a:avLst/>
            </a:prstGeom>
          </p:spPr>
        </p:pic>
      </p:grpSp>
      <p:pic>
        <p:nvPicPr>
          <p:cNvPr id="10" name="图片 8">
            <a:extLst>
              <a:ext uri="{FF2B5EF4-FFF2-40B4-BE49-F238E27FC236}">
                <a16:creationId xmlns:a16="http://schemas.microsoft.com/office/drawing/2014/main" id="{358E3BBB-3E08-462B-8DDE-E7AE9BAFFF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8976584" y="1187557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033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70C40BA-F3CE-4CBD-A38A-DDD32CF5C5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7203"/>
            <a:ext cx="3049870" cy="1790797"/>
          </a:xfrm>
          <a:prstGeom prst="rect">
            <a:avLst/>
          </a:prstGeom>
        </p:spPr>
      </p:pic>
      <p:sp>
        <p:nvSpPr>
          <p:cNvPr id="15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954009" y="1184102"/>
            <a:ext cx="84947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 err="1">
                <a:solidFill>
                  <a:srgbClr val="FFFF00"/>
                </a:solidFill>
                <a:latin typeface="UTM Neo Sans Intel" pitchFamily="18" charset="0"/>
              </a:rPr>
              <a:t>Muốn</a:t>
            </a:r>
            <a:r>
              <a:rPr lang="en-US" sz="2600" b="1" dirty="0">
                <a:solidFill>
                  <a:srgbClr val="FFFF00"/>
                </a:solidFill>
                <a:latin typeface="UTM Neo Sans Intel" pitchFamily="18" charset="0"/>
              </a:rPr>
              <a:t> so </a:t>
            </a:r>
            <a:r>
              <a:rPr lang="en-US" sz="2600" b="1" dirty="0" err="1">
                <a:solidFill>
                  <a:srgbClr val="FFFF00"/>
                </a:solidFill>
                <a:latin typeface="UTM Neo Sans Intel" pitchFamily="18" charset="0"/>
              </a:rPr>
              <a:t>sánh</a:t>
            </a:r>
            <a:r>
              <a:rPr lang="en-US" sz="2600" b="1" dirty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UTM Neo Sans Intel" pitchFamily="18" charset="0"/>
              </a:rPr>
              <a:t>hai</a:t>
            </a:r>
            <a:r>
              <a:rPr lang="en-US" sz="2600" b="1" dirty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UTM Neo Sans Intel" pitchFamily="18" charset="0"/>
              </a:rPr>
              <a:t>thập</a:t>
            </a:r>
            <a:r>
              <a:rPr lang="en-US" sz="2600" b="1" dirty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UTM Neo Sans Intel" pitchFamily="18" charset="0"/>
              </a:rPr>
              <a:t>phân</a:t>
            </a:r>
            <a:r>
              <a:rPr lang="en-US" sz="2600" b="1" dirty="0">
                <a:solidFill>
                  <a:srgbClr val="FFFF00"/>
                </a:solidFill>
                <a:latin typeface="UTM Neo Sans Intel" pitchFamily="18" charset="0"/>
              </a:rPr>
              <a:t> ta </a:t>
            </a:r>
            <a:r>
              <a:rPr lang="en-US" sz="2600" b="1" dirty="0" err="1">
                <a:solidFill>
                  <a:srgbClr val="FFFF00"/>
                </a:solidFill>
                <a:latin typeface="UTM Neo Sans Intel" pitchFamily="18" charset="0"/>
              </a:rPr>
              <a:t>có</a:t>
            </a:r>
            <a:r>
              <a:rPr lang="en-US" sz="2600" b="1" dirty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UTM Neo Sans Intel" pitchFamily="18" charset="0"/>
              </a:rPr>
              <a:t>thể</a:t>
            </a:r>
            <a:r>
              <a:rPr lang="en-US" sz="2600" b="1" dirty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UTM Neo Sans Intel" pitchFamily="18" charset="0"/>
              </a:rPr>
              <a:t>làm</a:t>
            </a:r>
            <a:r>
              <a:rPr lang="en-US" sz="2600" b="1" dirty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UTM Neo Sans Intel" pitchFamily="18" charset="0"/>
              </a:rPr>
              <a:t>như</a:t>
            </a:r>
            <a:r>
              <a:rPr lang="en-US" sz="2600" b="1" dirty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UTM Neo Sans Intel" pitchFamily="18" charset="0"/>
              </a:rPr>
              <a:t>sau</a:t>
            </a:r>
            <a:r>
              <a:rPr lang="en-US" sz="2600" b="1" dirty="0">
                <a:solidFill>
                  <a:srgbClr val="FFFF00"/>
                </a:solidFill>
                <a:latin typeface="UTM Neo Sans Intel" pitchFamily="18" charset="0"/>
              </a:rPr>
              <a:t>:</a:t>
            </a:r>
          </a:p>
        </p:txBody>
      </p:sp>
      <p:sp>
        <p:nvSpPr>
          <p:cNvPr id="16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593371" y="1857659"/>
            <a:ext cx="108049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So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sánh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các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nguyên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của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hai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như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so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sánh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hai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tự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nhiên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thập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phân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nào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có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nguyên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lớn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hơn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thì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lớn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hơn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.</a:t>
            </a:r>
          </a:p>
        </p:txBody>
      </p:sp>
      <p:sp>
        <p:nvSpPr>
          <p:cNvPr id="17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1107910" y="2866873"/>
            <a:ext cx="1029944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Nếu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nguyên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của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hai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bằng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nhau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thì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so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sánh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thập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phân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lần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lượt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từ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mười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trăm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nghìn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,… ;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đến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cùng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một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nào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thập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phân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nào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có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chữ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ở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tương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ứng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lớn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hơn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thì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lớn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hơn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.</a:t>
            </a:r>
          </a:p>
        </p:txBody>
      </p:sp>
      <p:sp>
        <p:nvSpPr>
          <p:cNvPr id="18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1875956" y="4704492"/>
            <a:ext cx="952235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Nếu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nguyên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và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thập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phân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của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hai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bằng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nhau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thì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2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bằng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nhau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2786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4EA6DB8-5F3F-4083-964D-5CEDF5E205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02368"/>
            <a:ext cx="4490520" cy="3166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682D2C6-605A-4974-BB62-D1D24DE0C7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>
            <a:off x="9420990" y="1256360"/>
            <a:ext cx="579569" cy="62345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71FD9A6-5567-469E-8E53-1767990708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>
            <a:off x="10679264" y="4973667"/>
            <a:ext cx="579569" cy="62345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BCB062C-E2BA-4252-92EA-CE456FFE71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 flipH="1">
            <a:off x="3161888" y="4227514"/>
            <a:ext cx="460375" cy="495236"/>
          </a:xfrm>
          <a:prstGeom prst="rect">
            <a:avLst/>
          </a:prstGeom>
        </p:spPr>
      </p:pic>
      <p:sp>
        <p:nvSpPr>
          <p:cNvPr id="13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1390076" y="1010139"/>
            <a:ext cx="14527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u="sng" dirty="0" err="1">
                <a:solidFill>
                  <a:srgbClr val="FFFF00"/>
                </a:solidFill>
                <a:latin typeface="UTM Neo Sans Intel" pitchFamily="18" charset="0"/>
              </a:rPr>
              <a:t>Ví</a:t>
            </a:r>
            <a:r>
              <a:rPr lang="en-US" sz="2600" b="1" u="sng" dirty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600" b="1" u="sng" dirty="0" err="1">
                <a:solidFill>
                  <a:srgbClr val="FFFF00"/>
                </a:solidFill>
                <a:latin typeface="UTM Neo Sans Intel" pitchFamily="18" charset="0"/>
              </a:rPr>
              <a:t>dụ</a:t>
            </a:r>
            <a:r>
              <a:rPr lang="en-US" sz="2600" b="1" dirty="0">
                <a:solidFill>
                  <a:srgbClr val="FFFF00"/>
                </a:solidFill>
                <a:latin typeface="UTM Neo Sans Intel" pitchFamily="18" charset="0"/>
              </a:rPr>
              <a:t>:</a:t>
            </a:r>
          </a:p>
        </p:txBody>
      </p:sp>
      <p:sp>
        <p:nvSpPr>
          <p:cNvPr id="14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1198457" y="2400729"/>
            <a:ext cx="24501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78,469 &lt; 78,5</a:t>
            </a:r>
          </a:p>
        </p:txBody>
      </p:sp>
      <p:sp>
        <p:nvSpPr>
          <p:cNvPr id="15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3840061" y="2377169"/>
            <a:ext cx="63717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(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vì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nguyên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bằng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nhau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, ở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mười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có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4&lt;5)</a:t>
            </a:r>
          </a:p>
        </p:txBody>
      </p:sp>
      <p:sp>
        <p:nvSpPr>
          <p:cNvPr id="16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3831513" y="3505295"/>
            <a:ext cx="74273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(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vì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nguyên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bằng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nhau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mười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bằng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nhau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, ở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trăm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có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2&gt;0)</a:t>
            </a:r>
          </a:p>
        </p:txBody>
      </p:sp>
      <p:sp>
        <p:nvSpPr>
          <p:cNvPr id="17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1199963" y="3502033"/>
            <a:ext cx="300387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630,72 &gt; 630,70</a:t>
            </a:r>
          </a:p>
        </p:txBody>
      </p:sp>
      <p:sp>
        <p:nvSpPr>
          <p:cNvPr id="18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1230328" y="1748938"/>
            <a:ext cx="56912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2001,2 &gt; 1999,7 (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vì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2001 &gt; 1999)</a:t>
            </a:r>
          </a:p>
        </p:txBody>
      </p:sp>
    </p:spTree>
    <p:extLst>
      <p:ext uri="{BB962C8B-B14F-4D97-AF65-F5344CB8AC3E}">
        <p14:creationId xmlns:p14="http://schemas.microsoft.com/office/powerpoint/2010/main" val="14547614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70C40BA-F3CE-4CBD-A38A-DDD32CF5C5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7203"/>
            <a:ext cx="3049870" cy="1790797"/>
          </a:xfrm>
          <a:prstGeom prst="rect">
            <a:avLst/>
          </a:prstGeom>
        </p:spPr>
      </p:pic>
      <p:sp>
        <p:nvSpPr>
          <p:cNvPr id="15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954009" y="1184102"/>
            <a:ext cx="84947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 err="1">
                <a:solidFill>
                  <a:srgbClr val="FFFF00"/>
                </a:solidFill>
                <a:latin typeface="UTM Neo Sans Intel" pitchFamily="18" charset="0"/>
              </a:rPr>
              <a:t>Muốn</a:t>
            </a:r>
            <a:r>
              <a:rPr lang="en-US" sz="2600" b="1" dirty="0">
                <a:solidFill>
                  <a:srgbClr val="FFFF00"/>
                </a:solidFill>
                <a:latin typeface="UTM Neo Sans Intel" pitchFamily="18" charset="0"/>
              </a:rPr>
              <a:t> so </a:t>
            </a:r>
            <a:r>
              <a:rPr lang="en-US" sz="2600" b="1" dirty="0" err="1">
                <a:solidFill>
                  <a:srgbClr val="FFFF00"/>
                </a:solidFill>
                <a:latin typeface="UTM Neo Sans Intel" pitchFamily="18" charset="0"/>
              </a:rPr>
              <a:t>sánh</a:t>
            </a:r>
            <a:r>
              <a:rPr lang="en-US" sz="2600" b="1" dirty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UTM Neo Sans Intel" pitchFamily="18" charset="0"/>
              </a:rPr>
              <a:t>hai</a:t>
            </a:r>
            <a:r>
              <a:rPr lang="en-US" sz="2600" b="1" dirty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UTM Neo Sans Intel" pitchFamily="18" charset="0"/>
              </a:rPr>
              <a:t>thập</a:t>
            </a:r>
            <a:r>
              <a:rPr lang="en-US" sz="2600" b="1" dirty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UTM Neo Sans Intel" pitchFamily="18" charset="0"/>
              </a:rPr>
              <a:t>phân</a:t>
            </a:r>
            <a:r>
              <a:rPr lang="en-US" sz="2600" b="1" dirty="0">
                <a:solidFill>
                  <a:srgbClr val="FFFF00"/>
                </a:solidFill>
                <a:latin typeface="UTM Neo Sans Intel" pitchFamily="18" charset="0"/>
              </a:rPr>
              <a:t> ta </a:t>
            </a:r>
            <a:r>
              <a:rPr lang="en-US" sz="2600" b="1" dirty="0" err="1">
                <a:solidFill>
                  <a:srgbClr val="FFFF00"/>
                </a:solidFill>
                <a:latin typeface="UTM Neo Sans Intel" pitchFamily="18" charset="0"/>
              </a:rPr>
              <a:t>có</a:t>
            </a:r>
            <a:r>
              <a:rPr lang="en-US" sz="2600" b="1" dirty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UTM Neo Sans Intel" pitchFamily="18" charset="0"/>
              </a:rPr>
              <a:t>thể</a:t>
            </a:r>
            <a:r>
              <a:rPr lang="en-US" sz="2600" b="1" dirty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UTM Neo Sans Intel" pitchFamily="18" charset="0"/>
              </a:rPr>
              <a:t>làm</a:t>
            </a:r>
            <a:r>
              <a:rPr lang="en-US" sz="2600" b="1" dirty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UTM Neo Sans Intel" pitchFamily="18" charset="0"/>
              </a:rPr>
              <a:t>như</a:t>
            </a:r>
            <a:r>
              <a:rPr lang="en-US" sz="2600" b="1" dirty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UTM Neo Sans Intel" pitchFamily="18" charset="0"/>
              </a:rPr>
              <a:t>sau</a:t>
            </a:r>
            <a:r>
              <a:rPr lang="en-US" sz="2600" b="1" dirty="0">
                <a:solidFill>
                  <a:srgbClr val="FFFF00"/>
                </a:solidFill>
                <a:latin typeface="UTM Neo Sans Intel" pitchFamily="18" charset="0"/>
              </a:rPr>
              <a:t>:</a:t>
            </a:r>
          </a:p>
        </p:txBody>
      </p:sp>
      <p:sp>
        <p:nvSpPr>
          <p:cNvPr id="16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593371" y="1857659"/>
            <a:ext cx="108049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So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sánh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các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nguyên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của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hai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như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so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sánh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hai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tự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nhiên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thập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phân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nào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có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nguyên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lớn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hơn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thì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lớn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hơn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.</a:t>
            </a:r>
          </a:p>
        </p:txBody>
      </p:sp>
      <p:sp>
        <p:nvSpPr>
          <p:cNvPr id="17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1107910" y="2866873"/>
            <a:ext cx="1029944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Nếu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nguyên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của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hai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bằng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nhau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thì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so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sánh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thập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phân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lần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lượt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từ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mười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trăm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nghìn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,… ;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đến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cùng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một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nào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thập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phân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nào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có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chữ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ở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hàng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tương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ứng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lớn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hơn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thì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lớn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hơn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.</a:t>
            </a:r>
          </a:p>
        </p:txBody>
      </p:sp>
      <p:sp>
        <p:nvSpPr>
          <p:cNvPr id="18" name="文本框 23">
            <a:extLst>
              <a:ext uri="{FF2B5EF4-FFF2-40B4-BE49-F238E27FC236}">
                <a16:creationId xmlns:a16="http://schemas.microsoft.com/office/drawing/2014/main" id="{E0B9E083-F2E1-4D43-B73A-B2BE0AEFC5BB}"/>
              </a:ext>
            </a:extLst>
          </p:cNvPr>
          <p:cNvSpPr txBox="1"/>
          <p:nvPr/>
        </p:nvSpPr>
        <p:spPr>
          <a:xfrm>
            <a:off x="1875956" y="4704492"/>
            <a:ext cx="952235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Nếu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nguyên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và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thập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phân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của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hai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bằng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nhau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thì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2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đó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bằng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UTM Neo Sans Intel" pitchFamily="18" charset="0"/>
              </a:rPr>
              <a:t>nhau</a:t>
            </a:r>
            <a:r>
              <a:rPr lang="en-US" sz="2600" b="1" dirty="0">
                <a:solidFill>
                  <a:schemeClr val="bg1"/>
                </a:solidFill>
                <a:latin typeface="UTM Neo Sans Intel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65133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786585" y="1788311"/>
            <a:ext cx="8982797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B9FE0712-30C7-41A3-876E-E643942FFD06}"/>
              </a:ext>
            </a:extLst>
          </p:cNvPr>
          <p:cNvSpPr txBox="1"/>
          <p:nvPr/>
        </p:nvSpPr>
        <p:spPr>
          <a:xfrm>
            <a:off x="3902370" y="2752942"/>
            <a:ext cx="5544742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altLang="zh-CN" sz="6600" b="1" dirty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oraya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6600" b="1" dirty="0" err="1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oraya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Luyện</a:t>
            </a:r>
            <a:r>
              <a:rPr lang="en-US" altLang="zh-CN" sz="6600" b="1" dirty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oraya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6600" b="1" dirty="0" err="1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oraya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tập</a:t>
            </a:r>
            <a:endParaRPr lang="zh-CN" altLang="en-US" sz="6600" b="1" dirty="0">
              <a:ln w="7620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Soraya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3292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">
            <a:extLst>
              <a:ext uri="{FF2B5EF4-FFF2-40B4-BE49-F238E27FC236}">
                <a16:creationId xmlns:a16="http://schemas.microsoft.com/office/drawing/2014/main" id="{2383EDB5-2155-47D0-A518-7F3AEC2A6D9C}"/>
              </a:ext>
            </a:extLst>
          </p:cNvPr>
          <p:cNvGrpSpPr/>
          <p:nvPr/>
        </p:nvGrpSpPr>
        <p:grpSpPr>
          <a:xfrm>
            <a:off x="8276161" y="4583939"/>
            <a:ext cx="3000359" cy="1674931"/>
            <a:chOff x="1547445" y="1852246"/>
            <a:chExt cx="3892062" cy="2547214"/>
          </a:xfrm>
        </p:grpSpPr>
        <p:sp>
          <p:nvSpPr>
            <p:cNvPr id="45" name="矩形: 圆角 2">
              <a:extLst>
                <a:ext uri="{FF2B5EF4-FFF2-40B4-BE49-F238E27FC236}">
                  <a16:creationId xmlns:a16="http://schemas.microsoft.com/office/drawing/2014/main" id="{3E7EE163-53A8-4197-9ECE-64C43A301367}"/>
                </a:ext>
              </a:extLst>
            </p:cNvPr>
            <p:cNvSpPr/>
            <p:nvPr/>
          </p:nvSpPr>
          <p:spPr>
            <a:xfrm>
              <a:off x="1547445" y="1852246"/>
              <a:ext cx="3892061" cy="25472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6" name="矩形: 圆角 3">
              <a:extLst>
                <a:ext uri="{FF2B5EF4-FFF2-40B4-BE49-F238E27FC236}">
                  <a16:creationId xmlns:a16="http://schemas.microsoft.com/office/drawing/2014/main" id="{97B90322-68AD-433F-915C-28EB9F9716DE}"/>
                </a:ext>
              </a:extLst>
            </p:cNvPr>
            <p:cNvSpPr/>
            <p:nvPr/>
          </p:nvSpPr>
          <p:spPr>
            <a:xfrm>
              <a:off x="1547446" y="1852246"/>
              <a:ext cx="3892061" cy="2547214"/>
            </a:xfrm>
            <a:prstGeom prst="roundRect">
              <a:avLst/>
            </a:prstGeom>
            <a:noFill/>
            <a:ln w="76200">
              <a:solidFill>
                <a:srgbClr val="5080AB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47" name="Rectangle 46"/>
          <p:cNvSpPr/>
          <p:nvPr/>
        </p:nvSpPr>
        <p:spPr>
          <a:xfrm>
            <a:off x="8446290" y="5150230"/>
            <a:ext cx="26813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Phần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nguyên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: 0 = 0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40" name="组合 4">
            <a:extLst>
              <a:ext uri="{FF2B5EF4-FFF2-40B4-BE49-F238E27FC236}">
                <a16:creationId xmlns:a16="http://schemas.microsoft.com/office/drawing/2014/main" id="{2383EDB5-2155-47D0-A518-7F3AEC2A6D9C}"/>
              </a:ext>
            </a:extLst>
          </p:cNvPr>
          <p:cNvGrpSpPr/>
          <p:nvPr/>
        </p:nvGrpSpPr>
        <p:grpSpPr>
          <a:xfrm>
            <a:off x="4626192" y="4596425"/>
            <a:ext cx="3000359" cy="1674931"/>
            <a:chOff x="1547445" y="1852246"/>
            <a:chExt cx="3892062" cy="2547214"/>
          </a:xfrm>
        </p:grpSpPr>
        <p:sp>
          <p:nvSpPr>
            <p:cNvPr id="41" name="矩形: 圆角 2">
              <a:extLst>
                <a:ext uri="{FF2B5EF4-FFF2-40B4-BE49-F238E27FC236}">
                  <a16:creationId xmlns:a16="http://schemas.microsoft.com/office/drawing/2014/main" id="{3E7EE163-53A8-4197-9ECE-64C43A301367}"/>
                </a:ext>
              </a:extLst>
            </p:cNvPr>
            <p:cNvSpPr/>
            <p:nvPr/>
          </p:nvSpPr>
          <p:spPr>
            <a:xfrm>
              <a:off x="1547445" y="1852246"/>
              <a:ext cx="3892061" cy="25472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2" name="矩形: 圆角 3">
              <a:extLst>
                <a:ext uri="{FF2B5EF4-FFF2-40B4-BE49-F238E27FC236}">
                  <a16:creationId xmlns:a16="http://schemas.microsoft.com/office/drawing/2014/main" id="{97B90322-68AD-433F-915C-28EB9F9716DE}"/>
                </a:ext>
              </a:extLst>
            </p:cNvPr>
            <p:cNvSpPr/>
            <p:nvPr/>
          </p:nvSpPr>
          <p:spPr>
            <a:xfrm>
              <a:off x="1547446" y="1852246"/>
              <a:ext cx="3892061" cy="2547214"/>
            </a:xfrm>
            <a:prstGeom prst="roundRect">
              <a:avLst/>
            </a:prstGeom>
            <a:noFill/>
            <a:ln w="76200">
              <a:solidFill>
                <a:srgbClr val="5080AB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43" name="Rectangle 42"/>
          <p:cNvSpPr/>
          <p:nvPr/>
        </p:nvSpPr>
        <p:spPr>
          <a:xfrm>
            <a:off x="4796321" y="5162308"/>
            <a:ext cx="26813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Phần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nguyên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: 96 = 96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29" name="组合 4">
            <a:extLst>
              <a:ext uri="{FF2B5EF4-FFF2-40B4-BE49-F238E27FC236}">
                <a16:creationId xmlns:a16="http://schemas.microsoft.com/office/drawing/2014/main" id="{2383EDB5-2155-47D0-A518-7F3AEC2A6D9C}"/>
              </a:ext>
            </a:extLst>
          </p:cNvPr>
          <p:cNvGrpSpPr/>
          <p:nvPr/>
        </p:nvGrpSpPr>
        <p:grpSpPr>
          <a:xfrm>
            <a:off x="869893" y="4608911"/>
            <a:ext cx="3000359" cy="1674931"/>
            <a:chOff x="1547445" y="1852246"/>
            <a:chExt cx="3892062" cy="2547214"/>
          </a:xfrm>
        </p:grpSpPr>
        <p:sp>
          <p:nvSpPr>
            <p:cNvPr id="31" name="矩形: 圆角 2">
              <a:extLst>
                <a:ext uri="{FF2B5EF4-FFF2-40B4-BE49-F238E27FC236}">
                  <a16:creationId xmlns:a16="http://schemas.microsoft.com/office/drawing/2014/main" id="{3E7EE163-53A8-4197-9ECE-64C43A301367}"/>
                </a:ext>
              </a:extLst>
            </p:cNvPr>
            <p:cNvSpPr/>
            <p:nvPr/>
          </p:nvSpPr>
          <p:spPr>
            <a:xfrm>
              <a:off x="1547445" y="1852246"/>
              <a:ext cx="3892061" cy="25472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2" name="矩形: 圆角 3">
              <a:extLst>
                <a:ext uri="{FF2B5EF4-FFF2-40B4-BE49-F238E27FC236}">
                  <a16:creationId xmlns:a16="http://schemas.microsoft.com/office/drawing/2014/main" id="{97B90322-68AD-433F-915C-28EB9F9716DE}"/>
                </a:ext>
              </a:extLst>
            </p:cNvPr>
            <p:cNvSpPr/>
            <p:nvPr/>
          </p:nvSpPr>
          <p:spPr>
            <a:xfrm>
              <a:off x="1547446" y="1852246"/>
              <a:ext cx="3892061" cy="2547214"/>
            </a:xfrm>
            <a:prstGeom prst="roundRect">
              <a:avLst/>
            </a:prstGeom>
            <a:noFill/>
            <a:ln w="76200">
              <a:solidFill>
                <a:srgbClr val="5080AB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29E4F2AC-E3C2-46C1-ABA0-DB30B75C6BC9}"/>
              </a:ext>
            </a:extLst>
          </p:cNvPr>
          <p:cNvGrpSpPr/>
          <p:nvPr/>
        </p:nvGrpSpPr>
        <p:grpSpPr>
          <a:xfrm>
            <a:off x="41603" y="1796345"/>
            <a:ext cx="4891997" cy="3690381"/>
            <a:chOff x="-330552" y="2051537"/>
            <a:chExt cx="4891997" cy="3690381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AEBEE8A5-3137-4B6A-8A38-C0D09EBBF51D}"/>
                </a:ext>
              </a:extLst>
            </p:cNvPr>
            <p:cNvGrpSpPr/>
            <p:nvPr/>
          </p:nvGrpSpPr>
          <p:grpSpPr>
            <a:xfrm>
              <a:off x="-330552" y="2051537"/>
              <a:ext cx="4891997" cy="3690381"/>
              <a:chOff x="220433" y="1169920"/>
              <a:chExt cx="6309321" cy="4759569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130FD49C-0534-4D05-8FA0-9791289DC0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572" t="78444" r="38630"/>
              <a:stretch/>
            </p:blipFill>
            <p:spPr>
              <a:xfrm>
                <a:off x="220433" y="1169920"/>
                <a:ext cx="6309321" cy="4759569"/>
              </a:xfrm>
              <a:prstGeom prst="rect">
                <a:avLst/>
              </a:prstGeom>
            </p:spPr>
          </p:pic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9F42CFCD-EFFD-4A80-95F0-22DA2E71C8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18139" y="1588478"/>
                <a:ext cx="937103" cy="1301313"/>
              </a:xfrm>
              <a:prstGeom prst="rect">
                <a:avLst/>
              </a:prstGeom>
            </p:spPr>
          </p:pic>
        </p:grp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26BE9FA2-F04E-4A33-A50A-E1766877BDD8}"/>
                </a:ext>
              </a:extLst>
            </p:cNvPr>
            <p:cNvSpPr/>
            <p:nvPr/>
          </p:nvSpPr>
          <p:spPr>
            <a:xfrm>
              <a:off x="476472" y="3521868"/>
              <a:ext cx="306846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sz="2800" b="1" dirty="0">
                  <a:solidFill>
                    <a:srgbClr val="5080A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a) 48,97      51,02</a:t>
              </a:r>
              <a:endParaRPr lang="zh-CN" altLang="en-US" sz="2800" b="1" dirty="0">
                <a:solidFill>
                  <a:srgbClr val="5080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BACDC59B-384E-4DD9-AF95-119B53198FA7}"/>
              </a:ext>
            </a:extLst>
          </p:cNvPr>
          <p:cNvGrpSpPr/>
          <p:nvPr/>
        </p:nvGrpSpPr>
        <p:grpSpPr>
          <a:xfrm>
            <a:off x="7415413" y="1825276"/>
            <a:ext cx="4891997" cy="3690381"/>
            <a:chOff x="7928778" y="2051537"/>
            <a:chExt cx="4891997" cy="3690381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5B87390D-27D2-42CE-8D88-3B7C6F0BFBB5}"/>
                </a:ext>
              </a:extLst>
            </p:cNvPr>
            <p:cNvGrpSpPr/>
            <p:nvPr/>
          </p:nvGrpSpPr>
          <p:grpSpPr>
            <a:xfrm>
              <a:off x="7928778" y="2051537"/>
              <a:ext cx="4891997" cy="3690381"/>
              <a:chOff x="220433" y="1169920"/>
              <a:chExt cx="6309321" cy="475956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B087FFD5-BE3C-4EAB-A179-A1987B92A7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572" t="78444" r="38630"/>
              <a:stretch/>
            </p:blipFill>
            <p:spPr>
              <a:xfrm>
                <a:off x="220433" y="1169920"/>
                <a:ext cx="6309321" cy="4759569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25E0BD02-B4D4-4F3C-B209-5CC158FBD1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18139" y="1588478"/>
                <a:ext cx="937103" cy="1301313"/>
              </a:xfrm>
              <a:prstGeom prst="rect">
                <a:avLst/>
              </a:prstGeom>
            </p:spPr>
          </p:pic>
        </p:grp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CB2EFC6F-0733-434A-804F-C8F11C9B6BDF}"/>
                </a:ext>
              </a:extLst>
            </p:cNvPr>
            <p:cNvSpPr/>
            <p:nvPr/>
          </p:nvSpPr>
          <p:spPr>
            <a:xfrm>
              <a:off x="9119669" y="3439294"/>
              <a:ext cx="264687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sz="2800" b="1" dirty="0">
                  <a:solidFill>
                    <a:srgbClr val="5080A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c) 0,7        0,65</a:t>
              </a:r>
              <a:endParaRPr lang="zh-CN" altLang="en-US" sz="2800" b="1" dirty="0">
                <a:solidFill>
                  <a:srgbClr val="5080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44759298-2F1E-487D-9D20-153D7DD1C58B}"/>
              </a:ext>
            </a:extLst>
          </p:cNvPr>
          <p:cNvGrpSpPr/>
          <p:nvPr/>
        </p:nvGrpSpPr>
        <p:grpSpPr>
          <a:xfrm>
            <a:off x="3753303" y="1816289"/>
            <a:ext cx="4891997" cy="3690381"/>
            <a:chOff x="3809746" y="2051537"/>
            <a:chExt cx="4891997" cy="3690381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C6BD1E5E-3930-473F-87F0-E48E58F99B3D}"/>
                </a:ext>
              </a:extLst>
            </p:cNvPr>
            <p:cNvGrpSpPr/>
            <p:nvPr/>
          </p:nvGrpSpPr>
          <p:grpSpPr>
            <a:xfrm>
              <a:off x="3809746" y="2051537"/>
              <a:ext cx="4891997" cy="3690381"/>
              <a:chOff x="234147" y="1169920"/>
              <a:chExt cx="6309321" cy="4759569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209C09A6-577A-4209-8007-40168F56A4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572" t="78444" r="38630"/>
              <a:stretch/>
            </p:blipFill>
            <p:spPr>
              <a:xfrm>
                <a:off x="234147" y="1169920"/>
                <a:ext cx="6309321" cy="4759569"/>
              </a:xfrm>
              <a:prstGeom prst="rect">
                <a:avLst/>
              </a:prstGeom>
            </p:spPr>
          </p:pic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4FF37A8F-35D8-48F6-BF17-6567E986E9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18139" y="1588478"/>
                <a:ext cx="937103" cy="1301313"/>
              </a:xfrm>
              <a:prstGeom prst="rect">
                <a:avLst/>
              </a:prstGeom>
            </p:spPr>
          </p:pic>
        </p:grp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A0835E04-9F05-4FEF-A599-F2B4598FD4C3}"/>
                </a:ext>
              </a:extLst>
            </p:cNvPr>
            <p:cNvSpPr/>
            <p:nvPr/>
          </p:nvSpPr>
          <p:spPr>
            <a:xfrm>
              <a:off x="4671572" y="3492459"/>
              <a:ext cx="303801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sz="2800" b="1" dirty="0">
                  <a:solidFill>
                    <a:srgbClr val="5080A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b) 96,4       96,38</a:t>
              </a:r>
              <a:endParaRPr lang="zh-CN" altLang="en-US" sz="2800" b="1" dirty="0">
                <a:solidFill>
                  <a:srgbClr val="5080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5" name="文本框 17">
            <a:extLst>
              <a:ext uri="{FF2B5EF4-FFF2-40B4-BE49-F238E27FC236}">
                <a16:creationId xmlns:a16="http://schemas.microsoft.com/office/drawing/2014/main" id="{9DDDA73B-B024-4526-A0B0-515B054BF6D5}"/>
              </a:ext>
            </a:extLst>
          </p:cNvPr>
          <p:cNvSpPr txBox="1"/>
          <p:nvPr/>
        </p:nvSpPr>
        <p:spPr>
          <a:xfrm flipH="1">
            <a:off x="8042443" y="525800"/>
            <a:ext cx="3609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spc="30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lang="en-US" altLang="zh-CN" sz="2800" b="1" spc="30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800" b="1" spc="30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tập</a:t>
            </a:r>
            <a:r>
              <a:rPr lang="en-US" altLang="zh-CN" sz="2800" b="1" spc="30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1:</a:t>
            </a:r>
            <a:endParaRPr lang="zh-CN" altLang="en-US" sz="2800" b="1" spc="300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Habano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6" name="矩形 5">
            <a:extLst>
              <a:ext uri="{FF2B5EF4-FFF2-40B4-BE49-F238E27FC236}">
                <a16:creationId xmlns:a16="http://schemas.microsoft.com/office/drawing/2014/main" id="{691E91EB-C2B1-41B3-A482-B695A1825E2F}"/>
              </a:ext>
            </a:extLst>
          </p:cNvPr>
          <p:cNvSpPr/>
          <p:nvPr/>
        </p:nvSpPr>
        <p:spPr>
          <a:xfrm>
            <a:off x="1323680" y="998416"/>
            <a:ext cx="60548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1/ So </a:t>
            </a:r>
            <a:r>
              <a:rPr lang="en-US" altLang="zh-CN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sánh</a:t>
            </a:r>
            <a:r>
              <a:rPr lang="en-US" altLang="zh-CN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hai</a:t>
            </a:r>
            <a:r>
              <a:rPr lang="en-US" altLang="zh-CN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lang="en-US" altLang="zh-CN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thập</a:t>
            </a:r>
            <a:r>
              <a:rPr lang="en-US" altLang="zh-CN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</a:t>
            </a:r>
            <a:r>
              <a:rPr lang="en-US" altLang="zh-CN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lang="zh-CN" alt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40022" y="5398087"/>
            <a:ext cx="26813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Phần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nguyên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: 48 &lt; 51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矩形 13">
            <a:extLst>
              <a:ext uri="{FF2B5EF4-FFF2-40B4-BE49-F238E27FC236}">
                <a16:creationId xmlns:a16="http://schemas.microsoft.com/office/drawing/2014/main" id="{26BE9FA2-F04E-4A33-A50A-E1766877BDD8}"/>
              </a:ext>
            </a:extLst>
          </p:cNvPr>
          <p:cNvSpPr/>
          <p:nvPr/>
        </p:nvSpPr>
        <p:spPr>
          <a:xfrm>
            <a:off x="2276537" y="3262962"/>
            <a:ext cx="5709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b="1" dirty="0" err="1">
                <a:solidFill>
                  <a:srgbClr val="5080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và</a:t>
            </a:r>
            <a:endParaRPr lang="zh-CN" altLang="en-US" sz="2800" b="1" dirty="0">
              <a:solidFill>
                <a:srgbClr val="5080A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5" name="矩形 13">
            <a:extLst>
              <a:ext uri="{FF2B5EF4-FFF2-40B4-BE49-F238E27FC236}">
                <a16:creationId xmlns:a16="http://schemas.microsoft.com/office/drawing/2014/main" id="{26BE9FA2-F04E-4A33-A50A-E1766877BDD8}"/>
              </a:ext>
            </a:extLst>
          </p:cNvPr>
          <p:cNvSpPr/>
          <p:nvPr/>
        </p:nvSpPr>
        <p:spPr>
          <a:xfrm>
            <a:off x="5883816" y="3245410"/>
            <a:ext cx="5709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b="1" dirty="0" err="1">
                <a:solidFill>
                  <a:srgbClr val="5080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và</a:t>
            </a:r>
            <a:endParaRPr lang="zh-CN" altLang="en-US" sz="2800" b="1" dirty="0">
              <a:solidFill>
                <a:srgbClr val="5080A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6" name="矩形 13">
            <a:extLst>
              <a:ext uri="{FF2B5EF4-FFF2-40B4-BE49-F238E27FC236}">
                <a16:creationId xmlns:a16="http://schemas.microsoft.com/office/drawing/2014/main" id="{26BE9FA2-F04E-4A33-A50A-E1766877BDD8}"/>
              </a:ext>
            </a:extLst>
          </p:cNvPr>
          <p:cNvSpPr/>
          <p:nvPr/>
        </p:nvSpPr>
        <p:spPr>
          <a:xfrm>
            <a:off x="9661223" y="3195959"/>
            <a:ext cx="5709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b="1" dirty="0" err="1">
                <a:solidFill>
                  <a:srgbClr val="5080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và</a:t>
            </a:r>
            <a:endParaRPr lang="zh-CN" altLang="en-US" sz="2800" b="1" dirty="0">
              <a:solidFill>
                <a:srgbClr val="5080A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7" name="矩形 13">
            <a:extLst>
              <a:ext uri="{FF2B5EF4-FFF2-40B4-BE49-F238E27FC236}">
                <a16:creationId xmlns:a16="http://schemas.microsoft.com/office/drawing/2014/main" id="{26BE9FA2-F04E-4A33-A50A-E1766877BDD8}"/>
              </a:ext>
            </a:extLst>
          </p:cNvPr>
          <p:cNvSpPr/>
          <p:nvPr/>
        </p:nvSpPr>
        <p:spPr>
          <a:xfrm>
            <a:off x="2324627" y="3129864"/>
            <a:ext cx="5229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&lt;</a:t>
            </a:r>
            <a:endParaRPr lang="zh-CN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8" name="矩形 13">
            <a:extLst>
              <a:ext uri="{FF2B5EF4-FFF2-40B4-BE49-F238E27FC236}">
                <a16:creationId xmlns:a16="http://schemas.microsoft.com/office/drawing/2014/main" id="{26BE9FA2-F04E-4A33-A50A-E1766877BDD8}"/>
              </a:ext>
            </a:extLst>
          </p:cNvPr>
          <p:cNvSpPr/>
          <p:nvPr/>
        </p:nvSpPr>
        <p:spPr>
          <a:xfrm>
            <a:off x="5924345" y="3125412"/>
            <a:ext cx="5229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&gt;</a:t>
            </a:r>
            <a:endParaRPr lang="zh-CN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9" name="矩形 13">
            <a:extLst>
              <a:ext uri="{FF2B5EF4-FFF2-40B4-BE49-F238E27FC236}">
                <a16:creationId xmlns:a16="http://schemas.microsoft.com/office/drawing/2014/main" id="{26BE9FA2-F04E-4A33-A50A-E1766877BDD8}"/>
              </a:ext>
            </a:extLst>
          </p:cNvPr>
          <p:cNvSpPr/>
          <p:nvPr/>
        </p:nvSpPr>
        <p:spPr>
          <a:xfrm>
            <a:off x="9700408" y="3071153"/>
            <a:ext cx="5229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&gt;</a:t>
            </a:r>
            <a:endParaRPr lang="zh-CN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802572" y="5567411"/>
            <a:ext cx="26813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Phần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thập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phân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có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hàng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phần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mười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:  4 &gt; 3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8428562" y="5566295"/>
            <a:ext cx="26813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Phần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thập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phân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có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hàng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phần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mười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UTM Neo Sans Intel" pitchFamily="18" charset="0"/>
              </a:rPr>
              <a:t>: 7 &gt; 6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2787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3" grpId="0"/>
      <p:bldP spid="25" grpId="0"/>
      <p:bldP spid="26" grpId="0"/>
      <p:bldP spid="15" grpId="0"/>
      <p:bldP spid="34" grpId="0"/>
      <p:bldP spid="34" grpId="1"/>
      <p:bldP spid="35" grpId="0"/>
      <p:bldP spid="35" grpId="1"/>
      <p:bldP spid="36" grpId="0"/>
      <p:bldP spid="36" grpId="1"/>
      <p:bldP spid="37" grpId="0"/>
      <p:bldP spid="38" grpId="0"/>
      <p:bldP spid="39" grpId="0"/>
      <p:bldP spid="48" grpId="0"/>
      <p:bldP spid="4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>
            <a:extLst>
              <a:ext uri="{FF2B5EF4-FFF2-40B4-BE49-F238E27FC236}">
                <a16:creationId xmlns:a16="http://schemas.microsoft.com/office/drawing/2014/main" id="{22B2F22C-9E86-4045-92BD-444EF48F6D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DC2B26D1-8DA1-4773-9633-0AF188D5F67D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A0CD24C8-C896-41B3-B6AB-653534E972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94799420-A0AB-4EFA-8433-E71A818E37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4A223A69-ACD4-410C-A846-D465E50FB4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23DC7184-BD96-4875-B4A2-92D21F0EF47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F5192247-FFEC-46A7-BA58-CACA35B153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E99E17C1-550E-41D8-A08D-BCACE46741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79860F2B-5C9C-4A3D-AAB5-B2225F2CC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35622098-8EE0-4F3E-B6A8-87D449D871C8}"/>
              </a:ext>
            </a:extLst>
          </p:cNvPr>
          <p:cNvSpPr txBox="1"/>
          <p:nvPr/>
        </p:nvSpPr>
        <p:spPr>
          <a:xfrm rot="302894">
            <a:off x="767435" y="1005185"/>
            <a:ext cx="20397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sx="101000" sy="101000" algn="tl">
                    <a:srgbClr val="5080AB"/>
                  </a:outerShdw>
                </a:effectLst>
                <a:latin typeface="UTM Showcard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Yêu</a:t>
            </a:r>
            <a:r>
              <a:rPr lang="en-US" altLang="zh-CN" sz="6000" b="1" dirty="0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sx="101000" sy="101000" algn="tl">
                    <a:srgbClr val="5080AB"/>
                  </a:outerShdw>
                </a:effectLst>
                <a:latin typeface="UTM Showcard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6000" b="1" dirty="0" err="1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sx="101000" sy="101000" algn="tl">
                    <a:srgbClr val="5080AB"/>
                  </a:outerShdw>
                </a:effectLst>
                <a:latin typeface="UTM Showcard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cầu</a:t>
            </a:r>
            <a:r>
              <a:rPr lang="en-US" altLang="zh-CN" sz="6000" b="1" dirty="0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sx="101000" sy="101000" algn="tl">
                    <a:srgbClr val="5080AB"/>
                  </a:outerShdw>
                </a:effectLst>
                <a:latin typeface="UTM Showcard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6000" b="1" dirty="0" err="1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sx="101000" sy="101000" algn="tl">
                    <a:srgbClr val="5080AB"/>
                  </a:outerShdw>
                </a:effectLst>
                <a:latin typeface="UTM Showcard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cần</a:t>
            </a:r>
            <a:r>
              <a:rPr lang="en-US" altLang="zh-CN" sz="6000" b="1" dirty="0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sx="101000" sy="101000" algn="tl">
                    <a:srgbClr val="5080AB"/>
                  </a:outerShdw>
                </a:effectLst>
                <a:latin typeface="UTM Showcard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6000" b="1" dirty="0" err="1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sx="101000" sy="101000" algn="tl">
                    <a:srgbClr val="5080AB"/>
                  </a:outerShdw>
                </a:effectLst>
                <a:latin typeface="UTM Showcard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đạt</a:t>
            </a:r>
            <a:endParaRPr lang="zh-CN" altLang="en-US" sz="6000" b="1" dirty="0">
              <a:ln w="31750">
                <a:solidFill>
                  <a:srgbClr val="5080AB">
                    <a:alpha val="94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sx="101000" sy="101000" algn="tl">
                  <a:srgbClr val="5080AB"/>
                </a:outerShdw>
              </a:effectLst>
              <a:latin typeface="UTM Showcard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26AC8F34-E457-4D20-BF25-C0576684D1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2098889" y="3666014"/>
            <a:ext cx="1151715" cy="1207221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47D40FF0-49DC-4089-A2A6-1923467B14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785907" y="4582851"/>
            <a:ext cx="4280183" cy="1417810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3DCF04-7404-47EE-B07E-DD30E88B513E}"/>
              </a:ext>
            </a:extLst>
          </p:cNvPr>
          <p:cNvGrpSpPr/>
          <p:nvPr/>
        </p:nvGrpSpPr>
        <p:grpSpPr>
          <a:xfrm>
            <a:off x="2969754" y="1780373"/>
            <a:ext cx="7791168" cy="1244045"/>
            <a:chOff x="3398087" y="1863334"/>
            <a:chExt cx="7791168" cy="1244045"/>
          </a:xfrm>
        </p:grpSpPr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9B716CB5-A177-4022-80CA-B72C2D74A1EF}"/>
                </a:ext>
              </a:extLst>
            </p:cNvPr>
            <p:cNvSpPr/>
            <p:nvPr/>
          </p:nvSpPr>
          <p:spPr>
            <a:xfrm>
              <a:off x="3822937" y="2346157"/>
              <a:ext cx="7143298" cy="761222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</a:ln>
            <a:effectLst>
              <a:outerShdw blurRad="76200" dist="50800" dir="600000" sx="101000" sy="101000" algn="ctr" rotWithShape="0">
                <a:srgbClr val="5080AB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329AF141-9BE2-4FFE-A4BC-BB3AC4FA1A56}"/>
                </a:ext>
              </a:extLst>
            </p:cNvPr>
            <p:cNvSpPr txBox="1"/>
            <p:nvPr/>
          </p:nvSpPr>
          <p:spPr>
            <a:xfrm>
              <a:off x="4241603" y="2394698"/>
              <a:ext cx="69476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So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sánh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hai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số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thập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phân</a:t>
              </a:r>
              <a:endParaRPr lang="zh-CN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B97D7582-CA0E-4C95-84C1-03F77E39E4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61" r="84605" b="75454"/>
            <a:stretch/>
          </p:blipFill>
          <p:spPr>
            <a:xfrm>
              <a:off x="3398087" y="1863334"/>
              <a:ext cx="1084876" cy="896458"/>
            </a:xfrm>
            <a:prstGeom prst="rect">
              <a:avLst/>
            </a:prstGeom>
          </p:spPr>
        </p:pic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B92EFFDC-D824-471B-BA54-F89C860E093B}"/>
              </a:ext>
            </a:extLst>
          </p:cNvPr>
          <p:cNvGrpSpPr/>
          <p:nvPr/>
        </p:nvGrpSpPr>
        <p:grpSpPr>
          <a:xfrm>
            <a:off x="2976353" y="3183464"/>
            <a:ext cx="7628454" cy="1796063"/>
            <a:chOff x="3398087" y="1863334"/>
            <a:chExt cx="7628454" cy="1796063"/>
          </a:xfrm>
        </p:grpSpPr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id="{2851F0CC-AF4C-4CA2-8429-D4863DB9E5F3}"/>
                </a:ext>
              </a:extLst>
            </p:cNvPr>
            <p:cNvSpPr/>
            <p:nvPr/>
          </p:nvSpPr>
          <p:spPr>
            <a:xfrm>
              <a:off x="3822936" y="2346156"/>
              <a:ext cx="7136699" cy="1313241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</a:ln>
            <a:effectLst>
              <a:outerShdw blurRad="76200" dist="50800" dir="600000" sx="101000" sy="101000" algn="ctr" rotWithShape="0">
                <a:srgbClr val="5080AB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8F4918A1-91BA-41BE-AB6A-089828587D81}"/>
                </a:ext>
              </a:extLst>
            </p:cNvPr>
            <p:cNvSpPr txBox="1"/>
            <p:nvPr/>
          </p:nvSpPr>
          <p:spPr>
            <a:xfrm>
              <a:off x="4235004" y="2464167"/>
              <a:ext cx="679153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Sắp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xếp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các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số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thập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phân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theo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thứ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tự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từ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bé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đến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lớn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và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ngược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lại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.</a:t>
              </a:r>
              <a:endParaRPr lang="zh-CN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2C74BF32-F895-4329-A687-0C53F9EF7E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61" r="84605" b="75454"/>
            <a:stretch/>
          </p:blipFill>
          <p:spPr>
            <a:xfrm>
              <a:off x="3398087" y="1863334"/>
              <a:ext cx="1084876" cy="8964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19178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5EB47434-136A-453E-A936-3ECA4FC07365}"/>
              </a:ext>
            </a:extLst>
          </p:cNvPr>
          <p:cNvGrpSpPr/>
          <p:nvPr/>
        </p:nvGrpSpPr>
        <p:grpSpPr>
          <a:xfrm>
            <a:off x="7627996" y="1289537"/>
            <a:ext cx="3559993" cy="4484751"/>
            <a:chOff x="3985497" y="1142327"/>
            <a:chExt cx="3559993" cy="4484751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5D30704A-F01E-47C8-90E6-D59998EB132E}"/>
                </a:ext>
              </a:extLst>
            </p:cNvPr>
            <p:cNvGrpSpPr/>
            <p:nvPr/>
          </p:nvGrpSpPr>
          <p:grpSpPr>
            <a:xfrm>
              <a:off x="3985497" y="1142327"/>
              <a:ext cx="3427299" cy="4484751"/>
              <a:chOff x="1498225" y="1725045"/>
              <a:chExt cx="2776380" cy="3643597"/>
            </a:xfrm>
          </p:grpSpPr>
          <p:sp>
            <p:nvSpPr>
              <p:cNvPr id="4" name="矩形: 圆角 3">
                <a:extLst>
                  <a:ext uri="{FF2B5EF4-FFF2-40B4-BE49-F238E27FC236}">
                    <a16:creationId xmlns:a16="http://schemas.microsoft.com/office/drawing/2014/main" id="{90ECC852-48F9-4885-9EBA-FEB1E3F3386D}"/>
                  </a:ext>
                </a:extLst>
              </p:cNvPr>
              <p:cNvSpPr/>
              <p:nvPr/>
            </p:nvSpPr>
            <p:spPr>
              <a:xfrm>
                <a:off x="1672081" y="2374958"/>
                <a:ext cx="2602524" cy="2993684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5080AB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FB88D8C1-806A-4083-87F1-5012BAF62F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343264" flipH="1">
                <a:off x="1527057" y="1696213"/>
                <a:ext cx="1467539" cy="1525204"/>
              </a:xfrm>
              <a:prstGeom prst="rect">
                <a:avLst/>
              </a:prstGeom>
            </p:spPr>
          </p:pic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FD481310-1362-46EC-89A1-71CE658CF301}"/>
                </a:ext>
              </a:extLst>
            </p:cNvPr>
            <p:cNvSpPr txBox="1"/>
            <p:nvPr/>
          </p:nvSpPr>
          <p:spPr>
            <a:xfrm>
              <a:off x="4599055" y="2428488"/>
              <a:ext cx="2946435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en-US" altLang="zh-CN" sz="20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So </a:t>
              </a:r>
              <a:r>
                <a:rPr kumimoji="1" lang="en-US" altLang="zh-CN" sz="2000" b="1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sánh</a:t>
              </a:r>
              <a:r>
                <a:rPr kumimoji="1" lang="en-US" altLang="zh-CN" sz="20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000" b="1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phần</a:t>
              </a:r>
              <a:r>
                <a:rPr kumimoji="1" lang="en-US" altLang="zh-CN" sz="20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000" b="1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nguyên</a:t>
              </a:r>
              <a:r>
                <a:rPr kumimoji="1" lang="en-US" altLang="zh-CN" sz="20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:</a:t>
              </a:r>
            </a:p>
            <a:p>
              <a:pPr>
                <a:lnSpc>
                  <a:spcPct val="150000"/>
                </a:lnSpc>
              </a:pPr>
              <a:r>
                <a:rPr kumimoji="1" lang="en-US" altLang="zh-CN" sz="2000" b="1" dirty="0">
                  <a:solidFill>
                    <a:srgbClr val="FF0000"/>
                  </a:solidFill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6</a:t>
              </a:r>
              <a:r>
                <a:rPr kumimoji="1" lang="en-US" altLang="zh-CN" sz="2000" b="1" dirty="0"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,375</a:t>
              </a:r>
            </a:p>
            <a:p>
              <a:pPr>
                <a:lnSpc>
                  <a:spcPct val="150000"/>
                </a:lnSpc>
              </a:pPr>
              <a:r>
                <a:rPr kumimoji="1" lang="en-US" altLang="zh-CN" sz="2000" b="1" dirty="0">
                  <a:solidFill>
                    <a:srgbClr val="FF0000"/>
                  </a:solidFill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9</a:t>
              </a:r>
              <a:r>
                <a:rPr kumimoji="1" lang="en-US" altLang="zh-CN" sz="2000" b="1" dirty="0"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,01 </a:t>
              </a:r>
            </a:p>
            <a:p>
              <a:pPr>
                <a:lnSpc>
                  <a:spcPct val="150000"/>
                </a:lnSpc>
              </a:pPr>
              <a:r>
                <a:rPr kumimoji="1" lang="en-US" altLang="zh-CN" sz="2000" b="1" dirty="0">
                  <a:solidFill>
                    <a:srgbClr val="FF0000"/>
                  </a:solidFill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8</a:t>
              </a:r>
              <a:r>
                <a:rPr kumimoji="1" lang="en-US" altLang="zh-CN" sz="2000" b="1" dirty="0"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,72</a:t>
              </a:r>
            </a:p>
            <a:p>
              <a:pPr>
                <a:lnSpc>
                  <a:spcPct val="150000"/>
                </a:lnSpc>
              </a:pPr>
              <a:r>
                <a:rPr kumimoji="1" lang="en-US" altLang="zh-CN" sz="2000" b="1" dirty="0">
                  <a:solidFill>
                    <a:srgbClr val="FF0000"/>
                  </a:solidFill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6</a:t>
              </a:r>
              <a:r>
                <a:rPr kumimoji="1" lang="en-US" altLang="zh-CN" sz="2000" b="1" dirty="0"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,735 </a:t>
              </a:r>
            </a:p>
            <a:p>
              <a:pPr>
                <a:lnSpc>
                  <a:spcPct val="150000"/>
                </a:lnSpc>
              </a:pPr>
              <a:r>
                <a:rPr kumimoji="1" lang="en-US" altLang="zh-CN" sz="2000" b="1" dirty="0">
                  <a:solidFill>
                    <a:srgbClr val="FF0000"/>
                  </a:solidFill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7</a:t>
              </a:r>
              <a:r>
                <a:rPr kumimoji="1" lang="en-US" altLang="zh-CN" sz="2000" b="1" dirty="0"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,19</a:t>
              </a:r>
              <a:endParaRPr kumimoji="1" lang="zh-CN" altLang="en-US" sz="2000" b="1" dirty="0"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  <a:p>
              <a:endParaRPr kumimoji="1" lang="zh-CN" altLang="en-US" sz="2000" dirty="0"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A070C519-EE2D-4C09-B356-D553ED6856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51" y="2522068"/>
            <a:ext cx="6430789" cy="453404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4CEE2C57-F6B6-45C1-9377-13C2FFF22FD1}"/>
              </a:ext>
            </a:extLst>
          </p:cNvPr>
          <p:cNvGrpSpPr/>
          <p:nvPr/>
        </p:nvGrpSpPr>
        <p:grpSpPr>
          <a:xfrm>
            <a:off x="1122655" y="1252580"/>
            <a:ext cx="6509641" cy="1506915"/>
            <a:chOff x="5060815" y="927950"/>
            <a:chExt cx="6509641" cy="1506915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5C374A37-DF8F-4F9F-B8A8-47630B186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0815" y="1129977"/>
              <a:ext cx="866249" cy="571484"/>
            </a:xfrm>
            <a:prstGeom prst="rect">
              <a:avLst/>
            </a:prstGeom>
          </p:spPr>
        </p:pic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F3023F0E-3676-47D0-99E5-C9286FB5F011}"/>
                </a:ext>
              </a:extLst>
            </p:cNvPr>
            <p:cNvGrpSpPr/>
            <p:nvPr/>
          </p:nvGrpSpPr>
          <p:grpSpPr>
            <a:xfrm>
              <a:off x="6074763" y="927950"/>
              <a:ext cx="5495693" cy="1506915"/>
              <a:chOff x="4186315" y="1377119"/>
              <a:chExt cx="5495693" cy="1506915"/>
            </a:xfrm>
          </p:grpSpPr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C41367C5-C9C8-4E28-95AC-F0DE31D4FC2C}"/>
                  </a:ext>
                </a:extLst>
              </p:cNvPr>
              <p:cNvSpPr txBox="1"/>
              <p:nvPr/>
            </p:nvSpPr>
            <p:spPr>
              <a:xfrm>
                <a:off x="4186315" y="2422369"/>
                <a:ext cx="549569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400" b="1" dirty="0">
                    <a:solidFill>
                      <a:srgbClr val="FFFF00"/>
                    </a:solidFill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6,375 ; 9,01 ; 8,72 ; 6,735 ; 7,19</a:t>
                </a:r>
                <a:endParaRPr kumimoji="1" lang="zh-CN" altLang="en-US" sz="2400" b="1" dirty="0">
                  <a:solidFill>
                    <a:srgbClr val="FFFF00"/>
                  </a:solidFill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05FDB445-5CD3-4BA9-83F4-64F8E05F2E67}"/>
                  </a:ext>
                </a:extLst>
              </p:cNvPr>
              <p:cNvSpPr/>
              <p:nvPr/>
            </p:nvSpPr>
            <p:spPr>
              <a:xfrm>
                <a:off x="4262276" y="1377119"/>
                <a:ext cx="4581641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2/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Viết</a:t>
                </a:r>
                <a:r>
                  <a:rPr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các</a:t>
                </a:r>
                <a:r>
                  <a:rPr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sau</a:t>
                </a:r>
                <a:r>
                  <a:rPr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theo</a:t>
                </a:r>
                <a:r>
                  <a:rPr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thứ</a:t>
                </a:r>
                <a:r>
                  <a:rPr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tự</a:t>
                </a:r>
                <a:r>
                  <a:rPr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từ</a:t>
                </a:r>
                <a:r>
                  <a:rPr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bé</a:t>
                </a:r>
                <a:r>
                  <a:rPr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đến</a:t>
                </a:r>
                <a:r>
                  <a:rPr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28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lớn</a:t>
                </a:r>
                <a:r>
                  <a:rPr lang="en-US" altLang="zh-CN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:</a:t>
                </a:r>
                <a:endParaRPr lang="zh-CN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  <p:cxnSp>
        <p:nvCxnSpPr>
          <p:cNvPr id="16" name="Straight Arrow Connector 15"/>
          <p:cNvCxnSpPr/>
          <p:nvPr/>
        </p:nvCxnSpPr>
        <p:spPr>
          <a:xfrm>
            <a:off x="9133367" y="3349256"/>
            <a:ext cx="53887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9133367" y="3795823"/>
            <a:ext cx="623936" cy="8399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9664995" y="3043436"/>
            <a:ext cx="877163" cy="484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000" b="1" dirty="0">
                <a:solidFill>
                  <a:srgbClr val="FF0000"/>
                </a:solidFill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6</a:t>
            </a:r>
            <a:r>
              <a:rPr kumimoji="1" lang="en-US" altLang="zh-CN" sz="2000" b="1" dirty="0"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,</a:t>
            </a:r>
            <a:r>
              <a:rPr kumimoji="1" lang="en-US" altLang="zh-CN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3</a:t>
            </a:r>
            <a:r>
              <a:rPr kumimoji="1" lang="en-US" altLang="zh-CN" sz="2000" b="1" dirty="0"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75</a:t>
            </a:r>
            <a:endParaRPr kumimoji="1" lang="en-US" altLang="zh-CN" b="1" dirty="0"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672239" y="3413054"/>
            <a:ext cx="877163" cy="484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000" b="1" dirty="0">
                <a:solidFill>
                  <a:srgbClr val="FF0000"/>
                </a:solidFill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6</a:t>
            </a:r>
            <a:r>
              <a:rPr kumimoji="1" lang="en-US" altLang="zh-CN" sz="2000" b="1" dirty="0"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,</a:t>
            </a:r>
            <a:r>
              <a:rPr kumimoji="1" lang="en-US" altLang="zh-CN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7</a:t>
            </a:r>
            <a:r>
              <a:rPr kumimoji="1" lang="en-US" altLang="zh-CN" sz="2000" b="1" dirty="0"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35</a:t>
            </a:r>
            <a:endParaRPr kumimoji="1" lang="en-US" altLang="zh-CN" b="1" dirty="0"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7959573" y="3136605"/>
            <a:ext cx="350875" cy="3508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28" name="Oval 27"/>
          <p:cNvSpPr/>
          <p:nvPr/>
        </p:nvSpPr>
        <p:spPr>
          <a:xfrm>
            <a:off x="7959573" y="4507093"/>
            <a:ext cx="350875" cy="3508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29" name="Oval 28"/>
          <p:cNvSpPr/>
          <p:nvPr/>
        </p:nvSpPr>
        <p:spPr>
          <a:xfrm>
            <a:off x="7964439" y="4967836"/>
            <a:ext cx="350875" cy="3508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30" name="Oval 29"/>
          <p:cNvSpPr/>
          <p:nvPr/>
        </p:nvSpPr>
        <p:spPr>
          <a:xfrm>
            <a:off x="7958672" y="4051004"/>
            <a:ext cx="350875" cy="3508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31" name="Oval 30"/>
          <p:cNvSpPr/>
          <p:nvPr/>
        </p:nvSpPr>
        <p:spPr>
          <a:xfrm>
            <a:off x="7952905" y="3602278"/>
            <a:ext cx="350875" cy="3508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32" name="Oval 31"/>
          <p:cNvSpPr/>
          <p:nvPr/>
        </p:nvSpPr>
        <p:spPr>
          <a:xfrm>
            <a:off x="10521102" y="3131285"/>
            <a:ext cx="350875" cy="3508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33" name="Oval 32"/>
          <p:cNvSpPr/>
          <p:nvPr/>
        </p:nvSpPr>
        <p:spPr>
          <a:xfrm>
            <a:off x="10521101" y="3515736"/>
            <a:ext cx="350875" cy="3508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35" name="文本框 13">
            <a:extLst>
              <a:ext uri="{FF2B5EF4-FFF2-40B4-BE49-F238E27FC236}">
                <a16:creationId xmlns:a16="http://schemas.microsoft.com/office/drawing/2014/main" id="{C41367C5-C9C8-4E28-95AC-F0DE31D4FC2C}"/>
              </a:ext>
            </a:extLst>
          </p:cNvPr>
          <p:cNvSpPr txBox="1"/>
          <p:nvPr/>
        </p:nvSpPr>
        <p:spPr>
          <a:xfrm>
            <a:off x="1976730" y="3053718"/>
            <a:ext cx="5141572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kumimoji="1" lang="en-US" altLang="zh-CN" sz="2400" b="1" dirty="0">
                <a:latin typeface="Arial Black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→</a:t>
            </a:r>
            <a:r>
              <a:rPr kumimoji="1" lang="en-US" altLang="zh-CN" sz="2400" b="1" dirty="0"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6,375 ; 6,735 ; 7,19 ; 8,72 ; 9,01</a:t>
            </a:r>
            <a:endParaRPr kumimoji="1" lang="zh-CN" altLang="en-US" sz="2400" b="1" dirty="0"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6" name="文本框 17">
            <a:extLst>
              <a:ext uri="{FF2B5EF4-FFF2-40B4-BE49-F238E27FC236}">
                <a16:creationId xmlns:a16="http://schemas.microsoft.com/office/drawing/2014/main" id="{9DDDA73B-B024-4526-A0B0-515B054BF6D5}"/>
              </a:ext>
            </a:extLst>
          </p:cNvPr>
          <p:cNvSpPr txBox="1"/>
          <p:nvPr/>
        </p:nvSpPr>
        <p:spPr>
          <a:xfrm flipH="1">
            <a:off x="8042443" y="525800"/>
            <a:ext cx="3609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spc="30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lang="en-US" altLang="zh-CN" sz="2800" b="1" spc="30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800" b="1" spc="30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tập</a:t>
            </a:r>
            <a:r>
              <a:rPr lang="en-US" altLang="zh-CN" sz="2800" b="1" spc="30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2:</a:t>
            </a:r>
            <a:endParaRPr lang="zh-CN" altLang="en-US" sz="2800" b="1" spc="300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Habano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756221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786585" y="1788311"/>
            <a:ext cx="8982797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B9FE0712-30C7-41A3-876E-E643942FFD06}"/>
              </a:ext>
            </a:extLst>
          </p:cNvPr>
          <p:cNvSpPr txBox="1"/>
          <p:nvPr/>
        </p:nvSpPr>
        <p:spPr>
          <a:xfrm>
            <a:off x="3902370" y="2752942"/>
            <a:ext cx="5544742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altLang="zh-CN" sz="6600" b="1" dirty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oraya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6600" b="1" dirty="0" err="1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oraya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Củng</a:t>
            </a:r>
            <a:r>
              <a:rPr lang="en-US" altLang="zh-CN" sz="6600" b="1" dirty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oraya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6600" b="1" dirty="0" err="1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oraya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cố</a:t>
            </a:r>
            <a:endParaRPr lang="zh-CN" altLang="en-US" sz="6600" b="1" dirty="0">
              <a:ln w="7620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Soraya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32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6FEBE50-9905-4A14-867C-BBF946A592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4154797" y="-106335"/>
            <a:ext cx="3723260" cy="342633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0810799-91EB-4D8A-97AC-99C1D483B3FD}"/>
              </a:ext>
            </a:extLst>
          </p:cNvPr>
          <p:cNvSpPr/>
          <p:nvPr/>
        </p:nvSpPr>
        <p:spPr>
          <a:xfrm>
            <a:off x="4678631" y="796971"/>
            <a:ext cx="258596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So </a:t>
            </a:r>
            <a:r>
              <a:rPr lang="en-US" altLang="zh-CN" sz="32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sánh</a:t>
            </a:r>
            <a:r>
              <a:rPr lang="en-US" altLang="zh-CN" sz="32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</a:p>
          <a:p>
            <a:r>
              <a:rPr lang="en-US" altLang="zh-CN" sz="32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số</a:t>
            </a:r>
            <a:r>
              <a:rPr lang="en-US" altLang="zh-CN" sz="32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2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thập</a:t>
            </a:r>
            <a:r>
              <a:rPr lang="en-US" altLang="zh-CN" sz="32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2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phân</a:t>
            </a:r>
            <a:endParaRPr lang="zh-CN" altLang="en-US" sz="3200" dirty="0"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905DD39F-0894-4BC3-8FEF-2F794457349A}"/>
              </a:ext>
            </a:extLst>
          </p:cNvPr>
          <p:cNvGrpSpPr/>
          <p:nvPr/>
        </p:nvGrpSpPr>
        <p:grpSpPr>
          <a:xfrm>
            <a:off x="1573815" y="2605927"/>
            <a:ext cx="3119786" cy="1065048"/>
            <a:chOff x="4207553" y="2238392"/>
            <a:chExt cx="3119786" cy="1065048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358EE1AB-26A2-441A-8A2D-0FC3B459BB7D}"/>
                </a:ext>
              </a:extLst>
            </p:cNvPr>
            <p:cNvSpPr txBox="1"/>
            <p:nvPr/>
          </p:nvSpPr>
          <p:spPr>
            <a:xfrm>
              <a:off x="4207553" y="2841775"/>
              <a:ext cx="2431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zh-CN" altLang="en-US" sz="24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F928E4B-FC5C-4FF3-B99B-14FD92422344}"/>
                </a:ext>
              </a:extLst>
            </p:cNvPr>
            <p:cNvSpPr/>
            <p:nvPr/>
          </p:nvSpPr>
          <p:spPr>
            <a:xfrm>
              <a:off x="4517468" y="2238392"/>
              <a:ext cx="280987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So </a:t>
              </a:r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sánh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phần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nguyên</a:t>
              </a:r>
              <a:r>
                <a:rPr kumimoji="1"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trước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C5CF4CF4-3975-45C3-96BE-7821B96ECEE3}"/>
              </a:ext>
            </a:extLst>
          </p:cNvPr>
          <p:cNvGrpSpPr/>
          <p:nvPr/>
        </p:nvGrpSpPr>
        <p:grpSpPr>
          <a:xfrm>
            <a:off x="7631554" y="2592118"/>
            <a:ext cx="2487949" cy="1033149"/>
            <a:chOff x="4150780" y="2270291"/>
            <a:chExt cx="2487949" cy="1033149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6E83414D-9F50-435B-8FE8-5B8E6C109666}"/>
                </a:ext>
              </a:extLst>
            </p:cNvPr>
            <p:cNvSpPr txBox="1"/>
            <p:nvPr/>
          </p:nvSpPr>
          <p:spPr>
            <a:xfrm>
              <a:off x="4207553" y="2841775"/>
              <a:ext cx="2431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zh-CN" altLang="en-US" sz="24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1BAEC137-3F46-4205-AB59-170D7DFC3DA1}"/>
                </a:ext>
              </a:extLst>
            </p:cNvPr>
            <p:cNvSpPr/>
            <p:nvPr/>
          </p:nvSpPr>
          <p:spPr>
            <a:xfrm>
              <a:off x="4150780" y="2270291"/>
              <a:ext cx="248794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So </a:t>
              </a:r>
              <a:r>
                <a:rPr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sánh</a:t>
              </a:r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phần</a:t>
              </a:r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thập</a:t>
              </a:r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phân</a:t>
              </a:r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sau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6" name="矩形 17">
            <a:extLst>
              <a:ext uri="{FF2B5EF4-FFF2-40B4-BE49-F238E27FC236}">
                <a16:creationId xmlns:a16="http://schemas.microsoft.com/office/drawing/2014/main" id="{1BAEC137-3F46-4205-AB59-170D7DFC3DA1}"/>
              </a:ext>
            </a:extLst>
          </p:cNvPr>
          <p:cNvSpPr/>
          <p:nvPr/>
        </p:nvSpPr>
        <p:spPr>
          <a:xfrm>
            <a:off x="7155013" y="3957967"/>
            <a:ext cx="3341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So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sánh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phần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mười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7" name="矩形 17">
            <a:extLst>
              <a:ext uri="{FF2B5EF4-FFF2-40B4-BE49-F238E27FC236}">
                <a16:creationId xmlns:a16="http://schemas.microsoft.com/office/drawing/2014/main" id="{1BAEC137-3F46-4205-AB59-170D7DFC3DA1}"/>
              </a:ext>
            </a:extLst>
          </p:cNvPr>
          <p:cNvSpPr/>
          <p:nvPr/>
        </p:nvSpPr>
        <p:spPr>
          <a:xfrm>
            <a:off x="7165646" y="4803523"/>
            <a:ext cx="3341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So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sánh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phần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trăm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8" name="矩形 17">
            <a:extLst>
              <a:ext uri="{FF2B5EF4-FFF2-40B4-BE49-F238E27FC236}">
                <a16:creationId xmlns:a16="http://schemas.microsoft.com/office/drawing/2014/main" id="{1BAEC137-3F46-4205-AB59-170D7DFC3DA1}"/>
              </a:ext>
            </a:extLst>
          </p:cNvPr>
          <p:cNvSpPr/>
          <p:nvPr/>
        </p:nvSpPr>
        <p:spPr>
          <a:xfrm>
            <a:off x="7233295" y="5688616"/>
            <a:ext cx="3341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So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sánh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phần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nghìn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9" name="矩形 17">
            <a:extLst>
              <a:ext uri="{FF2B5EF4-FFF2-40B4-BE49-F238E27FC236}">
                <a16:creationId xmlns:a16="http://schemas.microsoft.com/office/drawing/2014/main" id="{1BAEC137-3F46-4205-AB59-170D7DFC3DA1}"/>
              </a:ext>
            </a:extLst>
          </p:cNvPr>
          <p:cNvSpPr/>
          <p:nvPr/>
        </p:nvSpPr>
        <p:spPr>
          <a:xfrm>
            <a:off x="8430246" y="5977969"/>
            <a:ext cx="9260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…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0" name="文本框 17">
            <a:extLst>
              <a:ext uri="{FF2B5EF4-FFF2-40B4-BE49-F238E27FC236}">
                <a16:creationId xmlns:a16="http://schemas.microsoft.com/office/drawing/2014/main" id="{9DDDA73B-B024-4526-A0B0-515B054BF6D5}"/>
              </a:ext>
            </a:extLst>
          </p:cNvPr>
          <p:cNvSpPr txBox="1"/>
          <p:nvPr/>
        </p:nvSpPr>
        <p:spPr>
          <a:xfrm flipH="1">
            <a:off x="8042443" y="525800"/>
            <a:ext cx="3609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spc="30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Củng</a:t>
            </a:r>
            <a:r>
              <a:rPr lang="en-US" altLang="zh-CN" sz="2800" b="1" spc="30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800" b="1" spc="300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cố</a:t>
            </a:r>
            <a:r>
              <a:rPr lang="en-US" altLang="zh-CN" sz="2800" b="1" spc="300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Habano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:</a:t>
            </a:r>
            <a:endParaRPr lang="zh-CN" altLang="en-US" sz="2800" b="1" spc="300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Habano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" name="Down Arrow 2"/>
          <p:cNvSpPr/>
          <p:nvPr/>
        </p:nvSpPr>
        <p:spPr>
          <a:xfrm rot="2907472">
            <a:off x="3677698" y="1599045"/>
            <a:ext cx="329610" cy="99909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31" name="Down Arrow 30"/>
          <p:cNvSpPr/>
          <p:nvPr/>
        </p:nvSpPr>
        <p:spPr>
          <a:xfrm rot="16200000">
            <a:off x="5830047" y="2449878"/>
            <a:ext cx="329610" cy="132225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32" name="Down Arrow 31"/>
          <p:cNvSpPr/>
          <p:nvPr/>
        </p:nvSpPr>
        <p:spPr>
          <a:xfrm>
            <a:off x="8739110" y="3571374"/>
            <a:ext cx="329610" cy="43271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33" name="Down Arrow 32"/>
          <p:cNvSpPr/>
          <p:nvPr/>
        </p:nvSpPr>
        <p:spPr>
          <a:xfrm>
            <a:off x="8739110" y="4425146"/>
            <a:ext cx="329610" cy="43271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34" name="Down Arrow 33"/>
          <p:cNvSpPr/>
          <p:nvPr/>
        </p:nvSpPr>
        <p:spPr>
          <a:xfrm>
            <a:off x="8739110" y="5278918"/>
            <a:ext cx="329610" cy="43271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35" name="图片 12">
            <a:extLst>
              <a:ext uri="{FF2B5EF4-FFF2-40B4-BE49-F238E27FC236}">
                <a16:creationId xmlns:a16="http://schemas.microsoft.com/office/drawing/2014/main" id="{9356AE4D-633F-47D1-A78D-5C034B5931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 flipH="1">
            <a:off x="2364396" y="3560034"/>
            <a:ext cx="3281190" cy="2711323"/>
          </a:xfrm>
          <a:prstGeom prst="rect">
            <a:avLst/>
          </a:prstGeom>
        </p:spPr>
      </p:pic>
      <p:pic>
        <p:nvPicPr>
          <p:cNvPr id="36" name="图片 2">
            <a:extLst>
              <a:ext uri="{FF2B5EF4-FFF2-40B4-BE49-F238E27FC236}">
                <a16:creationId xmlns:a16="http://schemas.microsoft.com/office/drawing/2014/main" id="{470C40BA-F3CE-4CBD-A38A-DDD32CF5C5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7203"/>
            <a:ext cx="3049870" cy="179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50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  <p:bldP spid="27" grpId="0"/>
      <p:bldP spid="28" grpId="0"/>
      <p:bldP spid="29" grpId="0"/>
      <p:bldP spid="30" grpId="0"/>
      <p:bldP spid="3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>
            <a:extLst>
              <a:ext uri="{FF2B5EF4-FFF2-40B4-BE49-F238E27FC236}">
                <a16:creationId xmlns:a16="http://schemas.microsoft.com/office/drawing/2014/main" id="{22B2F22C-9E86-4045-92BD-444EF48F6D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DC2B26D1-8DA1-4773-9633-0AF188D5F67D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A0CD24C8-C896-41B3-B6AB-653534E972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94799420-A0AB-4EFA-8433-E71A818E37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4A223A69-ACD4-410C-A846-D465E50FB4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23DC7184-BD96-4875-B4A2-92D21F0EF47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F5192247-FFEC-46A7-BA58-CACA35B153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E99E17C1-550E-41D8-A08D-BCACE46741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79860F2B-5C9C-4A3D-AAB5-B2225F2CC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0" name="图片 49">
            <a:extLst>
              <a:ext uri="{FF2B5EF4-FFF2-40B4-BE49-F238E27FC236}">
                <a16:creationId xmlns:a16="http://schemas.microsoft.com/office/drawing/2014/main" id="{47D40FF0-49DC-4089-A2A6-1923467B14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-202938" y="4113289"/>
            <a:ext cx="4280183" cy="1417810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3DCF04-7404-47EE-B07E-DD30E88B513E}"/>
              </a:ext>
            </a:extLst>
          </p:cNvPr>
          <p:cNvGrpSpPr/>
          <p:nvPr/>
        </p:nvGrpSpPr>
        <p:grpSpPr>
          <a:xfrm>
            <a:off x="2976353" y="1032147"/>
            <a:ext cx="7791168" cy="1244045"/>
            <a:chOff x="3398087" y="1863334"/>
            <a:chExt cx="7791168" cy="1244045"/>
          </a:xfrm>
        </p:grpSpPr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9B716CB5-A177-4022-80CA-B72C2D74A1EF}"/>
                </a:ext>
              </a:extLst>
            </p:cNvPr>
            <p:cNvSpPr/>
            <p:nvPr/>
          </p:nvSpPr>
          <p:spPr>
            <a:xfrm>
              <a:off x="3822937" y="2346157"/>
              <a:ext cx="7143298" cy="761222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</a:ln>
            <a:effectLst>
              <a:outerShdw blurRad="76200" dist="50800" dir="600000" sx="101000" sy="101000" algn="ctr" rotWithShape="0">
                <a:srgbClr val="5080AB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329AF141-9BE2-4FFE-A4BC-BB3AC4FA1A56}"/>
                </a:ext>
              </a:extLst>
            </p:cNvPr>
            <p:cNvSpPr txBox="1"/>
            <p:nvPr/>
          </p:nvSpPr>
          <p:spPr>
            <a:xfrm>
              <a:off x="4241603" y="2394698"/>
              <a:ext cx="69476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So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sánh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hai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số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thập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phân</a:t>
              </a:r>
              <a:endParaRPr lang="zh-CN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B97D7582-CA0E-4C95-84C1-03F77E39E4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61" r="84605" b="75454"/>
            <a:stretch/>
          </p:blipFill>
          <p:spPr>
            <a:xfrm>
              <a:off x="3398087" y="1863334"/>
              <a:ext cx="1084876" cy="896458"/>
            </a:xfrm>
            <a:prstGeom prst="rect">
              <a:avLst/>
            </a:prstGeom>
          </p:spPr>
        </p:pic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B92EFFDC-D824-471B-BA54-F89C860E093B}"/>
              </a:ext>
            </a:extLst>
          </p:cNvPr>
          <p:cNvGrpSpPr/>
          <p:nvPr/>
        </p:nvGrpSpPr>
        <p:grpSpPr>
          <a:xfrm>
            <a:off x="2982952" y="2435238"/>
            <a:ext cx="7628454" cy="1796063"/>
            <a:chOff x="3398087" y="1863334"/>
            <a:chExt cx="7628454" cy="1796063"/>
          </a:xfrm>
        </p:grpSpPr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id="{2851F0CC-AF4C-4CA2-8429-D4863DB9E5F3}"/>
                </a:ext>
              </a:extLst>
            </p:cNvPr>
            <p:cNvSpPr/>
            <p:nvPr/>
          </p:nvSpPr>
          <p:spPr>
            <a:xfrm>
              <a:off x="3822936" y="2346156"/>
              <a:ext cx="7136699" cy="1313241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</a:ln>
            <a:effectLst>
              <a:outerShdw blurRad="76200" dist="50800" dir="600000" sx="101000" sy="101000" algn="ctr" rotWithShape="0">
                <a:srgbClr val="5080AB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8F4918A1-91BA-41BE-AB6A-089828587D81}"/>
                </a:ext>
              </a:extLst>
            </p:cNvPr>
            <p:cNvSpPr txBox="1"/>
            <p:nvPr/>
          </p:nvSpPr>
          <p:spPr>
            <a:xfrm>
              <a:off x="4235004" y="2464167"/>
              <a:ext cx="679153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Sắp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xếp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các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số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thập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phân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theo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thứ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tự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từ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bé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đến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lớn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và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ngược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lại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.</a:t>
              </a:r>
              <a:endParaRPr lang="zh-CN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2C74BF32-F895-4329-A687-0C53F9EF7E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61" r="84605" b="75454"/>
            <a:stretch/>
          </p:blipFill>
          <p:spPr>
            <a:xfrm>
              <a:off x="3398087" y="1863334"/>
              <a:ext cx="1084876" cy="896458"/>
            </a:xfrm>
            <a:prstGeom prst="rect">
              <a:avLst/>
            </a:prstGeom>
          </p:spPr>
        </p:pic>
      </p:grpSp>
      <p:grpSp>
        <p:nvGrpSpPr>
          <p:cNvPr id="30" name="组合 28">
            <a:extLst>
              <a:ext uri="{FF2B5EF4-FFF2-40B4-BE49-F238E27FC236}">
                <a16:creationId xmlns:a16="http://schemas.microsoft.com/office/drawing/2014/main" id="{6B3DCF04-7404-47EE-B07E-DD30E88B513E}"/>
              </a:ext>
            </a:extLst>
          </p:cNvPr>
          <p:cNvGrpSpPr/>
          <p:nvPr/>
        </p:nvGrpSpPr>
        <p:grpSpPr>
          <a:xfrm>
            <a:off x="3001258" y="4231301"/>
            <a:ext cx="7791168" cy="1244045"/>
            <a:chOff x="3398087" y="1863334"/>
            <a:chExt cx="7791168" cy="1244045"/>
          </a:xfrm>
        </p:grpSpPr>
        <p:sp>
          <p:nvSpPr>
            <p:cNvPr id="31" name="矩形: 圆角 25">
              <a:extLst>
                <a:ext uri="{FF2B5EF4-FFF2-40B4-BE49-F238E27FC236}">
                  <a16:creationId xmlns:a16="http://schemas.microsoft.com/office/drawing/2014/main" id="{9B716CB5-A177-4022-80CA-B72C2D74A1EF}"/>
                </a:ext>
              </a:extLst>
            </p:cNvPr>
            <p:cNvSpPr/>
            <p:nvPr/>
          </p:nvSpPr>
          <p:spPr>
            <a:xfrm>
              <a:off x="3822937" y="2346157"/>
              <a:ext cx="7143298" cy="761222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</a:ln>
            <a:effectLst>
              <a:outerShdw blurRad="76200" dist="50800" dir="600000" sx="101000" sy="101000" algn="ctr" rotWithShape="0">
                <a:srgbClr val="5080AB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2" name="文本框 26">
              <a:extLst>
                <a:ext uri="{FF2B5EF4-FFF2-40B4-BE49-F238E27FC236}">
                  <a16:creationId xmlns:a16="http://schemas.microsoft.com/office/drawing/2014/main" id="{329AF141-9BE2-4FFE-A4BC-BB3AC4FA1A56}"/>
                </a:ext>
              </a:extLst>
            </p:cNvPr>
            <p:cNvSpPr txBox="1"/>
            <p:nvPr/>
          </p:nvSpPr>
          <p:spPr>
            <a:xfrm>
              <a:off x="4241603" y="2394698"/>
              <a:ext cx="69476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Biết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bảo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vệ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môi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trường</a:t>
              </a:r>
              <a:r>
                <a:rPr lang="en-US" altLang="zh-CN" sz="3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dirty="0" err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biển</a:t>
              </a:r>
              <a:endParaRPr lang="zh-CN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pic>
          <p:nvPicPr>
            <p:cNvPr id="33" name="图片 27">
              <a:extLst>
                <a:ext uri="{FF2B5EF4-FFF2-40B4-BE49-F238E27FC236}">
                  <a16:creationId xmlns:a16="http://schemas.microsoft.com/office/drawing/2014/main" id="{B97D7582-CA0E-4C95-84C1-03F77E39E4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61" r="84605" b="75454"/>
            <a:stretch/>
          </p:blipFill>
          <p:spPr>
            <a:xfrm>
              <a:off x="3398087" y="1863334"/>
              <a:ext cx="1084876" cy="8964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00755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786585" y="1788311"/>
            <a:ext cx="8982797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B9FE0712-30C7-41A3-876E-E643942FFD06}"/>
              </a:ext>
            </a:extLst>
          </p:cNvPr>
          <p:cNvSpPr txBox="1"/>
          <p:nvPr/>
        </p:nvSpPr>
        <p:spPr>
          <a:xfrm>
            <a:off x="3902370" y="2752942"/>
            <a:ext cx="5544742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altLang="zh-CN" sz="6600" b="1" dirty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oraya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 </a:t>
            </a:r>
            <a:r>
              <a:rPr lang="en-US" altLang="zh-CN" sz="6600" b="1" dirty="0" err="1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oraya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Dặn</a:t>
            </a:r>
            <a:r>
              <a:rPr lang="en-US" altLang="zh-CN" sz="6600" b="1" dirty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oraya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6600" b="1" dirty="0" err="1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oraya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dò</a:t>
            </a:r>
            <a:endParaRPr lang="zh-CN" altLang="en-US" sz="6600" b="1" dirty="0">
              <a:ln w="7620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Soraya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851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E1BA899-4752-44B1-9482-F98259E685FD}"/>
              </a:ext>
            </a:extLst>
          </p:cNvPr>
          <p:cNvSpPr txBox="1"/>
          <p:nvPr/>
        </p:nvSpPr>
        <p:spPr>
          <a:xfrm>
            <a:off x="8570184" y="447441"/>
            <a:ext cx="2824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Dặn</a:t>
            </a:r>
            <a:r>
              <a:rPr lang="en-US" altLang="zh-CN" sz="3600" b="1" dirty="0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600" b="1" dirty="0" err="1">
                <a:ln w="28575">
                  <a:solidFill>
                    <a:srgbClr val="5080AB">
                      <a:alpha val="98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5080AB"/>
                  </a:outerShdw>
                </a:effectLst>
                <a:latin typeface="UTM Neo Sans Intel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dò</a:t>
            </a:r>
            <a:endParaRPr lang="zh-CN" altLang="en-US" sz="3600" b="1" dirty="0">
              <a:ln w="28575">
                <a:solidFill>
                  <a:srgbClr val="5080AB">
                    <a:alpha val="98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5080AB"/>
                </a:outerShdw>
              </a:effectLst>
              <a:latin typeface="UTM Neo Sans Intel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B2063A2-E3AE-49F4-BA22-30BF9A43D6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7" t="21717" r="43942" b="61162"/>
          <a:stretch/>
        </p:blipFill>
        <p:spPr>
          <a:xfrm>
            <a:off x="137234" y="3634397"/>
            <a:ext cx="5734022" cy="322360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E2A2237A-CBE1-402D-B911-DE7C7E049DCD}"/>
              </a:ext>
            </a:extLst>
          </p:cNvPr>
          <p:cNvGrpSpPr/>
          <p:nvPr/>
        </p:nvGrpSpPr>
        <p:grpSpPr>
          <a:xfrm>
            <a:off x="4826354" y="1980342"/>
            <a:ext cx="6679492" cy="1077218"/>
            <a:chOff x="5060815" y="1821122"/>
            <a:chExt cx="6679492" cy="1077218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F1A6A77-3D51-4DEA-ADD5-F3A5C6355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0815" y="1821122"/>
              <a:ext cx="866249" cy="571484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8261D2D8-0154-44F7-8E53-1B4099B24B49}"/>
                </a:ext>
              </a:extLst>
            </p:cNvPr>
            <p:cNvGrpSpPr/>
            <p:nvPr/>
          </p:nvGrpSpPr>
          <p:grpSpPr>
            <a:xfrm>
              <a:off x="6096000" y="1821122"/>
              <a:ext cx="5644307" cy="1077218"/>
              <a:chOff x="4207552" y="2270291"/>
              <a:chExt cx="5644307" cy="1077218"/>
            </a:xfrm>
          </p:grpSpPr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77F517F7-904F-41E6-A3F0-C06F9D8B5213}"/>
                  </a:ext>
                </a:extLst>
              </p:cNvPr>
              <p:cNvSpPr txBox="1"/>
              <p:nvPr/>
            </p:nvSpPr>
            <p:spPr>
              <a:xfrm>
                <a:off x="4207552" y="2841775"/>
                <a:ext cx="564430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kumimoji="1" lang="zh-CN" altLang="en-US" sz="2400" dirty="0">
                  <a:solidFill>
                    <a:schemeClr val="bg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FC2D4880-8012-4A01-8BEB-BA3EDF693FE1}"/>
                  </a:ext>
                </a:extLst>
              </p:cNvPr>
              <p:cNvSpPr/>
              <p:nvPr/>
            </p:nvSpPr>
            <p:spPr>
              <a:xfrm>
                <a:off x="4262277" y="2270291"/>
                <a:ext cx="4493010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32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Xem</a:t>
                </a:r>
                <a:r>
                  <a:rPr lang="en-US" altLang="zh-CN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lại</a:t>
                </a:r>
                <a:r>
                  <a:rPr lang="en-US" altLang="zh-CN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bài</a:t>
                </a:r>
                <a:r>
                  <a:rPr lang="en-US" altLang="zh-CN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, 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rèn</a:t>
                </a:r>
                <a:r>
                  <a:rPr lang="en-US" altLang="zh-CN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so 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sánh</a:t>
                </a:r>
                <a:r>
                  <a:rPr lang="en-US" altLang="zh-CN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số</a:t>
                </a:r>
                <a:r>
                  <a:rPr lang="en-US" altLang="zh-CN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thập</a:t>
                </a:r>
                <a:r>
                  <a:rPr lang="en-US" altLang="zh-CN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phân</a:t>
                </a:r>
                <a:r>
                  <a:rPr lang="en-US" altLang="zh-CN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.</a:t>
                </a:r>
                <a:endPara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1C4B761C-E669-4205-840B-7040958C703F}"/>
              </a:ext>
            </a:extLst>
          </p:cNvPr>
          <p:cNvGrpSpPr/>
          <p:nvPr/>
        </p:nvGrpSpPr>
        <p:grpSpPr>
          <a:xfrm>
            <a:off x="5861539" y="3843717"/>
            <a:ext cx="5805431" cy="1033149"/>
            <a:chOff x="5060815" y="1821122"/>
            <a:chExt cx="5805431" cy="1033149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8342BD53-7B39-44D9-9E3A-ACBE07AD2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0815" y="1821122"/>
              <a:ext cx="866249" cy="571484"/>
            </a:xfrm>
            <a:prstGeom prst="rect">
              <a:avLst/>
            </a:prstGeom>
          </p:spPr>
        </p:pic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08F9FE10-2CE0-4F15-9A0A-410AA39BA5A3}"/>
                </a:ext>
              </a:extLst>
            </p:cNvPr>
            <p:cNvGrpSpPr/>
            <p:nvPr/>
          </p:nvGrpSpPr>
          <p:grpSpPr>
            <a:xfrm>
              <a:off x="6096000" y="1821122"/>
              <a:ext cx="4770246" cy="1033149"/>
              <a:chOff x="4207552" y="2270291"/>
              <a:chExt cx="4770246" cy="1033149"/>
            </a:xfrm>
          </p:grpSpPr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E47A3CA3-3EDA-4D8A-AE8F-30E97D5185EA}"/>
                  </a:ext>
                </a:extLst>
              </p:cNvPr>
              <p:cNvSpPr txBox="1"/>
              <p:nvPr/>
            </p:nvSpPr>
            <p:spPr>
              <a:xfrm>
                <a:off x="4207552" y="2841775"/>
                <a:ext cx="449810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kumimoji="1" lang="zh-CN" altLang="en-US" sz="2400" dirty="0">
                  <a:solidFill>
                    <a:schemeClr val="bg1"/>
                  </a:solidFill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CFB7109B-D97F-44DE-9F9D-7ECA5CB4F8E7}"/>
                  </a:ext>
                </a:extLst>
              </p:cNvPr>
              <p:cNvSpPr/>
              <p:nvPr/>
            </p:nvSpPr>
            <p:spPr>
              <a:xfrm>
                <a:off x="4262276" y="2270291"/>
                <a:ext cx="471552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32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Chuẩn</a:t>
                </a:r>
                <a:r>
                  <a:rPr lang="en-US" altLang="zh-CN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bị</a:t>
                </a:r>
                <a:r>
                  <a:rPr lang="en-US" altLang="zh-CN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bài</a:t>
                </a:r>
                <a:r>
                  <a:rPr lang="en-US" altLang="zh-CN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“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Luyện</a:t>
                </a:r>
                <a:r>
                  <a:rPr lang="en-US" altLang="zh-CN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 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tập</a:t>
                </a:r>
                <a:r>
                  <a:rPr lang="en-US" altLang="zh-CN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Neo Sans Intel" pitchFamily="18" charset="0"/>
                    <a:ea typeface="字魂59号-创粗黑" panose="00000500000000000000" pitchFamily="2" charset="-122"/>
                    <a:cs typeface="+mn-ea"/>
                    <a:sym typeface="字魂59号-创粗黑" panose="00000500000000000000" pitchFamily="2" charset="-122"/>
                  </a:rPr>
                  <a:t>”</a:t>
                </a:r>
                <a:endParaRPr lang="zh-CN" alt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528577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2FD968FE-3E52-46A1-A9F9-0B70BBFE09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BA120712-8329-4F2A-88B7-1F21E3CB89FA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BBA2B48-8E73-4712-8907-58A05E67A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6231C55-7479-4B37-A5CC-00B324AA0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8BB63D5-BC33-467E-9321-4AADCE706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EB8C6C50-E3FC-49E6-9ACA-66E6FFBD20C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444336" y="1345621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1B29EA4-2B7B-4B69-A57F-4E407C9CF1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605654" y="1444334"/>
            <a:ext cx="904009" cy="72216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403359D-0F60-4D1B-84F0-E9E2474B1EF5}"/>
              </a:ext>
            </a:extLst>
          </p:cNvPr>
          <p:cNvSpPr txBox="1"/>
          <p:nvPr/>
        </p:nvSpPr>
        <p:spPr>
          <a:xfrm>
            <a:off x="2507023" y="2766756"/>
            <a:ext cx="80050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spc="-300" dirty="0">
                <a:ln w="31750">
                  <a:solidFill>
                    <a:srgbClr val="5080AB">
                      <a:alpha val="94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sx="101000" sy="101000" algn="tl">
                    <a:srgbClr val="5080AB"/>
                  </a:outerShdw>
                </a:effectLst>
                <a:latin typeface="UTM Netmuc KT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Thank you!</a:t>
            </a:r>
            <a:endParaRPr lang="zh-CN" altLang="en-US" sz="9600" b="1" spc="-300" dirty="0">
              <a:ln w="31750">
                <a:solidFill>
                  <a:srgbClr val="5080AB">
                    <a:alpha val="94000"/>
                  </a:srgbClr>
                </a:solidFill>
              </a:ln>
              <a:solidFill>
                <a:schemeClr val="bg1"/>
              </a:solidFill>
              <a:effectLst>
                <a:outerShdw blurRad="38100" dist="38100" dir="2700000" sx="101000" sy="101000" algn="tl">
                  <a:srgbClr val="5080AB"/>
                </a:outerShdw>
              </a:effectLst>
              <a:latin typeface="UTM Netmuc KT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C5EEAFA-43A5-468C-85D1-2BC9540FEE8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1" t="13030" r="66558" b="77879"/>
          <a:stretch/>
        </p:blipFill>
        <p:spPr>
          <a:xfrm>
            <a:off x="3213213" y="2612774"/>
            <a:ext cx="579569" cy="6234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797455C-489A-4131-AF76-33F3EFC82B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19188" y="1535144"/>
            <a:ext cx="4280183" cy="141781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99BDDCF-1118-487F-854A-92658E46A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552436" y="2760202"/>
            <a:ext cx="1919200" cy="201169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97B9202-A90E-44DC-B2EA-DA12EC7F2C2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8200748" y="4301638"/>
            <a:ext cx="796177" cy="98055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388446E4-D1B9-45D7-92B8-F3618BCBE9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8966361" y="1429402"/>
            <a:ext cx="1084876" cy="89645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41C6EAB-E2E5-4B58-87CF-EC4528A5AE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61569" y="1515106"/>
            <a:ext cx="1565534" cy="1393709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1A863C93-5C97-4CAB-B092-27641D140B7F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6BCF8E24-D516-4596-B824-3FF00FBE6F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4CEC7EDA-51C9-4DEF-B14F-6B1C20B61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0AA16B1E-0E6A-49FA-ABEB-80453430E6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" name="图片 3">
            <a:extLst>
              <a:ext uri="{FF2B5EF4-FFF2-40B4-BE49-F238E27FC236}">
                <a16:creationId xmlns:a16="http://schemas.microsoft.com/office/drawing/2014/main" id="{3FAB0945-A4B9-40BB-9BDD-2453FF92D8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9345">
            <a:off x="-366463" y="3248488"/>
            <a:ext cx="5187131" cy="386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2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786585" y="1788311"/>
            <a:ext cx="8982797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B9FE0712-30C7-41A3-876E-E643942FFD06}"/>
              </a:ext>
            </a:extLst>
          </p:cNvPr>
          <p:cNvSpPr txBox="1"/>
          <p:nvPr/>
        </p:nvSpPr>
        <p:spPr>
          <a:xfrm>
            <a:off x="3902370" y="2752942"/>
            <a:ext cx="5544742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altLang="zh-CN" sz="6600" b="1" dirty="0" err="1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oraya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Khởi</a:t>
            </a:r>
            <a:r>
              <a:rPr lang="en-US" altLang="zh-CN" sz="6600" b="1" dirty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oraya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6600" b="1" dirty="0" err="1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oraya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động</a:t>
            </a:r>
            <a:endParaRPr lang="zh-CN" altLang="en-US" sz="6600" b="1" dirty="0">
              <a:ln w="7620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Soraya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068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7ADBB2-D1DB-41FC-A972-4C1B1B5073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785888" y="3824425"/>
            <a:ext cx="1851634" cy="10038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84FB08-60E4-438A-9DFF-94C9EFA758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5956853" y="1835030"/>
            <a:ext cx="1851634" cy="14705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CFF9A6-A821-488F-9BCD-2218C1BE46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rot="21293575" flipH="1">
            <a:off x="2073643" y="2835286"/>
            <a:ext cx="1927323" cy="13103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B5779B-469C-479E-9A32-6B6F739888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230291" y="3415317"/>
            <a:ext cx="2044046" cy="1250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D0C0EC-F447-4B3C-B692-C635C0AD42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8208269" y="920333"/>
            <a:ext cx="2044045" cy="21226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1249207" y="885620"/>
            <a:ext cx="1851634" cy="14705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E551849-40E9-49D0-8AEC-3E5788014632}"/>
              </a:ext>
            </a:extLst>
          </p:cNvPr>
          <p:cNvSpPr/>
          <p:nvPr/>
        </p:nvSpPr>
        <p:spPr>
          <a:xfrm>
            <a:off x="1117840" y="144707"/>
            <a:ext cx="1011815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Davida" pitchFamily="18" charset="0"/>
              </a:rPr>
              <a:t>Khám</a:t>
            </a:r>
            <a:r>
              <a:rPr lang="en-US" sz="7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Davida" pitchFamily="18" charset="0"/>
              </a:rPr>
              <a:t> </a:t>
            </a:r>
            <a:r>
              <a:rPr lang="en-US" sz="72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Davida" pitchFamily="18" charset="0"/>
              </a:rPr>
              <a:t>phá</a:t>
            </a: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Davida" pitchFamily="18" charset="0"/>
              </a:rPr>
              <a:t> </a:t>
            </a:r>
            <a:r>
              <a:rPr lang="en-US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Davida" pitchFamily="18" charset="0"/>
              </a:rPr>
              <a:t>Đại</a:t>
            </a:r>
            <a:r>
              <a:rPr lang="en-US" sz="7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Davida" pitchFamily="18" charset="0"/>
              </a:rPr>
              <a:t> </a:t>
            </a:r>
            <a:r>
              <a:rPr lang="en-US" sz="72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Davida" pitchFamily="18" charset="0"/>
              </a:rPr>
              <a:t>dương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UTM David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2062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á dữ">
            <a:extLst>
              <a:ext uri="{FF2B5EF4-FFF2-40B4-BE49-F238E27FC236}">
                <a16:creationId xmlns:a16="http://schemas.microsoft.com/office/drawing/2014/main" id="{3D02B816-56C1-41DE-88E1-219B45CCFC16}"/>
              </a:ext>
            </a:extLst>
          </p:cNvPr>
          <p:cNvSpPr/>
          <p:nvPr/>
        </p:nvSpPr>
        <p:spPr>
          <a:xfrm>
            <a:off x="-77211" y="218813"/>
            <a:ext cx="850044" cy="657084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á hiền">
            <a:extLst>
              <a:ext uri="{FF2B5EF4-FFF2-40B4-BE49-F238E27FC236}">
                <a16:creationId xmlns:a16="http://schemas.microsoft.com/office/drawing/2014/main" id="{53382799-587E-4218-83AE-3576DE51BBFC}"/>
              </a:ext>
            </a:extLst>
          </p:cNvPr>
          <p:cNvSpPr/>
          <p:nvPr/>
        </p:nvSpPr>
        <p:spPr>
          <a:xfrm>
            <a:off x="789247" y="231043"/>
            <a:ext cx="850044" cy="657084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a dẹt">
            <a:extLst>
              <a:ext uri="{FF2B5EF4-FFF2-40B4-BE49-F238E27FC236}">
                <a16:creationId xmlns:a16="http://schemas.microsoft.com/office/drawing/2014/main" id="{19DEB786-2651-4D6B-96E9-98CBE3DE4410}"/>
              </a:ext>
            </a:extLst>
          </p:cNvPr>
          <p:cNvSpPr/>
          <p:nvPr/>
        </p:nvSpPr>
        <p:spPr>
          <a:xfrm>
            <a:off x="1666908" y="190890"/>
            <a:ext cx="850044" cy="657084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effectLst>
            <a:outerShdw blurRad="50800" dist="381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7ADBB2-D1DB-41FC-A972-4C1B1B5073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785888" y="3824425"/>
            <a:ext cx="1851634" cy="1003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84FB08-60E4-438A-9DFF-94C9EFA7583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6786412" y="1526843"/>
            <a:ext cx="1851634" cy="1470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CFF9A6-A821-488F-9BCD-2218C1BE46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rot="21293575" flipH="1">
            <a:off x="-1230961" y="931156"/>
            <a:ext cx="1927323" cy="13103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B5779B-469C-479E-9A32-6B6F7398887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10252314" y="4828323"/>
            <a:ext cx="2044046" cy="12507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D0C0EC-F447-4B3C-B692-C635C0AD421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8208269" y="920333"/>
            <a:ext cx="2044045" cy="2122602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E6660A32-7E10-4369-B0C0-25A52D28F3D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" t="7239" r="67460" b="63552"/>
          <a:stretch/>
        </p:blipFill>
        <p:spPr>
          <a:xfrm>
            <a:off x="-76401" y="-300"/>
            <a:ext cx="972429" cy="1131150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45CDFC2A-4CB8-450C-A360-9B9377EEAC0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2" t="9015" r="38317" b="66758"/>
          <a:stretch/>
        </p:blipFill>
        <p:spPr>
          <a:xfrm>
            <a:off x="832791" y="101397"/>
            <a:ext cx="889394" cy="897768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486C0D8A-7F58-4068-9A22-524F71B0085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0" t="9331" r="11369" b="66442"/>
          <a:stretch/>
        </p:blipFill>
        <p:spPr>
          <a:xfrm>
            <a:off x="1666908" y="77016"/>
            <a:ext cx="889394" cy="8977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1277488" y="2450173"/>
            <a:ext cx="1851634" cy="1470582"/>
          </a:xfrm>
          <a:prstGeom prst="rect">
            <a:avLst/>
          </a:prstGeom>
        </p:spPr>
      </p:pic>
      <p:sp>
        <p:nvSpPr>
          <p:cNvPr id="3" name="Right Arrow 2">
            <a:hlinkClick r:id="rId15" action="ppaction://hlinksldjump"/>
          </p:cNvPr>
          <p:cNvSpPr/>
          <p:nvPr/>
        </p:nvSpPr>
        <p:spPr>
          <a:xfrm>
            <a:off x="11467214" y="6241312"/>
            <a:ext cx="542260" cy="43593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843" y="999165"/>
            <a:ext cx="4827633" cy="4114460"/>
          </a:xfrm>
          <a:prstGeom prst="rect">
            <a:avLst/>
          </a:prstGeom>
        </p:spPr>
      </p:pic>
      <p:pic>
        <p:nvPicPr>
          <p:cNvPr id="22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618532" y="-832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42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0.00091 0.145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724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0.40885 -0.00162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43" y="-9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964E-6 3.7037E-7 L 0.22519 0.1213 " pathEditMode="relative" rAng="0" ptsTypes="AA">
                                      <p:cBhvr>
                                        <p:cTn id="26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3" y="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97 0.12014 L 1.20865E-6 0 " pathEditMode="relative" rAng="0" ptsTypes="AA">
                                      <p:cBhvr>
                                        <p:cTn id="29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5" y="-601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93 -0.02222 L 0.52943 -0.0412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-94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64 0.03657 L -0.48268 -0.06806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59" y="-523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63 0.00787 C 0.05625 0.05834 0.09062 0.10556 0.1362 0.11505 C 0.18242 0.12454 0.22148 0.09329 0.22539 0.04306 C 0.22878 -0.00741 0.2681 -0.03889 0.31471 -0.02916 C 0.3599 -0.01944 0.39453 0.02778 0.39062 0.07801 " pathEditMode="relative" rAng="409786" ptsTypes="fffff">
                                      <p:cBhvr>
                                        <p:cTn id="74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76" y="351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818484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198725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679382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79672" y="524774"/>
            <a:ext cx="8592335" cy="25527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 i="1" u="sng" dirty="0">
                <a:latin typeface="HP001 4 hàng" pitchFamily="34" charset="0"/>
              </a:rPr>
              <a:t>Câu 1</a:t>
            </a:r>
            <a:r>
              <a:rPr lang="vi-VN" sz="3200" b="1" i="1" dirty="0">
                <a:latin typeface="HP001 4 hàng" pitchFamily="34" charset="0"/>
              </a:rPr>
              <a:t>: </a:t>
            </a:r>
            <a:r>
              <a:rPr lang="en-US" sz="3200" b="1" i="1" dirty="0" err="1">
                <a:latin typeface="HP001 4 hàng" pitchFamily="34" charset="0"/>
              </a:rPr>
              <a:t>Em</a:t>
            </a:r>
            <a:r>
              <a:rPr lang="en-US" sz="3200" b="1" i="1" dirty="0">
                <a:latin typeface="HP001 4 hàng" pitchFamily="34" charset="0"/>
              </a:rPr>
              <a:t> </a:t>
            </a:r>
            <a:r>
              <a:rPr lang="en-US" sz="3200" b="1" i="1" dirty="0" err="1">
                <a:latin typeface="HP001 4 hàng" pitchFamily="34" charset="0"/>
              </a:rPr>
              <a:t>hãy</a:t>
            </a:r>
            <a:r>
              <a:rPr lang="en-US" sz="3200" b="1" i="1" dirty="0">
                <a:latin typeface="HP001 4 hàng" pitchFamily="34" charset="0"/>
              </a:rPr>
              <a:t> </a:t>
            </a:r>
            <a:r>
              <a:rPr lang="en-US" sz="3200" b="1" i="1" dirty="0" err="1">
                <a:latin typeface="HP001 4 hàng" pitchFamily="34" charset="0"/>
              </a:rPr>
              <a:t>bỏ</a:t>
            </a:r>
            <a:r>
              <a:rPr lang="en-US" sz="3200" b="1" i="1" dirty="0">
                <a:latin typeface="HP001 4 hàng" pitchFamily="34" charset="0"/>
              </a:rPr>
              <a:t> </a:t>
            </a:r>
            <a:r>
              <a:rPr lang="en-US" sz="3200" b="1" i="1" dirty="0" err="1">
                <a:latin typeface="HP001 4 hàng" pitchFamily="34" charset="0"/>
              </a:rPr>
              <a:t>các</a:t>
            </a:r>
            <a:r>
              <a:rPr lang="en-US" sz="3200" b="1" i="1" dirty="0">
                <a:latin typeface="HP001 4 hàng" pitchFamily="34" charset="0"/>
              </a:rPr>
              <a:t> </a:t>
            </a:r>
            <a:r>
              <a:rPr lang="en-US" sz="3200" b="1" i="1" dirty="0" err="1">
                <a:latin typeface="HP001 4 hàng" pitchFamily="34" charset="0"/>
              </a:rPr>
              <a:t>chữ</a:t>
            </a:r>
            <a:r>
              <a:rPr lang="en-US" sz="3200" b="1" i="1" dirty="0">
                <a:latin typeface="HP001 4 hàng" pitchFamily="34" charset="0"/>
              </a:rPr>
              <a:t> </a:t>
            </a:r>
            <a:r>
              <a:rPr lang="en-US" sz="3200" b="1" i="1" dirty="0" err="1">
                <a:latin typeface="HP001 4 hàng" pitchFamily="34" charset="0"/>
              </a:rPr>
              <a:t>số</a:t>
            </a:r>
            <a:r>
              <a:rPr lang="en-US" sz="3200" b="1" i="1" dirty="0">
                <a:latin typeface="HP001 4 hàng" pitchFamily="34" charset="0"/>
              </a:rPr>
              <a:t> 0 ở </a:t>
            </a:r>
            <a:r>
              <a:rPr lang="en-US" sz="3200" b="1" i="1" dirty="0" err="1">
                <a:latin typeface="HP001 4 hàng" pitchFamily="34" charset="0"/>
              </a:rPr>
              <a:t>tận</a:t>
            </a:r>
            <a:r>
              <a:rPr lang="en-US" sz="3200" b="1" i="1" dirty="0">
                <a:latin typeface="HP001 4 hàng" pitchFamily="34" charset="0"/>
              </a:rPr>
              <a:t> </a:t>
            </a:r>
            <a:r>
              <a:rPr lang="en-US" sz="3200" b="1" i="1" dirty="0" err="1">
                <a:latin typeface="HP001 4 hàng" pitchFamily="34" charset="0"/>
              </a:rPr>
              <a:t>cùng</a:t>
            </a:r>
            <a:r>
              <a:rPr lang="en-US" sz="3200" b="1" i="1" dirty="0">
                <a:latin typeface="HP001 4 hàng" pitchFamily="34" charset="0"/>
              </a:rPr>
              <a:t> </a:t>
            </a:r>
            <a:r>
              <a:rPr lang="en-US" sz="3200" b="1" i="1" dirty="0" err="1">
                <a:latin typeface="HP001 4 hàng" pitchFamily="34" charset="0"/>
              </a:rPr>
              <a:t>bên</a:t>
            </a:r>
            <a:r>
              <a:rPr lang="en-US" sz="3200" b="1" i="1" dirty="0">
                <a:latin typeface="HP001 4 hàng" pitchFamily="34" charset="0"/>
              </a:rPr>
              <a:t> </a:t>
            </a:r>
            <a:r>
              <a:rPr lang="en-US" sz="3200" b="1" i="1" dirty="0" err="1">
                <a:latin typeface="HP001 4 hàng" pitchFamily="34" charset="0"/>
              </a:rPr>
              <a:t>phải</a:t>
            </a:r>
            <a:r>
              <a:rPr lang="en-US" sz="3200" b="1" i="1" dirty="0">
                <a:latin typeface="HP001 4 hàng" pitchFamily="34" charset="0"/>
              </a:rPr>
              <a:t> </a:t>
            </a:r>
            <a:r>
              <a:rPr lang="en-US" sz="3200" b="1" i="1" dirty="0" err="1">
                <a:latin typeface="HP001 4 hàng" pitchFamily="34" charset="0"/>
              </a:rPr>
              <a:t>phần</a:t>
            </a:r>
            <a:r>
              <a:rPr lang="en-US" sz="3200" b="1" i="1" dirty="0">
                <a:latin typeface="HP001 4 hàng" pitchFamily="34" charset="0"/>
              </a:rPr>
              <a:t> </a:t>
            </a:r>
            <a:r>
              <a:rPr lang="en-US" sz="3200" b="1" i="1" dirty="0" err="1">
                <a:latin typeface="HP001 4 hàng" pitchFamily="34" charset="0"/>
              </a:rPr>
              <a:t>thập</a:t>
            </a:r>
            <a:r>
              <a:rPr lang="en-US" sz="3200" b="1" i="1" dirty="0">
                <a:latin typeface="HP001 4 hàng" pitchFamily="34" charset="0"/>
              </a:rPr>
              <a:t> </a:t>
            </a:r>
            <a:r>
              <a:rPr lang="en-US" sz="3200" b="1" i="1" dirty="0" err="1">
                <a:latin typeface="HP001 4 hàng" pitchFamily="34" charset="0"/>
              </a:rPr>
              <a:t>phân</a:t>
            </a:r>
            <a:r>
              <a:rPr lang="en-US" sz="3200" b="1" i="1" dirty="0">
                <a:latin typeface="HP001 4 hàng" pitchFamily="34" charset="0"/>
              </a:rPr>
              <a:t> </a:t>
            </a:r>
            <a:r>
              <a:rPr lang="en-US" sz="3200" b="1" i="1" dirty="0" err="1">
                <a:latin typeface="HP001 4 hàng" pitchFamily="34" charset="0"/>
              </a:rPr>
              <a:t>của</a:t>
            </a:r>
            <a:r>
              <a:rPr lang="en-US" sz="3200" b="1" i="1" dirty="0">
                <a:latin typeface="HP001 4 hàng" pitchFamily="34" charset="0"/>
              </a:rPr>
              <a:t> </a:t>
            </a:r>
            <a:r>
              <a:rPr lang="en-US" sz="3200" b="1" i="1" dirty="0" err="1">
                <a:latin typeface="HP001 4 hàng" pitchFamily="34" charset="0"/>
              </a:rPr>
              <a:t>số</a:t>
            </a:r>
            <a:r>
              <a:rPr lang="en-US" sz="3200" b="1" i="1" dirty="0">
                <a:latin typeface="HP001 4 hàng" pitchFamily="34" charset="0"/>
              </a:rPr>
              <a:t> </a:t>
            </a:r>
            <a:r>
              <a:rPr lang="en-US" sz="3200" b="1" i="1" dirty="0">
                <a:solidFill>
                  <a:srgbClr val="C00000"/>
                </a:solidFill>
                <a:latin typeface="HP001 4 hàng" pitchFamily="34" charset="0"/>
              </a:rPr>
              <a:t>7,08900</a:t>
            </a:r>
            <a:r>
              <a:rPr lang="en-US" sz="3200" b="1" i="1" dirty="0">
                <a:latin typeface="HP001 4 hàng" pitchFamily="34" charset="0"/>
              </a:rPr>
              <a:t> </a:t>
            </a:r>
            <a:r>
              <a:rPr lang="en-US" sz="3200" b="1" i="1" dirty="0" err="1">
                <a:latin typeface="HP001 4 hàng" pitchFamily="34" charset="0"/>
              </a:rPr>
              <a:t>để</a:t>
            </a:r>
            <a:r>
              <a:rPr lang="en-US" sz="3200" b="1" i="1" dirty="0">
                <a:latin typeface="HP001 4 hàng" pitchFamily="34" charset="0"/>
              </a:rPr>
              <a:t> </a:t>
            </a:r>
            <a:r>
              <a:rPr lang="en-US" sz="3200" b="1" i="1" dirty="0" err="1">
                <a:latin typeface="HP001 4 hàng" pitchFamily="34" charset="0"/>
              </a:rPr>
              <a:t>được</a:t>
            </a:r>
            <a:r>
              <a:rPr lang="en-US" sz="3200" b="1" i="1" dirty="0">
                <a:latin typeface="HP001 4 hàng" pitchFamily="34" charset="0"/>
              </a:rPr>
              <a:t> </a:t>
            </a:r>
            <a:r>
              <a:rPr lang="en-US" sz="3200" b="1" i="1" dirty="0" err="1">
                <a:latin typeface="HP001 4 hàng" pitchFamily="34" charset="0"/>
              </a:rPr>
              <a:t>số</a:t>
            </a:r>
            <a:r>
              <a:rPr lang="en-US" sz="3200" b="1" i="1" dirty="0">
                <a:latin typeface="HP001 4 hàng" pitchFamily="34" charset="0"/>
              </a:rPr>
              <a:t> </a:t>
            </a:r>
            <a:r>
              <a:rPr lang="en-US" sz="3200" b="1" i="1" dirty="0" err="1">
                <a:latin typeface="HP001 4 hàng" pitchFamily="34" charset="0"/>
              </a:rPr>
              <a:t>thập</a:t>
            </a:r>
            <a:r>
              <a:rPr lang="en-US" sz="3200" b="1" i="1" dirty="0">
                <a:latin typeface="HP001 4 hàng" pitchFamily="34" charset="0"/>
              </a:rPr>
              <a:t> </a:t>
            </a:r>
            <a:r>
              <a:rPr lang="en-US" sz="3200" b="1" i="1" dirty="0" err="1">
                <a:latin typeface="HP001 4 hàng" pitchFamily="34" charset="0"/>
              </a:rPr>
              <a:t>phân</a:t>
            </a:r>
            <a:r>
              <a:rPr lang="en-US" sz="3200" b="1" i="1" dirty="0">
                <a:latin typeface="HP001 4 hàng" pitchFamily="34" charset="0"/>
              </a:rPr>
              <a:t> </a:t>
            </a:r>
            <a:r>
              <a:rPr lang="en-US" sz="3200" b="1" i="1" dirty="0" err="1">
                <a:latin typeface="HP001 4 hàng" pitchFamily="34" charset="0"/>
              </a:rPr>
              <a:t>viết</a:t>
            </a:r>
            <a:r>
              <a:rPr lang="en-US" sz="3200" b="1" i="1" dirty="0">
                <a:latin typeface="HP001 4 hàng" pitchFamily="34" charset="0"/>
              </a:rPr>
              <a:t> </a:t>
            </a:r>
            <a:r>
              <a:rPr lang="en-US" sz="3200" b="1" i="1" dirty="0" err="1">
                <a:latin typeface="HP001 4 hàng" pitchFamily="34" charset="0"/>
              </a:rPr>
              <a:t>dưới</a:t>
            </a:r>
            <a:r>
              <a:rPr lang="en-US" sz="3200" b="1" i="1" dirty="0">
                <a:latin typeface="HP001 4 hàng" pitchFamily="34" charset="0"/>
              </a:rPr>
              <a:t> </a:t>
            </a:r>
            <a:r>
              <a:rPr lang="en-US" sz="3200" b="1" i="1" dirty="0" err="1">
                <a:latin typeface="HP001 4 hàng" pitchFamily="34" charset="0"/>
              </a:rPr>
              <a:t>dạng</a:t>
            </a:r>
            <a:r>
              <a:rPr lang="en-US" sz="3200" b="1" i="1" dirty="0">
                <a:latin typeface="HP001 4 hàng" pitchFamily="34" charset="0"/>
              </a:rPr>
              <a:t> </a:t>
            </a:r>
            <a:r>
              <a:rPr lang="en-US" sz="3200" b="1" i="1" dirty="0" err="1">
                <a:latin typeface="HP001 4 hàng" pitchFamily="34" charset="0"/>
              </a:rPr>
              <a:t>gọn</a:t>
            </a:r>
            <a:r>
              <a:rPr lang="en-US" sz="3200" b="1" i="1" dirty="0">
                <a:latin typeface="HP001 4 hàng" pitchFamily="34" charset="0"/>
              </a:rPr>
              <a:t> </a:t>
            </a:r>
            <a:r>
              <a:rPr lang="en-US" sz="3200" b="1" i="1" dirty="0" err="1">
                <a:latin typeface="HP001 4 hàng" pitchFamily="34" charset="0"/>
              </a:rPr>
              <a:t>hơn</a:t>
            </a:r>
            <a:r>
              <a:rPr lang="en-US" sz="3200" b="1" i="1" dirty="0">
                <a:latin typeface="HP001 4 hàng" pitchFamily="34" charset="0"/>
              </a:rPr>
              <a:t>.</a:t>
            </a:r>
            <a:endParaRPr lang="en-US" sz="3200" b="1" i="1" dirty="0">
              <a:latin typeface="VNI-Ariston" pitchFamily="2" charset="0"/>
            </a:endParaRPr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9149985" y="1767089"/>
            <a:ext cx="2044045" cy="2122602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3104835" y="3818484"/>
            <a:ext cx="5035185" cy="1678989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HP001 4 hàng" pitchFamily="34" charset="0"/>
              </a:rPr>
              <a:t>  7,089</a:t>
            </a:r>
            <a:endParaRPr lang="vi-VN" sz="3600" b="1" i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-160126" y="2090475"/>
            <a:ext cx="2109141" cy="1310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9612552" y="11818"/>
            <a:ext cx="1851634" cy="147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05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818484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198725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679382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79672" y="524774"/>
            <a:ext cx="8592335" cy="25527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 i="1" u="sng" dirty="0">
                <a:latin typeface="HP001 4 hàng" pitchFamily="34" charset="0"/>
              </a:rPr>
              <a:t>Câu </a:t>
            </a:r>
            <a:r>
              <a:rPr lang="en-US" sz="3200" b="1" i="1" u="sng" dirty="0">
                <a:latin typeface="HP001 4 hàng" pitchFamily="34" charset="0"/>
              </a:rPr>
              <a:t>2</a:t>
            </a:r>
            <a:r>
              <a:rPr lang="en-US" sz="3200" b="1" i="1" dirty="0">
                <a:latin typeface="HP001 4 hàng" pitchFamily="34" charset="0"/>
              </a:rPr>
              <a:t>:</a:t>
            </a:r>
            <a:r>
              <a:rPr lang="vi-VN" sz="3200" b="1" i="1" dirty="0">
                <a:latin typeface="HP001 4 hàng" pitchFamily="34" charset="0"/>
              </a:rPr>
              <a:t> </a:t>
            </a:r>
            <a:r>
              <a:rPr lang="en-US" sz="3200" b="1" i="1" dirty="0" err="1">
                <a:latin typeface="HP001 4 hàng" pitchFamily="34" charset="0"/>
              </a:rPr>
              <a:t>Em</a:t>
            </a:r>
            <a:r>
              <a:rPr lang="en-US" sz="3200" b="1" i="1" dirty="0">
                <a:latin typeface="HP001 4 hàng" pitchFamily="34" charset="0"/>
              </a:rPr>
              <a:t> </a:t>
            </a:r>
            <a:r>
              <a:rPr lang="en-US" sz="3200" b="1" i="1" dirty="0" err="1">
                <a:latin typeface="HP001 4 hàng" pitchFamily="34" charset="0"/>
              </a:rPr>
              <a:t>hãy</a:t>
            </a:r>
            <a:r>
              <a:rPr lang="en-US" sz="3200" b="1" i="1" dirty="0">
                <a:latin typeface="HP001 4 hàng" pitchFamily="34" charset="0"/>
              </a:rPr>
              <a:t> </a:t>
            </a:r>
            <a:r>
              <a:rPr lang="en-US" sz="3200" b="1" i="1" dirty="0" err="1">
                <a:latin typeface="HP001 4 hàng" pitchFamily="34" charset="0"/>
              </a:rPr>
              <a:t>viết</a:t>
            </a:r>
            <a:r>
              <a:rPr lang="en-US" sz="3200" b="1" i="1" dirty="0">
                <a:latin typeface="HP001 4 hàng" pitchFamily="34" charset="0"/>
              </a:rPr>
              <a:t> </a:t>
            </a:r>
            <a:r>
              <a:rPr lang="en-US" sz="3200" b="1" i="1" dirty="0" err="1">
                <a:latin typeface="HP001 4 hàng" pitchFamily="34" charset="0"/>
              </a:rPr>
              <a:t>thêm</a:t>
            </a:r>
            <a:r>
              <a:rPr lang="en-US" sz="3200" b="1" i="1" dirty="0">
                <a:latin typeface="HP001 4 hàng" pitchFamily="34" charset="0"/>
              </a:rPr>
              <a:t> </a:t>
            </a:r>
            <a:r>
              <a:rPr lang="en-US" sz="3200" b="1" i="1" dirty="0" err="1">
                <a:latin typeface="HP001 4 hàng" pitchFamily="34" charset="0"/>
              </a:rPr>
              <a:t>chữ</a:t>
            </a:r>
            <a:r>
              <a:rPr lang="en-US" sz="3200" b="1" i="1" dirty="0">
                <a:latin typeface="HP001 4 hàng" pitchFamily="34" charset="0"/>
              </a:rPr>
              <a:t> </a:t>
            </a:r>
            <a:r>
              <a:rPr lang="en-US" sz="3200" b="1" i="1" dirty="0" err="1">
                <a:latin typeface="HP001 4 hàng" pitchFamily="34" charset="0"/>
              </a:rPr>
              <a:t>số</a:t>
            </a:r>
            <a:r>
              <a:rPr lang="en-US" sz="3200" b="1" i="1" dirty="0">
                <a:latin typeface="HP001 4 hàng" pitchFamily="34" charset="0"/>
              </a:rPr>
              <a:t> 0 </a:t>
            </a:r>
            <a:r>
              <a:rPr lang="en-US" sz="3200" b="1" i="1" dirty="0" err="1">
                <a:latin typeface="HP001 4 hàng" pitchFamily="34" charset="0"/>
              </a:rPr>
              <a:t>vào</a:t>
            </a:r>
            <a:r>
              <a:rPr lang="en-US" sz="3200" b="1" i="1" dirty="0">
                <a:latin typeface="HP001 4 hàng" pitchFamily="34" charset="0"/>
              </a:rPr>
              <a:t> </a:t>
            </a:r>
            <a:r>
              <a:rPr lang="en-US" sz="3200" b="1" i="1" dirty="0" err="1">
                <a:latin typeface="HP001 4 hàng" pitchFamily="34" charset="0"/>
              </a:rPr>
              <a:t>tận</a:t>
            </a:r>
            <a:r>
              <a:rPr lang="en-US" sz="3200" b="1" i="1" dirty="0">
                <a:latin typeface="HP001 4 hàng" pitchFamily="34" charset="0"/>
              </a:rPr>
              <a:t> </a:t>
            </a:r>
            <a:r>
              <a:rPr lang="en-US" sz="3200" b="1" i="1" dirty="0" err="1">
                <a:latin typeface="HP001 4 hàng" pitchFamily="34" charset="0"/>
              </a:rPr>
              <a:t>cùng</a:t>
            </a:r>
            <a:r>
              <a:rPr lang="en-US" sz="3200" b="1" i="1" dirty="0">
                <a:latin typeface="HP001 4 hàng" pitchFamily="34" charset="0"/>
              </a:rPr>
              <a:t> </a:t>
            </a:r>
            <a:r>
              <a:rPr lang="en-US" sz="3200" b="1" i="1" dirty="0" err="1">
                <a:latin typeface="HP001 4 hàng" pitchFamily="34" charset="0"/>
              </a:rPr>
              <a:t>bên</a:t>
            </a:r>
            <a:r>
              <a:rPr lang="en-US" sz="3200" b="1" i="1" dirty="0">
                <a:latin typeface="HP001 4 hàng" pitchFamily="34" charset="0"/>
              </a:rPr>
              <a:t> </a:t>
            </a:r>
            <a:r>
              <a:rPr lang="en-US" sz="3200" b="1" i="1" dirty="0" err="1">
                <a:latin typeface="HP001 4 hàng" pitchFamily="34" charset="0"/>
              </a:rPr>
              <a:t>phải</a:t>
            </a:r>
            <a:r>
              <a:rPr lang="en-US" sz="3200" b="1" i="1" dirty="0">
                <a:latin typeface="HP001 4 hàng" pitchFamily="34" charset="0"/>
              </a:rPr>
              <a:t> </a:t>
            </a:r>
            <a:r>
              <a:rPr lang="en-US" sz="3200" b="1" i="1" dirty="0" err="1">
                <a:latin typeface="HP001 4 hàng" pitchFamily="34" charset="0"/>
              </a:rPr>
              <a:t>phần</a:t>
            </a:r>
            <a:r>
              <a:rPr lang="en-US" sz="3200" b="1" i="1" dirty="0">
                <a:latin typeface="HP001 4 hàng" pitchFamily="34" charset="0"/>
              </a:rPr>
              <a:t> </a:t>
            </a:r>
            <a:r>
              <a:rPr lang="en-US" sz="3200" b="1" i="1" dirty="0" err="1">
                <a:latin typeface="HP001 4 hàng" pitchFamily="34" charset="0"/>
              </a:rPr>
              <a:t>thập</a:t>
            </a:r>
            <a:r>
              <a:rPr lang="en-US" sz="3200" b="1" i="1" dirty="0">
                <a:latin typeface="HP001 4 hàng" pitchFamily="34" charset="0"/>
              </a:rPr>
              <a:t> </a:t>
            </a:r>
            <a:r>
              <a:rPr lang="en-US" sz="3200" b="1" i="1" dirty="0" err="1">
                <a:latin typeface="HP001 4 hàng" pitchFamily="34" charset="0"/>
              </a:rPr>
              <a:t>phân</a:t>
            </a:r>
            <a:r>
              <a:rPr lang="en-US" sz="3200" b="1" i="1" dirty="0">
                <a:latin typeface="HP001 4 hàng" pitchFamily="34" charset="0"/>
              </a:rPr>
              <a:t> </a:t>
            </a:r>
            <a:r>
              <a:rPr lang="en-US" sz="3200" b="1" i="1" dirty="0" err="1">
                <a:latin typeface="HP001 4 hàng" pitchFamily="34" charset="0"/>
              </a:rPr>
              <a:t>của</a:t>
            </a:r>
            <a:r>
              <a:rPr lang="en-US" sz="3200" b="1" i="1" dirty="0">
                <a:latin typeface="HP001 4 hàng" pitchFamily="34" charset="0"/>
              </a:rPr>
              <a:t> </a:t>
            </a:r>
            <a:r>
              <a:rPr lang="en-US" sz="3200" b="1" i="1" dirty="0" err="1">
                <a:latin typeface="HP001 4 hàng" pitchFamily="34" charset="0"/>
              </a:rPr>
              <a:t>số</a:t>
            </a:r>
            <a:r>
              <a:rPr lang="en-US" sz="3200" b="1" i="1" dirty="0">
                <a:latin typeface="HP001 4 hàng" pitchFamily="34" charset="0"/>
              </a:rPr>
              <a:t> </a:t>
            </a:r>
            <a:r>
              <a:rPr lang="en-US" sz="3200" b="1" i="1" dirty="0">
                <a:solidFill>
                  <a:srgbClr val="C00000"/>
                </a:solidFill>
                <a:latin typeface="HP001 4 hàng" pitchFamily="34" charset="0"/>
              </a:rPr>
              <a:t>51,9</a:t>
            </a:r>
            <a:r>
              <a:rPr lang="en-US" sz="3200" b="1" i="1" dirty="0">
                <a:latin typeface="HP001 4 hàng" pitchFamily="34" charset="0"/>
              </a:rPr>
              <a:t> </a:t>
            </a:r>
            <a:r>
              <a:rPr lang="en-US" sz="3200" b="1" i="1" dirty="0" err="1">
                <a:latin typeface="HP001 4 hàng" pitchFamily="34" charset="0"/>
              </a:rPr>
              <a:t>để</a:t>
            </a:r>
            <a:r>
              <a:rPr lang="en-US" sz="3200" b="1" i="1" dirty="0">
                <a:latin typeface="HP001 4 hàng" pitchFamily="34" charset="0"/>
              </a:rPr>
              <a:t> </a:t>
            </a:r>
            <a:r>
              <a:rPr lang="en-US" sz="3200" b="1" i="1" dirty="0" err="1">
                <a:latin typeface="HP001 4 hàng" pitchFamily="34" charset="0"/>
              </a:rPr>
              <a:t>được</a:t>
            </a:r>
            <a:r>
              <a:rPr lang="en-US" sz="3200" b="1" i="1" dirty="0">
                <a:latin typeface="HP001 4 hàng" pitchFamily="34" charset="0"/>
              </a:rPr>
              <a:t> </a:t>
            </a:r>
            <a:r>
              <a:rPr lang="en-US" sz="3200" b="1" i="1" dirty="0" err="1">
                <a:latin typeface="HP001 4 hàng" pitchFamily="34" charset="0"/>
              </a:rPr>
              <a:t>số</a:t>
            </a:r>
            <a:r>
              <a:rPr lang="en-US" sz="3200" b="1" i="1" dirty="0">
                <a:latin typeface="HP001 4 hàng" pitchFamily="34" charset="0"/>
              </a:rPr>
              <a:t> </a:t>
            </a:r>
            <a:r>
              <a:rPr lang="en-US" sz="3200" b="1" i="1" dirty="0" err="1">
                <a:latin typeface="HP001 4 hàng" pitchFamily="34" charset="0"/>
              </a:rPr>
              <a:t>thập</a:t>
            </a:r>
            <a:r>
              <a:rPr lang="en-US" sz="3200" b="1" i="1" dirty="0">
                <a:latin typeface="HP001 4 hàng" pitchFamily="34" charset="0"/>
              </a:rPr>
              <a:t> </a:t>
            </a:r>
            <a:r>
              <a:rPr lang="en-US" sz="3200" b="1" i="1" dirty="0" err="1">
                <a:latin typeface="HP001 4 hàng" pitchFamily="34" charset="0"/>
              </a:rPr>
              <a:t>phân</a:t>
            </a:r>
            <a:r>
              <a:rPr lang="en-US" sz="3200" b="1" i="1" dirty="0">
                <a:latin typeface="HP001 4 hàng" pitchFamily="34" charset="0"/>
              </a:rPr>
              <a:t> </a:t>
            </a:r>
            <a:r>
              <a:rPr lang="en-US" sz="3200" b="1" i="1" dirty="0" err="1">
                <a:latin typeface="HP001 4 hàng" pitchFamily="34" charset="0"/>
              </a:rPr>
              <a:t>mới</a:t>
            </a:r>
            <a:r>
              <a:rPr lang="en-US" sz="3200" b="1" i="1" dirty="0">
                <a:latin typeface="HP001 4 hàng" pitchFamily="34" charset="0"/>
              </a:rPr>
              <a:t> </a:t>
            </a:r>
            <a:r>
              <a:rPr lang="en-US" sz="3200" b="1" i="1" dirty="0" err="1">
                <a:latin typeface="HP001 4 hàng" pitchFamily="34" charset="0"/>
              </a:rPr>
              <a:t>có</a:t>
            </a:r>
            <a:r>
              <a:rPr lang="en-US" sz="3200" b="1" i="1" dirty="0">
                <a:latin typeface="HP001 4 hàng" pitchFamily="34" charset="0"/>
              </a:rPr>
              <a:t> </a:t>
            </a:r>
            <a:r>
              <a:rPr lang="en-US" sz="3200" b="1" i="1" dirty="0" err="1">
                <a:latin typeface="HP001 4 hàng" pitchFamily="34" charset="0"/>
              </a:rPr>
              <a:t>phần</a:t>
            </a:r>
            <a:r>
              <a:rPr lang="en-US" sz="3200" b="1" i="1" dirty="0">
                <a:latin typeface="HP001 4 hàng" pitchFamily="34" charset="0"/>
              </a:rPr>
              <a:t> </a:t>
            </a:r>
            <a:r>
              <a:rPr lang="en-US" sz="3200" b="1" i="1" dirty="0" err="1">
                <a:latin typeface="HP001 4 hàng" pitchFamily="34" charset="0"/>
              </a:rPr>
              <a:t>thập</a:t>
            </a:r>
            <a:r>
              <a:rPr lang="en-US" sz="3200" b="1" i="1" dirty="0">
                <a:latin typeface="HP001 4 hàng" pitchFamily="34" charset="0"/>
              </a:rPr>
              <a:t> </a:t>
            </a:r>
            <a:r>
              <a:rPr lang="en-US" sz="3200" b="1" i="1" dirty="0" err="1">
                <a:latin typeface="HP001 4 hàng" pitchFamily="34" charset="0"/>
              </a:rPr>
              <a:t>phân</a:t>
            </a:r>
            <a:r>
              <a:rPr lang="en-US" sz="3200" b="1" i="1" dirty="0">
                <a:latin typeface="HP001 4 hàng" pitchFamily="34" charset="0"/>
              </a:rPr>
              <a:t> </a:t>
            </a:r>
            <a:r>
              <a:rPr lang="en-US" sz="3200" b="1" i="1" dirty="0" err="1">
                <a:latin typeface="HP001 4 hàng" pitchFamily="34" charset="0"/>
              </a:rPr>
              <a:t>gồm</a:t>
            </a:r>
            <a:r>
              <a:rPr lang="en-US" sz="3200" b="1" i="1" dirty="0">
                <a:latin typeface="HP001 4 hàng" pitchFamily="34" charset="0"/>
              </a:rPr>
              <a:t> 3 </a:t>
            </a:r>
            <a:r>
              <a:rPr lang="en-US" sz="3200" b="1" i="1" dirty="0" err="1">
                <a:latin typeface="HP001 4 hàng" pitchFamily="34" charset="0"/>
              </a:rPr>
              <a:t>chữ</a:t>
            </a:r>
            <a:r>
              <a:rPr lang="en-US" sz="3200" b="1" i="1" dirty="0">
                <a:latin typeface="HP001 4 hàng" pitchFamily="34" charset="0"/>
              </a:rPr>
              <a:t> </a:t>
            </a:r>
            <a:r>
              <a:rPr lang="en-US" sz="3200" b="1" i="1" dirty="0" err="1">
                <a:latin typeface="HP001 4 hàng" pitchFamily="34" charset="0"/>
              </a:rPr>
              <a:t>số</a:t>
            </a:r>
            <a:r>
              <a:rPr lang="en-US" sz="3200" b="1" i="1" dirty="0">
                <a:latin typeface="HP001 4 hàng" pitchFamily="34" charset="0"/>
              </a:rPr>
              <a:t>.</a:t>
            </a:r>
            <a:endParaRPr lang="en-US" sz="3200" b="1" i="1" dirty="0">
              <a:latin typeface="VNI-Ariston" pitchFamily="2" charset="0"/>
            </a:endParaRPr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9149985" y="1767089"/>
            <a:ext cx="2044045" cy="2122602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3104835" y="3818484"/>
            <a:ext cx="5035185" cy="1678989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HP001 4 hàng" pitchFamily="34" charset="0"/>
              </a:rPr>
              <a:t> 51,900</a:t>
            </a:r>
            <a:endParaRPr lang="vi-VN" sz="3600" b="1" i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-160126" y="2090475"/>
            <a:ext cx="2109141" cy="1310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9612552" y="11818"/>
            <a:ext cx="1851634" cy="147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487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662370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042611"/>
            <a:ext cx="1851634" cy="1470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8686735" y="325988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523268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45846" y="591127"/>
            <a:ext cx="6601957" cy="16810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33363"/>
            <a:r>
              <a:rPr lang="vi-VN" sz="3600" b="1" i="1" u="sng" dirty="0">
                <a:solidFill>
                  <a:prstClr val="black"/>
                </a:solidFill>
                <a:latin typeface="HP001 4 hàng" pitchFamily="34" charset="0"/>
              </a:rPr>
              <a:t>Câu </a:t>
            </a:r>
            <a:r>
              <a:rPr lang="en-US" sz="3600" b="1" i="1" u="sng" dirty="0">
                <a:solidFill>
                  <a:prstClr val="black"/>
                </a:solidFill>
                <a:latin typeface="HP001 4 hàng" pitchFamily="34" charset="0"/>
              </a:rPr>
              <a:t>3</a:t>
            </a:r>
            <a:r>
              <a:rPr lang="vi-VN" sz="3600" b="1" i="1" dirty="0">
                <a:solidFill>
                  <a:prstClr val="black"/>
                </a:solidFill>
                <a:latin typeface="HP001 4 hàng" pitchFamily="34" charset="0"/>
              </a:rPr>
              <a:t>: Nêu ít nhất </a:t>
            </a:r>
            <a:r>
              <a:rPr lang="en-US" sz="3600" b="1" i="1" dirty="0">
                <a:solidFill>
                  <a:prstClr val="black"/>
                </a:solidFill>
                <a:latin typeface="HP001 4 hàng" pitchFamily="34" charset="0"/>
              </a:rPr>
              <a:t>3</a:t>
            </a:r>
            <a:r>
              <a:rPr lang="vi-VN" sz="3600" b="1" i="1" dirty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HP001 4 hàng" pitchFamily="34" charset="0"/>
              </a:rPr>
              <a:t>số</a:t>
            </a:r>
            <a:r>
              <a:rPr lang="en-US" sz="3600" b="1" i="1" dirty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HP001 4 hàng" pitchFamily="34" charset="0"/>
              </a:rPr>
              <a:t>thập</a:t>
            </a:r>
            <a:r>
              <a:rPr lang="en-US" sz="3600" b="1" i="1" dirty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HP001 4 hàng" pitchFamily="34" charset="0"/>
              </a:rPr>
              <a:t>phân</a:t>
            </a:r>
            <a:r>
              <a:rPr lang="en-US" sz="3600" b="1" i="1" dirty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HP001 4 hàng" pitchFamily="34" charset="0"/>
              </a:rPr>
              <a:t>bằng</a:t>
            </a:r>
            <a:r>
              <a:rPr lang="en-US" sz="3600" b="1" i="1" dirty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HP001 4 hàng" pitchFamily="34" charset="0"/>
              </a:rPr>
              <a:t>với</a:t>
            </a:r>
            <a:r>
              <a:rPr lang="en-US" sz="3600" b="1" i="1" dirty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HP001 4 hàng" pitchFamily="34" charset="0"/>
              </a:rPr>
              <a:t>số</a:t>
            </a:r>
            <a:r>
              <a:rPr lang="en-US" sz="3600" b="1" i="1" dirty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600" b="1" i="1" dirty="0">
                <a:solidFill>
                  <a:srgbClr val="C00000"/>
                </a:solidFill>
                <a:latin typeface="HP001 4 hàng" pitchFamily="34" charset="0"/>
              </a:rPr>
              <a:t>871,4</a:t>
            </a:r>
            <a:r>
              <a:rPr lang="en-US" sz="3600" b="1" i="1" dirty="0">
                <a:solidFill>
                  <a:schemeClr val="tx1"/>
                </a:solidFill>
                <a:latin typeface="HP001 4 hàng" pitchFamily="34" charset="0"/>
              </a:rPr>
              <a:t>.</a:t>
            </a:r>
            <a:endParaRPr lang="en-US" sz="3600" b="1" i="1" dirty="0">
              <a:solidFill>
                <a:schemeClr val="tx1"/>
              </a:solidFill>
              <a:latin typeface="VNI-Ariston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622891" y="1508600"/>
            <a:ext cx="2109141" cy="131039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409644" y="3555167"/>
            <a:ext cx="6347638" cy="1519343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HP001 4 hàng" pitchFamily="34" charset="0"/>
              </a:rPr>
              <a:t>871,40 ; 871,400 ; 871,4000</a:t>
            </a:r>
            <a:endParaRPr lang="vi-VN" sz="36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7821079" y="1400666"/>
            <a:ext cx="2044045" cy="212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9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786585" y="1788311"/>
            <a:ext cx="8982797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B9FE0712-30C7-41A3-876E-E643942FFD06}"/>
              </a:ext>
            </a:extLst>
          </p:cNvPr>
          <p:cNvSpPr txBox="1"/>
          <p:nvPr/>
        </p:nvSpPr>
        <p:spPr>
          <a:xfrm>
            <a:off x="3902370" y="2752942"/>
            <a:ext cx="5544742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altLang="zh-CN" sz="6600" b="1" dirty="0" err="1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oraya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Khám</a:t>
            </a:r>
            <a:r>
              <a:rPr lang="en-US" altLang="zh-CN" sz="6600" b="1" dirty="0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oraya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6600" b="1" dirty="0" err="1">
                <a:ln w="7620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oraya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phá</a:t>
            </a:r>
            <a:endParaRPr lang="zh-CN" altLang="en-US" sz="6600" b="1" dirty="0">
              <a:ln w="7620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Soraya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08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604D6E1B-AFC4-4394-B26A-C4F27DBD182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D:\ppt\第14批\913720"/>
  <p:tag name="ISPRING_PRESENTATION_TITLE" val="PPT源文件"/>
  <p:tag name="ISPRING_FIRST_PUBLISH" val="1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448</TotalTime>
  <Words>1232</Words>
  <Application>Microsoft Macintosh PowerPoint</Application>
  <PresentationFormat>Widescreen</PresentationFormat>
  <Paragraphs>156</Paragraphs>
  <Slides>26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Arial</vt:lpstr>
      <vt:lpstr>Arial Black</vt:lpstr>
      <vt:lpstr>Calibri</vt:lpstr>
      <vt:lpstr>Cambria Math</vt:lpstr>
      <vt:lpstr>HP001 4 hàng</vt:lpstr>
      <vt:lpstr>UTM Beautiful Caps</vt:lpstr>
      <vt:lpstr>UTM Davida</vt:lpstr>
      <vt:lpstr>UTM Habano</vt:lpstr>
      <vt:lpstr>UTM Neo Sans Intel</vt:lpstr>
      <vt:lpstr>UTM Netmuc KT</vt:lpstr>
      <vt:lpstr>UTM Showcard</vt:lpstr>
      <vt:lpstr>UTM Soraya</vt:lpstr>
      <vt:lpstr>VNI-Ariston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PPT源文件</dc:title>
  <dc:creator>WIN7</dc:creator>
  <cp:lastModifiedBy>Thuy Tien</cp:lastModifiedBy>
  <cp:revision>55</cp:revision>
  <dcterms:created xsi:type="dcterms:W3CDTF">2017-08-18T03:02:00Z</dcterms:created>
  <dcterms:modified xsi:type="dcterms:W3CDTF">2021-10-21T20:39:57Z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