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473" r:id="rId4"/>
    <p:sldId id="282" r:id="rId5"/>
    <p:sldId id="259" r:id="rId6"/>
    <p:sldId id="271" r:id="rId7"/>
    <p:sldId id="258" r:id="rId8"/>
    <p:sldId id="260" r:id="rId9"/>
    <p:sldId id="272" r:id="rId10"/>
    <p:sldId id="261" r:id="rId11"/>
    <p:sldId id="262" r:id="rId12"/>
    <p:sldId id="273" r:id="rId13"/>
    <p:sldId id="263" r:id="rId14"/>
    <p:sldId id="265" r:id="rId15"/>
    <p:sldId id="266" r:id="rId16"/>
    <p:sldId id="283" r:id="rId17"/>
    <p:sldId id="284" r:id="rId18"/>
    <p:sldId id="285" r:id="rId19"/>
    <p:sldId id="267" r:id="rId20"/>
    <p:sldId id="274" r:id="rId21"/>
    <p:sldId id="278" r:id="rId22"/>
    <p:sldId id="268" r:id="rId23"/>
    <p:sldId id="279" r:id="rId24"/>
    <p:sldId id="269" r:id="rId25"/>
    <p:sldId id="280" r:id="rId26"/>
    <p:sldId id="270" r:id="rId27"/>
    <p:sldId id="287" r:id="rId28"/>
    <p:sldId id="281" r:id="rId29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HP001 4 hàng" panose="020B0603050302020204" pitchFamily="3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589"/>
    <a:srgbClr val="FF0066"/>
    <a:srgbClr val="9933FF"/>
    <a:srgbClr val="216C34"/>
    <a:srgbClr val="000099"/>
    <a:srgbClr val="FF3300"/>
    <a:srgbClr val="7A8E26"/>
    <a:srgbClr val="4970A0"/>
    <a:srgbClr val="19242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0BDC-8FA5-4CD6-9892-27E1083F2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EE1CF-73B8-4627-A5D4-8ACDCB972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9B8A6-8A7D-4F19-85FF-EF306874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B1CD-DF41-40AE-9567-FBD9F1E2BD9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975CD-4281-4D3D-9F51-4D6D78E2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AAEF1-0B03-49DA-AED4-9A08F15B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E59-8265-4645-A42D-346A071AA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74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BB89-5DED-4E24-9003-ED528F75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70A77-09BE-4DCD-8364-96EA389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689FB-6B53-4421-8AA1-F31EA854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B1CD-DF41-40AE-9567-FBD9F1E2BD9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9A8D-E4E2-45E7-A9DE-2182C825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9DDE4-B59D-4ED2-A7CB-3BF6CFA5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E59-8265-4645-A42D-346A071AA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7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EB7D-3349-436D-ABF7-4E17E006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2D223-7AF7-46DD-8608-EFC0BDA87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FE683-47AA-4F96-BD2B-06A2C0CC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B1CD-DF41-40AE-9567-FBD9F1E2BD9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51614-8EC3-416A-83F5-278CDDC3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AE166-96C4-4164-A62F-B43D66AE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E59-8265-4645-A42D-346A071AA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65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0249-ADEF-4D4C-BE57-D23CF778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A0C7-47EE-4164-BEFE-9C4BB3F88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9F8DD-64B5-484F-B347-5F1B78E14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25CB0-A740-475F-AA1D-A5BF601D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B1CD-DF41-40AE-9567-FBD9F1E2BD9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2B661-87B4-4F0E-81BA-2B2E369D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509A1-0258-4600-AAD4-B88B2F5B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E59-8265-4645-A42D-346A071AA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939A-7EF0-4E30-B293-1F58AE13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E593-B2C5-4535-932B-811DD15E7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CD169-2DA9-4E21-8BA0-47CB17AD8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2DAD7-F164-4A8E-8449-E000BC159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15007-33AB-4B22-807A-30149ABEF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446F8-7D0A-45BE-BA9E-308431AC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B1CD-DF41-40AE-9567-FBD9F1E2BD9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6032C-7D35-4A43-8F7B-A7B344D2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76164-6327-4416-904C-440D0B75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E59-8265-4645-A42D-346A071AA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4476-E8AE-4D78-863A-B1682C89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3FA69-3285-44AC-ABD7-A07D9CD5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B1CD-DF41-40AE-9567-FBD9F1E2BD9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4C7DF-6DED-4E65-BF6E-7067F290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A6210-06D3-420E-8A8B-66FE0D15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E59-8265-4645-A42D-346A071AA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67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FF203-2F98-490E-97EC-3E029851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B1CD-DF41-40AE-9567-FBD9F1E2BD9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09835-7A53-47E1-8D4E-A8093F63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A442-A396-4814-8D1D-7E4059D5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E59-8265-4645-A42D-346A071AA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5C43-702B-494B-BB61-637F8984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5F79D-4C2E-417D-A874-89D480F83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8B451-3C5F-437A-85DD-0B93CBD9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93B6C-247B-414B-8C56-0E101ECC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B1CD-DF41-40AE-9567-FBD9F1E2BD9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73898-D366-42F5-8A5F-2E375D9A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91C70-2171-4595-9782-2CDA2A18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E59-8265-4645-A42D-346A071AA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3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6CDC-72E3-4179-9C2A-CD1268AE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29102-F759-426E-96D3-C630A7882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4F8A4-78B9-42F9-BB34-EB5FB28DA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1B46A-D482-46F9-950E-077FE33E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B1CD-DF41-40AE-9567-FBD9F1E2BD9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D6DC6-9337-4AEA-9FFB-146D10D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BA675-D160-4238-BEB8-539D4018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E59-8265-4645-A42D-346A071AA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D1D5-4179-405A-A82B-57942081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05A2E-A379-4D1F-AC7C-15A9269F6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06D9A-4308-4032-8E49-AD1A4534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B1CD-DF41-40AE-9567-FBD9F1E2BD9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601C2-FA82-4F8F-AF0B-2E2931EA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BB080-BE89-4F77-94F1-F593B58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E59-8265-4645-A42D-346A071AA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6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0B9CD-0FD6-4EDF-AB4E-6F90A4143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F60D7-33A6-4F18-A770-6C4C072D4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8AE09-6D14-437C-B295-108B385F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B1CD-DF41-40AE-9567-FBD9F1E2BD9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C3C0B-464F-4D87-8F42-430116F5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1F55E-39B3-4935-B3DB-B2B03672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7E59-8265-4645-A42D-346A071AA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87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9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50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35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56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06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02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9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81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6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71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8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5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184F-5FCE-4EFB-83C0-4494E3CFB30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2365242">
            <a:off x="-63259" y="6534864"/>
            <a:ext cx="52770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cap="none" spc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UTM American Sans" panose="02040603050506020204" pitchFamily="18" charset="0"/>
              </a:rPr>
              <a:t>KTUTS</a:t>
            </a:r>
            <a:endParaRPr lang="en-US" sz="2400" b="1" cap="none" spc="0">
              <a:ln w="0"/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UTM American Sans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541326"/>
            <a:ext cx="838200" cy="6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8BCA95-97D5-4A04-859E-2B079C7E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B5824-1C58-410C-AEA5-0EDAEE2A9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BB396-64BC-4375-819A-E92DF41E5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B1CD-DF41-40AE-9567-FBD9F1E2BD9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49A6A-6436-4D4D-A1F3-70C2D9EBB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D8139-056E-4F11-BBE3-9E15E8778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97E59-8265-4645-A42D-346A071AA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9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40.png"/><Relationship Id="rId10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B475D2B-2796-4FBA-A2FF-EAFD33FE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638" r="2727" b="4439"/>
          <a:stretch>
            <a:fillRect/>
          </a:stretch>
        </p:blipFill>
        <p:spPr bwMode="auto">
          <a:xfrm>
            <a:off x="114300" y="0"/>
            <a:ext cx="119634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C070D209-BFB6-4044-B371-7FDFC6F7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112" y="836533"/>
            <a:ext cx="9942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sz="40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ba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19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10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CF6B8-4103-4E72-9CEC-120607ACB937}"/>
              </a:ext>
            </a:extLst>
          </p:cNvPr>
          <p:cNvSpPr txBox="1"/>
          <p:nvPr/>
        </p:nvSpPr>
        <p:spPr>
          <a:xfrm>
            <a:off x="5170323" y="168215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4CD80-43E9-4F87-90EE-6492F8FD7CF1}"/>
              </a:ext>
            </a:extLst>
          </p:cNvPr>
          <p:cNvSpPr txBox="1"/>
          <p:nvPr/>
        </p:nvSpPr>
        <p:spPr>
          <a:xfrm>
            <a:off x="2305878" y="2550623"/>
            <a:ext cx="830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41)</a:t>
            </a:r>
          </a:p>
        </p:txBody>
      </p:sp>
    </p:spTree>
    <p:extLst>
      <p:ext uri="{BB962C8B-B14F-4D97-AF65-F5344CB8AC3E}">
        <p14:creationId xmlns:p14="http://schemas.microsoft.com/office/powerpoint/2010/main" val="197356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003" y="690714"/>
            <a:ext cx="6241142" cy="62411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21" y="2584090"/>
            <a:ext cx="3075857" cy="4347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005560" y="0"/>
            <a:ext cx="6773467" cy="1817374"/>
          </a:xfrm>
          <a:prstGeom prst="wedgeEllipseCallout">
            <a:avLst>
              <a:gd name="adj1" fmla="val -33977"/>
              <a:gd name="adj2" fmla="val 593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câu hỏi của cậu sẽ có xô và có cậu đi câu cùng!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505" y="1748031"/>
            <a:ext cx="5041402" cy="504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" y="1808689"/>
            <a:ext cx="4627721" cy="49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45833E-6 2.96296E-6 L 0.40182 0.00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t="-12000" r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87" y="-25874"/>
            <a:ext cx="6241142" cy="6241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37694"/>
              </p:ext>
            </p:extLst>
          </p:nvPr>
        </p:nvGraphicFramePr>
        <p:xfrm>
          <a:off x="566057" y="1204421"/>
          <a:ext cx="8519886" cy="52940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9962">
                  <a:extLst>
                    <a:ext uri="{9D8B030D-6E8A-4147-A177-3AD203B41FA5}">
                      <a16:colId xmlns:a16="http://schemas.microsoft.com/office/drawing/2014/main" val="93924562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val="929185272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val="2761081105"/>
                    </a:ext>
                  </a:extLst>
                </a:gridCol>
              </a:tblGrid>
              <a:tr h="1618954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40514"/>
                  </a:ext>
                </a:extLst>
              </a:tr>
              <a:tr h="3675131"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6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- 30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376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0353" y="198515"/>
            <a:ext cx="7439858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8946" y="3851462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0964" y="3851463"/>
            <a:ext cx="1338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79" y="4557910"/>
            <a:ext cx="1940596" cy="1940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96" y="4400541"/>
            <a:ext cx="2281312" cy="22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4000"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3419" y="3927898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73" y="1983708"/>
            <a:ext cx="1374356" cy="1944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208" flipH="1">
            <a:off x="5152984" y="2813978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00" y="1090438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60" y="6022138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37" y="2955803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16" y="1231610"/>
            <a:ext cx="4574684" cy="4574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53" y="4589802"/>
            <a:ext cx="1102192" cy="110219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230582" y="239657"/>
            <a:ext cx="6773467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là chúng mình được đi câu cá với cậu. Thời tiết hôm ấy rất đẹp.</a:t>
            </a:r>
          </a:p>
        </p:txBody>
      </p:sp>
    </p:spTree>
    <p:extLst>
      <p:ext uri="{BB962C8B-B14F-4D97-AF65-F5344CB8AC3E}">
        <p14:creationId xmlns:p14="http://schemas.microsoft.com/office/powerpoint/2010/main" val="28299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162" y="25382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3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8577" y="27287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2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570" y="246034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63996"/>
              </p:ext>
            </p:extLst>
          </p:nvPr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231" y="291923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3+2 con cá</a:t>
            </a:r>
          </a:p>
        </p:txBody>
      </p:sp>
    </p:spTree>
    <p:extLst>
      <p:ext uri="{BB962C8B-B14F-4D97-AF65-F5344CB8AC3E}">
        <p14:creationId xmlns:p14="http://schemas.microsoft.com/office/powerpoint/2010/main" val="356759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010" y="22619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4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0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9419" y="356256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246" y="318156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4+0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206481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20795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0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1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705" y="207953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49238" y="43854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3719" y="43473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4347345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0705" y="240997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0+1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4315" y="49489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8796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1027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174085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  <p:bldP spid="11" grpId="1"/>
      <p:bldP spid="18" grpId="1"/>
      <p:bldP spid="19" grpId="1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30971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a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880" y="15386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b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012" y="30971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26261"/>
              </p:ext>
            </p:extLst>
          </p:nvPr>
        </p:nvGraphicFramePr>
        <p:xfrm>
          <a:off x="380642" y="1293983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70076" y="56371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7725" y="559906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5599061"/>
            <a:ext cx="1656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8344" y="48243"/>
            <a:ext cx="1103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a + b con cá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7439" y="29347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1920" y="28966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24739" y="2896677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7439" y="371788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9517" y="36797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2336" y="367978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6719" y="51126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41200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3431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9238" y="45009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3719" y="44628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36538" y="4462891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</p:spTree>
    <p:extLst>
      <p:ext uri="{BB962C8B-B14F-4D97-AF65-F5344CB8AC3E}">
        <p14:creationId xmlns:p14="http://schemas.microsoft.com/office/powerpoint/2010/main" val="383996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12172950" cy="6196580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3 và b = 2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3 + 2 = 5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4 và b = 0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4 + 0 = 4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0 và b = 1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0 + 1 = 1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8557" y="0"/>
            <a:ext cx="10251940" cy="1021556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là </a:t>
            </a:r>
            <a:r>
              <a:rPr 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có chứa hai chữ</a:t>
            </a:r>
            <a:endParaRPr lang="en-US" sz="5400" b="0" cap="none" spc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4335" y="5349449"/>
            <a:ext cx="11200385" cy="1464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thay chữ bằng số ta tính được một giá trị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a + b</a:t>
            </a:r>
            <a:endParaRPr lang="en-US" sz="4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9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3000" r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255" y="3559680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46" y="3483265"/>
            <a:ext cx="1821524" cy="2576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0338" flipH="1">
            <a:off x="269945" y="3591461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3822774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30" y="4978433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40" y="4825140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t="2421" r="23578"/>
          <a:stretch/>
        </p:blipFill>
        <p:spPr>
          <a:xfrm>
            <a:off x="7298461" y="1119247"/>
            <a:ext cx="2214322" cy="4880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808" y="4825140"/>
            <a:ext cx="1102192" cy="11021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203381" y="395653"/>
            <a:ext cx="5911495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thôi! Câu được nhiều cá rồi!</a:t>
            </a:r>
          </a:p>
        </p:txBody>
      </p:sp>
    </p:spTree>
    <p:extLst>
      <p:ext uri="{BB962C8B-B14F-4D97-AF65-F5344CB8AC3E}">
        <p14:creationId xmlns:p14="http://schemas.microsoft.com/office/powerpoint/2010/main" val="342374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7924" y="187993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7" y="160020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07981" y="640874"/>
            <a:ext cx="4283519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bà nấu ăn mỗi ngày!</a:t>
            </a:r>
          </a:p>
        </p:txBody>
      </p:sp>
    </p:spTree>
    <p:extLst>
      <p:ext uri="{BB962C8B-B14F-4D97-AF65-F5344CB8AC3E}">
        <p14:creationId xmlns:p14="http://schemas.microsoft.com/office/powerpoint/2010/main" val="33802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494" y="342830"/>
            <a:ext cx="2947219" cy="1325563"/>
          </a:xfrm>
        </p:spPr>
        <p:txBody>
          <a:bodyPr/>
          <a:lstStyle/>
          <a:p>
            <a:r>
              <a:rPr lang="en-US" dirty="0">
                <a:solidFill>
                  <a:srgbClr val="4970A0"/>
                </a:solidFill>
                <a:latin typeface="UTM Thanh Nhac TL" panose="02040603050506020204" pitchFamily="18" charset="0"/>
              </a:rPr>
              <a:t>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25" y="1488229"/>
            <a:ext cx="7763797" cy="814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 dirty="0" err="1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Biểu</a:t>
            </a:r>
            <a:r>
              <a:rPr lang="en-US" sz="6600" dirty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thức</a:t>
            </a:r>
            <a:r>
              <a:rPr lang="en-US" sz="6600" dirty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có</a:t>
            </a:r>
            <a:r>
              <a:rPr lang="en-US" sz="6600" dirty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chứa</a:t>
            </a:r>
            <a:r>
              <a:rPr lang="en-US" sz="6600" dirty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hai</a:t>
            </a:r>
            <a:r>
              <a:rPr lang="en-US" sz="6600" dirty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chữ</a:t>
            </a:r>
            <a:endParaRPr lang="en-US" sz="6600" dirty="0">
              <a:solidFill>
                <a:srgbClr val="FF33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63" y="166985"/>
            <a:ext cx="82350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u="sng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4000" b="1" cap="none" spc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 + d nếu: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10 và d = 25;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15cm và d = 45cm</a:t>
            </a:r>
            <a:endParaRPr lang="en-US" sz="4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7200" y="4841662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Nếu c = 10 và d = 25 thì c + d = 10 + 25 = 35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87" y="1428749"/>
            <a:ext cx="4438651" cy="4438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24940" b="24426"/>
          <a:stretch/>
        </p:blipFill>
        <p:spPr>
          <a:xfrm>
            <a:off x="7175750" y="1428749"/>
            <a:ext cx="4677388" cy="2552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541478" y="2337490"/>
            <a:ext cx="2768351" cy="1172811"/>
          </a:xfrm>
          <a:prstGeom prst="ellipse">
            <a:avLst/>
          </a:prstGeom>
          <a:solidFill>
            <a:srgbClr val="192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4" y="3260212"/>
            <a:ext cx="2216346" cy="2216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07" y="289722"/>
            <a:ext cx="2283182" cy="2283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97" y="2701910"/>
            <a:ext cx="2294652" cy="2294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55" y="2433493"/>
            <a:ext cx="1738286" cy="1233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0" y="690804"/>
            <a:ext cx="4562734" cy="45627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7200" y="5850850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Nếu c = 15cm và d = 45cm thì c + d = 15cm + 45cm = 60cm</a:t>
            </a:r>
          </a:p>
        </p:txBody>
      </p:sp>
    </p:spTree>
    <p:extLst>
      <p:ext uri="{BB962C8B-B14F-4D97-AF65-F5344CB8AC3E}">
        <p14:creationId xmlns:p14="http://schemas.microsoft.com/office/powerpoint/2010/main" val="26384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5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50"/>
                            </p:stCondLst>
                            <p:childTnLst>
                              <p:par>
                                <p:cTn id="7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8" grpId="1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0324" y="178468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7" y="150495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4212" y="1446992"/>
            <a:ext cx="5236019" cy="675390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chăm sóc cây</a:t>
            </a:r>
          </a:p>
        </p:txBody>
      </p:sp>
    </p:spTree>
    <p:extLst>
      <p:ext uri="{BB962C8B-B14F-4D97-AF65-F5344CB8AC3E}">
        <p14:creationId xmlns:p14="http://schemas.microsoft.com/office/powerpoint/2010/main" val="34615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9634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– b là biểu thức có chứa hai chữ.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a – b nếu: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32 và b = 20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45 và b = 36</a:t>
            </a:r>
          </a:p>
          <a:p>
            <a:pPr algn="ctr">
              <a:lnSpc>
                <a:spcPct val="150000"/>
              </a:lnSpc>
            </a:pPr>
            <a:endParaRPr lang="en-US" sz="4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899895"/>
            <a:ext cx="1104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32 và b = 20 thì a - b = 32 - 20 = 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43155" r="9464"/>
          <a:stretch/>
        </p:blipFill>
        <p:spPr>
          <a:xfrm>
            <a:off x="7524750" y="3517993"/>
            <a:ext cx="4019550" cy="1994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91" y="3219110"/>
            <a:ext cx="2487384" cy="1969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58" y="3600907"/>
            <a:ext cx="602792" cy="602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69" y="3902303"/>
            <a:ext cx="432772" cy="432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77" y="2078857"/>
            <a:ext cx="1823446" cy="18234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5695589"/>
            <a:ext cx="1287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Nếu a = 45 và b = 36 thì a - b = 45 - 36 = 9.</a:t>
            </a:r>
          </a:p>
        </p:txBody>
      </p:sp>
    </p:spTree>
    <p:extLst>
      <p:ext uri="{BB962C8B-B14F-4D97-AF65-F5344CB8AC3E}">
        <p14:creationId xmlns:p14="http://schemas.microsoft.com/office/powerpoint/2010/main" val="341784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1.11111E-6 L 0.20782 -0.0027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375E-6 -1.48148E-6 L 0.29635 0.1444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95833E-6 -2.96296E-6 L 0.25573 0.0594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865" y="3213894"/>
            <a:ext cx="2710164" cy="3833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74" y="2839072"/>
            <a:ext cx="2975126" cy="42086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6880" y="1640114"/>
            <a:ext cx="6711039" cy="1198958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cả nhà thu hoạch rau củ quả gửi cho vùng dịch.</a:t>
            </a:r>
          </a:p>
        </p:txBody>
      </p:sp>
    </p:spTree>
    <p:extLst>
      <p:ext uri="{BB962C8B-B14F-4D97-AF65-F5344CB8AC3E}">
        <p14:creationId xmlns:p14="http://schemas.microsoft.com/office/powerpoint/2010/main" val="35698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89422"/>
              </p:ext>
            </p:extLst>
          </p:nvPr>
        </p:nvGraphicFramePr>
        <p:xfrm>
          <a:off x="275770" y="1248228"/>
          <a:ext cx="11553372" cy="523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43">
                  <a:extLst>
                    <a:ext uri="{9D8B030D-6E8A-4147-A177-3AD203B41FA5}">
                      <a16:colId xmlns:a16="http://schemas.microsoft.com/office/drawing/2014/main" val="533774623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1203924667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92874228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4125973517"/>
                    </a:ext>
                  </a:extLst>
                </a:gridCol>
              </a:tblGrid>
              <a:tr h="918786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6711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7945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x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359775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: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9816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196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6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x b và a : b là các biểu thức có chứa hai chữ. </a:t>
            </a:r>
          </a:p>
          <a:p>
            <a:pPr algn="ctr"/>
            <a:r>
              <a:rPr lang="en-US" sz="36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giá trị của biểu thức vào ô trống (theo mẫu):</a:t>
            </a:r>
          </a:p>
          <a:p>
            <a:pPr algn="ctr"/>
            <a:endParaRPr lang="en-US" sz="36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842" y="2967335"/>
            <a:ext cx="210314" cy="1538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5643" y="2459503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78939" y="2432640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2147" y="3904212"/>
            <a:ext cx="12963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94218" y="3877349"/>
            <a:ext cx="1338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5643" y="5238728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86580" y="5211865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81" y="5058031"/>
            <a:ext cx="1377055" cy="13770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84" y="4803865"/>
            <a:ext cx="1800000" cy="18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56" y="3329356"/>
            <a:ext cx="1800000" cy="180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92" y="3556503"/>
            <a:ext cx="1411090" cy="14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1D6768CA-5070-4424-AB37-138308570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89" y="3466118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C284B5E0-D800-4006-ABAF-68AA898A0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3" y="279810"/>
            <a:ext cx="99753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 giá trị của biểu thức vào ô trống: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26">
            <a:extLst>
              <a:ext uri="{FF2B5EF4-FFF2-40B4-BE49-F238E27FC236}">
                <a16:creationId xmlns:a16="http://schemas.microsoft.com/office/drawing/2014/main" id="{3962FB49-1513-4FA1-AD31-48138746EA63}"/>
              </a:ext>
            </a:extLst>
          </p:cNvPr>
          <p:cNvGraphicFramePr>
            <a:graphicFrameLocks noGrp="1"/>
          </p:cNvGraphicFramePr>
          <p:nvPr/>
        </p:nvGraphicFramePr>
        <p:xfrm>
          <a:off x="1364789" y="1942118"/>
          <a:ext cx="9144000" cy="34290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b</a:t>
                      </a: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53">
            <a:extLst>
              <a:ext uri="{FF2B5EF4-FFF2-40B4-BE49-F238E27FC236}">
                <a16:creationId xmlns:a16="http://schemas.microsoft.com/office/drawing/2014/main" id="{47ECFDD0-1EBF-49A8-BF75-C852FFEA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829" y="2018318"/>
            <a:ext cx="93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300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 Box 54">
            <a:extLst>
              <a:ext uri="{FF2B5EF4-FFF2-40B4-BE49-F238E27FC236}">
                <a16:creationId xmlns:a16="http://schemas.microsoft.com/office/drawing/2014/main" id="{C3D1C500-93C7-43FD-AE02-71B27DFD9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991" y="2829622"/>
            <a:ext cx="93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500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 Box 55">
            <a:extLst>
              <a:ext uri="{FF2B5EF4-FFF2-40B4-BE49-F238E27FC236}">
                <a16:creationId xmlns:a16="http://schemas.microsoft.com/office/drawing/2014/main" id="{329225D4-C11A-476C-BAF5-C86A23612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991" y="3713515"/>
            <a:ext cx="93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800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56">
            <a:extLst>
              <a:ext uri="{FF2B5EF4-FFF2-40B4-BE49-F238E27FC236}">
                <a16:creationId xmlns:a16="http://schemas.microsoft.com/office/drawing/2014/main" id="{B1A11BF7-5CBA-48AE-BEBC-E9FFF2F6E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666" y="4609118"/>
            <a:ext cx="93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800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7CE61B6F-F8F3-427B-9F46-8148C38F9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029" y="2018318"/>
            <a:ext cx="13264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3200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58">
            <a:extLst>
              <a:ext uri="{FF2B5EF4-FFF2-40B4-BE49-F238E27FC236}">
                <a16:creationId xmlns:a16="http://schemas.microsoft.com/office/drawing/2014/main" id="{0F53CC96-1304-4C79-B03E-711BF5553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177" y="2018318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24 687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 Box 59">
            <a:extLst>
              <a:ext uri="{FF2B5EF4-FFF2-40B4-BE49-F238E27FC236}">
                <a16:creationId xmlns:a16="http://schemas.microsoft.com/office/drawing/2014/main" id="{B1116EF5-BC77-4D55-B679-00C744B01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7" y="2827551"/>
            <a:ext cx="1230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1800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Text Box 60">
            <a:extLst>
              <a:ext uri="{FF2B5EF4-FFF2-40B4-BE49-F238E27FC236}">
                <a16:creationId xmlns:a16="http://schemas.microsoft.com/office/drawing/2014/main" id="{CEA5C44F-E32E-4D58-A7DA-548FB1A54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7" y="3694718"/>
            <a:ext cx="1129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5000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 Box 61">
            <a:extLst>
              <a:ext uri="{FF2B5EF4-FFF2-40B4-BE49-F238E27FC236}">
                <a16:creationId xmlns:a16="http://schemas.microsoft.com/office/drawing/2014/main" id="{708CCC5B-05EF-4716-AE3B-CDC14D25B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845" y="4591052"/>
            <a:ext cx="1315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5000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62">
            <a:extLst>
              <a:ext uri="{FF2B5EF4-FFF2-40B4-BE49-F238E27FC236}">
                <a16:creationId xmlns:a16="http://schemas.microsoft.com/office/drawing/2014/main" id="{F1770CC3-DBFF-4B81-B87D-73F51D21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13" y="4609118"/>
            <a:ext cx="15050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88 492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63">
            <a:extLst>
              <a:ext uri="{FF2B5EF4-FFF2-40B4-BE49-F238E27FC236}">
                <a16:creationId xmlns:a16="http://schemas.microsoft.com/office/drawing/2014/main" id="{4FF7CA95-EFCF-43CF-B503-93DD81E3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177" y="2834276"/>
            <a:ext cx="217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63 805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 Box 64">
            <a:extLst>
              <a:ext uri="{FF2B5EF4-FFF2-40B4-BE49-F238E27FC236}">
                <a16:creationId xmlns:a16="http://schemas.microsoft.com/office/drawing/2014/main" id="{7AF6910B-9072-41A0-9E16-1EBF1782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05" y="3747726"/>
            <a:ext cx="1640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88 492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Text Box 58">
            <a:extLst>
              <a:ext uri="{FF2B5EF4-FFF2-40B4-BE49-F238E27FC236}">
                <a16:creationId xmlns:a16="http://schemas.microsoft.com/office/drawing/2014/main" id="{0F53CC96-1304-4C79-B03E-711BF5553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927" y="2056418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54 036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Text Box 62">
            <a:extLst>
              <a:ext uri="{FF2B5EF4-FFF2-40B4-BE49-F238E27FC236}">
                <a16:creationId xmlns:a16="http://schemas.microsoft.com/office/drawing/2014/main" id="{F1770CC3-DBFF-4B81-B87D-73F51D21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963" y="4647218"/>
            <a:ext cx="15050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85 930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 Box 63">
            <a:extLst>
              <a:ext uri="{FF2B5EF4-FFF2-40B4-BE49-F238E27FC236}">
                <a16:creationId xmlns:a16="http://schemas.microsoft.com/office/drawing/2014/main" id="{4FF7CA95-EFCF-43CF-B503-93DD81E3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927" y="2872376"/>
            <a:ext cx="217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31 894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Text Box 64">
            <a:extLst>
              <a:ext uri="{FF2B5EF4-FFF2-40B4-BE49-F238E27FC236}">
                <a16:creationId xmlns:a16="http://schemas.microsoft.com/office/drawing/2014/main" id="{7AF6910B-9072-41A0-9E16-1EBF1782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155" y="3785826"/>
            <a:ext cx="1640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85 930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4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3379" y="2448720"/>
            <a:ext cx="378042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Hãy trân trọng sức khỏe và mỗi ngày bên người thân.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luôn vui khỏe và học tốt!</a:t>
            </a:r>
            <a:endParaRPr lang="en-US" sz="2800" b="1" cap="none" spc="0">
              <a:ln w="0"/>
              <a:solidFill>
                <a:srgbClr val="13A58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9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99" y="785719"/>
            <a:ext cx="437776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Tin và em Bo về ngoại ở.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mẹ đều ở lại chống dịch tại Sài Gòn. Thế là Tin và Bo quyết định sẽ viết “Nhật ký nhà ngoại” để lưu lại những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337300" y="785719"/>
            <a:ext cx="4978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niệm ở đây và sẽ tặng cho ba mẹ bất ngờ. </a:t>
            </a:r>
          </a:p>
          <a:p>
            <a:pPr algn="just">
              <a:lnSpc>
                <a:spcPct val="150000"/>
              </a:lnSpc>
            </a:pP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ấy đồng ý chia sẻ vài trang nhật ký của mình đến các em! Nào cùng khám phá nhé!</a:t>
            </a:r>
          </a:p>
        </p:txBody>
      </p:sp>
    </p:spTree>
    <p:extLst>
      <p:ext uri="{BB962C8B-B14F-4D97-AF65-F5344CB8AC3E}">
        <p14:creationId xmlns:p14="http://schemas.microsoft.com/office/powerpoint/2010/main" val="305477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9082" y="190500"/>
            <a:ext cx="84898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… tháng 9 năm 2021 </a:t>
            </a:r>
          </a:p>
          <a:p>
            <a:pPr algn="ctr"/>
            <a:r>
              <a:rPr lang="en-US" sz="3200" b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n</a:t>
            </a:r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 nhà nhỏ thân quen của ông bà ngoại…</a:t>
            </a:r>
          </a:p>
        </p:txBody>
      </p:sp>
    </p:spTree>
    <p:extLst>
      <p:ext uri="{BB962C8B-B14F-4D97-AF65-F5344CB8AC3E}">
        <p14:creationId xmlns:p14="http://schemas.microsoft.com/office/powerpoint/2010/main" val="368615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" y="2652378"/>
            <a:ext cx="2972972" cy="420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02" y="2174766"/>
            <a:ext cx="3310598" cy="468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53"/>
            <a:ext cx="2266716" cy="226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978">
            <a:off x="608923" y="665568"/>
            <a:ext cx="1048870" cy="1048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2833" y="93274"/>
            <a:ext cx="7055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Bo buồn bã vì nhớ chú cá hề ở nhà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903828" y="1361564"/>
            <a:ext cx="3069005" cy="1518316"/>
          </a:xfrm>
          <a:prstGeom prst="wedgeEllipseCallou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nhớ cá hề quá!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42528" y="1085926"/>
            <a:ext cx="3069005" cy="1518316"/>
          </a:xfrm>
          <a:prstGeom prst="wedgeEllipseCallout">
            <a:avLst>
              <a:gd name="adj1" fmla="val 43101"/>
              <a:gd name="adj2" fmla="val 4869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đừng buồn nữa!</a:t>
            </a:r>
          </a:p>
        </p:txBody>
      </p:sp>
    </p:spTree>
    <p:extLst>
      <p:ext uri="{BB962C8B-B14F-4D97-AF65-F5344CB8AC3E}">
        <p14:creationId xmlns:p14="http://schemas.microsoft.com/office/powerpoint/2010/main" val="19095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" y="2712724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4" y="2384062"/>
            <a:ext cx="3308312" cy="4680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32145" y="476250"/>
            <a:ext cx="4593022" cy="2236474"/>
          </a:xfrm>
          <a:prstGeom prst="wedgeEllipseCallout">
            <a:avLst>
              <a:gd name="adj1" fmla="val -33261"/>
              <a:gd name="adj2" fmla="val 5257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đi câu cá nhé! Em sẽ có bạn cá mới thôi!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7659" y="895350"/>
            <a:ext cx="5579366" cy="1817374"/>
          </a:xfrm>
          <a:prstGeom prst="wedgeEllipseCallout">
            <a:avLst>
              <a:gd name="adj1" fmla="val -24414"/>
              <a:gd name="adj2" fmla="val 6586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thật không ạ? Em đồng ý! Thích quá!</a:t>
            </a:r>
          </a:p>
        </p:txBody>
      </p:sp>
    </p:spTree>
    <p:extLst>
      <p:ext uri="{BB962C8B-B14F-4D97-AF65-F5344CB8AC3E}">
        <p14:creationId xmlns:p14="http://schemas.microsoft.com/office/powerpoint/2010/main" val="116775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49" y="2727056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13182" y="209550"/>
            <a:ext cx="6773467" cy="1817374"/>
          </a:xfrm>
          <a:prstGeom prst="wedgeEllipseCallout">
            <a:avLst>
              <a:gd name="adj1" fmla="val -790"/>
              <a:gd name="adj2" fmla="val 595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sẽ cho các cháu mượn cần câu nếu trả lời đúng câu hỏi của ông!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705" y="1588774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32278 0.003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t="-13000" r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7227" y="424592"/>
            <a:ext cx="73869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83C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thử lại phép trừ, ta có thể: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4586" y="3579322"/>
            <a:ext cx="82916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hiệu cộng với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bị trừ thì đúng.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2616" y="5171832"/>
            <a:ext cx="917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tổng trừ đi một số hạng,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hạng còn lại thì đúng.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89" y="1647778"/>
            <a:ext cx="5041402" cy="5041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72616" y="1986812"/>
            <a:ext cx="773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số bị trừ trừ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hiệu thì đúng.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33" y="960003"/>
            <a:ext cx="3186596" cy="3186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16" y="3492161"/>
            <a:ext cx="1440000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27" y="5051996"/>
            <a:ext cx="1440000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27" y="1866976"/>
            <a:ext cx="1440000" cy="14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25" y="2058001"/>
            <a:ext cx="990600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5381561"/>
            <a:ext cx="9906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79" y="3506015"/>
            <a:ext cx="1412292" cy="14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t="-14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7936" y="519077"/>
            <a:ext cx="10443693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tính </a:t>
            </a:r>
            <a:r>
              <a:rPr lang="en-US" sz="5400" b="1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5908 – 693 </a:t>
            </a:r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130" y="1468768"/>
            <a:ext cx="5041402" cy="5041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778" y="2399389"/>
            <a:ext cx="31726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2540" y="1468768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992</Words>
  <Application>Microsoft Office PowerPoint</Application>
  <PresentationFormat>Widescreen</PresentationFormat>
  <Paragraphs>181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Calibri Light</vt:lpstr>
      <vt:lpstr>UTM Thanh Nhac TL</vt:lpstr>
      <vt:lpstr>Arial</vt:lpstr>
      <vt:lpstr>UTM Cookies</vt:lpstr>
      <vt:lpstr>Calibri</vt:lpstr>
      <vt:lpstr>UTM American Sans</vt:lpstr>
      <vt:lpstr>Wingdings</vt:lpstr>
      <vt:lpstr>HP001 4 hàng</vt:lpstr>
      <vt:lpstr>Times New Roman</vt:lpstr>
      <vt:lpstr>Office Theme</vt:lpstr>
      <vt:lpstr>1_Office Theme</vt:lpstr>
      <vt:lpstr>2_Office Theme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- Nếu a = 3 và b = 2 thì a + b = 3 + 2 = 5; 5 là một giá trị của biểu thức a + b. - Nếu a = 4 và b = 0 thì a + b = 4 + 0 = 4; 4 là một giá trị của biểu thức a + b. - Nếu a = 0 và b = 1 thì a + b = 0 + 1 = 1; 1 là một giá trị của biểu thức a + b.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Thy Tho</dc:creator>
  <cp:keywords>Thy Tho</cp:keywords>
  <cp:lastModifiedBy>Phan Thị Hà Thu</cp:lastModifiedBy>
  <cp:revision>52</cp:revision>
  <dcterms:created xsi:type="dcterms:W3CDTF">2021-10-12T14:21:09Z</dcterms:created>
  <dcterms:modified xsi:type="dcterms:W3CDTF">2021-10-18T17:28:09Z</dcterms:modified>
</cp:coreProperties>
</file>