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17.xml" ContentType="application/vnd.openxmlformats-officedocument.presentationml.notesSlide+xml"/>
  <Override PartName="/ppt/theme/themeOverride19.xml" ContentType="application/vnd.openxmlformats-officedocument.themeOverride+xml"/>
  <Override PartName="/ppt/notesSlides/notesSlide18.xml" ContentType="application/vnd.openxmlformats-officedocument.presentationml.notesSlide+xml"/>
  <Override PartName="/ppt/theme/themeOverride20.xml" ContentType="application/vnd.openxmlformats-officedocument.themeOverride+xml"/>
  <Override PartName="/ppt/notesSlides/notesSlide19.xml" ContentType="application/vnd.openxmlformats-officedocument.presentationml.notesSlide+xml"/>
  <Override PartName="/ppt/theme/themeOverride2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831" r:id="rId2"/>
  </p:sldMasterIdLst>
  <p:notesMasterIdLst>
    <p:notesMasterId r:id="rId25"/>
  </p:notesMasterIdLst>
  <p:sldIdLst>
    <p:sldId id="473" r:id="rId3"/>
    <p:sldId id="261" r:id="rId4"/>
    <p:sldId id="383" r:id="rId5"/>
    <p:sldId id="267" r:id="rId6"/>
    <p:sldId id="260" r:id="rId7"/>
    <p:sldId id="392" r:id="rId8"/>
    <p:sldId id="259" r:id="rId9"/>
    <p:sldId id="268" r:id="rId10"/>
    <p:sldId id="384" r:id="rId11"/>
    <p:sldId id="386" r:id="rId12"/>
    <p:sldId id="385" r:id="rId13"/>
    <p:sldId id="291" r:id="rId14"/>
    <p:sldId id="394" r:id="rId15"/>
    <p:sldId id="387" r:id="rId16"/>
    <p:sldId id="388" r:id="rId17"/>
    <p:sldId id="270" r:id="rId18"/>
    <p:sldId id="390" r:id="rId19"/>
    <p:sldId id="393" r:id="rId20"/>
    <p:sldId id="265" r:id="rId21"/>
    <p:sldId id="382" r:id="rId22"/>
    <p:sldId id="294" r:id="rId23"/>
    <p:sldId id="266" r:id="rId24"/>
  </p:sldIdLst>
  <p:sldSz cx="12192000" cy="6858000"/>
  <p:notesSz cx="6858000" cy="9144000"/>
  <p:embeddedFontLst>
    <p:embeddedFont>
      <p:font typeface="等线" panose="02010600030101010101" pitchFamily="2" charset="-122"/>
      <p:regular r:id="rId26"/>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HP001 4 hàng" panose="020B0603050302020204" pitchFamily="34" charset="0"/>
      <p:regular r:id="rId34"/>
      <p:bold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278D"/>
    <a:srgbClr val="3B1D69"/>
    <a:srgbClr val="B400B4"/>
    <a:srgbClr val="660066"/>
    <a:srgbClr val="FFFF99"/>
    <a:srgbClr val="37A636"/>
    <a:srgbClr val="FFFF66"/>
    <a:srgbClr val="FAA619"/>
    <a:srgbClr val="934A9A"/>
    <a:srgbClr val="F1D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autoAdjust="0"/>
    <p:restoredTop sz="90926" autoAdjust="0"/>
  </p:normalViewPr>
  <p:slideViewPr>
    <p:cSldViewPr snapToGrid="0">
      <p:cViewPr varScale="1">
        <p:scale>
          <a:sx n="64" d="100"/>
          <a:sy n="64" d="100"/>
        </p:scale>
        <p:origin x="48" y="7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70551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11</a:t>
            </a:fld>
            <a:endParaRPr lang="zh-CN" altLang="en-US"/>
          </a:p>
        </p:txBody>
      </p:sp>
    </p:spTree>
    <p:extLst>
      <p:ext uri="{BB962C8B-B14F-4D97-AF65-F5344CB8AC3E}">
        <p14:creationId xmlns:p14="http://schemas.microsoft.com/office/powerpoint/2010/main" val="3885043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12</a:t>
            </a:fld>
            <a:endParaRPr lang="zh-CN" altLang="en-US"/>
          </a:p>
        </p:txBody>
      </p:sp>
    </p:spTree>
    <p:extLst>
      <p:ext uri="{BB962C8B-B14F-4D97-AF65-F5344CB8AC3E}">
        <p14:creationId xmlns:p14="http://schemas.microsoft.com/office/powerpoint/2010/main" val="1749872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131840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14</a:t>
            </a:fld>
            <a:endParaRPr lang="zh-CN" altLang="en-US"/>
          </a:p>
        </p:txBody>
      </p:sp>
    </p:spTree>
    <p:extLst>
      <p:ext uri="{BB962C8B-B14F-4D97-AF65-F5344CB8AC3E}">
        <p14:creationId xmlns:p14="http://schemas.microsoft.com/office/powerpoint/2010/main" val="34663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15</a:t>
            </a:fld>
            <a:endParaRPr lang="zh-CN" altLang="en-US"/>
          </a:p>
        </p:txBody>
      </p:sp>
    </p:spTree>
    <p:extLst>
      <p:ext uri="{BB962C8B-B14F-4D97-AF65-F5344CB8AC3E}">
        <p14:creationId xmlns:p14="http://schemas.microsoft.com/office/powerpoint/2010/main" val="34050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16</a:t>
            </a:fld>
            <a:endParaRPr lang="zh-CN" altLang="en-US"/>
          </a:p>
        </p:txBody>
      </p:sp>
    </p:spTree>
    <p:extLst>
      <p:ext uri="{BB962C8B-B14F-4D97-AF65-F5344CB8AC3E}">
        <p14:creationId xmlns:p14="http://schemas.microsoft.com/office/powerpoint/2010/main" val="23618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17</a:t>
            </a:fld>
            <a:endParaRPr lang="zh-CN" altLang="en-US"/>
          </a:p>
        </p:txBody>
      </p:sp>
    </p:spTree>
    <p:extLst>
      <p:ext uri="{BB962C8B-B14F-4D97-AF65-F5344CB8AC3E}">
        <p14:creationId xmlns:p14="http://schemas.microsoft.com/office/powerpoint/2010/main" val="217695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19</a:t>
            </a:fld>
            <a:endParaRPr lang="zh-CN" altLang="en-US"/>
          </a:p>
        </p:txBody>
      </p:sp>
    </p:spTree>
    <p:extLst>
      <p:ext uri="{BB962C8B-B14F-4D97-AF65-F5344CB8AC3E}">
        <p14:creationId xmlns:p14="http://schemas.microsoft.com/office/powerpoint/2010/main" val="3456361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20</a:t>
            </a:fld>
            <a:endParaRPr lang="zh-CN" altLang="en-US"/>
          </a:p>
        </p:txBody>
      </p:sp>
    </p:spTree>
    <p:extLst>
      <p:ext uri="{BB962C8B-B14F-4D97-AF65-F5344CB8AC3E}">
        <p14:creationId xmlns:p14="http://schemas.microsoft.com/office/powerpoint/2010/main" val="51136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21</a:t>
            </a:fld>
            <a:endParaRPr lang="zh-CN" altLang="en-US"/>
          </a:p>
        </p:txBody>
      </p:sp>
    </p:spTree>
    <p:extLst>
      <p:ext uri="{BB962C8B-B14F-4D97-AF65-F5344CB8AC3E}">
        <p14:creationId xmlns:p14="http://schemas.microsoft.com/office/powerpoint/2010/main" val="14733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Mời</a:t>
            </a:r>
            <a:r>
              <a:rPr lang="en-US" baseline="0"/>
              <a:t> các em cùng vào rạp xiếc thưởng thức một số tiết mục xiếc ngựa hay </a:t>
            </a:r>
            <a:endParaRPr lang="en-US"/>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514472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22</a:t>
            </a:fld>
            <a:endParaRPr lang="zh-CN" altLang="en-US"/>
          </a:p>
        </p:txBody>
      </p:sp>
    </p:spTree>
    <p:extLst>
      <p:ext uri="{BB962C8B-B14F-4D97-AF65-F5344CB8AC3E}">
        <p14:creationId xmlns:p14="http://schemas.microsoft.com/office/powerpoint/2010/main" val="251468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hỏi</a:t>
            </a:r>
            <a:r>
              <a:rPr lang="en-US" altLang="zh-CN" baseline="0"/>
              <a:t> các câu hỏi khai thác tranh, kết hợp phim vừa xem dẫn vào bài học</a:t>
            </a:r>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4</a:t>
            </a:fld>
            <a:endParaRPr lang="zh-CN" altLang="en-US"/>
          </a:p>
        </p:txBody>
      </p:sp>
    </p:spTree>
    <p:extLst>
      <p:ext uri="{BB962C8B-B14F-4D97-AF65-F5344CB8AC3E}">
        <p14:creationId xmlns:p14="http://schemas.microsoft.com/office/powerpoint/2010/main" val="34283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36192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6</a:t>
            </a:fld>
            <a:endParaRPr lang="zh-CN" altLang="en-US"/>
          </a:p>
        </p:txBody>
      </p:sp>
    </p:spTree>
    <p:extLst>
      <p:ext uri="{BB962C8B-B14F-4D97-AF65-F5344CB8AC3E}">
        <p14:creationId xmlns:p14="http://schemas.microsoft.com/office/powerpoint/2010/main" val="199309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7</a:t>
            </a:fld>
            <a:endParaRPr lang="zh-CN" altLang="en-US"/>
          </a:p>
        </p:txBody>
      </p:sp>
    </p:spTree>
    <p:extLst>
      <p:ext uri="{BB962C8B-B14F-4D97-AF65-F5344CB8AC3E}">
        <p14:creationId xmlns:p14="http://schemas.microsoft.com/office/powerpoint/2010/main" val="166021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8</a:t>
            </a:fld>
            <a:endParaRPr lang="zh-CN" altLang="en-US"/>
          </a:p>
        </p:txBody>
      </p:sp>
    </p:spTree>
    <p:extLst>
      <p:ext uri="{BB962C8B-B14F-4D97-AF65-F5344CB8AC3E}">
        <p14:creationId xmlns:p14="http://schemas.microsoft.com/office/powerpoint/2010/main" val="239142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9</a:t>
            </a:fld>
            <a:endParaRPr lang="zh-CN" altLang="en-US"/>
          </a:p>
        </p:txBody>
      </p:sp>
    </p:spTree>
    <p:extLst>
      <p:ext uri="{BB962C8B-B14F-4D97-AF65-F5344CB8AC3E}">
        <p14:creationId xmlns:p14="http://schemas.microsoft.com/office/powerpoint/2010/main" val="69882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10</a:t>
            </a:fld>
            <a:endParaRPr lang="zh-CN" altLang="en-US"/>
          </a:p>
        </p:txBody>
      </p:sp>
    </p:spTree>
    <p:extLst>
      <p:ext uri="{BB962C8B-B14F-4D97-AF65-F5344CB8AC3E}">
        <p14:creationId xmlns:p14="http://schemas.microsoft.com/office/powerpoint/2010/main" val="334287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33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57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41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927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596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3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74776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017">
    <p:spTree>
      <p:nvGrpSpPr>
        <p:cNvPr id="1" name=""/>
        <p:cNvGrpSpPr/>
        <p:nvPr/>
      </p:nvGrpSpPr>
      <p:grpSpPr>
        <a:xfrm>
          <a:off x="0" y="0"/>
          <a:ext cx="0" cy="0"/>
          <a:chOff x="0" y="0"/>
          <a:chExt cx="0" cy="0"/>
        </a:xfrm>
      </p:grpSpPr>
      <p:sp>
        <p:nvSpPr>
          <p:cNvPr id="15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5" name="placeholder.jpg"/>
          <p:cNvSpPr>
            <a:spLocks noGrp="1"/>
          </p:cNvSpPr>
          <p:nvPr>
            <p:ph type="pic" idx="13"/>
          </p:nvPr>
        </p:nvSpPr>
        <p:spPr>
          <a:xfrm>
            <a:off x="0" y="0"/>
            <a:ext cx="12192050" cy="6858000"/>
          </a:xfrm>
          <a:prstGeom prst="rect">
            <a:avLst/>
          </a:prstGeom>
          <a:solidFill>
            <a:srgbClr val="934A9A"/>
          </a:solidFill>
        </p:spPr>
        <p:txBody>
          <a:bodyPr lIns="91439" tIns="45719" rIns="91439" bIns="45719">
            <a:noAutofit/>
          </a:bodyPr>
          <a:lstStyle/>
          <a:p>
            <a:endParaRPr/>
          </a:p>
        </p:txBody>
      </p:sp>
    </p:spTree>
    <p:extLst>
      <p:ext uri="{BB962C8B-B14F-4D97-AF65-F5344CB8AC3E}">
        <p14:creationId xmlns:p14="http://schemas.microsoft.com/office/powerpoint/2010/main" val="249677503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49">
    <p:spTree>
      <p:nvGrpSpPr>
        <p:cNvPr id="1" name=""/>
        <p:cNvGrpSpPr/>
        <p:nvPr/>
      </p:nvGrpSpPr>
      <p:grpSpPr>
        <a:xfrm>
          <a:off x="0" y="0"/>
          <a:ext cx="0" cy="0"/>
          <a:chOff x="0" y="0"/>
          <a:chExt cx="0" cy="0"/>
        </a:xfrm>
      </p:grpSpPr>
      <p:sp>
        <p:nvSpPr>
          <p:cNvPr id="5" name="Shape 20">
            <a:extLst>
              <a:ext uri="{FF2B5EF4-FFF2-40B4-BE49-F238E27FC236}">
                <a16:creationId xmlns:a16="http://schemas.microsoft.com/office/drawing/2014/main" id="{B985BFB0-F59F-4F43-8E38-2AED29FE99C8}"/>
              </a:ext>
            </a:extLst>
          </p:cNvPr>
          <p:cNvSpPr>
            <a:spLocks noGrp="1"/>
          </p:cNvSpPr>
          <p:nvPr>
            <p:ph type="pic" idx="18"/>
          </p:nvPr>
        </p:nvSpPr>
        <p:spPr>
          <a:xfrm flipH="1">
            <a:off x="1362789"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6" name="Shape 20">
            <a:extLst>
              <a:ext uri="{FF2B5EF4-FFF2-40B4-BE49-F238E27FC236}">
                <a16:creationId xmlns:a16="http://schemas.microsoft.com/office/drawing/2014/main" id="{BA901723-3242-1A4B-9591-FA8B2808F0FA}"/>
              </a:ext>
            </a:extLst>
          </p:cNvPr>
          <p:cNvSpPr>
            <a:spLocks noGrp="1"/>
          </p:cNvSpPr>
          <p:nvPr>
            <p:ph type="pic" idx="19"/>
          </p:nvPr>
        </p:nvSpPr>
        <p:spPr>
          <a:xfrm flipH="1">
            <a:off x="3940195"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43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993130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99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945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366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87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446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63252" y="-1846963"/>
            <a:ext cx="1317522" cy="10539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829" r:id="rId3"/>
    <p:sldLayoutId id="2147483830" r:id="rId4"/>
  </p:sldLayoutIdLst>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F39A7-E4ED-4E0D-B8A1-392914997925}" type="datetimeFigureOut">
              <a:rPr lang="en-US" smtClean="0">
                <a:solidFill>
                  <a:prstClr val="black">
                    <a:tint val="75000"/>
                  </a:prstClr>
                </a:solidFill>
              </a: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67152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1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1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1.xml"/><Relationship Id="rId5" Type="http://schemas.openxmlformats.org/officeDocument/2006/relationships/image" Target="../media/image1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3.xml"/><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18.xml"/><Relationship Id="rId5" Type="http://schemas.openxmlformats.org/officeDocument/2006/relationships/image" Target="../media/image1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hemeOverride" Target="../theme/themeOverride20.xml"/><Relationship Id="rId5" Type="http://schemas.openxmlformats.org/officeDocument/2006/relationships/image" Target="../media/image2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1.mp4"/><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1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475D2B-2796-4FBA-A2FF-EAFD33FEE70C}"/>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14300" y="-76200"/>
            <a:ext cx="119634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C070D209-BFB6-4044-B371-7FDFC6F7EAED}"/>
              </a:ext>
            </a:extLst>
          </p:cNvPr>
          <p:cNvSpPr txBox="1">
            <a:spLocks noChangeArrowheads="1"/>
          </p:cNvSpPr>
          <p:nvPr/>
        </p:nvSpPr>
        <p:spPr bwMode="auto">
          <a:xfrm>
            <a:off x="1239364" y="780494"/>
            <a:ext cx="994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sáu</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altLang="en-US" sz="4000" dirty="0">
                <a:solidFill>
                  <a:prstClr val="white"/>
                </a:solidFill>
                <a:latin typeface="HP001 4 hàng" panose="020B0603050302020204" pitchFamily="34" charset="0"/>
              </a:rPr>
              <a:t>22</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tháng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năm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a:extLst>
              <a:ext uri="{FF2B5EF4-FFF2-40B4-BE49-F238E27FC236}">
                <a16:creationId xmlns:a16="http://schemas.microsoft.com/office/drawing/2014/main" id="{1FBCF6B8-4103-4E72-9CEC-120607ACB937}"/>
              </a:ext>
            </a:extLst>
          </p:cNvPr>
          <p:cNvSpPr txBox="1"/>
          <p:nvPr/>
        </p:nvSpPr>
        <p:spPr>
          <a:xfrm>
            <a:off x="5143819" y="1580862"/>
            <a:ext cx="396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làm</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văn</a:t>
            </a:r>
            <a:endPar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0164CD80-43E9-4F87-90EE-6492F8FD7CF1}"/>
              </a:ext>
            </a:extLst>
          </p:cNvPr>
          <p:cNvSpPr txBox="1"/>
          <p:nvPr/>
        </p:nvSpPr>
        <p:spPr>
          <a:xfrm>
            <a:off x="1420905" y="2482691"/>
            <a:ext cx="9579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tập</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xây</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dựng</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đoạn</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văn</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kể</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chuyện</a:t>
            </a:r>
            <a:endPar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7356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315358" y="54625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315358" y="2214408"/>
            <a:ext cx="9818913" cy="337113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c) Đoạn 3:</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r>
              <a:rPr lang="vi-VN" sz="3200" b="1">
                <a:ln w="0"/>
                <a:solidFill>
                  <a:srgbClr val="008000"/>
                </a:solidFill>
                <a:effectLst>
                  <a:outerShdw blurRad="38100" dist="19050" dir="2700000" algn="tl" rotWithShape="0">
                    <a:schemeClr val="dk1">
                      <a:alpha val="40000"/>
                    </a:schemeClr>
                  </a:outerShdw>
                </a:effectLst>
                <a:latin typeface="+mj-lt"/>
              </a:rPr>
              <a:t>Những ngày đầu, Va-li-a rất bỡ ngỡ. Có lúc em nản chí. Nhưng cứ nhớ đến hình ảnh cô diễn viên phi ngựa, em lại thấy phấn chấn lên.</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p>
        </p:txBody>
      </p:sp>
      <p:pic>
        <p:nvPicPr>
          <p:cNvPr id="9" name="图片 3">
            <a:extLst>
              <a:ext uri="{FF2B5EF4-FFF2-40B4-BE49-F238E27FC236}">
                <a16:creationId xmlns:a16="http://schemas.microsoft.com/office/drawing/2014/main" id="{155064DC-B297-497D-895F-78115580D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080" y="4320713"/>
            <a:ext cx="2788920" cy="2788920"/>
          </a:xfrm>
          <a:prstGeom prst="rect">
            <a:avLst/>
          </a:prstGeom>
        </p:spPr>
      </p:pic>
    </p:spTree>
    <p:extLst>
      <p:ext uri="{BB962C8B-B14F-4D97-AF65-F5344CB8AC3E}">
        <p14:creationId xmlns:p14="http://schemas.microsoft.com/office/powerpoint/2010/main" val="284530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446079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d) Đoạn 4:</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r>
              <a:rPr lang="vi-VN" sz="3200" b="1">
                <a:ln w="0"/>
                <a:solidFill>
                  <a:srgbClr val="008000"/>
                </a:solidFill>
                <a:effectLst>
                  <a:outerShdw blurRad="38100" dist="19050" dir="2700000" algn="tl" rotWithShape="0">
                    <a:schemeClr val="dk1">
                      <a:alpha val="40000"/>
                    </a:schemeClr>
                  </a:outerShdw>
                </a:effectLst>
                <a:latin typeface="+mj-lt"/>
              </a:rPr>
              <a:t>Cứ mỗi lần Va-li-a bước ra sàn diễn, những tràng vỗ tay nồng nhiệt lại vang lên. Chỉ trong nháy mắt, cô đã đứng trên lưng ngựa, tay ôm cây đàn vĩ cầm. Rồi tiếng đàn cất lên. Vẻ thán phục lộ rõ trên gương mặt từng khán giả.</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a:t>
            </a:r>
          </a:p>
        </p:txBody>
      </p:sp>
      <p:pic>
        <p:nvPicPr>
          <p:cNvPr id="12" name="图片 7" descr="图片包含 室内&#10;&#10;自动生成的说明">
            <a:extLst>
              <a:ext uri="{FF2B5EF4-FFF2-40B4-BE49-F238E27FC236}">
                <a16:creationId xmlns:a16="http://schemas.microsoft.com/office/drawing/2014/main" id="{91F47E3F-7F15-41E7-846B-C7A15F132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0879" y="1803993"/>
            <a:ext cx="2820632" cy="3610360"/>
          </a:xfrm>
          <a:prstGeom prst="rect">
            <a:avLst/>
          </a:prstGeom>
        </p:spPr>
      </p:pic>
    </p:spTree>
    <p:extLst>
      <p:ext uri="{BB962C8B-B14F-4D97-AF65-F5344CB8AC3E}">
        <p14:creationId xmlns:p14="http://schemas.microsoft.com/office/powerpoint/2010/main" val="3115583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占位符 5" descr="图片包含 玩具&#10;&#10;自动生成的说明">
            <a:extLst>
              <a:ext uri="{FF2B5EF4-FFF2-40B4-BE49-F238E27FC236}">
                <a16:creationId xmlns:a16="http://schemas.microsoft.com/office/drawing/2014/main" id="{146EE878-7DB6-4069-968C-51E03EC1F0BF}"/>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t="34553" b="34553"/>
          <a:stretch>
            <a:fillRect/>
          </a:stretch>
        </p:blipFill>
        <p:spPr>
          <a:xfrm>
            <a:off x="-907974" y="-13505"/>
            <a:ext cx="12192050" cy="6858000"/>
          </a:xfrm>
        </p:spPr>
      </p:pic>
      <p:sp>
        <p:nvSpPr>
          <p:cNvPr id="895" name="Kreis"/>
          <p:cNvSpPr/>
          <p:nvPr/>
        </p:nvSpPr>
        <p:spPr>
          <a:xfrm>
            <a:off x="4870551" y="-1158851"/>
            <a:ext cx="9321751" cy="9321751"/>
          </a:xfrm>
          <a:prstGeom prst="ellipse">
            <a:avLst/>
          </a:prstGeom>
          <a:solidFill>
            <a:schemeClr val="bg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896" name="Kreis"/>
          <p:cNvSpPr/>
          <p:nvPr/>
        </p:nvSpPr>
        <p:spPr>
          <a:xfrm>
            <a:off x="5624752" y="1670139"/>
            <a:ext cx="956184" cy="952501"/>
          </a:xfrm>
          <a:prstGeom prst="ellipse">
            <a:avLst/>
          </a:prstGeom>
          <a:solidFill>
            <a:srgbClr val="934A9A"/>
          </a:solidFill>
          <a:ln w="12700">
            <a:miter lim="400000"/>
          </a:ln>
        </p:spPr>
        <p:txBody>
          <a:bodyPr lIns="25400" tIns="25400" rIns="25400" bIns="25400" anchor="ctr"/>
          <a:lstStyle/>
          <a:p>
            <a:pPr algn="just"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897" name="1. Drusda merad the irasdn fordao corsa."/>
          <p:cNvSpPr txBox="1"/>
          <p:nvPr/>
        </p:nvSpPr>
        <p:spPr>
          <a:xfrm>
            <a:off x="6769172" y="1186126"/>
            <a:ext cx="5289477" cy="1920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934A9A"/>
                </a:solidFill>
                <a:latin typeface="Times New Roman" panose="02020603050405020304" pitchFamily="18" charset="0"/>
                <a:ea typeface="Open Sans"/>
                <a:cs typeface="Times New Roman" panose="02020603050405020304" pitchFamily="18" charset="0"/>
                <a:sym typeface="Open Sans"/>
              </a:rPr>
              <a:t>Chọn 1 đoạn để viết hoàn chỉnh. Em có thể chọn 2 đoạn.</a:t>
            </a:r>
            <a:endParaRPr sz="3600" kern="0">
              <a:solidFill>
                <a:srgbClr val="934A9A"/>
              </a:solidFill>
              <a:latin typeface="Times New Roman" panose="02020603050405020304" pitchFamily="18" charset="0"/>
              <a:ea typeface="Open Sans"/>
              <a:cs typeface="Times New Roman" panose="02020603050405020304" pitchFamily="18" charset="0"/>
              <a:sym typeface="Open Sans"/>
            </a:endParaRPr>
          </a:p>
        </p:txBody>
      </p:sp>
      <p:sp>
        <p:nvSpPr>
          <p:cNvPr id="902" name="Form"/>
          <p:cNvSpPr/>
          <p:nvPr/>
        </p:nvSpPr>
        <p:spPr>
          <a:xfrm>
            <a:off x="6271837" y="3439795"/>
            <a:ext cx="296894" cy="295911"/>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chemeClr val="bg1"/>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effectLst>
                <a:outerShdw blurRad="38100" dist="12700" dir="5400000" rotWithShape="0">
                  <a:srgbClr val="000000">
                    <a:alpha val="50000"/>
                  </a:srgbClr>
                </a:outerShdw>
              </a:effectLst>
              <a:latin typeface="Gill Sans"/>
              <a:sym typeface="Gill Sans"/>
            </a:endParaRPr>
          </a:p>
        </p:txBody>
      </p:sp>
      <p:sp>
        <p:nvSpPr>
          <p:cNvPr id="904" name="Kreis"/>
          <p:cNvSpPr/>
          <p:nvPr/>
        </p:nvSpPr>
        <p:spPr>
          <a:xfrm>
            <a:off x="5188051" y="3188779"/>
            <a:ext cx="952501" cy="952501"/>
          </a:xfrm>
          <a:prstGeom prst="ellipse">
            <a:avLst/>
          </a:prstGeom>
          <a:solidFill>
            <a:srgbClr val="F1DC22"/>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latin typeface="Helvetica Light"/>
              <a:sym typeface="Helvetica Light"/>
            </a:endParaRPr>
          </a:p>
        </p:txBody>
      </p:sp>
      <p:sp>
        <p:nvSpPr>
          <p:cNvPr id="16" name="1. Drusda merad the irasdn fordao corsa."/>
          <p:cNvSpPr txBox="1"/>
          <p:nvPr/>
        </p:nvSpPr>
        <p:spPr>
          <a:xfrm>
            <a:off x="6568731" y="3301192"/>
            <a:ext cx="5469546" cy="131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FAA619"/>
                </a:solidFill>
                <a:latin typeface="Times New Roman" panose="02020603050405020304" pitchFamily="18" charset="0"/>
                <a:ea typeface="Open Sans"/>
                <a:cs typeface="Times New Roman" panose="02020603050405020304" pitchFamily="18" charset="0"/>
                <a:sym typeface="Open Sans"/>
              </a:rPr>
              <a:t>Xem kĩ cốt truyện tương ứng đoạn em chọn.</a:t>
            </a:r>
            <a:endParaRPr sz="3600" kern="0">
              <a:solidFill>
                <a:srgbClr val="FAA619"/>
              </a:solidFill>
              <a:latin typeface="Times New Roman" panose="02020603050405020304" pitchFamily="18" charset="0"/>
              <a:ea typeface="Open Sans"/>
              <a:cs typeface="Times New Roman" panose="02020603050405020304" pitchFamily="18" charset="0"/>
              <a:sym typeface="Open Sans"/>
            </a:endParaRPr>
          </a:p>
        </p:txBody>
      </p:sp>
      <p:sp>
        <p:nvSpPr>
          <p:cNvPr id="17" name="1. Drusda merad the irasdn fordao corsa."/>
          <p:cNvSpPr txBox="1"/>
          <p:nvPr/>
        </p:nvSpPr>
        <p:spPr>
          <a:xfrm>
            <a:off x="6568731" y="4891534"/>
            <a:ext cx="5469546" cy="131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37A636"/>
                </a:solidFill>
                <a:latin typeface="Times New Roman" panose="02020603050405020304" pitchFamily="18" charset="0"/>
                <a:cs typeface="Times New Roman" panose="02020603050405020304" pitchFamily="18" charset="0"/>
                <a:sym typeface="Open Sans"/>
              </a:rPr>
              <a:t>Hoàn chỉnh đoạn văn đúng cốt truyện cho sẵn.</a:t>
            </a:r>
          </a:p>
        </p:txBody>
      </p:sp>
      <p:sp>
        <p:nvSpPr>
          <p:cNvPr id="18" name="Kreis"/>
          <p:cNvSpPr/>
          <p:nvPr/>
        </p:nvSpPr>
        <p:spPr>
          <a:xfrm>
            <a:off x="5477102" y="4881052"/>
            <a:ext cx="952501" cy="952501"/>
          </a:xfrm>
          <a:prstGeom prst="ellipse">
            <a:avLst/>
          </a:prstGeom>
          <a:solidFill>
            <a:srgbClr val="37A636"/>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19" name="1. Drusda merad the irasdn fordao corsa."/>
          <p:cNvSpPr txBox="1"/>
          <p:nvPr/>
        </p:nvSpPr>
        <p:spPr>
          <a:xfrm>
            <a:off x="7236713" y="377923"/>
            <a:ext cx="3667651" cy="657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ctr" defTabSz="412750" hangingPunct="0"/>
            <a:r>
              <a:rPr lang="en-US" sz="3600" ker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rPr>
              <a:t>LƯU Ý</a:t>
            </a:r>
            <a:endParaRPr sz="3600" ker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iterate type="wd">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1" nodeType="clickEffect">
                                  <p:stCondLst>
                                    <p:cond delay="0"/>
                                  </p:stCondLst>
                                  <p:iterate type="wd">
                                    <p:tmPct val="10000"/>
                                  </p:iterate>
                                  <p:childTnLst>
                                    <p:set>
                                      <p:cBhvr>
                                        <p:cTn id="13" dur="1" fill="hold">
                                          <p:stCondLst>
                                            <p:cond delay="0"/>
                                          </p:stCondLst>
                                        </p:cTn>
                                        <p:tgtEl>
                                          <p:spTgt spid="896"/>
                                        </p:tgtEl>
                                        <p:attrNameLst>
                                          <p:attrName>style.visibility</p:attrName>
                                        </p:attrNameLst>
                                      </p:cBhvr>
                                      <p:to>
                                        <p:strVal val="visible"/>
                                      </p:to>
                                    </p:set>
                                    <p:animEffect transition="in" filter="fade">
                                      <p:cBhvr>
                                        <p:cTn id="14" dur="500"/>
                                        <p:tgtEl>
                                          <p:spTgt spid="896"/>
                                        </p:tgtEl>
                                      </p:cBhvr>
                                    </p:animEffect>
                                    <p:anim calcmode="lin" valueType="num">
                                      <p:cBhvr>
                                        <p:cTn id="15" dur="500" fill="hold"/>
                                        <p:tgtEl>
                                          <p:spTgt spid="896"/>
                                        </p:tgtEl>
                                        <p:attrNameLst>
                                          <p:attrName>ppt_x</p:attrName>
                                        </p:attrNameLst>
                                      </p:cBhvr>
                                      <p:tavLst>
                                        <p:tav tm="0">
                                          <p:val>
                                            <p:strVal val="#ppt_x"/>
                                          </p:val>
                                        </p:tav>
                                        <p:tav tm="100000">
                                          <p:val>
                                            <p:strVal val="#ppt_x"/>
                                          </p:val>
                                        </p:tav>
                                      </p:tavLst>
                                    </p:anim>
                                    <p:anim calcmode="lin" valueType="num">
                                      <p:cBhvr>
                                        <p:cTn id="16" dur="450" decel="100000" fill="hold"/>
                                        <p:tgtEl>
                                          <p:spTgt spid="896"/>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896"/>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56" presetClass="entr" presetSubtype="0" fill="hold" grpId="1" nodeType="afterEffect">
                                  <p:stCondLst>
                                    <p:cond delay="0"/>
                                  </p:stCondLst>
                                  <p:iterate type="wd">
                                    <p:tmPct val="10000"/>
                                  </p:iterate>
                                  <p:childTnLst>
                                    <p:set>
                                      <p:cBhvr>
                                        <p:cTn id="20" dur="1" fill="hold">
                                          <p:stCondLst>
                                            <p:cond delay="0"/>
                                          </p:stCondLst>
                                        </p:cTn>
                                        <p:tgtEl>
                                          <p:spTgt spid="897"/>
                                        </p:tgtEl>
                                        <p:attrNameLst>
                                          <p:attrName>style.visibility</p:attrName>
                                        </p:attrNameLst>
                                      </p:cBhvr>
                                      <p:to>
                                        <p:strVal val="visible"/>
                                      </p:to>
                                    </p:set>
                                    <p:anim by="(-#ppt_w*2)" calcmode="lin" valueType="num">
                                      <p:cBhvr rctx="PPT">
                                        <p:cTn id="21" dur="250" autoRev="1" fill="hold">
                                          <p:stCondLst>
                                            <p:cond delay="0"/>
                                          </p:stCondLst>
                                        </p:cTn>
                                        <p:tgtEl>
                                          <p:spTgt spid="897"/>
                                        </p:tgtEl>
                                        <p:attrNameLst>
                                          <p:attrName>ppt_w</p:attrName>
                                        </p:attrNameLst>
                                      </p:cBhvr>
                                    </p:anim>
                                    <p:anim by="(#ppt_w*0.50)" calcmode="lin" valueType="num">
                                      <p:cBhvr>
                                        <p:cTn id="22" dur="250" decel="50000" autoRev="1" fill="hold">
                                          <p:stCondLst>
                                            <p:cond delay="0"/>
                                          </p:stCondLst>
                                        </p:cTn>
                                        <p:tgtEl>
                                          <p:spTgt spid="897"/>
                                        </p:tgtEl>
                                        <p:attrNameLst>
                                          <p:attrName>ppt_x</p:attrName>
                                        </p:attrNameLst>
                                      </p:cBhvr>
                                    </p:anim>
                                    <p:anim from="(-#ppt_h/2)" to="(#ppt_y)" calcmode="lin" valueType="num">
                                      <p:cBhvr>
                                        <p:cTn id="23" dur="500" fill="hold">
                                          <p:stCondLst>
                                            <p:cond delay="0"/>
                                          </p:stCondLst>
                                        </p:cTn>
                                        <p:tgtEl>
                                          <p:spTgt spid="897"/>
                                        </p:tgtEl>
                                        <p:attrNameLst>
                                          <p:attrName>ppt_y</p:attrName>
                                        </p:attrNameLst>
                                      </p:cBhvr>
                                    </p:anim>
                                    <p:animRot by="21600000">
                                      <p:cBhvr>
                                        <p:cTn id="24" dur="500" fill="hold">
                                          <p:stCondLst>
                                            <p:cond delay="0"/>
                                          </p:stCondLst>
                                        </p:cTn>
                                        <p:tgtEl>
                                          <p:spTgt spid="89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1" nodeType="clickEffect">
                                  <p:stCondLst>
                                    <p:cond delay="0"/>
                                  </p:stCondLst>
                                  <p:iterate type="wd">
                                    <p:tmPct val="10000"/>
                                  </p:iterate>
                                  <p:childTnLst>
                                    <p:set>
                                      <p:cBhvr>
                                        <p:cTn id="28" dur="1" fill="hold">
                                          <p:stCondLst>
                                            <p:cond delay="0"/>
                                          </p:stCondLst>
                                        </p:cTn>
                                        <p:tgtEl>
                                          <p:spTgt spid="904"/>
                                        </p:tgtEl>
                                        <p:attrNameLst>
                                          <p:attrName>style.visibility</p:attrName>
                                        </p:attrNameLst>
                                      </p:cBhvr>
                                      <p:to>
                                        <p:strVal val="visible"/>
                                      </p:to>
                                    </p:set>
                                    <p:animEffect transition="in" filter="fade">
                                      <p:cBhvr>
                                        <p:cTn id="29" dur="500"/>
                                        <p:tgtEl>
                                          <p:spTgt spid="904"/>
                                        </p:tgtEl>
                                      </p:cBhvr>
                                    </p:animEffect>
                                    <p:anim calcmode="lin" valueType="num">
                                      <p:cBhvr>
                                        <p:cTn id="30" dur="500" fill="hold"/>
                                        <p:tgtEl>
                                          <p:spTgt spid="904"/>
                                        </p:tgtEl>
                                        <p:attrNameLst>
                                          <p:attrName>ppt_x</p:attrName>
                                        </p:attrNameLst>
                                      </p:cBhvr>
                                      <p:tavLst>
                                        <p:tav tm="0">
                                          <p:val>
                                            <p:strVal val="#ppt_x"/>
                                          </p:val>
                                        </p:tav>
                                        <p:tav tm="100000">
                                          <p:val>
                                            <p:strVal val="#ppt_x"/>
                                          </p:val>
                                        </p:tav>
                                      </p:tavLst>
                                    </p:anim>
                                    <p:anim calcmode="lin" valueType="num">
                                      <p:cBhvr>
                                        <p:cTn id="31" dur="450" decel="100000" fill="hold"/>
                                        <p:tgtEl>
                                          <p:spTgt spid="904"/>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904"/>
                                        </p:tgtEl>
                                        <p:attrNameLst>
                                          <p:attrName>ppt_y</p:attrName>
                                        </p:attrNameLst>
                                      </p:cBhvr>
                                      <p:tavLst>
                                        <p:tav tm="0">
                                          <p:val>
                                            <p:strVal val="#ppt_y-.03"/>
                                          </p:val>
                                        </p:tav>
                                        <p:tav tm="100000">
                                          <p:val>
                                            <p:strVal val="#ppt_y"/>
                                          </p:val>
                                        </p:tav>
                                      </p:tavLst>
                                    </p:anim>
                                  </p:childTnLst>
                                </p:cTn>
                              </p:par>
                            </p:childTnLst>
                          </p:cTn>
                        </p:par>
                        <p:par>
                          <p:cTn id="33" fill="hold">
                            <p:stCondLst>
                              <p:cond delay="500"/>
                            </p:stCondLst>
                            <p:childTnLst>
                              <p:par>
                                <p:cTn id="34" presetID="56" presetClass="entr" presetSubtype="0" fill="hold" grpId="1" nodeType="afterEffect">
                                  <p:stCondLst>
                                    <p:cond delay="0"/>
                                  </p:stCondLst>
                                  <p:iterate type="wd">
                                    <p:tmPct val="10000"/>
                                  </p:iterate>
                                  <p:childTnLst>
                                    <p:set>
                                      <p:cBhvr>
                                        <p:cTn id="35" dur="1" fill="hold">
                                          <p:stCondLst>
                                            <p:cond delay="0"/>
                                          </p:stCondLst>
                                        </p:cTn>
                                        <p:tgtEl>
                                          <p:spTgt spid="16"/>
                                        </p:tgtEl>
                                        <p:attrNameLst>
                                          <p:attrName>style.visibility</p:attrName>
                                        </p:attrNameLst>
                                      </p:cBhvr>
                                      <p:to>
                                        <p:strVal val="visible"/>
                                      </p:to>
                                    </p:set>
                                    <p:anim by="(-#ppt_w*2)" calcmode="lin" valueType="num">
                                      <p:cBhvr rctx="PPT">
                                        <p:cTn id="36" dur="250" autoRev="1" fill="hold">
                                          <p:stCondLst>
                                            <p:cond delay="0"/>
                                          </p:stCondLst>
                                        </p:cTn>
                                        <p:tgtEl>
                                          <p:spTgt spid="16"/>
                                        </p:tgtEl>
                                        <p:attrNameLst>
                                          <p:attrName>ppt_w</p:attrName>
                                        </p:attrNameLst>
                                      </p:cBhvr>
                                    </p:anim>
                                    <p:anim by="(#ppt_w*0.50)" calcmode="lin" valueType="num">
                                      <p:cBhvr>
                                        <p:cTn id="37" dur="250" decel="50000" autoRev="1" fill="hold">
                                          <p:stCondLst>
                                            <p:cond delay="0"/>
                                          </p:stCondLst>
                                        </p:cTn>
                                        <p:tgtEl>
                                          <p:spTgt spid="16"/>
                                        </p:tgtEl>
                                        <p:attrNameLst>
                                          <p:attrName>ppt_x</p:attrName>
                                        </p:attrNameLst>
                                      </p:cBhvr>
                                    </p:anim>
                                    <p:anim from="(-#ppt_h/2)" to="(#ppt_y)" calcmode="lin" valueType="num">
                                      <p:cBhvr>
                                        <p:cTn id="38" dur="500" fill="hold">
                                          <p:stCondLst>
                                            <p:cond delay="0"/>
                                          </p:stCondLst>
                                        </p:cTn>
                                        <p:tgtEl>
                                          <p:spTgt spid="16"/>
                                        </p:tgtEl>
                                        <p:attrNameLst>
                                          <p:attrName>ppt_y</p:attrName>
                                        </p:attrNameLst>
                                      </p:cBhvr>
                                    </p:anim>
                                    <p:animRot by="21600000">
                                      <p:cBhvr>
                                        <p:cTn id="39" dur="500" fill="hold">
                                          <p:stCondLst>
                                            <p:cond delay="0"/>
                                          </p:stCondLst>
                                        </p:cTn>
                                        <p:tgtEl>
                                          <p:spTgt spid="16"/>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1" nodeType="clickEffect">
                                  <p:stCondLst>
                                    <p:cond delay="0"/>
                                  </p:stCondLst>
                                  <p:iterate type="wd">
                                    <p:tmPct val="10000"/>
                                  </p:iterate>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450" decel="100000" fill="hold"/>
                                        <p:tgtEl>
                                          <p:spTgt spid="18"/>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8" fill="hold">
                            <p:stCondLst>
                              <p:cond delay="500"/>
                            </p:stCondLst>
                            <p:childTnLst>
                              <p:par>
                                <p:cTn id="49" presetID="56" presetClass="entr" presetSubtype="0" fill="hold" grpId="1" nodeType="afterEffect">
                                  <p:stCondLst>
                                    <p:cond delay="0"/>
                                  </p:stCondLst>
                                  <p:iterate type="wd">
                                    <p:tmPct val="10000"/>
                                  </p:iterate>
                                  <p:childTnLst>
                                    <p:set>
                                      <p:cBhvr>
                                        <p:cTn id="50" dur="1" fill="hold">
                                          <p:stCondLst>
                                            <p:cond delay="0"/>
                                          </p:stCondLst>
                                        </p:cTn>
                                        <p:tgtEl>
                                          <p:spTgt spid="17"/>
                                        </p:tgtEl>
                                        <p:attrNameLst>
                                          <p:attrName>style.visibility</p:attrName>
                                        </p:attrNameLst>
                                      </p:cBhvr>
                                      <p:to>
                                        <p:strVal val="visible"/>
                                      </p:to>
                                    </p:set>
                                    <p:anim by="(-#ppt_w*2)" calcmode="lin" valueType="num">
                                      <p:cBhvr rctx="PPT">
                                        <p:cTn id="51" dur="250" autoRev="1" fill="hold">
                                          <p:stCondLst>
                                            <p:cond delay="0"/>
                                          </p:stCondLst>
                                        </p:cTn>
                                        <p:tgtEl>
                                          <p:spTgt spid="17"/>
                                        </p:tgtEl>
                                        <p:attrNameLst>
                                          <p:attrName>ppt_w</p:attrName>
                                        </p:attrNameLst>
                                      </p:cBhvr>
                                    </p:anim>
                                    <p:anim by="(#ppt_w*0.50)" calcmode="lin" valueType="num">
                                      <p:cBhvr>
                                        <p:cTn id="52" dur="250" decel="50000" autoRev="1" fill="hold">
                                          <p:stCondLst>
                                            <p:cond delay="0"/>
                                          </p:stCondLst>
                                        </p:cTn>
                                        <p:tgtEl>
                                          <p:spTgt spid="17"/>
                                        </p:tgtEl>
                                        <p:attrNameLst>
                                          <p:attrName>ppt_x</p:attrName>
                                        </p:attrNameLst>
                                      </p:cBhvr>
                                    </p:anim>
                                    <p:anim from="(-#ppt_h/2)" to="(#ppt_y)" calcmode="lin" valueType="num">
                                      <p:cBhvr>
                                        <p:cTn id="53" dur="500" fill="hold">
                                          <p:stCondLst>
                                            <p:cond delay="0"/>
                                          </p:stCondLst>
                                        </p:cTn>
                                        <p:tgtEl>
                                          <p:spTgt spid="17"/>
                                        </p:tgtEl>
                                        <p:attrNameLst>
                                          <p:attrName>ppt_y</p:attrName>
                                        </p:attrNameLst>
                                      </p:cBhvr>
                                    </p:anim>
                                    <p:animRot by="21600000">
                                      <p:cBhvr>
                                        <p:cTn id="54"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1" animBg="1"/>
      <p:bldP spid="897" grpId="1" animBg="1"/>
      <p:bldP spid="904" grpId="1" animBg="1"/>
      <p:bldP spid="16" grpId="1" animBg="1"/>
      <p:bldP spid="17" grpId="1" animBg="1"/>
      <p:bldP spid="18" grpId="1"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9" name="Rectangle 27">
            <a:extLst>
              <a:ext uri="{FF2B5EF4-FFF2-40B4-BE49-F238E27FC236}">
                <a16:creationId xmlns:a16="http://schemas.microsoft.com/office/drawing/2014/main" id="{23F69C7C-4C3C-4FF0-A85F-F52737D90435}"/>
              </a:ext>
            </a:extLst>
          </p:cNvPr>
          <p:cNvSpPr txBox="1"/>
          <p:nvPr/>
        </p:nvSpPr>
        <p:spPr>
          <a:xfrm>
            <a:off x="4952929" y="758943"/>
            <a:ext cx="6469626" cy="5364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Hướng dẫn hoàn chỉnh đoạn 1</a:t>
            </a:r>
          </a:p>
        </p:txBody>
      </p:sp>
      <p:pic>
        <p:nvPicPr>
          <p:cNvPr id="5"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353" y="471948"/>
            <a:ext cx="3261580" cy="5938534"/>
          </a:xfrm>
          <a:prstGeom prst="rect">
            <a:avLst/>
          </a:prstGeom>
        </p:spPr>
      </p:pic>
    </p:spTree>
    <p:extLst>
      <p:ext uri="{BB962C8B-B14F-4D97-AF65-F5344CB8AC3E}">
        <p14:creationId xmlns:p14="http://schemas.microsoft.com/office/powerpoint/2010/main" val="355749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childTnLst>
                          </p:cTn>
                        </p:par>
                        <p:par>
                          <p:cTn id="11" fill="hold">
                            <p:stCondLst>
                              <p:cond delay="1025"/>
                            </p:stCondLst>
                            <p:childTnLst>
                              <p:par>
                                <p:cTn id="12" presetID="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1. </a:t>
            </a:r>
            <a:r>
              <a:rPr lang="vi-VN" sz="3200" b="1">
                <a:solidFill>
                  <a:srgbClr val="002060"/>
                </a:solidFill>
                <a:latin typeface="+mj-lt"/>
              </a:rPr>
              <a:t>Đọc cốt truyện sau:</a:t>
            </a:r>
          </a:p>
          <a:p>
            <a:pPr algn="ctr"/>
            <a:r>
              <a:rPr lang="vi-VN" sz="3600" b="1">
                <a:solidFill>
                  <a:srgbClr val="FF0000"/>
                </a:solidFill>
                <a:effectLst>
                  <a:outerShdw blurRad="38100" dist="38100" dir="2700000" algn="tl">
                    <a:srgbClr val="000000">
                      <a:alpha val="43137"/>
                    </a:srgbClr>
                  </a:outerShdw>
                </a:effectLst>
                <a:latin typeface="+mj-lt"/>
              </a:rPr>
              <a:t>Vào nghề</a:t>
            </a:r>
          </a:p>
          <a:p>
            <a:pPr algn="just"/>
            <a:r>
              <a:rPr lang="en-US" sz="3200">
                <a:latin typeface="+mj-lt"/>
              </a:rPr>
              <a:t>	</a:t>
            </a:r>
            <a:r>
              <a:rPr lang="vi-VN" sz="3200" b="1">
                <a:solidFill>
                  <a:srgbClr val="660066"/>
                </a:solidFill>
                <a:latin typeface="+mj-lt"/>
              </a:rPr>
              <a:t>Va-li-a được bố mẹ cho đi xem xiếc. Em thích nhất tiết mục </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Cô gái phi ngựa, đánh đàn</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 và mơ ước thành diễn viên biểu diễn tiết mục ấy.</a:t>
            </a:r>
          </a:p>
          <a:p>
            <a:pPr algn="just"/>
            <a:r>
              <a:rPr lang="en-US" sz="3200">
                <a:solidFill>
                  <a:srgbClr val="660066"/>
                </a:solidFill>
                <a:latin typeface="+mj-lt"/>
              </a:rPr>
              <a:t>	</a:t>
            </a:r>
            <a:r>
              <a:rPr lang="vi-VN" sz="3200" b="1">
                <a:solidFill>
                  <a:srgbClr val="660066"/>
                </a:solidFill>
                <a:latin typeface="+mj-lt"/>
              </a:rPr>
              <a:t>Em xin vào học nghề tại rạp xiếc, ông giám đốc rạp xiếc giao cho em việc quét dọn chuồng ngựa. Em ngạc nhiên nhưng rồi cũng nhận lời.</a:t>
            </a:r>
          </a:p>
          <a:p>
            <a:pPr algn="just"/>
            <a:r>
              <a:rPr lang="en-US" sz="3200">
                <a:solidFill>
                  <a:srgbClr val="660066"/>
                </a:solidFill>
                <a:latin typeface="+mj-lt"/>
              </a:rPr>
              <a:t>	</a:t>
            </a:r>
            <a:r>
              <a:rPr lang="vi-VN" sz="3200" b="1">
                <a:solidFill>
                  <a:srgbClr val="660066"/>
                </a:solidFill>
                <a:latin typeface="+mj-lt"/>
              </a:rPr>
              <a:t>Va-li-a đã giữ chuồng ngựa sạch sẽ và làm quen với chú ngựa diễn trong suốt thời gian học.</a:t>
            </a:r>
          </a:p>
          <a:p>
            <a:pPr algn="just"/>
            <a:r>
              <a:rPr lang="en-US" sz="3200">
                <a:solidFill>
                  <a:srgbClr val="660066"/>
                </a:solidFill>
                <a:latin typeface="+mj-lt"/>
              </a:rPr>
              <a:t>	</a:t>
            </a:r>
            <a:r>
              <a:rPr lang="vi-VN" sz="3200" b="1">
                <a:solidFill>
                  <a:srgbClr val="660066"/>
                </a:solidFill>
                <a:latin typeface="+mj-lt"/>
              </a:rPr>
              <a:t>Về sau, Va-li-a trở thành một diễn viên như em hằng mong ước.</a:t>
            </a:r>
          </a:p>
          <a:p>
            <a:pPr algn="r"/>
            <a:r>
              <a:rPr lang="vi-VN" sz="2800" i="1">
                <a:solidFill>
                  <a:schemeClr val="accent6">
                    <a:lumMod val="75000"/>
                  </a:schemeClr>
                </a:solidFill>
                <a:latin typeface="+mj-lt"/>
              </a:rPr>
              <a:t>Theo </a:t>
            </a:r>
            <a:r>
              <a:rPr lang="vi-VN" sz="2800">
                <a:solidFill>
                  <a:schemeClr val="accent6">
                    <a:lumMod val="75000"/>
                  </a:schemeClr>
                </a:solidFill>
                <a:latin typeface="+mj-lt"/>
              </a:rPr>
              <a:t>TIẾNG VIỆT 3, 1985</a:t>
            </a: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84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par>
                          <p:cTn id="32" fill="hold">
                            <p:stCondLst>
                              <p:cond delay="500"/>
                            </p:stCondLst>
                            <p:childTnLst>
                              <p:par>
                                <p:cTn id="33" presetID="26" presetClass="emph" presetSubtype="0" fill="hold" grpId="1" nodeType="afterEffect">
                                  <p:stCondLst>
                                    <p:cond delay="0"/>
                                  </p:stCondLst>
                                  <p:iterate type="wd">
                                    <p:tmPct val="10000"/>
                                  </p:iterate>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0" name="Rounded Rectangle 19"/>
          <p:cNvSpPr/>
          <p:nvPr/>
        </p:nvSpPr>
        <p:spPr>
          <a:xfrm>
            <a:off x="187469" y="2453190"/>
            <a:ext cx="11817061"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1:</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p>
          <a:p>
            <a:pPr algn="just"/>
            <a:r>
              <a:rPr lang="en-US" sz="3200" b="1">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br>
              <a:rPr lang="en-US" sz="3200" b="1">
                <a:ln w="0"/>
                <a:solidFill>
                  <a:srgbClr val="008000"/>
                </a:solidFill>
                <a:effectLst>
                  <a:outerShdw blurRad="38100" dist="19050" dir="2700000" algn="tl" rotWithShape="0">
                    <a:schemeClr val="dk1">
                      <a:alpha val="40000"/>
                    </a:schemeClr>
                  </a:outerShdw>
                </a:effectLst>
                <a:latin typeface="+mj-lt"/>
              </a:rPr>
            </a:br>
            <a:r>
              <a:rPr lang="vi-VN" sz="3200" b="1">
                <a:ln w="0"/>
                <a:solidFill>
                  <a:srgbClr val="008000"/>
                </a:solidFill>
                <a:effectLst>
                  <a:outerShdw blurRad="38100" dist="19050" dir="2700000" algn="tl" rotWithShape="0">
                    <a:schemeClr val="dk1">
                      <a:alpha val="40000"/>
                    </a:schemeClr>
                  </a:outerShdw>
                </a:effectLst>
                <a:latin typeface="+mj-lt"/>
              </a:rPr>
              <a:t>Va-li-a cũng hiện lên hình ảnh cô diễn viên phi ngựa, đánh đàn. Em mơ ước một ngày nào đó cũng được như cô - phi ngựa và chơi những bản nhạc rộn rã.</a:t>
            </a:r>
          </a:p>
        </p:txBody>
      </p:sp>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Callout 4"/>
          <p:cNvSpPr/>
          <p:nvPr/>
        </p:nvSpPr>
        <p:spPr>
          <a:xfrm>
            <a:off x="4495800" y="1689732"/>
            <a:ext cx="7048500" cy="2008584"/>
          </a:xfrm>
          <a:prstGeom prst="wedgeEllipseCallout">
            <a:avLst>
              <a:gd name="adj1" fmla="val -63265"/>
              <a:gd name="adj2" fmla="val 44444"/>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0066"/>
                </a:solidFill>
                <a:latin typeface="Times New Roman" panose="02020603050405020304" pitchFamily="18" charset="0"/>
                <a:cs typeface="Times New Roman" panose="02020603050405020304" pitchFamily="18" charset="0"/>
              </a:rPr>
              <a:t>Cần hoàn chỉnh phần </a:t>
            </a:r>
            <a:r>
              <a:rPr lang="en-US" sz="4000" b="1">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 </a:t>
            </a:r>
            <a:r>
              <a:rPr lang="en-US" sz="4000" b="1">
                <a:solidFill>
                  <a:srgbClr val="660066"/>
                </a:solidFill>
                <a:latin typeface="Times New Roman" panose="02020603050405020304" pitchFamily="18" charset="0"/>
                <a:cs typeface="Times New Roman" panose="02020603050405020304" pitchFamily="18" charset="0"/>
              </a:rPr>
              <a:t>và </a:t>
            </a:r>
            <a:r>
              <a:rPr lang="en-US" sz="4000" b="1">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r>
              <a:rPr lang="en-US" sz="4000" b="1">
                <a:solidFill>
                  <a:srgbClr val="660066"/>
                </a:solidFill>
                <a:latin typeface="Times New Roman" panose="02020603050405020304" pitchFamily="18" charset="0"/>
                <a:cs typeface="Times New Roman" panose="02020603050405020304" pitchFamily="18" charset="0"/>
              </a:rPr>
              <a:t>.</a:t>
            </a:r>
          </a:p>
        </p:txBody>
      </p:sp>
      <p:sp>
        <p:nvSpPr>
          <p:cNvPr id="21" name="Right Brace 20"/>
          <p:cNvSpPr/>
          <p:nvPr/>
        </p:nvSpPr>
        <p:spPr>
          <a:xfrm>
            <a:off x="2667000" y="3206856"/>
            <a:ext cx="723900" cy="982920"/>
          </a:xfrm>
          <a:prstGeom prst="rightBrace">
            <a:avLst>
              <a:gd name="adj1" fmla="val 8333"/>
              <a:gd name="adj2" fmla="val 48039"/>
            </a:avLst>
          </a:prstGeom>
          <a:ln w="38100">
            <a:solidFill>
              <a:srgbClr val="FF0000"/>
            </a:solidFill>
          </a:ln>
          <a:effectLst>
            <a:glow rad="228600">
              <a:srgbClr val="FFFF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3833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grpId="0" nodeType="click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1569660"/>
          </a:xfrm>
          <a:prstGeom prst="rect">
            <a:avLst/>
          </a:prstGeom>
          <a:solidFill>
            <a:schemeClr val="bg1"/>
          </a:solidFill>
        </p:spPr>
        <p:txBody>
          <a:bodyPr wrap="square" lIns="91440" tIns="45720" rIns="91440" bIns="45720">
            <a:spAutoFit/>
          </a:bodyPr>
          <a:lstStyle/>
          <a:p>
            <a:pPr algn="just"/>
            <a:r>
              <a:rPr lang="en-US" sz="32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32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4724400" y="2189932"/>
            <a:ext cx="274320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a:t>
            </a:r>
            <a:endParaRPr lang="en-US" sz="40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196880" y="221084"/>
            <a:ext cx="6424607" cy="584775"/>
          </a:xfrm>
          <a:prstGeom prst="rect">
            <a:avLst/>
          </a:prstGeom>
          <a:solidFill>
            <a:schemeClr val="bg1"/>
          </a:solidFill>
        </p:spPr>
        <p:txBody>
          <a:bodyPr wrap="square">
            <a:spAutoFit/>
          </a:bodyPr>
          <a:lstStyle/>
          <a:p>
            <a:r>
              <a:rPr lang="vi-VN"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Va-li-a được bố mẹ cho đi xem xiếc. </a:t>
            </a:r>
            <a:endParaRPr lang="en-US" sz="32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7296150" y="3702629"/>
            <a:ext cx="163948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083376" y="3460058"/>
            <a:ext cx="2509020" cy="584775"/>
          </a:xfrm>
          <a:prstGeom prst="rect">
            <a:avLst/>
          </a:prstGeom>
          <a:solidFill>
            <a:schemeClr val="bg1"/>
          </a:solidFill>
        </p:spPr>
        <p:txBody>
          <a:bodyPr wrap="none">
            <a:spAutoFit/>
          </a:bodyPr>
          <a:lstStyle/>
          <a:p>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 dịp nào?</a:t>
            </a:r>
            <a:endParaRPr lang="en-US" sz="3200">
              <a:latin typeface="Times New Roman" panose="02020603050405020304" pitchFamily="18" charset="0"/>
              <a:cs typeface="Times New Roman" panose="02020603050405020304" pitchFamily="18" charset="0"/>
            </a:endParaRPr>
          </a:p>
        </p:txBody>
      </p:sp>
      <p:sp>
        <p:nvSpPr>
          <p:cNvPr id="29" name="Rectangle 28"/>
          <p:cNvSpPr/>
          <p:nvPr/>
        </p:nvSpPr>
        <p:spPr>
          <a:xfrm>
            <a:off x="456071" y="4560155"/>
            <a:ext cx="11279858" cy="132343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4000" b="1">
                <a:solidFill>
                  <a:srgbClr val="660066"/>
                </a:solidFill>
                <a:latin typeface="Times New Roman" panose="02020603050405020304" pitchFamily="18" charset="0"/>
                <a:cs typeface="Times New Roman" panose="02020603050405020304" pitchFamily="18" charset="0"/>
              </a:rPr>
              <a:t>	Mùa giáng sinh năm ấy, cô bé Va-li-a 11 tuổi được bố mẹ đưa đi xem xiếc.</a:t>
            </a:r>
          </a:p>
        </p:txBody>
      </p:sp>
    </p:spTree>
    <p:extLst>
      <p:ext uri="{BB962C8B-B14F-4D97-AF65-F5344CB8AC3E}">
        <p14:creationId xmlns:p14="http://schemas.microsoft.com/office/powerpoint/2010/main" val="3407132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7 1.48148E-6 L -0.13021 0.46504 " pathEditMode="relative" rAng="0" ptsTypes="AA">
                                      <p:cBhvr>
                                        <p:cTn id="14" dur="500" fill="hold"/>
                                        <p:tgtEl>
                                          <p:spTgt spid="23"/>
                                        </p:tgtEl>
                                        <p:attrNameLst>
                                          <p:attrName>ppt_x</p:attrName>
                                          <p:attrName>ppt_y</p:attrName>
                                        </p:attrNameLst>
                                      </p:cBhvr>
                                      <p:rCtr x="-6510" y="23241"/>
                                    </p:animMotion>
                                  </p:childTnLst>
                                </p:cTn>
                              </p:par>
                            </p:childTnLst>
                          </p:cTn>
                        </p:par>
                        <p:par>
                          <p:cTn id="15" fill="hold">
                            <p:stCondLst>
                              <p:cond delay="500"/>
                            </p:stCondLst>
                            <p:childTnLst>
                              <p:par>
                                <p:cTn id="16" presetID="16" presetClass="entr" presetSubtype="21" fill="hold" nodeType="afterEffect">
                                  <p:stCondLst>
                                    <p:cond delay="0"/>
                                  </p:stCondLst>
                                  <p:iterate type="wd">
                                    <p:tmPct val="10000"/>
                                  </p:iterate>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1000"/>
                            </p:stCondLst>
                            <p:childTnLst>
                              <p:par>
                                <p:cTn id="20" presetID="6" presetClass="entr" presetSubtype="16" fill="hold" grpId="0" nodeType="afterEffect">
                                  <p:stCondLst>
                                    <p:cond delay="0"/>
                                  </p:stCondLst>
                                  <p:iterate type="wd">
                                    <p:tmPct val="10000"/>
                                  </p:iterate>
                                  <p:childTnLst>
                                    <p:set>
                                      <p:cBhvr>
                                        <p:cTn id="21" dur="1" fill="hold">
                                          <p:stCondLst>
                                            <p:cond delay="0"/>
                                          </p:stCondLst>
                                        </p:cTn>
                                        <p:tgtEl>
                                          <p:spTgt spid="26"/>
                                        </p:tgtEl>
                                        <p:attrNameLst>
                                          <p:attrName>style.visibility</p:attrName>
                                        </p:attrNameLst>
                                      </p:cBhvr>
                                      <p:to>
                                        <p:strVal val="visible"/>
                                      </p:to>
                                    </p:set>
                                    <p:animEffect transition="in" filter="circle(i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wd">
                                    <p:tmPct val="5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 calcmode="lin" valueType="num">
                                      <p:cBhvr>
                                        <p:cTn id="29" dur="500" fill="hold"/>
                                        <p:tgtEl>
                                          <p:spTgt spid="29"/>
                                        </p:tgtEl>
                                        <p:attrNameLst>
                                          <p:attrName>style.rotation</p:attrName>
                                        </p:attrNameLst>
                                      </p:cBhvr>
                                      <p:tavLst>
                                        <p:tav tm="0">
                                          <p:val>
                                            <p:fltVal val="90"/>
                                          </p:val>
                                        </p:tav>
                                        <p:tav tm="100000">
                                          <p:val>
                                            <p:fltVal val="0"/>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iterate type="wd">
                                    <p:tmPct val="0"/>
                                  </p:iterate>
                                  <p:childTnLst>
                                    <p:anim calcmode="lin" valueType="num">
                                      <p:cBhvr>
                                        <p:cTn id="39" dur="500"/>
                                        <p:tgtEl>
                                          <p:spTgt spid="25"/>
                                        </p:tgtEl>
                                        <p:attrNameLst>
                                          <p:attrName>ppt_w</p:attrName>
                                        </p:attrNameLst>
                                      </p:cBhvr>
                                      <p:tavLst>
                                        <p:tav tm="0">
                                          <p:val>
                                            <p:strVal val="ppt_w"/>
                                          </p:val>
                                        </p:tav>
                                        <p:tav tm="100000">
                                          <p:val>
                                            <p:fltVal val="0"/>
                                          </p:val>
                                        </p:tav>
                                      </p:tavLst>
                                    </p:anim>
                                    <p:anim calcmode="lin" valueType="num">
                                      <p:cBhvr>
                                        <p:cTn id="40" dur="500"/>
                                        <p:tgtEl>
                                          <p:spTgt spid="25"/>
                                        </p:tgtEl>
                                        <p:attrNameLst>
                                          <p:attrName>ppt_h</p:attrName>
                                        </p:attrNameLst>
                                      </p:cBhvr>
                                      <p:tavLst>
                                        <p:tav tm="0">
                                          <p:val>
                                            <p:strVal val="ppt_h"/>
                                          </p:val>
                                        </p:tav>
                                        <p:tav tm="100000">
                                          <p:val>
                                            <p:fltVal val="0"/>
                                          </p:val>
                                        </p:tav>
                                      </p:tavLst>
                                    </p:anim>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53" presetClass="exit" presetSubtype="32" fill="hold" grpId="1" nodeType="withEffect">
                                  <p:stCondLst>
                                    <p:cond delay="0"/>
                                  </p:stCondLst>
                                  <p:iterate type="wd">
                                    <p:tmPct val="0"/>
                                  </p:iterate>
                                  <p:childTnLst>
                                    <p:anim calcmode="lin" valueType="num">
                                      <p:cBhvr>
                                        <p:cTn id="44" dur="500"/>
                                        <p:tgtEl>
                                          <p:spTgt spid="26"/>
                                        </p:tgtEl>
                                        <p:attrNameLst>
                                          <p:attrName>ppt_w</p:attrName>
                                        </p:attrNameLst>
                                      </p:cBhvr>
                                      <p:tavLst>
                                        <p:tav tm="0">
                                          <p:val>
                                            <p:strVal val="ppt_w"/>
                                          </p:val>
                                        </p:tav>
                                        <p:tav tm="100000">
                                          <p:val>
                                            <p:fltVal val="0"/>
                                          </p:val>
                                        </p:tav>
                                      </p:tavLst>
                                    </p:anim>
                                    <p:anim calcmode="lin" valueType="num">
                                      <p:cBhvr>
                                        <p:cTn id="45" dur="500"/>
                                        <p:tgtEl>
                                          <p:spTgt spid="26"/>
                                        </p:tgtEl>
                                        <p:attrNameLst>
                                          <p:attrName>ppt_h</p:attrName>
                                        </p:attrNameLst>
                                      </p:cBhvr>
                                      <p:tavLst>
                                        <p:tav tm="0">
                                          <p:val>
                                            <p:strVal val="ppt_h"/>
                                          </p:val>
                                        </p:tav>
                                        <p:tav tm="100000">
                                          <p:val>
                                            <p:fltVal val="0"/>
                                          </p:val>
                                        </p:tav>
                                      </p:tavLst>
                                    </p:anim>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3" grpId="1" animBg="1"/>
      <p:bldP spid="26" grpId="0" animBg="1"/>
      <p:bldP spid="26" grpId="1"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1897511" y="1352234"/>
            <a:ext cx="340995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endParaRPr lang="en-US" sz="36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47945" y="2493434"/>
            <a:ext cx="5159215" cy="954107"/>
          </a:xfrm>
          <a:prstGeom prst="rect">
            <a:avLst/>
          </a:prstGeom>
          <a:solidFill>
            <a:schemeClr val="bg1"/>
          </a:solidFill>
        </p:spPr>
        <p:txBody>
          <a:bodyPr wrap="square">
            <a:spAutoFit/>
          </a:bodyPr>
          <a:lstStyle/>
          <a:p>
            <a:pPr algn="ct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thích nhất tiết mục </a:t>
            </a:r>
            <a:endPar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gái phi ngựa, đánh đàn”</a:t>
            </a:r>
            <a:endParaRPr lang="en-US" sz="28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6058585" y="1504982"/>
            <a:ext cx="1035195" cy="14153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204973" y="1394791"/>
            <a:ext cx="2220480"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biểu diễn?</a:t>
            </a:r>
            <a:endParaRPr lang="en-US" sz="2800">
              <a:latin typeface="Times New Roman" panose="02020603050405020304" pitchFamily="18" charset="0"/>
              <a:cs typeface="Times New Roman" panose="02020603050405020304" pitchFamily="18" charset="0"/>
            </a:endParaRPr>
          </a:p>
        </p:txBody>
      </p:sp>
      <p:sp>
        <p:nvSpPr>
          <p:cNvPr id="29" name="Rectangle 28"/>
          <p:cNvSpPr/>
          <p:nvPr/>
        </p:nvSpPr>
        <p:spPr>
          <a:xfrm>
            <a:off x="228600" y="3685053"/>
            <a:ext cx="11734799" cy="302862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a:solidFill>
                  <a:srgbClr val="660066"/>
                </a:solidFill>
                <a:latin typeface="Times New Roman" panose="02020603050405020304" pitchFamily="18" charset="0"/>
                <a:cs typeface="Times New Roman" panose="02020603050405020304" pitchFamily="18" charset="0"/>
              </a:rPr>
              <a:t>	Chương trình xiếc hôm ấy tiết mục nào cũng hay, nhưng Va-li-a thích nhất tiết mục cô gái xinh đẹp vừa phi ngựa vừa đánh đàn. Cô gái phi ngựa thật dũng cảm. Cô không nắm cương mà một tay ôm cây đàn măng-đô-lin, tay kia gảy lên những âm thanh rộn rã. Tiếng đàn của cô mới hấp dẫn lòng người làm sao. Va-li-a vô cùng ngưỡng mộ cô gái tài ba đó.</a:t>
            </a:r>
          </a:p>
        </p:txBody>
      </p:sp>
      <p:sp>
        <p:nvSpPr>
          <p:cNvPr id="12" name="Rectangle 11"/>
          <p:cNvSpPr/>
          <p:nvPr/>
        </p:nvSpPr>
        <p:spPr>
          <a:xfrm>
            <a:off x="7204973" y="2097206"/>
            <a:ext cx="3733714"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Biểu diễn như thế nào?</a:t>
            </a:r>
            <a:endParaRPr lang="en-US" sz="2800">
              <a:latin typeface="Times New Roman" panose="02020603050405020304" pitchFamily="18" charset="0"/>
              <a:cs typeface="Times New Roman" panose="02020603050405020304" pitchFamily="18" charset="0"/>
            </a:endParaRPr>
          </a:p>
        </p:txBody>
      </p:sp>
      <p:sp>
        <p:nvSpPr>
          <p:cNvPr id="13" name="Rectangle 12"/>
          <p:cNvSpPr/>
          <p:nvPr/>
        </p:nvSpPr>
        <p:spPr>
          <a:xfrm>
            <a:off x="7240527" y="2880587"/>
            <a:ext cx="2728632"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em thích?</a:t>
            </a:r>
            <a:endParaRPr lang="en-US" sz="28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6066171" y="2300117"/>
            <a:ext cx="1071506" cy="5951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54155" y="2893094"/>
            <a:ext cx="1118169" cy="2011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41771" y="691959"/>
            <a:ext cx="40494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228600" y="1138049"/>
            <a:ext cx="36360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6792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iterate type="wd">
                                    <p:tmPct val="10000"/>
                                  </p:iterate>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par>
                          <p:cTn id="16" fill="hold">
                            <p:stCondLst>
                              <p:cond delay="500"/>
                            </p:stCondLst>
                            <p:childTnLst>
                              <p:par>
                                <p:cTn id="17" presetID="53" presetClass="entr" presetSubtype="16" fill="hold" grpId="0" nodeType="afterEffect">
                                  <p:stCondLst>
                                    <p:cond delay="0"/>
                                  </p:stCondLst>
                                  <p:iterate type="wd">
                                    <p:tmPct val="10000"/>
                                  </p:iterate>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iterate type="wd">
                                    <p:tmPct val="10000"/>
                                  </p:iterate>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iterate type="wd">
                                    <p:tmPct val="10000"/>
                                  </p:iterate>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iterate type="wd">
                                    <p:tmPct val="10000"/>
                                  </p:iterate>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anim calcmode="lin" valueType="num">
                                      <p:cBhvr>
                                        <p:cTn id="54" dur="500" fill="hold"/>
                                        <p:tgtEl>
                                          <p:spTgt spid="29"/>
                                        </p:tgtEl>
                                        <p:attrNameLst>
                                          <p:attrName>ppt_x</p:attrName>
                                        </p:attrNameLst>
                                      </p:cBhvr>
                                      <p:tavLst>
                                        <p:tav tm="0">
                                          <p:val>
                                            <p:strVal val="#ppt_x"/>
                                          </p:val>
                                        </p:tav>
                                        <p:tav tm="100000">
                                          <p:val>
                                            <p:strVal val="#ppt_x"/>
                                          </p:val>
                                        </p:tav>
                                      </p:tavLst>
                                    </p:anim>
                                    <p:anim calcmode="lin" valueType="num">
                                      <p:cBhvr>
                                        <p:cTn id="55"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iterate type="wd">
                                    <p:tmPct val="0"/>
                                  </p:iterate>
                                  <p:childTnLst>
                                    <p:anim calcmode="lin" valueType="num">
                                      <p:cBhvr>
                                        <p:cTn id="59" dur="500"/>
                                        <p:tgtEl>
                                          <p:spTgt spid="23"/>
                                        </p:tgtEl>
                                        <p:attrNameLst>
                                          <p:attrName>ppt_w</p:attrName>
                                        </p:attrNameLst>
                                      </p:cBhvr>
                                      <p:tavLst>
                                        <p:tav tm="0">
                                          <p:val>
                                            <p:strVal val="ppt_w"/>
                                          </p:val>
                                        </p:tav>
                                        <p:tav tm="100000">
                                          <p:val>
                                            <p:fltVal val="0"/>
                                          </p:val>
                                        </p:tav>
                                      </p:tavLst>
                                    </p:anim>
                                    <p:anim calcmode="lin" valueType="num">
                                      <p:cBhvr>
                                        <p:cTn id="60" dur="500"/>
                                        <p:tgtEl>
                                          <p:spTgt spid="23"/>
                                        </p:tgtEl>
                                        <p:attrNameLst>
                                          <p:attrName>ppt_h</p:attrName>
                                        </p:attrNameLst>
                                      </p:cBhvr>
                                      <p:tavLst>
                                        <p:tav tm="0">
                                          <p:val>
                                            <p:strVal val="ppt_h"/>
                                          </p:val>
                                        </p:tav>
                                        <p:tav tm="100000">
                                          <p:val>
                                            <p:fltVal val="0"/>
                                          </p:val>
                                        </p:tav>
                                      </p:tavLst>
                                    </p:anim>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53" presetClass="exit" presetSubtype="32" fill="hold" nodeType="withEffect">
                                  <p:stCondLst>
                                    <p:cond delay="0"/>
                                  </p:stCondLst>
                                  <p:iterate type="wd">
                                    <p:tmPct val="0"/>
                                  </p:iterate>
                                  <p:childTnLst>
                                    <p:anim calcmode="lin" valueType="num">
                                      <p:cBhvr>
                                        <p:cTn id="64" dur="1000"/>
                                        <p:tgtEl>
                                          <p:spTgt spid="25"/>
                                        </p:tgtEl>
                                        <p:attrNameLst>
                                          <p:attrName>ppt_w</p:attrName>
                                        </p:attrNameLst>
                                      </p:cBhvr>
                                      <p:tavLst>
                                        <p:tav tm="0">
                                          <p:val>
                                            <p:strVal val="ppt_w"/>
                                          </p:val>
                                        </p:tav>
                                        <p:tav tm="100000">
                                          <p:val>
                                            <p:fltVal val="0"/>
                                          </p:val>
                                        </p:tav>
                                      </p:tavLst>
                                    </p:anim>
                                    <p:anim calcmode="lin" valueType="num">
                                      <p:cBhvr>
                                        <p:cTn id="65" dur="1000"/>
                                        <p:tgtEl>
                                          <p:spTgt spid="25"/>
                                        </p:tgtEl>
                                        <p:attrNameLst>
                                          <p:attrName>ppt_h</p:attrName>
                                        </p:attrNameLst>
                                      </p:cBhvr>
                                      <p:tavLst>
                                        <p:tav tm="0">
                                          <p:val>
                                            <p:strVal val="ppt_h"/>
                                          </p:val>
                                        </p:tav>
                                        <p:tav tm="100000">
                                          <p:val>
                                            <p:fltVal val="0"/>
                                          </p:val>
                                        </p:tav>
                                      </p:tavLst>
                                    </p:anim>
                                    <p:animEffect transition="out" filter="fade">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cTn>
                              </p:par>
                              <p:par>
                                <p:cTn id="68" presetID="31" presetClass="exit" presetSubtype="0" fill="hold" grpId="1" nodeType="withEffect">
                                  <p:stCondLst>
                                    <p:cond delay="0"/>
                                  </p:stCondLst>
                                  <p:childTnLst>
                                    <p:anim calcmode="lin" valueType="num">
                                      <p:cBhvr>
                                        <p:cTn id="69" dur="1000"/>
                                        <p:tgtEl>
                                          <p:spTgt spid="26"/>
                                        </p:tgtEl>
                                        <p:attrNameLst>
                                          <p:attrName>ppt_w</p:attrName>
                                        </p:attrNameLst>
                                      </p:cBhvr>
                                      <p:tavLst>
                                        <p:tav tm="0">
                                          <p:val>
                                            <p:strVal val="ppt_w"/>
                                          </p:val>
                                        </p:tav>
                                        <p:tav tm="100000">
                                          <p:val>
                                            <p:fltVal val="0"/>
                                          </p:val>
                                        </p:tav>
                                      </p:tavLst>
                                    </p:anim>
                                    <p:anim calcmode="lin" valueType="num">
                                      <p:cBhvr>
                                        <p:cTn id="70" dur="1000"/>
                                        <p:tgtEl>
                                          <p:spTgt spid="26"/>
                                        </p:tgtEl>
                                        <p:attrNameLst>
                                          <p:attrName>ppt_h</p:attrName>
                                        </p:attrNameLst>
                                      </p:cBhvr>
                                      <p:tavLst>
                                        <p:tav tm="0">
                                          <p:val>
                                            <p:strVal val="ppt_h"/>
                                          </p:val>
                                        </p:tav>
                                        <p:tav tm="100000">
                                          <p:val>
                                            <p:fltVal val="0"/>
                                          </p:val>
                                        </p:tav>
                                      </p:tavLst>
                                    </p:anim>
                                    <p:anim calcmode="lin" valueType="num">
                                      <p:cBhvr>
                                        <p:cTn id="71" dur="1000"/>
                                        <p:tgtEl>
                                          <p:spTgt spid="26"/>
                                        </p:tgtEl>
                                        <p:attrNameLst>
                                          <p:attrName>style.rotation</p:attrName>
                                        </p:attrNameLst>
                                      </p:cBhvr>
                                      <p:tavLst>
                                        <p:tav tm="0">
                                          <p:val>
                                            <p:fltVal val="0"/>
                                          </p:val>
                                        </p:tav>
                                        <p:tav tm="100000">
                                          <p:val>
                                            <p:fltVal val="90"/>
                                          </p:val>
                                        </p:tav>
                                      </p:tavLst>
                                    </p:anim>
                                    <p:animEffect transition="out" filter="fade">
                                      <p:cBhvr>
                                        <p:cTn id="72" dur="1000"/>
                                        <p:tgtEl>
                                          <p:spTgt spid="26"/>
                                        </p:tgtEl>
                                      </p:cBhvr>
                                    </p:animEffect>
                                    <p:set>
                                      <p:cBhvr>
                                        <p:cTn id="73" dur="1" fill="hold">
                                          <p:stCondLst>
                                            <p:cond delay="999"/>
                                          </p:stCondLst>
                                        </p:cTn>
                                        <p:tgtEl>
                                          <p:spTgt spid="26"/>
                                        </p:tgtEl>
                                        <p:attrNameLst>
                                          <p:attrName>style.visibility</p:attrName>
                                        </p:attrNameLst>
                                      </p:cBhvr>
                                      <p:to>
                                        <p:strVal val="hidden"/>
                                      </p:to>
                                    </p:set>
                                  </p:childTnLst>
                                </p:cTn>
                              </p:par>
                              <p:par>
                                <p:cTn id="74" presetID="53" presetClass="exit" presetSubtype="32" fill="hold" nodeType="withEffect">
                                  <p:stCondLst>
                                    <p:cond delay="0"/>
                                  </p:stCondLst>
                                  <p:iterate type="wd">
                                    <p:tmPct val="0"/>
                                  </p:iterate>
                                  <p:childTnLst>
                                    <p:anim calcmode="lin" valueType="num">
                                      <p:cBhvr>
                                        <p:cTn id="75" dur="1000"/>
                                        <p:tgtEl>
                                          <p:spTgt spid="15"/>
                                        </p:tgtEl>
                                        <p:attrNameLst>
                                          <p:attrName>ppt_w</p:attrName>
                                        </p:attrNameLst>
                                      </p:cBhvr>
                                      <p:tavLst>
                                        <p:tav tm="0">
                                          <p:val>
                                            <p:strVal val="ppt_w"/>
                                          </p:val>
                                        </p:tav>
                                        <p:tav tm="100000">
                                          <p:val>
                                            <p:fltVal val="0"/>
                                          </p:val>
                                        </p:tav>
                                      </p:tavLst>
                                    </p:anim>
                                    <p:anim calcmode="lin" valueType="num">
                                      <p:cBhvr>
                                        <p:cTn id="76" dur="1000"/>
                                        <p:tgtEl>
                                          <p:spTgt spid="15"/>
                                        </p:tgtEl>
                                        <p:attrNameLst>
                                          <p:attrName>ppt_h</p:attrName>
                                        </p:attrNameLst>
                                      </p:cBhvr>
                                      <p:tavLst>
                                        <p:tav tm="0">
                                          <p:val>
                                            <p:strVal val="ppt_h"/>
                                          </p:val>
                                        </p:tav>
                                        <p:tav tm="100000">
                                          <p:val>
                                            <p:fltVal val="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31" presetClass="exit" presetSubtype="0" fill="hold" grpId="1" nodeType="withEffect">
                                  <p:stCondLst>
                                    <p:cond delay="0"/>
                                  </p:stCondLst>
                                  <p:childTnLst>
                                    <p:anim calcmode="lin" valueType="num">
                                      <p:cBhvr>
                                        <p:cTn id="80" dur="1000"/>
                                        <p:tgtEl>
                                          <p:spTgt spid="12"/>
                                        </p:tgtEl>
                                        <p:attrNameLst>
                                          <p:attrName>ppt_w</p:attrName>
                                        </p:attrNameLst>
                                      </p:cBhvr>
                                      <p:tavLst>
                                        <p:tav tm="0">
                                          <p:val>
                                            <p:strVal val="ppt_w"/>
                                          </p:val>
                                        </p:tav>
                                        <p:tav tm="100000">
                                          <p:val>
                                            <p:fltVal val="0"/>
                                          </p:val>
                                        </p:tav>
                                      </p:tavLst>
                                    </p:anim>
                                    <p:anim calcmode="lin" valueType="num">
                                      <p:cBhvr>
                                        <p:cTn id="81" dur="1000"/>
                                        <p:tgtEl>
                                          <p:spTgt spid="12"/>
                                        </p:tgtEl>
                                        <p:attrNameLst>
                                          <p:attrName>ppt_h</p:attrName>
                                        </p:attrNameLst>
                                      </p:cBhvr>
                                      <p:tavLst>
                                        <p:tav tm="0">
                                          <p:val>
                                            <p:strVal val="ppt_h"/>
                                          </p:val>
                                        </p:tav>
                                        <p:tav tm="100000">
                                          <p:val>
                                            <p:fltVal val="0"/>
                                          </p:val>
                                        </p:tav>
                                      </p:tavLst>
                                    </p:anim>
                                    <p:anim calcmode="lin" valueType="num">
                                      <p:cBhvr>
                                        <p:cTn id="82" dur="1000"/>
                                        <p:tgtEl>
                                          <p:spTgt spid="12"/>
                                        </p:tgtEl>
                                        <p:attrNameLst>
                                          <p:attrName>style.rotation</p:attrName>
                                        </p:attrNameLst>
                                      </p:cBhvr>
                                      <p:tavLst>
                                        <p:tav tm="0">
                                          <p:val>
                                            <p:fltVal val="0"/>
                                          </p:val>
                                        </p:tav>
                                        <p:tav tm="100000">
                                          <p:val>
                                            <p:fltVal val="90"/>
                                          </p:val>
                                        </p:tav>
                                      </p:tavLst>
                                    </p:anim>
                                    <p:animEffect transition="out" filter="fade">
                                      <p:cBhvr>
                                        <p:cTn id="83" dur="1000"/>
                                        <p:tgtEl>
                                          <p:spTgt spid="12"/>
                                        </p:tgtEl>
                                      </p:cBhvr>
                                    </p:animEffect>
                                    <p:set>
                                      <p:cBhvr>
                                        <p:cTn id="84" dur="1" fill="hold">
                                          <p:stCondLst>
                                            <p:cond delay="999"/>
                                          </p:stCondLst>
                                        </p:cTn>
                                        <p:tgtEl>
                                          <p:spTgt spid="12"/>
                                        </p:tgtEl>
                                        <p:attrNameLst>
                                          <p:attrName>style.visibility</p:attrName>
                                        </p:attrNameLst>
                                      </p:cBhvr>
                                      <p:to>
                                        <p:strVal val="hidden"/>
                                      </p:to>
                                    </p:set>
                                  </p:childTnLst>
                                </p:cTn>
                              </p:par>
                              <p:par>
                                <p:cTn id="85" presetID="53" presetClass="exit" presetSubtype="32" fill="hold" nodeType="withEffect">
                                  <p:stCondLst>
                                    <p:cond delay="0"/>
                                  </p:stCondLst>
                                  <p:iterate type="wd">
                                    <p:tmPct val="0"/>
                                  </p:iterate>
                                  <p:childTnLst>
                                    <p:anim calcmode="lin" valueType="num">
                                      <p:cBhvr>
                                        <p:cTn id="86" dur="1000"/>
                                        <p:tgtEl>
                                          <p:spTgt spid="17"/>
                                        </p:tgtEl>
                                        <p:attrNameLst>
                                          <p:attrName>ppt_w</p:attrName>
                                        </p:attrNameLst>
                                      </p:cBhvr>
                                      <p:tavLst>
                                        <p:tav tm="0">
                                          <p:val>
                                            <p:strVal val="ppt_w"/>
                                          </p:val>
                                        </p:tav>
                                        <p:tav tm="100000">
                                          <p:val>
                                            <p:fltVal val="0"/>
                                          </p:val>
                                        </p:tav>
                                      </p:tavLst>
                                    </p:anim>
                                    <p:anim calcmode="lin" valueType="num">
                                      <p:cBhvr>
                                        <p:cTn id="87" dur="1000"/>
                                        <p:tgtEl>
                                          <p:spTgt spid="17"/>
                                        </p:tgtEl>
                                        <p:attrNameLst>
                                          <p:attrName>ppt_h</p:attrName>
                                        </p:attrNameLst>
                                      </p:cBhvr>
                                      <p:tavLst>
                                        <p:tav tm="0">
                                          <p:val>
                                            <p:strVal val="ppt_h"/>
                                          </p:val>
                                        </p:tav>
                                        <p:tav tm="100000">
                                          <p:val>
                                            <p:fltVal val="0"/>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13"/>
                                        </p:tgtEl>
                                        <p:attrNameLst>
                                          <p:attrName>ppt_w</p:attrName>
                                        </p:attrNameLst>
                                      </p:cBhvr>
                                      <p:tavLst>
                                        <p:tav tm="0">
                                          <p:val>
                                            <p:strVal val="ppt_w"/>
                                          </p:val>
                                        </p:tav>
                                        <p:tav tm="100000">
                                          <p:val>
                                            <p:fltVal val="0"/>
                                          </p:val>
                                        </p:tav>
                                      </p:tavLst>
                                    </p:anim>
                                    <p:anim calcmode="lin" valueType="num">
                                      <p:cBhvr>
                                        <p:cTn id="92" dur="500"/>
                                        <p:tgtEl>
                                          <p:spTgt spid="13"/>
                                        </p:tgtEl>
                                        <p:attrNameLst>
                                          <p:attrName>ppt_h</p:attrName>
                                        </p:attrNameLst>
                                      </p:cBhvr>
                                      <p:tavLst>
                                        <p:tav tm="0">
                                          <p:val>
                                            <p:strVal val="ppt_h"/>
                                          </p:val>
                                        </p:tav>
                                        <p:tav tm="100000">
                                          <p:val>
                                            <p:fltVal val="0"/>
                                          </p:val>
                                        </p:tav>
                                      </p:tavLst>
                                    </p:anim>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49" presetClass="path" presetSubtype="0" accel="50000" decel="50000" fill="hold" grpId="1" nodeType="withEffect">
                                  <p:stCondLst>
                                    <p:cond delay="0"/>
                                  </p:stCondLst>
                                  <p:iterate type="wd">
                                    <p:tmPct val="0"/>
                                  </p:iterate>
                                  <p:childTnLst>
                                    <p:animMotion origin="layout" path="M -2.70833E-6 7.40741E-7 L 0.2362 0.10208 " pathEditMode="relative" rAng="0" ptsTypes="AA">
                                      <p:cBhvr>
                                        <p:cTn id="96" dur="500" fill="hold"/>
                                        <p:tgtEl>
                                          <p:spTgt spid="5"/>
                                        </p:tgtEl>
                                        <p:attrNameLst>
                                          <p:attrName>ppt_x</p:attrName>
                                          <p:attrName>ppt_y</p:attrName>
                                        </p:attrNameLst>
                                      </p:cBhvr>
                                      <p:rCtr x="11810"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3" grpId="0" animBg="1"/>
      <p:bldP spid="23" grpId="1" animBg="1"/>
      <p:bldP spid="26" grpId="0" animBg="1"/>
      <p:bldP spid="26" grpId="1" animBg="1"/>
      <p:bldP spid="29" grpId="0" animBg="1"/>
      <p:bldP spid="12" grpId="0" animBg="1"/>
      <p:bldP spid="12"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4" name="Rectangle 3"/>
          <p:cNvSpPr/>
          <p:nvPr/>
        </p:nvSpPr>
        <p:spPr>
          <a:xfrm>
            <a:off x="228600" y="800100"/>
            <a:ext cx="11734799" cy="5913582"/>
          </a:xfrm>
          <a:prstGeom prst="rect">
            <a:avLst/>
          </a:prstGeom>
          <a:solidFill>
            <a:srgbClr val="FFFF99"/>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a:solidFill>
                  <a:srgbClr val="002060"/>
                </a:solidFill>
                <a:latin typeface="Times New Roman" panose="02020603050405020304" pitchFamily="18" charset="0"/>
                <a:cs typeface="Times New Roman" panose="02020603050405020304" pitchFamily="18" charset="0"/>
              </a:rPr>
              <a:t>	Mùa giáng sinh năm ấy, cô bé Va-li-a 11 tuổi được bố mẹ đưa đi xem xiếc.</a:t>
            </a:r>
          </a:p>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002060"/>
                </a:solidFill>
                <a:latin typeface="Times New Roman" panose="02020603050405020304" pitchFamily="18" charset="0"/>
                <a:cs typeface="Times New Roman" panose="02020603050405020304" pitchFamily="18" charset="0"/>
              </a:rPr>
              <a:t>Từ đó, lúc nào trong trí óc non nớt của </a:t>
            </a:r>
            <a:br>
              <a:rPr lang="vi-VN" sz="3200" b="1">
                <a:solidFill>
                  <a:srgbClr val="002060"/>
                </a:solidFill>
                <a:latin typeface="Times New Roman" panose="02020603050405020304" pitchFamily="18" charset="0"/>
                <a:cs typeface="Times New Roman" panose="02020603050405020304" pitchFamily="18" charset="0"/>
              </a:rPr>
            </a:br>
            <a:r>
              <a:rPr lang="vi-VN" sz="3200" b="1">
                <a:solidFill>
                  <a:srgbClr val="002060"/>
                </a:solidFill>
                <a:latin typeface="Times New Roman" panose="02020603050405020304" pitchFamily="18" charset="0"/>
                <a:cs typeface="Times New Roman" panose="02020603050405020304" pitchFamily="18" charset="0"/>
              </a:rPr>
              <a:t>Va-li-a cũng hiện lên hình ảnh cô diễn viên phi ngựa, đánh đàn. Em mơ ước một ngày nào đó cũng được như cô - phi ngựa và chơi những bản nhạc rộn rã.</a:t>
            </a:r>
          </a:p>
          <a:p>
            <a:pPr algn="just"/>
            <a:r>
              <a:rPr lang="en-US" sz="3200" b="1">
                <a:solidFill>
                  <a:srgbClr val="002060"/>
                </a:solidFill>
                <a:latin typeface="Times New Roman" panose="02020603050405020304" pitchFamily="18" charset="0"/>
                <a:cs typeface="Times New Roman" panose="02020603050405020304" pitchFamily="18" charset="0"/>
              </a:rPr>
              <a:t>	Chương trình xiếc hôm ấy tiết mục nào cũng hay, nhưng Va-li-a thích nhất tiết mục cô gái xinh đẹp vừa phi ngựa vừa đánh đàn. Cô gái phi ngựa thật dũng cảm. Cô không nắm cương mà một tay ôm cây đàn măng-đô-lin, tay kia gảy lên những âm thanh rộn rã. Tiếng đàn của cô mới hấp dẫn lòng người làm sao. Va-li-a vô cùng ngưỡng mộ cô gái tài ba đó.</a:t>
            </a:r>
          </a:p>
        </p:txBody>
      </p:sp>
      <p:sp>
        <p:nvSpPr>
          <p:cNvPr id="5" name="Oval 4"/>
          <p:cNvSpPr/>
          <p:nvPr/>
        </p:nvSpPr>
        <p:spPr>
          <a:xfrm>
            <a:off x="4838699" y="80451"/>
            <a:ext cx="2754085" cy="659735"/>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200" b="1">
              <a:solidFill>
                <a:srgbClr val="66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9339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25"/>
                            </p:stCondLst>
                            <p:childTnLst>
                              <p:par>
                                <p:cTn id="12" presetID="18" presetClass="entr" presetSubtype="1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65AF0EE-E76D-4E4C-91DE-B2AE2A44EBC3}"/>
              </a:ext>
            </a:extLst>
          </p:cNvPr>
          <p:cNvPicPr>
            <a:picLocks noChangeAspect="1"/>
          </p:cNvPicPr>
          <p:nvPr/>
        </p:nvPicPr>
        <p:blipFill rotWithShape="1">
          <a:blip r:embed="rId5">
            <a:extLst>
              <a:ext uri="{28A0092B-C50C-407E-A947-70E740481C1C}">
                <a14:useLocalDpi xmlns:a14="http://schemas.microsoft.com/office/drawing/2010/main" val="0"/>
              </a:ext>
            </a:extLst>
          </a:blip>
          <a:srcRect l="51806" t="-356" r="10" b="356"/>
          <a:stretch/>
        </p:blipFill>
        <p:spPr>
          <a:xfrm>
            <a:off x="1617786" y="0"/>
            <a:ext cx="10574216" cy="6858000"/>
          </a:xfrm>
          <a:prstGeom prst="rect">
            <a:avLst/>
          </a:prstGeom>
        </p:spPr>
      </p:pic>
      <p:sp>
        <p:nvSpPr>
          <p:cNvPr id="6" name="Form">
            <a:extLst>
              <a:ext uri="{FF2B5EF4-FFF2-40B4-BE49-F238E27FC236}">
                <a16:creationId xmlns:a16="http://schemas.microsoft.com/office/drawing/2014/main" id="{F298A505-689D-47C3-B2AF-8F844F203E04}"/>
              </a:ext>
            </a:extLst>
          </p:cNvPr>
          <p:cNvSpPr/>
          <p:nvPr/>
        </p:nvSpPr>
        <p:spPr>
          <a:xfrm>
            <a:off x="579130" y="758986"/>
            <a:ext cx="812801" cy="810108"/>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rgbClr val="FBD849"/>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 name="Rectangle 27">
            <a:extLst>
              <a:ext uri="{FF2B5EF4-FFF2-40B4-BE49-F238E27FC236}">
                <a16:creationId xmlns:a16="http://schemas.microsoft.com/office/drawing/2014/main" id="{23F69C7C-4C3C-4FF0-A85F-F52737D90435}"/>
              </a:ext>
            </a:extLst>
          </p:cNvPr>
          <p:cNvSpPr txBox="1"/>
          <p:nvPr/>
        </p:nvSpPr>
        <p:spPr>
          <a:xfrm>
            <a:off x="985530" y="801066"/>
            <a:ext cx="3713075" cy="3427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LUYỆN TẬP</a:t>
            </a:r>
          </a:p>
        </p:txBody>
      </p:sp>
    </p:spTree>
    <p:extLst>
      <p:ext uri="{BB962C8B-B14F-4D97-AF65-F5344CB8AC3E}">
        <p14:creationId xmlns:p14="http://schemas.microsoft.com/office/powerpoint/2010/main" val="413575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6E946E5-0D4F-46D4-B641-0E4E344FF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54786" y="-2654785"/>
            <a:ext cx="6882431" cy="12192002"/>
          </a:xfrm>
          <a:prstGeom prst="rect">
            <a:avLst/>
          </a:prstGeom>
        </p:spPr>
      </p:pic>
      <p:pic>
        <p:nvPicPr>
          <p:cNvPr id="6" name="图片 5">
            <a:extLst>
              <a:ext uri="{FF2B5EF4-FFF2-40B4-BE49-F238E27FC236}">
                <a16:creationId xmlns:a16="http://schemas.microsoft.com/office/drawing/2014/main" id="{169972F1-37A7-47C0-BA35-C63E1CB4A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922" y="538223"/>
            <a:ext cx="7144168" cy="5805986"/>
          </a:xfrm>
          <a:prstGeom prst="rect">
            <a:avLst/>
          </a:prstGeom>
        </p:spPr>
      </p:pic>
      <p:sp>
        <p:nvSpPr>
          <p:cNvPr id="10" name="Rectangle 27">
            <a:extLst>
              <a:ext uri="{FF2B5EF4-FFF2-40B4-BE49-F238E27FC236}">
                <a16:creationId xmlns:a16="http://schemas.microsoft.com/office/drawing/2014/main" id="{23F69C7C-4C3C-4FF0-A85F-F52737D90435}"/>
              </a:ext>
            </a:extLst>
          </p:cNvPr>
          <p:cNvSpPr txBox="1"/>
          <p:nvPr/>
        </p:nvSpPr>
        <p:spPr>
          <a:xfrm>
            <a:off x="6670623" y="1149670"/>
            <a:ext cx="3927390" cy="34735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dirty="0">
                <a:solidFill>
                  <a:srgbClr val="FAA619"/>
                </a:solidFill>
                <a:latin typeface="UTM Azuki" panose="02040603050506020204" pitchFamily="18" charset="0"/>
              </a:rPr>
              <a:t>KHỞI ĐỘNG</a:t>
            </a:r>
          </a:p>
        </p:txBody>
      </p:sp>
      <p:sp>
        <p:nvSpPr>
          <p:cNvPr id="20" name="Rectangle 19"/>
          <p:cNvSpPr/>
          <p:nvPr/>
        </p:nvSpPr>
        <p:spPr>
          <a:xfrm>
            <a:off x="0" y="6534835"/>
            <a:ext cx="809837" cy="323165"/>
          </a:xfrm>
          <a:prstGeom prst="rect">
            <a:avLst/>
          </a:prstGeom>
          <a:noFill/>
        </p:spPr>
        <p:txBody>
          <a:bodyPr wrap="none" lIns="91440" tIns="45720" rIns="91440" bIns="45720">
            <a:spAutoFit/>
          </a:bodyPr>
          <a:lstStyle/>
          <a:p>
            <a:pPr algn="ctr"/>
            <a:r>
              <a:rPr lang="en-US" sz="1500" b="0" cap="none" spc="0">
                <a:ln w="0"/>
                <a:solidFill>
                  <a:srgbClr val="50278D"/>
                </a:solidFill>
                <a:effectLst/>
                <a:latin typeface="UTM Dai Co Viet" panose="02040603050506020204" pitchFamily="18" charset="0"/>
              </a:rPr>
              <a:t>KTUTS</a:t>
            </a:r>
          </a:p>
        </p:txBody>
      </p:sp>
    </p:spTree>
    <p:extLst>
      <p:ext uri="{BB962C8B-B14F-4D97-AF65-F5344CB8AC3E}">
        <p14:creationId xmlns:p14="http://schemas.microsoft.com/office/powerpoint/2010/main" val="896018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down)">
                                      <p:cBhvr>
                                        <p:cTn id="16" dur="145">
                                          <p:stCondLst>
                                            <p:cond delay="0"/>
                                          </p:stCondLst>
                                        </p:cTn>
                                        <p:tgtEl>
                                          <p:spTgt spid="10"/>
                                        </p:tgtEl>
                                      </p:cBhvr>
                                    </p:animEffect>
                                    <p:anim calcmode="lin" valueType="num">
                                      <p:cBhvr>
                                        <p:cTn id="17"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2" dur="7">
                                          <p:stCondLst>
                                            <p:cond delay="162"/>
                                          </p:stCondLst>
                                        </p:cTn>
                                        <p:tgtEl>
                                          <p:spTgt spid="10"/>
                                        </p:tgtEl>
                                      </p:cBhvr>
                                      <p:to x="100000" y="60000"/>
                                    </p:animScale>
                                    <p:animScale>
                                      <p:cBhvr>
                                        <p:cTn id="23" dur="41" decel="50000">
                                          <p:stCondLst>
                                            <p:cond delay="169"/>
                                          </p:stCondLst>
                                        </p:cTn>
                                        <p:tgtEl>
                                          <p:spTgt spid="10"/>
                                        </p:tgtEl>
                                      </p:cBhvr>
                                      <p:to x="100000" y="100000"/>
                                    </p:animScale>
                                    <p:animScale>
                                      <p:cBhvr>
                                        <p:cTn id="24" dur="7">
                                          <p:stCondLst>
                                            <p:cond delay="328"/>
                                          </p:stCondLst>
                                        </p:cTn>
                                        <p:tgtEl>
                                          <p:spTgt spid="10"/>
                                        </p:tgtEl>
                                      </p:cBhvr>
                                      <p:to x="100000" y="80000"/>
                                    </p:animScale>
                                    <p:animScale>
                                      <p:cBhvr>
                                        <p:cTn id="25" dur="41" decel="50000">
                                          <p:stCondLst>
                                            <p:cond delay="335"/>
                                          </p:stCondLst>
                                        </p:cTn>
                                        <p:tgtEl>
                                          <p:spTgt spid="10"/>
                                        </p:tgtEl>
                                      </p:cBhvr>
                                      <p:to x="100000" y="100000"/>
                                    </p:animScale>
                                    <p:animScale>
                                      <p:cBhvr>
                                        <p:cTn id="26" dur="7">
                                          <p:stCondLst>
                                            <p:cond delay="410"/>
                                          </p:stCondLst>
                                        </p:cTn>
                                        <p:tgtEl>
                                          <p:spTgt spid="10"/>
                                        </p:tgtEl>
                                      </p:cBhvr>
                                      <p:to x="100000" y="90000"/>
                                    </p:animScale>
                                    <p:animScale>
                                      <p:cBhvr>
                                        <p:cTn id="27" dur="41" decel="50000">
                                          <p:stCondLst>
                                            <p:cond delay="417"/>
                                          </p:stCondLst>
                                        </p:cTn>
                                        <p:tgtEl>
                                          <p:spTgt spid="10"/>
                                        </p:tgtEl>
                                      </p:cBhvr>
                                      <p:to x="100000" y="100000"/>
                                    </p:animScale>
                                    <p:animScale>
                                      <p:cBhvr>
                                        <p:cTn id="28" dur="7">
                                          <p:stCondLst>
                                            <p:cond delay="452"/>
                                          </p:stCondLst>
                                        </p:cTn>
                                        <p:tgtEl>
                                          <p:spTgt spid="10"/>
                                        </p:tgtEl>
                                      </p:cBhvr>
                                      <p:to x="100000" y="95000"/>
                                    </p:animScale>
                                    <p:animScale>
                                      <p:cBhvr>
                                        <p:cTn id="29" dur="41" decel="50000">
                                          <p:stCondLst>
                                            <p:cond delay="45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grpSp>
        <p:nvGrpSpPr>
          <p:cNvPr id="4" name="Gruppieren">
            <a:extLst>
              <a:ext uri="{FF2B5EF4-FFF2-40B4-BE49-F238E27FC236}">
                <a16:creationId xmlns:a16="http://schemas.microsoft.com/office/drawing/2014/main" id="{CE157A06-E2F7-9B4A-9275-011C8AC7B990}"/>
              </a:ext>
            </a:extLst>
          </p:cNvPr>
          <p:cNvGrpSpPr/>
          <p:nvPr/>
        </p:nvGrpSpPr>
        <p:grpSpPr>
          <a:xfrm>
            <a:off x="1284514" y="1387780"/>
            <a:ext cx="1888423" cy="3810000"/>
            <a:chOff x="7843" y="0"/>
            <a:chExt cx="3776845" cy="7620000"/>
          </a:xfrm>
        </p:grpSpPr>
        <p:grpSp>
          <p:nvGrpSpPr>
            <p:cNvPr id="5" name="Gruppieren">
              <a:extLst>
                <a:ext uri="{FF2B5EF4-FFF2-40B4-BE49-F238E27FC236}">
                  <a16:creationId xmlns:a16="http://schemas.microsoft.com/office/drawing/2014/main" id="{A4C4DFCC-47B7-0740-81F4-E792FB8F37D2}"/>
                </a:ext>
              </a:extLst>
            </p:cNvPr>
            <p:cNvGrpSpPr/>
            <p:nvPr/>
          </p:nvGrpSpPr>
          <p:grpSpPr>
            <a:xfrm>
              <a:off x="7843" y="987282"/>
              <a:ext cx="110941" cy="1833208"/>
              <a:chOff x="0" y="0"/>
              <a:chExt cx="110939" cy="1833206"/>
            </a:xfrm>
          </p:grpSpPr>
          <p:sp>
            <p:nvSpPr>
              <p:cNvPr id="13" name="Form">
                <a:extLst>
                  <a:ext uri="{FF2B5EF4-FFF2-40B4-BE49-F238E27FC236}">
                    <a16:creationId xmlns:a16="http://schemas.microsoft.com/office/drawing/2014/main" id="{F96A1591-17A9-A849-8D12-11316792F0B7}"/>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14" name="Form">
                <a:extLst>
                  <a:ext uri="{FF2B5EF4-FFF2-40B4-BE49-F238E27FC236}">
                    <a16:creationId xmlns:a16="http://schemas.microsoft.com/office/drawing/2014/main" id="{B97936EB-12DF-0349-9C9B-CA4BC0AF6DDE}"/>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15" name="Form">
                <a:extLst>
                  <a:ext uri="{FF2B5EF4-FFF2-40B4-BE49-F238E27FC236}">
                    <a16:creationId xmlns:a16="http://schemas.microsoft.com/office/drawing/2014/main" id="{9D40A7CB-60CF-3C44-B3E8-8F306DA22478}"/>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sp>
          <p:nvSpPr>
            <p:cNvPr id="6" name="Form">
              <a:extLst>
                <a:ext uri="{FF2B5EF4-FFF2-40B4-BE49-F238E27FC236}">
                  <a16:creationId xmlns:a16="http://schemas.microsoft.com/office/drawing/2014/main" id="{9A3BFF14-4EB6-0440-8E97-0CE745C382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7" name="Gruppieren">
              <a:extLst>
                <a:ext uri="{FF2B5EF4-FFF2-40B4-BE49-F238E27FC236}">
                  <a16:creationId xmlns:a16="http://schemas.microsoft.com/office/drawing/2014/main" id="{160956B7-AF93-EB4A-8DF7-AF1CCDA6B89B}"/>
                </a:ext>
              </a:extLst>
            </p:cNvPr>
            <p:cNvGrpSpPr/>
            <p:nvPr/>
          </p:nvGrpSpPr>
          <p:grpSpPr>
            <a:xfrm>
              <a:off x="34350" y="0"/>
              <a:ext cx="3721293" cy="7620000"/>
              <a:chOff x="0" y="0"/>
              <a:chExt cx="3721292" cy="7620000"/>
            </a:xfrm>
          </p:grpSpPr>
          <p:sp>
            <p:nvSpPr>
              <p:cNvPr id="8" name="Abgerundetes Rechteck">
                <a:extLst>
                  <a:ext uri="{FF2B5EF4-FFF2-40B4-BE49-F238E27FC236}">
                    <a16:creationId xmlns:a16="http://schemas.microsoft.com/office/drawing/2014/main" id="{E6164E5D-1C67-AD40-AFA9-583289589611}"/>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9" name="Abgerundetes Rechteck">
                <a:extLst>
                  <a:ext uri="{FF2B5EF4-FFF2-40B4-BE49-F238E27FC236}">
                    <a16:creationId xmlns:a16="http://schemas.microsoft.com/office/drawing/2014/main" id="{3183A16D-2060-AA43-9637-06084FBBD2F7}"/>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0" name="Abgerundetes Rechteck">
                <a:extLst>
                  <a:ext uri="{FF2B5EF4-FFF2-40B4-BE49-F238E27FC236}">
                    <a16:creationId xmlns:a16="http://schemas.microsoft.com/office/drawing/2014/main" id="{7CBB905D-AAAB-8A4E-98A0-D0A7F6396E4E}"/>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1" name="Abgerundetes Rechteck">
                <a:extLst>
                  <a:ext uri="{FF2B5EF4-FFF2-40B4-BE49-F238E27FC236}">
                    <a16:creationId xmlns:a16="http://schemas.microsoft.com/office/drawing/2014/main" id="{CFF9D799-0C6A-064F-B8A3-D91DF3D150CE}"/>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12" name="Abgerundetes Rechteck">
                <a:extLst>
                  <a:ext uri="{FF2B5EF4-FFF2-40B4-BE49-F238E27FC236}">
                    <a16:creationId xmlns:a16="http://schemas.microsoft.com/office/drawing/2014/main" id="{FD11C511-16CB-F64F-820E-5F74A10C57EC}"/>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grpSp>
        <p:nvGrpSpPr>
          <p:cNvPr id="16" name="Gruppieren">
            <a:extLst>
              <a:ext uri="{FF2B5EF4-FFF2-40B4-BE49-F238E27FC236}">
                <a16:creationId xmlns:a16="http://schemas.microsoft.com/office/drawing/2014/main" id="{C18D13BB-B2B1-AC49-ADF8-03C8EBCA4B28}"/>
              </a:ext>
            </a:extLst>
          </p:cNvPr>
          <p:cNvGrpSpPr/>
          <p:nvPr/>
        </p:nvGrpSpPr>
        <p:grpSpPr>
          <a:xfrm>
            <a:off x="3862614" y="1387780"/>
            <a:ext cx="1888424" cy="3810000"/>
            <a:chOff x="7843" y="0"/>
            <a:chExt cx="3776845" cy="7620000"/>
          </a:xfrm>
        </p:grpSpPr>
        <p:grpSp>
          <p:nvGrpSpPr>
            <p:cNvPr id="17" name="Gruppieren">
              <a:extLst>
                <a:ext uri="{FF2B5EF4-FFF2-40B4-BE49-F238E27FC236}">
                  <a16:creationId xmlns:a16="http://schemas.microsoft.com/office/drawing/2014/main" id="{D5538A3C-503F-B04C-96E4-B3E4426C2B6D}"/>
                </a:ext>
              </a:extLst>
            </p:cNvPr>
            <p:cNvGrpSpPr/>
            <p:nvPr/>
          </p:nvGrpSpPr>
          <p:grpSpPr>
            <a:xfrm>
              <a:off x="7843" y="987282"/>
              <a:ext cx="110941" cy="1833208"/>
              <a:chOff x="0" y="0"/>
              <a:chExt cx="110939" cy="1833206"/>
            </a:xfrm>
          </p:grpSpPr>
          <p:sp>
            <p:nvSpPr>
              <p:cNvPr id="25" name="Form">
                <a:extLst>
                  <a:ext uri="{FF2B5EF4-FFF2-40B4-BE49-F238E27FC236}">
                    <a16:creationId xmlns:a16="http://schemas.microsoft.com/office/drawing/2014/main" id="{4742F39D-3048-6347-B95B-7279232CE8CF}"/>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26" name="Form">
                <a:extLst>
                  <a:ext uri="{FF2B5EF4-FFF2-40B4-BE49-F238E27FC236}">
                    <a16:creationId xmlns:a16="http://schemas.microsoft.com/office/drawing/2014/main" id="{F438C0C5-72FD-FA47-8195-B6A206FD65D6}"/>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27" name="Form">
                <a:extLst>
                  <a:ext uri="{FF2B5EF4-FFF2-40B4-BE49-F238E27FC236}">
                    <a16:creationId xmlns:a16="http://schemas.microsoft.com/office/drawing/2014/main" id="{D2578561-3965-AC4E-AEC3-9677ABAF3970}"/>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sp>
          <p:nvSpPr>
            <p:cNvPr id="18" name="Form">
              <a:extLst>
                <a:ext uri="{FF2B5EF4-FFF2-40B4-BE49-F238E27FC236}">
                  <a16:creationId xmlns:a16="http://schemas.microsoft.com/office/drawing/2014/main" id="{E872D361-AC74-7F45-A038-FC20343633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19" name="Gruppieren">
              <a:extLst>
                <a:ext uri="{FF2B5EF4-FFF2-40B4-BE49-F238E27FC236}">
                  <a16:creationId xmlns:a16="http://schemas.microsoft.com/office/drawing/2014/main" id="{C510D5BF-7D32-4E47-86E7-A664BCF11E07}"/>
                </a:ext>
              </a:extLst>
            </p:cNvPr>
            <p:cNvGrpSpPr/>
            <p:nvPr/>
          </p:nvGrpSpPr>
          <p:grpSpPr>
            <a:xfrm>
              <a:off x="34350" y="0"/>
              <a:ext cx="3721293" cy="7620000"/>
              <a:chOff x="0" y="0"/>
              <a:chExt cx="3721292" cy="7620000"/>
            </a:xfrm>
          </p:grpSpPr>
          <p:sp>
            <p:nvSpPr>
              <p:cNvPr id="20" name="Abgerundetes Rechteck">
                <a:extLst>
                  <a:ext uri="{FF2B5EF4-FFF2-40B4-BE49-F238E27FC236}">
                    <a16:creationId xmlns:a16="http://schemas.microsoft.com/office/drawing/2014/main" id="{A94877A2-3078-9C44-9F64-72ACB13743AC}"/>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1" name="Abgerundetes Rechteck">
                <a:extLst>
                  <a:ext uri="{FF2B5EF4-FFF2-40B4-BE49-F238E27FC236}">
                    <a16:creationId xmlns:a16="http://schemas.microsoft.com/office/drawing/2014/main" id="{F2AAFC5A-629F-6C46-A250-375DE3FCDFA8}"/>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2" name="Abgerundetes Rechteck">
                <a:extLst>
                  <a:ext uri="{FF2B5EF4-FFF2-40B4-BE49-F238E27FC236}">
                    <a16:creationId xmlns:a16="http://schemas.microsoft.com/office/drawing/2014/main" id="{351A3572-A75D-7B4F-8D15-0447D36E9FE4}"/>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3" name="Abgerundetes Rechteck">
                <a:extLst>
                  <a:ext uri="{FF2B5EF4-FFF2-40B4-BE49-F238E27FC236}">
                    <a16:creationId xmlns:a16="http://schemas.microsoft.com/office/drawing/2014/main" id="{6CBAB2EB-F7CE-B049-8FBC-880E9272B49A}"/>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24" name="Abgerundetes Rechteck">
                <a:extLst>
                  <a:ext uri="{FF2B5EF4-FFF2-40B4-BE49-F238E27FC236}">
                    <a16:creationId xmlns:a16="http://schemas.microsoft.com/office/drawing/2014/main" id="{5E001EBE-C78E-5049-BC8B-265DB19D2425}"/>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pic>
        <p:nvPicPr>
          <p:cNvPr id="61" name="图片占位符 60">
            <a:extLst>
              <a:ext uri="{FF2B5EF4-FFF2-40B4-BE49-F238E27FC236}">
                <a16:creationId xmlns:a16="http://schemas.microsoft.com/office/drawing/2014/main" id="{735F75BA-0BF2-4D8D-8ECD-D18E8F006DD3}"/>
              </a:ext>
            </a:extLst>
          </p:cNvPr>
          <p:cNvPicPr>
            <a:picLocks noGrp="1" noChangeAspect="1"/>
          </p:cNvPicPr>
          <p:nvPr>
            <p:ph type="pic" idx="18"/>
          </p:nvPr>
        </p:nvPicPr>
        <p:blipFill>
          <a:blip r:embed="rId5" cstate="print">
            <a:extLst>
              <a:ext uri="{28A0092B-C50C-407E-A947-70E740481C1C}">
                <a14:useLocalDpi xmlns:a14="http://schemas.microsoft.com/office/drawing/2010/main" val="0"/>
              </a:ext>
            </a:extLst>
          </a:blip>
          <a:srcRect l="20009" r="20009"/>
          <a:stretch>
            <a:fillRect/>
          </a:stretch>
        </p:blipFill>
        <p:spPr>
          <a:xfrm flipH="1">
            <a:off x="1377303" y="1470143"/>
            <a:ext cx="1706067" cy="3641154"/>
          </a:xfrm>
        </p:spPr>
      </p:pic>
      <p:pic>
        <p:nvPicPr>
          <p:cNvPr id="63" name="图片占位符 62" descr="图片包含 玩具&#10;&#10;自动生成的说明">
            <a:extLst>
              <a:ext uri="{FF2B5EF4-FFF2-40B4-BE49-F238E27FC236}">
                <a16:creationId xmlns:a16="http://schemas.microsoft.com/office/drawing/2014/main" id="{8875F15A-7608-474B-87F2-2352A2D1690C}"/>
              </a:ext>
            </a:extLst>
          </p:cNvPr>
          <p:cNvPicPr>
            <a:picLocks noGrp="1" noChangeAspect="1"/>
          </p:cNvPicPr>
          <p:nvPr>
            <p:ph type="pic" idx="19"/>
          </p:nvPr>
        </p:nvPicPr>
        <p:blipFill>
          <a:blip r:embed="rId6" cstate="print">
            <a:extLst>
              <a:ext uri="{28A0092B-C50C-407E-A947-70E740481C1C}">
                <a14:useLocalDpi xmlns:a14="http://schemas.microsoft.com/office/drawing/2010/main" val="0"/>
              </a:ext>
            </a:extLst>
          </a:blip>
          <a:srcRect l="7338" r="7338"/>
          <a:stretch>
            <a:fillRect/>
          </a:stretch>
        </p:blipFill>
        <p:spPr>
          <a:xfrm flipH="1">
            <a:off x="3954709" y="1470143"/>
            <a:ext cx="1706067" cy="3641154"/>
          </a:xfrm>
        </p:spPr>
      </p:pic>
      <p:grpSp>
        <p:nvGrpSpPr>
          <p:cNvPr id="33" name="Gruppieren">
            <a:extLst>
              <a:ext uri="{FF2B5EF4-FFF2-40B4-BE49-F238E27FC236}">
                <a16:creationId xmlns:a16="http://schemas.microsoft.com/office/drawing/2014/main" id="{A4593D31-90BE-C34B-B4C5-A6AE3F923537}"/>
              </a:ext>
            </a:extLst>
          </p:cNvPr>
          <p:cNvGrpSpPr/>
          <p:nvPr/>
        </p:nvGrpSpPr>
        <p:grpSpPr>
          <a:xfrm>
            <a:off x="1732648" y="1436244"/>
            <a:ext cx="996077" cy="162218"/>
            <a:chOff x="0" y="0"/>
            <a:chExt cx="1992152" cy="324434"/>
          </a:xfrm>
        </p:grpSpPr>
        <p:grpSp>
          <p:nvGrpSpPr>
            <p:cNvPr id="34" name="Gruppieren">
              <a:extLst>
                <a:ext uri="{FF2B5EF4-FFF2-40B4-BE49-F238E27FC236}">
                  <a16:creationId xmlns:a16="http://schemas.microsoft.com/office/drawing/2014/main" id="{B32635DC-83EA-AA40-99F1-CBEC5E7DFB69}"/>
                </a:ext>
              </a:extLst>
            </p:cNvPr>
            <p:cNvGrpSpPr/>
            <p:nvPr/>
          </p:nvGrpSpPr>
          <p:grpSpPr>
            <a:xfrm>
              <a:off x="0" y="0"/>
              <a:ext cx="1992153" cy="324435"/>
              <a:chOff x="0" y="0"/>
              <a:chExt cx="1992152" cy="324434"/>
            </a:xfrm>
          </p:grpSpPr>
          <p:grpSp>
            <p:nvGrpSpPr>
              <p:cNvPr id="41" name="Gruppieren">
                <a:extLst>
                  <a:ext uri="{FF2B5EF4-FFF2-40B4-BE49-F238E27FC236}">
                    <a16:creationId xmlns:a16="http://schemas.microsoft.com/office/drawing/2014/main" id="{6A7A3A92-C958-6844-9D84-6457C8D4EAC9}"/>
                  </a:ext>
                </a:extLst>
              </p:cNvPr>
              <p:cNvGrpSpPr/>
              <p:nvPr/>
            </p:nvGrpSpPr>
            <p:grpSpPr>
              <a:xfrm>
                <a:off x="-1" y="66266"/>
                <a:ext cx="1992154" cy="258169"/>
                <a:chOff x="0" y="0"/>
                <a:chExt cx="1992152" cy="258168"/>
              </a:xfrm>
            </p:grpSpPr>
            <p:sp>
              <p:nvSpPr>
                <p:cNvPr id="43" name="Form">
                  <a:extLst>
                    <a:ext uri="{FF2B5EF4-FFF2-40B4-BE49-F238E27FC236}">
                      <a16:creationId xmlns:a16="http://schemas.microsoft.com/office/drawing/2014/main" id="{C29AC9DB-5380-0C46-9C9E-900E1A0BAF46}"/>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44" name="Form">
                  <a:extLst>
                    <a:ext uri="{FF2B5EF4-FFF2-40B4-BE49-F238E27FC236}">
                      <a16:creationId xmlns:a16="http://schemas.microsoft.com/office/drawing/2014/main" id="{7141D11A-CDB3-0D46-921F-54F67FF54353}"/>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45" name="Form">
                  <a:extLst>
                    <a:ext uri="{FF2B5EF4-FFF2-40B4-BE49-F238E27FC236}">
                      <a16:creationId xmlns:a16="http://schemas.microsoft.com/office/drawing/2014/main" id="{43082EA6-7D6A-C743-B5F3-78071964E095}"/>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grpSp>
          <p:sp>
            <p:nvSpPr>
              <p:cNvPr id="42" name="Rechteck">
                <a:extLst>
                  <a:ext uri="{FF2B5EF4-FFF2-40B4-BE49-F238E27FC236}">
                    <a16:creationId xmlns:a16="http://schemas.microsoft.com/office/drawing/2014/main" id="{CB62DDBF-469F-F948-8A2B-B4557B9B66E6}"/>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nvGrpSpPr>
            <p:cNvPr id="35" name="Gruppieren">
              <a:extLst>
                <a:ext uri="{FF2B5EF4-FFF2-40B4-BE49-F238E27FC236}">
                  <a16:creationId xmlns:a16="http://schemas.microsoft.com/office/drawing/2014/main" id="{B10EACAA-7C5E-7941-89E1-6343373C83FA}"/>
                </a:ext>
              </a:extLst>
            </p:cNvPr>
            <p:cNvGrpSpPr/>
            <p:nvPr/>
          </p:nvGrpSpPr>
          <p:grpSpPr>
            <a:xfrm>
              <a:off x="645056" y="115153"/>
              <a:ext cx="702041" cy="78441"/>
              <a:chOff x="537987" y="95075"/>
              <a:chExt cx="702040" cy="78439"/>
            </a:xfrm>
          </p:grpSpPr>
          <p:sp>
            <p:nvSpPr>
              <p:cNvPr id="36" name="Form">
                <a:extLst>
                  <a:ext uri="{FF2B5EF4-FFF2-40B4-BE49-F238E27FC236}">
                    <a16:creationId xmlns:a16="http://schemas.microsoft.com/office/drawing/2014/main" id="{350A9DEE-C0A1-964A-B9BB-A1AB4E189511}"/>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37" name="Gruppieren">
                <a:extLst>
                  <a:ext uri="{FF2B5EF4-FFF2-40B4-BE49-F238E27FC236}">
                    <a16:creationId xmlns:a16="http://schemas.microsoft.com/office/drawing/2014/main" id="{BF13CE05-4B50-AF41-BB78-060E3528AEBE}"/>
                  </a:ext>
                </a:extLst>
              </p:cNvPr>
              <p:cNvGrpSpPr/>
              <p:nvPr/>
            </p:nvGrpSpPr>
            <p:grpSpPr>
              <a:xfrm>
                <a:off x="1161588" y="95075"/>
                <a:ext cx="78441" cy="78440"/>
                <a:chOff x="0" y="0"/>
                <a:chExt cx="78439" cy="78439"/>
              </a:xfrm>
            </p:grpSpPr>
            <p:sp>
              <p:nvSpPr>
                <p:cNvPr id="38" name="Form">
                  <a:extLst>
                    <a:ext uri="{FF2B5EF4-FFF2-40B4-BE49-F238E27FC236}">
                      <a16:creationId xmlns:a16="http://schemas.microsoft.com/office/drawing/2014/main" id="{0C6D8081-A80C-D245-836E-6CD6759C4A29}"/>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39" name="Form">
                  <a:extLst>
                    <a:ext uri="{FF2B5EF4-FFF2-40B4-BE49-F238E27FC236}">
                      <a16:creationId xmlns:a16="http://schemas.microsoft.com/office/drawing/2014/main" id="{46550372-5BCA-5548-8F52-07A4CE6CA0F9}"/>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40" name="Form">
                  <a:extLst>
                    <a:ext uri="{FF2B5EF4-FFF2-40B4-BE49-F238E27FC236}">
                      <a16:creationId xmlns:a16="http://schemas.microsoft.com/office/drawing/2014/main" id="{A0B6355B-61EE-1042-B98E-C21D796A5127}"/>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grpSp>
      </p:grpSp>
      <p:grpSp>
        <p:nvGrpSpPr>
          <p:cNvPr id="46" name="Gruppieren">
            <a:extLst>
              <a:ext uri="{FF2B5EF4-FFF2-40B4-BE49-F238E27FC236}">
                <a16:creationId xmlns:a16="http://schemas.microsoft.com/office/drawing/2014/main" id="{B64AFE88-12A6-F14D-BF71-D5A0C35FB241}"/>
              </a:ext>
            </a:extLst>
          </p:cNvPr>
          <p:cNvGrpSpPr/>
          <p:nvPr/>
        </p:nvGrpSpPr>
        <p:grpSpPr>
          <a:xfrm>
            <a:off x="4310749" y="1436244"/>
            <a:ext cx="996077" cy="162218"/>
            <a:chOff x="0" y="0"/>
            <a:chExt cx="1992152" cy="324434"/>
          </a:xfrm>
        </p:grpSpPr>
        <p:grpSp>
          <p:nvGrpSpPr>
            <p:cNvPr id="47" name="Gruppieren">
              <a:extLst>
                <a:ext uri="{FF2B5EF4-FFF2-40B4-BE49-F238E27FC236}">
                  <a16:creationId xmlns:a16="http://schemas.microsoft.com/office/drawing/2014/main" id="{3EED8103-379F-104B-BA35-16165277CF8D}"/>
                </a:ext>
              </a:extLst>
            </p:cNvPr>
            <p:cNvGrpSpPr/>
            <p:nvPr/>
          </p:nvGrpSpPr>
          <p:grpSpPr>
            <a:xfrm>
              <a:off x="0" y="0"/>
              <a:ext cx="1992153" cy="324435"/>
              <a:chOff x="0" y="0"/>
              <a:chExt cx="1992152" cy="324434"/>
            </a:xfrm>
          </p:grpSpPr>
          <p:grpSp>
            <p:nvGrpSpPr>
              <p:cNvPr id="54" name="Gruppieren">
                <a:extLst>
                  <a:ext uri="{FF2B5EF4-FFF2-40B4-BE49-F238E27FC236}">
                    <a16:creationId xmlns:a16="http://schemas.microsoft.com/office/drawing/2014/main" id="{C8DFEFFA-E9E1-3546-AFFA-5458E0419C1F}"/>
                  </a:ext>
                </a:extLst>
              </p:cNvPr>
              <p:cNvGrpSpPr/>
              <p:nvPr/>
            </p:nvGrpSpPr>
            <p:grpSpPr>
              <a:xfrm>
                <a:off x="-1" y="66266"/>
                <a:ext cx="1992154" cy="258169"/>
                <a:chOff x="0" y="0"/>
                <a:chExt cx="1992152" cy="258168"/>
              </a:xfrm>
            </p:grpSpPr>
            <p:sp>
              <p:nvSpPr>
                <p:cNvPr id="56" name="Form">
                  <a:extLst>
                    <a:ext uri="{FF2B5EF4-FFF2-40B4-BE49-F238E27FC236}">
                      <a16:creationId xmlns:a16="http://schemas.microsoft.com/office/drawing/2014/main" id="{BACB12B2-7788-EF48-875E-743CEA873449}"/>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57" name="Form">
                  <a:extLst>
                    <a:ext uri="{FF2B5EF4-FFF2-40B4-BE49-F238E27FC236}">
                      <a16:creationId xmlns:a16="http://schemas.microsoft.com/office/drawing/2014/main" id="{99EA94C6-BCFB-824B-B650-87E2401CC805}"/>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sp>
              <p:nvSpPr>
                <p:cNvPr id="58" name="Form">
                  <a:extLst>
                    <a:ext uri="{FF2B5EF4-FFF2-40B4-BE49-F238E27FC236}">
                      <a16:creationId xmlns:a16="http://schemas.microsoft.com/office/drawing/2014/main" id="{8E3D11F4-36CD-444A-8024-7AF31E43FBA1}"/>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Helvetica Light"/>
                    <a:sym typeface="Helvetica Light"/>
                  </a:endParaRPr>
                </a:p>
              </p:txBody>
            </p:sp>
          </p:grpSp>
          <p:sp>
            <p:nvSpPr>
              <p:cNvPr id="55" name="Rechteck">
                <a:extLst>
                  <a:ext uri="{FF2B5EF4-FFF2-40B4-BE49-F238E27FC236}">
                    <a16:creationId xmlns:a16="http://schemas.microsoft.com/office/drawing/2014/main" id="{CD9E4890-B6F3-1A42-A302-084EC2BC2B6B}"/>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Helvetica Light"/>
                  <a:sym typeface="Helvetica Light"/>
                </a:endParaRPr>
              </a:p>
            </p:txBody>
          </p:sp>
        </p:grpSp>
        <p:grpSp>
          <p:nvGrpSpPr>
            <p:cNvPr id="48" name="Gruppieren">
              <a:extLst>
                <a:ext uri="{FF2B5EF4-FFF2-40B4-BE49-F238E27FC236}">
                  <a16:creationId xmlns:a16="http://schemas.microsoft.com/office/drawing/2014/main" id="{D74BE36E-32FF-4841-A9BC-39F6A862AD40}"/>
                </a:ext>
              </a:extLst>
            </p:cNvPr>
            <p:cNvGrpSpPr/>
            <p:nvPr/>
          </p:nvGrpSpPr>
          <p:grpSpPr>
            <a:xfrm>
              <a:off x="645056" y="115153"/>
              <a:ext cx="702041" cy="78441"/>
              <a:chOff x="537987" y="95075"/>
              <a:chExt cx="702040" cy="78439"/>
            </a:xfrm>
          </p:grpSpPr>
          <p:sp>
            <p:nvSpPr>
              <p:cNvPr id="49" name="Form">
                <a:extLst>
                  <a:ext uri="{FF2B5EF4-FFF2-40B4-BE49-F238E27FC236}">
                    <a16:creationId xmlns:a16="http://schemas.microsoft.com/office/drawing/2014/main" id="{0D3139E3-29A9-354A-9EC8-A9069F51E6E5}"/>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nvGrpSpPr>
              <p:cNvPr id="50" name="Gruppieren">
                <a:extLst>
                  <a:ext uri="{FF2B5EF4-FFF2-40B4-BE49-F238E27FC236}">
                    <a16:creationId xmlns:a16="http://schemas.microsoft.com/office/drawing/2014/main" id="{6E9F83E7-EEC3-564E-8A83-26C66ACE64C2}"/>
                  </a:ext>
                </a:extLst>
              </p:cNvPr>
              <p:cNvGrpSpPr/>
              <p:nvPr/>
            </p:nvGrpSpPr>
            <p:grpSpPr>
              <a:xfrm>
                <a:off x="1161588" y="95075"/>
                <a:ext cx="78441" cy="78440"/>
                <a:chOff x="0" y="0"/>
                <a:chExt cx="78439" cy="78439"/>
              </a:xfrm>
            </p:grpSpPr>
            <p:sp>
              <p:nvSpPr>
                <p:cNvPr id="51" name="Form">
                  <a:extLst>
                    <a:ext uri="{FF2B5EF4-FFF2-40B4-BE49-F238E27FC236}">
                      <a16:creationId xmlns:a16="http://schemas.microsoft.com/office/drawing/2014/main" id="{B5CCCF4C-6F40-624F-97EE-85BC3B32799E}"/>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52" name="Form">
                  <a:extLst>
                    <a:ext uri="{FF2B5EF4-FFF2-40B4-BE49-F238E27FC236}">
                      <a16:creationId xmlns:a16="http://schemas.microsoft.com/office/drawing/2014/main" id="{722A521C-ADD5-8B4F-9296-B59EAB8C38DB}"/>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sp>
              <p:nvSpPr>
                <p:cNvPr id="53" name="Form">
                  <a:extLst>
                    <a:ext uri="{FF2B5EF4-FFF2-40B4-BE49-F238E27FC236}">
                      <a16:creationId xmlns:a16="http://schemas.microsoft.com/office/drawing/2014/main" id="{BC3BEB3B-BED0-7144-8FED-414E4CC30E43}"/>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Arial"/>
                    <a:cs typeface="Arial"/>
                    <a:sym typeface="Arial"/>
                  </a:endParaRPr>
                </a:p>
              </p:txBody>
            </p:sp>
          </p:grpSp>
        </p:grpSp>
      </p:grpSp>
      <p:sp>
        <p:nvSpPr>
          <p:cNvPr id="62" name="Rectangle 27">
            <a:extLst>
              <a:ext uri="{FF2B5EF4-FFF2-40B4-BE49-F238E27FC236}">
                <a16:creationId xmlns:a16="http://schemas.microsoft.com/office/drawing/2014/main" id="{23F69C7C-4C3C-4FF0-A85F-F52737D90435}"/>
              </a:ext>
            </a:extLst>
          </p:cNvPr>
          <p:cNvSpPr txBox="1"/>
          <p:nvPr/>
        </p:nvSpPr>
        <p:spPr>
          <a:xfrm>
            <a:off x="6818631" y="1235380"/>
            <a:ext cx="3713075" cy="3427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NHẬN XÉT</a:t>
            </a:r>
          </a:p>
        </p:txBody>
      </p:sp>
    </p:spTree>
    <p:extLst>
      <p:ext uri="{BB962C8B-B14F-4D97-AF65-F5344CB8AC3E}">
        <p14:creationId xmlns:p14="http://schemas.microsoft.com/office/powerpoint/2010/main" val="345259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 calcmode="lin" valueType="num">
                                      <p:cBhvr>
                                        <p:cTn id="9" dur="500" fill="hold"/>
                                        <p:tgtEl>
                                          <p:spTgt spid="62"/>
                                        </p:tgtEl>
                                        <p:attrNameLst>
                                          <p:attrName>style.rotation</p:attrName>
                                        </p:attrNameLst>
                                      </p:cBhvr>
                                      <p:tavLst>
                                        <p:tav tm="0">
                                          <p:val>
                                            <p:fltVal val="90"/>
                                          </p:val>
                                        </p:tav>
                                        <p:tav tm="100000">
                                          <p:val>
                                            <p:fltVal val="0"/>
                                          </p:val>
                                        </p:tav>
                                      </p:tavLst>
                                    </p:anim>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155064DC-B297-497D-895F-78115580D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05" y="393468"/>
            <a:ext cx="6095496" cy="6095496"/>
          </a:xfrm>
          <a:prstGeom prst="rect">
            <a:avLst/>
          </a:prstGeom>
        </p:spPr>
      </p:pic>
      <p:sp>
        <p:nvSpPr>
          <p:cNvPr id="21" name="Rectangle 27">
            <a:extLst>
              <a:ext uri="{FF2B5EF4-FFF2-40B4-BE49-F238E27FC236}">
                <a16:creationId xmlns:a16="http://schemas.microsoft.com/office/drawing/2014/main" id="{23F69C7C-4C3C-4FF0-A85F-F52737D90435}"/>
              </a:ext>
            </a:extLst>
          </p:cNvPr>
          <p:cNvSpPr txBox="1"/>
          <p:nvPr/>
        </p:nvSpPr>
        <p:spPr>
          <a:xfrm>
            <a:off x="4193382" y="1661095"/>
            <a:ext cx="7886700" cy="4804392"/>
          </a:xfrm>
          <a:prstGeom prst="homePlate">
            <a:avLst/>
          </a:prstGeom>
          <a:solidFill>
            <a:schemeClr val="bg1">
              <a:alpha val="70000"/>
            </a:schemeClr>
          </a:solidFill>
          <a:ln w="12700" cap="flat">
            <a:noFill/>
            <a:miter lim="400000"/>
          </a:ln>
          <a:effectLst>
            <a:glow rad="139700">
              <a:schemeClr val="accent3">
                <a:satMod val="175000"/>
                <a:alpha val="40000"/>
              </a:schemeClr>
            </a:glow>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Xem lại bài.</a:t>
            </a:r>
          </a:p>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Có thể chọn đoạn khác để viết hoàn chỉnh, tập xây dựng đoạn văn kể chuyện.</a:t>
            </a:r>
          </a:p>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Chuẩn bị bài: </a:t>
            </a:r>
            <a:r>
              <a:rPr lang="en-US" sz="3600" b="1" kern="0">
                <a:solidFill>
                  <a:schemeClr val="accent2">
                    <a:lumMod val="50000"/>
                  </a:schemeClr>
                </a:solidFill>
                <a:latin typeface="Times New Roman" panose="02020603050405020304" pitchFamily="18" charset="0"/>
                <a:cs typeface="Times New Roman" panose="02020603050405020304" pitchFamily="18" charset="0"/>
              </a:rPr>
              <a:t>Luyện tập phát triển câu chuyện.</a:t>
            </a:r>
          </a:p>
        </p:txBody>
      </p:sp>
      <p:sp>
        <p:nvSpPr>
          <p:cNvPr id="22" name="Rectangle 27">
            <a:extLst>
              <a:ext uri="{FF2B5EF4-FFF2-40B4-BE49-F238E27FC236}">
                <a16:creationId xmlns:a16="http://schemas.microsoft.com/office/drawing/2014/main" id="{23F69C7C-4C3C-4FF0-A85F-F52737D90435}"/>
              </a:ext>
            </a:extLst>
          </p:cNvPr>
          <p:cNvSpPr txBox="1"/>
          <p:nvPr/>
        </p:nvSpPr>
        <p:spPr>
          <a:xfrm>
            <a:off x="3540612" y="-157864"/>
            <a:ext cx="8539470" cy="18189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DẶN DÒ</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iterate type="wd">
                                    <p:tmPct val="5000"/>
                                  </p:iterate>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90"/>
                                          </p:val>
                                        </p:tav>
                                        <p:tav tm="100000">
                                          <p:val>
                                            <p:fltVal val="0"/>
                                          </p:val>
                                        </p:tav>
                                      </p:tavLst>
                                    </p:anim>
                                    <p:animEffect transition="in" filter="fade">
                                      <p:cBhvr>
                                        <p:cTn id="15" dur="500"/>
                                        <p:tgtEl>
                                          <p:spTgt spid="22"/>
                                        </p:tgtEl>
                                      </p:cBhvr>
                                    </p:animEffect>
                                  </p:childTnLst>
                                </p:cTn>
                              </p:par>
                            </p:childTnLst>
                          </p:cTn>
                        </p:par>
                        <p:par>
                          <p:cTn id="16" fill="hold">
                            <p:stCondLst>
                              <p:cond delay="1025"/>
                            </p:stCondLst>
                            <p:childTnLst>
                              <p:par>
                                <p:cTn id="17" presetID="31" presetClass="entr" presetSubtype="0" fill="hold" nodeType="afterEffect">
                                  <p:stCondLst>
                                    <p:cond delay="0"/>
                                  </p:stCondLst>
                                  <p:iterate type="wd">
                                    <p:tmPct val="5000"/>
                                  </p:iterate>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p:cTn id="19"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21" dur="5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22" dur="500"/>
                                        <p:tgtEl>
                                          <p:spTgt spid="21">
                                            <p:txEl>
                                              <p:pRg st="0" end="0"/>
                                            </p:txEl>
                                          </p:spTgt>
                                        </p:tgtEl>
                                      </p:cBhvr>
                                    </p:animEffect>
                                  </p:childTnLst>
                                </p:cTn>
                              </p:par>
                            </p:childTnLst>
                          </p:cTn>
                        </p:par>
                        <p:par>
                          <p:cTn id="23" fill="hold">
                            <p:stCondLst>
                              <p:cond delay="1600"/>
                            </p:stCondLst>
                            <p:childTnLst>
                              <p:par>
                                <p:cTn id="24" presetID="16" presetClass="entr" presetSubtype="21" fill="hold" nodeType="afterEffect">
                                  <p:stCondLst>
                                    <p:cond delay="0"/>
                                  </p:stCondLst>
                                  <p:iterate type="wd">
                                    <p:tmPct val="10000"/>
                                  </p:iterate>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barn(inVertical)">
                                      <p:cBhvr>
                                        <p:cTn id="26" dur="500"/>
                                        <p:tgtEl>
                                          <p:spTgt spid="21">
                                            <p:txEl>
                                              <p:pRg st="1" end="1"/>
                                            </p:txEl>
                                          </p:spTgt>
                                        </p:tgtEl>
                                      </p:cBhvr>
                                    </p:animEffect>
                                  </p:childTnLst>
                                </p:cTn>
                              </p:par>
                            </p:childTnLst>
                          </p:cTn>
                        </p:par>
                        <p:par>
                          <p:cTn id="27" fill="hold">
                            <p:stCondLst>
                              <p:cond delay="2950"/>
                            </p:stCondLst>
                            <p:childTnLst>
                              <p:par>
                                <p:cTn id="28" presetID="26" presetClass="entr" presetSubtype="0" fill="hold" nodeType="afterEffect">
                                  <p:stCondLst>
                                    <p:cond delay="0"/>
                                  </p:stCondLst>
                                  <p:iterate type="wd">
                                    <p:tmPct val="10000"/>
                                  </p:iterate>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wipe(down)">
                                      <p:cBhvr>
                                        <p:cTn id="30" dur="145">
                                          <p:stCondLst>
                                            <p:cond delay="0"/>
                                          </p:stCondLst>
                                        </p:cTn>
                                        <p:tgtEl>
                                          <p:spTgt spid="21">
                                            <p:txEl>
                                              <p:pRg st="2" end="2"/>
                                            </p:txEl>
                                          </p:spTgt>
                                        </p:tgtEl>
                                      </p:cBhvr>
                                    </p:animEffect>
                                    <p:anim calcmode="lin" valueType="num">
                                      <p:cBhvr>
                                        <p:cTn id="31" dur="456" tmFilter="0,0; 0.14,0.36; 0.43,0.73; 0.71,0.91; 1.0,1.0">
                                          <p:stCondLst>
                                            <p:cond delay="0"/>
                                          </p:stCondLst>
                                        </p:cTn>
                                        <p:tgtEl>
                                          <p:spTgt spid="21">
                                            <p:txEl>
                                              <p:pRg st="2" end="2"/>
                                            </p:txEl>
                                          </p:spTgt>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21">
                                            <p:txEl>
                                              <p:pRg st="2" end="2"/>
                                            </p:txEl>
                                          </p:spTgt>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21">
                                            <p:txEl>
                                              <p:pRg st="2" end="2"/>
                                            </p:txEl>
                                          </p:spTgt>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21">
                                            <p:txEl>
                                              <p:pRg st="2" end="2"/>
                                            </p:txEl>
                                          </p:spTgt>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21">
                                            <p:txEl>
                                              <p:pRg st="2" end="2"/>
                                            </p:txEl>
                                          </p:spTgt>
                                        </p:tgtEl>
                                        <p:attrNameLst>
                                          <p:attrName>ppt_y</p:attrName>
                                        </p:attrNameLst>
                                      </p:cBhvr>
                                      <p:tavLst>
                                        <p:tav tm="0" fmla="#ppt_y-sin(pi*$)/81">
                                          <p:val>
                                            <p:fltVal val="0"/>
                                          </p:val>
                                        </p:tav>
                                        <p:tav tm="100000">
                                          <p:val>
                                            <p:fltVal val="1"/>
                                          </p:val>
                                        </p:tav>
                                      </p:tavLst>
                                    </p:anim>
                                    <p:animScale>
                                      <p:cBhvr>
                                        <p:cTn id="36" dur="7">
                                          <p:stCondLst>
                                            <p:cond delay="162"/>
                                          </p:stCondLst>
                                        </p:cTn>
                                        <p:tgtEl>
                                          <p:spTgt spid="21">
                                            <p:txEl>
                                              <p:pRg st="2" end="2"/>
                                            </p:txEl>
                                          </p:spTgt>
                                        </p:tgtEl>
                                      </p:cBhvr>
                                      <p:to x="100000" y="60000"/>
                                    </p:animScale>
                                    <p:animScale>
                                      <p:cBhvr>
                                        <p:cTn id="37" dur="41" decel="50000">
                                          <p:stCondLst>
                                            <p:cond delay="169"/>
                                          </p:stCondLst>
                                        </p:cTn>
                                        <p:tgtEl>
                                          <p:spTgt spid="21">
                                            <p:txEl>
                                              <p:pRg st="2" end="2"/>
                                            </p:txEl>
                                          </p:spTgt>
                                        </p:tgtEl>
                                      </p:cBhvr>
                                      <p:to x="100000" y="100000"/>
                                    </p:animScale>
                                    <p:animScale>
                                      <p:cBhvr>
                                        <p:cTn id="38" dur="7">
                                          <p:stCondLst>
                                            <p:cond delay="328"/>
                                          </p:stCondLst>
                                        </p:cTn>
                                        <p:tgtEl>
                                          <p:spTgt spid="21">
                                            <p:txEl>
                                              <p:pRg st="2" end="2"/>
                                            </p:txEl>
                                          </p:spTgt>
                                        </p:tgtEl>
                                      </p:cBhvr>
                                      <p:to x="100000" y="80000"/>
                                    </p:animScale>
                                    <p:animScale>
                                      <p:cBhvr>
                                        <p:cTn id="39" dur="41" decel="50000">
                                          <p:stCondLst>
                                            <p:cond delay="335"/>
                                          </p:stCondLst>
                                        </p:cTn>
                                        <p:tgtEl>
                                          <p:spTgt spid="21">
                                            <p:txEl>
                                              <p:pRg st="2" end="2"/>
                                            </p:txEl>
                                          </p:spTgt>
                                        </p:tgtEl>
                                      </p:cBhvr>
                                      <p:to x="100000" y="100000"/>
                                    </p:animScale>
                                    <p:animScale>
                                      <p:cBhvr>
                                        <p:cTn id="40" dur="7">
                                          <p:stCondLst>
                                            <p:cond delay="410"/>
                                          </p:stCondLst>
                                        </p:cTn>
                                        <p:tgtEl>
                                          <p:spTgt spid="21">
                                            <p:txEl>
                                              <p:pRg st="2" end="2"/>
                                            </p:txEl>
                                          </p:spTgt>
                                        </p:tgtEl>
                                      </p:cBhvr>
                                      <p:to x="100000" y="90000"/>
                                    </p:animScale>
                                    <p:animScale>
                                      <p:cBhvr>
                                        <p:cTn id="41" dur="41" decel="50000">
                                          <p:stCondLst>
                                            <p:cond delay="417"/>
                                          </p:stCondLst>
                                        </p:cTn>
                                        <p:tgtEl>
                                          <p:spTgt spid="21">
                                            <p:txEl>
                                              <p:pRg st="2" end="2"/>
                                            </p:txEl>
                                          </p:spTgt>
                                        </p:tgtEl>
                                      </p:cBhvr>
                                      <p:to x="100000" y="100000"/>
                                    </p:animScale>
                                    <p:animScale>
                                      <p:cBhvr>
                                        <p:cTn id="42" dur="7">
                                          <p:stCondLst>
                                            <p:cond delay="452"/>
                                          </p:stCondLst>
                                        </p:cTn>
                                        <p:tgtEl>
                                          <p:spTgt spid="21">
                                            <p:txEl>
                                              <p:pRg st="2" end="2"/>
                                            </p:txEl>
                                          </p:spTgt>
                                        </p:tgtEl>
                                      </p:cBhvr>
                                      <p:to x="100000" y="95000"/>
                                    </p:animScale>
                                    <p:animScale>
                                      <p:cBhvr>
                                        <p:cTn id="43" dur="41" decel="50000">
                                          <p:stCondLst>
                                            <p:cond delay="459"/>
                                          </p:stCondLst>
                                        </p:cTn>
                                        <p:tgtEl>
                                          <p:spTgt spid="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141AAB0-8409-4AC4-B410-9A27CDD438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556" b="40444"/>
          <a:stretch/>
        </p:blipFill>
        <p:spPr>
          <a:xfrm>
            <a:off x="4774006" y="1342932"/>
            <a:ext cx="6838874" cy="3077783"/>
          </a:xfrm>
          <a:prstGeom prst="rect">
            <a:avLst/>
          </a:prstGeom>
        </p:spPr>
      </p:pic>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5333"/>
          <a:stretch/>
        </p:blipFill>
        <p:spPr>
          <a:xfrm>
            <a:off x="-775059" y="523026"/>
            <a:ext cx="7116866" cy="5836379"/>
          </a:xfrm>
          <a:prstGeom prst="rect">
            <a:avLst/>
          </a:prstGeom>
          <a:ln>
            <a:noFill/>
          </a:ln>
        </p:spPr>
      </p:pic>
      <p:sp>
        <p:nvSpPr>
          <p:cNvPr id="2" name="Rectangle 1"/>
          <p:cNvSpPr/>
          <p:nvPr/>
        </p:nvSpPr>
        <p:spPr>
          <a:xfrm>
            <a:off x="5490619" y="2205335"/>
            <a:ext cx="5405647" cy="1015663"/>
          </a:xfrm>
          <a:prstGeom prst="rect">
            <a:avLst/>
          </a:prstGeom>
          <a:noFill/>
        </p:spPr>
        <p:txBody>
          <a:bodyPr wrap="none" lIns="91440" tIns="45720" rIns="91440" bIns="45720">
            <a:spAutoFit/>
          </a:bodyPr>
          <a:lstStyle/>
          <a:p>
            <a:pPr algn="ctr"/>
            <a:r>
              <a:rPr lang="en-US" sz="6000" b="0" cap="none" spc="0">
                <a:ln w="0"/>
                <a:solidFill>
                  <a:srgbClr val="3B1D69"/>
                </a:solidFill>
                <a:effectLst>
                  <a:outerShdw blurRad="38100" dist="19050" dir="2700000" algn="tl" rotWithShape="0">
                    <a:schemeClr val="dk1">
                      <a:alpha val="40000"/>
                    </a:schemeClr>
                  </a:outerShdw>
                </a:effectLst>
                <a:latin typeface="UTM Azuki" panose="02040603050506020204" pitchFamily="18" charset="0"/>
              </a:rPr>
              <a:t>Tạm biệt các em!</a:t>
            </a:r>
          </a:p>
        </p:txBody>
      </p:sp>
    </p:spTree>
    <p:extLst>
      <p:ext uri="{BB962C8B-B14F-4D97-AF65-F5344CB8AC3E}">
        <p14:creationId xmlns:p14="http://schemas.microsoft.com/office/powerpoint/2010/main" val="2630161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style.rotation</p:attrName>
                                        </p:attrNameLst>
                                      </p:cBhvr>
                                      <p:tavLst>
                                        <p:tav tm="0">
                                          <p:val>
                                            <p:fltVal val="90"/>
                                          </p:val>
                                        </p:tav>
                                        <p:tav tm="100000">
                                          <p:val>
                                            <p:fltVal val="0"/>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a:stretch>
        </a:blipFill>
        <a:effectLst/>
      </p:bgPr>
    </p:bg>
    <p:spTree>
      <p:nvGrpSpPr>
        <p:cNvPr id="1" name=""/>
        <p:cNvGrpSpPr/>
        <p:nvPr/>
      </p:nvGrpSpPr>
      <p:grpSpPr>
        <a:xfrm>
          <a:off x="0" y="0"/>
          <a:ext cx="0" cy="0"/>
          <a:chOff x="0" y="0"/>
          <a:chExt cx="0" cy="0"/>
        </a:xfrm>
      </p:grpSpPr>
      <p:pic>
        <p:nvPicPr>
          <p:cNvPr id="2" name="BEST CIRCUS HORSE ACTS YANA SHANIKOVA (online-video-cutter.co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6858000"/>
          </a:xfrm>
          <a:prstGeom prst="rect">
            <a:avLst/>
          </a:prstGeom>
        </p:spPr>
      </p:pic>
      <p:pic>
        <p:nvPicPr>
          <p:cNvPr id="5" name="图片 4">
            <a:extLst>
              <a:ext uri="{FF2B5EF4-FFF2-40B4-BE49-F238E27FC236}">
                <a16:creationId xmlns:a16="http://schemas.microsoft.com/office/drawing/2014/main" id="{0FE31F07-C04C-4878-B499-EA313488D34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500" l="0" r="43281">
                        <a14:foregroundMark x1="833" y1="19000" x2="1354" y2="20667"/>
                        <a14:foregroundMark x1="4219" y1="18667" x2="5000" y2="19167"/>
                        <a14:foregroundMark x1="7344" y1="17333" x2="9479" y2="16667"/>
                        <a14:foregroundMark x1="14896" y1="88333" x2="15937" y2="92000"/>
                      </a14:backgroundRemoval>
                    </a14:imgEffect>
                  </a14:imgLayer>
                </a14:imgProps>
              </a:ext>
              <a:ext uri="{28A0092B-C50C-407E-A947-70E740481C1C}">
                <a14:useLocalDpi xmlns:a14="http://schemas.microsoft.com/office/drawing/2010/main" val="0"/>
              </a:ext>
            </a:extLst>
          </a:blip>
          <a:srcRect r="51816"/>
          <a:stretch/>
        </p:blipFill>
        <p:spPr>
          <a:xfrm flipH="1">
            <a:off x="5486400" y="0"/>
            <a:ext cx="6705600" cy="6858000"/>
          </a:xfrm>
          <a:prstGeom prst="rect">
            <a:avLst/>
          </a:prstGeom>
        </p:spPr>
      </p:pic>
    </p:spTree>
    <p:extLst>
      <p:ext uri="{BB962C8B-B14F-4D97-AF65-F5344CB8AC3E}">
        <p14:creationId xmlns:p14="http://schemas.microsoft.com/office/powerpoint/2010/main" val="1949564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57975B4-F9B2-4591-A449-E27D9F9DC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54" y="2978037"/>
            <a:ext cx="2442818" cy="246389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5772" y="943429"/>
            <a:ext cx="9012120" cy="4715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Rectangle 13"/>
          <p:cNvSpPr/>
          <p:nvPr/>
        </p:nvSpPr>
        <p:spPr>
          <a:xfrm>
            <a:off x="2507150" y="38100"/>
            <a:ext cx="3853940" cy="769441"/>
          </a:xfrm>
          <a:prstGeom prst="rect">
            <a:avLst/>
          </a:prstGeom>
          <a:noFill/>
        </p:spPr>
        <p:txBody>
          <a:bodyPr wrap="none" lIns="91440" tIns="45720" rIns="91440" bIns="45720">
            <a:spAutoFit/>
          </a:bodyPr>
          <a:lstStyle/>
          <a:p>
            <a:pPr algn="ctr"/>
            <a:r>
              <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a:t>
            </a:r>
          </a:p>
        </p:txBody>
      </p:sp>
      <p:sp>
        <p:nvSpPr>
          <p:cNvPr id="16" name="Rounded Rectangular Callout 15"/>
          <p:cNvSpPr/>
          <p:nvPr/>
        </p:nvSpPr>
        <p:spPr>
          <a:xfrm>
            <a:off x="6573384" y="1051953"/>
            <a:ext cx="2235200" cy="1074057"/>
          </a:xfrm>
          <a:prstGeom prst="wedgeRoundRectCallout">
            <a:avLst>
              <a:gd name="adj1" fmla="val -34246"/>
              <a:gd name="adj2" fmla="val 100317"/>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Va-li-a</a:t>
            </a:r>
          </a:p>
        </p:txBody>
      </p:sp>
      <p:sp>
        <p:nvSpPr>
          <p:cNvPr id="17" name="Rounded Rectangular Callout 16"/>
          <p:cNvSpPr/>
          <p:nvPr/>
        </p:nvSpPr>
        <p:spPr>
          <a:xfrm>
            <a:off x="9531289" y="297875"/>
            <a:ext cx="2235200" cy="1291107"/>
          </a:xfrm>
          <a:prstGeom prst="wedgeRoundRectCallout">
            <a:avLst>
              <a:gd name="adj1" fmla="val -30209"/>
              <a:gd name="adj2" fmla="val 66309"/>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Giám đốc rạp xiếc</a:t>
            </a:r>
          </a:p>
        </p:txBody>
      </p:sp>
    </p:spTree>
    <p:extLst>
      <p:ext uri="{BB962C8B-B14F-4D97-AF65-F5344CB8AC3E}">
        <p14:creationId xmlns:p14="http://schemas.microsoft.com/office/powerpoint/2010/main" val="344949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iterate type="wd">
                                    <p:tmPct val="10000"/>
                                  </p:iterate>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100"/>
                            </p:stCondLst>
                            <p:childTnLst>
                              <p:par>
                                <p:cTn id="16" presetID="14" presetClass="entr" presetSubtype="10" fill="hold" nodeType="after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iterate type="wd">
                                    <p:tmPct val="10000"/>
                                  </p:iterate>
                                  <p:childTnLst>
                                    <p:set>
                                      <p:cBhvr>
                                        <p:cTn id="22" dur="1" fill="hold">
                                          <p:stCondLst>
                                            <p:cond delay="0"/>
                                          </p:stCondLst>
                                        </p:cTn>
                                        <p:tgtEl>
                                          <p:spTgt spid="16"/>
                                        </p:tgtEl>
                                        <p:attrNameLst>
                                          <p:attrName>style.visibility</p:attrName>
                                        </p:attrNameLst>
                                      </p:cBhvr>
                                      <p:to>
                                        <p:strVal val="visible"/>
                                      </p:to>
                                    </p:set>
                                    <p:animEffect transition="in" filter="circle(i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iterate type="wd">
                                    <p:tmPct val="10000"/>
                                  </p:iterate>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FE31F07-C04C-4878-B499-EA313488D3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500" l="0" r="43281">
                        <a14:foregroundMark x1="833" y1="19000" x2="1354" y2="20667"/>
                        <a14:foregroundMark x1="4219" y1="18667" x2="5000" y2="19167"/>
                        <a14:foregroundMark x1="7344" y1="17333" x2="9479" y2="16667"/>
                        <a14:foregroundMark x1="14896" y1="88333" x2="15937" y2="92000"/>
                      </a14:backgroundRemoval>
                    </a14:imgEffect>
                  </a14:imgLayer>
                </a14:imgProps>
              </a:ext>
              <a:ext uri="{28A0092B-C50C-407E-A947-70E740481C1C}">
                <a14:useLocalDpi xmlns:a14="http://schemas.microsoft.com/office/drawing/2010/main" val="0"/>
              </a:ext>
            </a:extLst>
          </a:blip>
          <a:srcRect r="51816"/>
          <a:stretch/>
        </p:blipFill>
        <p:spPr>
          <a:xfrm>
            <a:off x="-1" y="0"/>
            <a:ext cx="10611887" cy="6882432"/>
          </a:xfrm>
          <a:prstGeom prst="rect">
            <a:avLst/>
          </a:prstGeom>
        </p:spPr>
      </p:pic>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1768" y="2004646"/>
            <a:ext cx="2665573" cy="4853354"/>
          </a:xfrm>
          <a:prstGeom prst="rect">
            <a:avLst/>
          </a:prstGeom>
        </p:spPr>
      </p:pic>
      <p:sp>
        <p:nvSpPr>
          <p:cNvPr id="8" name="文本框 7">
            <a:extLst>
              <a:ext uri="{FF2B5EF4-FFF2-40B4-BE49-F238E27FC236}">
                <a16:creationId xmlns:a16="http://schemas.microsoft.com/office/drawing/2014/main" id="{D4413F27-EB89-4CF2-8D4D-09CA79C1D857}"/>
              </a:ext>
            </a:extLst>
          </p:cNvPr>
          <p:cNvSpPr txBox="1"/>
          <p:nvPr/>
        </p:nvSpPr>
        <p:spPr>
          <a:xfrm>
            <a:off x="2222500" y="1308582"/>
            <a:ext cx="8851899" cy="3416320"/>
          </a:xfrm>
          <a:prstGeom prst="rect">
            <a:avLst/>
          </a:prstGeom>
          <a:noFill/>
        </p:spPr>
        <p:txBody>
          <a:bodyPr wrap="square" rtlCol="0">
            <a:spAutoFit/>
          </a:bodyPr>
          <a:lstStyle/>
          <a:p>
            <a:pPr algn="ctr"/>
            <a:r>
              <a:rPr lang="en-US" altLang="zh-CN" sz="7200" b="1">
                <a:solidFill>
                  <a:srgbClr val="FECF0F"/>
                </a:solidFill>
                <a:effectLst>
                  <a:innerShdw blurRad="63500" dist="50800" dir="8100000">
                    <a:prstClr val="black">
                      <a:alpha val="50000"/>
                    </a:prstClr>
                  </a:innerShdw>
                </a:effectLst>
                <a:latin typeface="UTM Azuki" panose="02040603050506020204" pitchFamily="18" charset="0"/>
              </a:rPr>
              <a:t>LUYỆN TẬP XÂY DỰNG ĐOẠN VĂN </a:t>
            </a:r>
          </a:p>
          <a:p>
            <a:pPr algn="ctr"/>
            <a:r>
              <a:rPr lang="en-US" altLang="zh-CN" sz="7200" b="1">
                <a:solidFill>
                  <a:srgbClr val="FECF0F"/>
                </a:solidFill>
                <a:effectLst>
                  <a:innerShdw blurRad="63500" dist="50800" dir="8100000">
                    <a:prstClr val="black">
                      <a:alpha val="50000"/>
                    </a:prstClr>
                  </a:innerShdw>
                </a:effectLst>
                <a:latin typeface="UTM Azuki" panose="02040603050506020204" pitchFamily="18" charset="0"/>
              </a:rPr>
              <a:t>KỂ CHUYỆN</a:t>
            </a:r>
            <a:endParaRPr lang="zh-CN" altLang="en-US" sz="7200" b="1" dirty="0">
              <a:solidFill>
                <a:srgbClr val="934A9A"/>
              </a:solidFill>
              <a:effectLst>
                <a:innerShdw blurRad="63500" dist="50800" dir="8100000">
                  <a:prstClr val="black">
                    <a:alpha val="50000"/>
                  </a:prstClr>
                </a:innerShdw>
              </a:effectLst>
              <a:latin typeface="UTM Azuki" panose="02040603050506020204" pitchFamily="18" charset="0"/>
            </a:endParaRPr>
          </a:p>
        </p:txBody>
      </p:sp>
      <p:sp>
        <p:nvSpPr>
          <p:cNvPr id="10" name="文本框 7">
            <a:extLst>
              <a:ext uri="{FF2B5EF4-FFF2-40B4-BE49-F238E27FC236}">
                <a16:creationId xmlns:a16="http://schemas.microsoft.com/office/drawing/2014/main" id="{D4413F27-EB89-4CF2-8D4D-09CA79C1D857}"/>
              </a:ext>
            </a:extLst>
          </p:cNvPr>
          <p:cNvSpPr txBox="1"/>
          <p:nvPr/>
        </p:nvSpPr>
        <p:spPr>
          <a:xfrm>
            <a:off x="-2434706" y="0"/>
            <a:ext cx="8851899" cy="707886"/>
          </a:xfrm>
          <a:prstGeom prst="rect">
            <a:avLst/>
          </a:prstGeom>
          <a:noFill/>
        </p:spPr>
        <p:txBody>
          <a:bodyPr wrap="square" rtlCol="0">
            <a:spAutoFit/>
          </a:bodyPr>
          <a:lstStyle/>
          <a:p>
            <a:pPr algn="ctr"/>
            <a:r>
              <a:rPr lang="en-US" altLang="zh-CN" sz="4000">
                <a:solidFill>
                  <a:schemeClr val="bg1"/>
                </a:solidFill>
                <a:effectLst>
                  <a:innerShdw blurRad="63500" dist="50800" dir="8100000">
                    <a:prstClr val="black">
                      <a:alpha val="50000"/>
                    </a:prstClr>
                  </a:innerShdw>
                </a:effectLst>
                <a:latin typeface="UTM Deutsch Gothic" panose="02040603050506020204" pitchFamily="18" charset="0"/>
              </a:rPr>
              <a:t>TẬP LÀM VĂN</a:t>
            </a:r>
            <a:endParaRPr lang="zh-CN" altLang="en-US" sz="4000" dirty="0">
              <a:solidFill>
                <a:schemeClr val="bg1"/>
              </a:solidFill>
              <a:effectLst>
                <a:innerShdw blurRad="63500" dist="50800" dir="8100000">
                  <a:prstClr val="black">
                    <a:alpha val="50000"/>
                  </a:prstClr>
                </a:innerShdw>
              </a:effectLst>
              <a:latin typeface="UTM Deutsch Gothic" panose="02040603050506020204" pitchFamily="18" charset="0"/>
            </a:endParaRPr>
          </a:p>
        </p:txBody>
      </p:sp>
    </p:spTree>
    <p:extLst>
      <p:ext uri="{BB962C8B-B14F-4D97-AF65-F5344CB8AC3E}">
        <p14:creationId xmlns:p14="http://schemas.microsoft.com/office/powerpoint/2010/main" val="176430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900"/>
                            </p:stCondLst>
                            <p:childTnLst>
                              <p:par>
                                <p:cTn id="18" presetID="22" presetClass="entr" presetSubtype="8" fill="hold" grpId="0" nodeType="afterEffect">
                                  <p:stCondLst>
                                    <p:cond delay="0"/>
                                  </p:stCondLst>
                                  <p:iterate type="lt">
                                    <p:tmPct val="0"/>
                                  </p:iterate>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400"/>
                            </p:stCondLst>
                            <p:childTnLst>
                              <p:par>
                                <p:cTn id="22" presetID="34" presetClass="emph" presetSubtype="0" fill="hold" grpId="1"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8"/>
                                        </p:tgtEl>
                                        <p:attrNameLst>
                                          <p:attrName>ppt_x</p:attrName>
                                          <p:attrName>ppt_y</p:attrName>
                                        </p:attrNameLst>
                                      </p:cBhvr>
                                    </p:animMotion>
                                    <p:animRot by="1500000">
                                      <p:cBhvr>
                                        <p:cTn id="24" dur="125" fill="hold">
                                          <p:stCondLst>
                                            <p:cond delay="0"/>
                                          </p:stCondLst>
                                        </p:cTn>
                                        <p:tgtEl>
                                          <p:spTgt spid="8"/>
                                        </p:tgtEl>
                                        <p:attrNameLst>
                                          <p:attrName>r</p:attrName>
                                        </p:attrNameLst>
                                      </p:cBhvr>
                                    </p:animRot>
                                    <p:animRot by="-1500000">
                                      <p:cBhvr>
                                        <p:cTn id="25" dur="125" fill="hold">
                                          <p:stCondLst>
                                            <p:cond delay="125"/>
                                          </p:stCondLst>
                                        </p:cTn>
                                        <p:tgtEl>
                                          <p:spTgt spid="8"/>
                                        </p:tgtEl>
                                        <p:attrNameLst>
                                          <p:attrName>r</p:attrName>
                                        </p:attrNameLst>
                                      </p:cBhvr>
                                    </p:animRot>
                                    <p:animRot by="-1500000">
                                      <p:cBhvr>
                                        <p:cTn id="26" dur="125" fill="hold">
                                          <p:stCondLst>
                                            <p:cond delay="250"/>
                                          </p:stCondLst>
                                        </p:cTn>
                                        <p:tgtEl>
                                          <p:spTgt spid="8"/>
                                        </p:tgtEl>
                                        <p:attrNameLst>
                                          <p:attrName>r</p:attrName>
                                        </p:attrNameLst>
                                      </p:cBhvr>
                                    </p:animRot>
                                    <p:animRot by="1500000">
                                      <p:cBhvr>
                                        <p:cTn id="27"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玩具&#10;&#10;自动生成的说明">
            <a:extLst>
              <a:ext uri="{FF2B5EF4-FFF2-40B4-BE49-F238E27FC236}">
                <a16:creationId xmlns:a16="http://schemas.microsoft.com/office/drawing/2014/main" id="{A4F99884-E4B4-4C79-BD08-82DC391CF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736" y="698159"/>
            <a:ext cx="2987746" cy="5013960"/>
          </a:xfrm>
          <a:prstGeom prst="rect">
            <a:avLst/>
          </a:prstGeom>
        </p:spPr>
      </p:pic>
      <p:sp>
        <p:nvSpPr>
          <p:cNvPr id="29" name="Rectangle 27">
            <a:extLst>
              <a:ext uri="{FF2B5EF4-FFF2-40B4-BE49-F238E27FC236}">
                <a16:creationId xmlns:a16="http://schemas.microsoft.com/office/drawing/2014/main" id="{23F69C7C-4C3C-4FF0-A85F-F52737D90435}"/>
              </a:ext>
            </a:extLst>
          </p:cNvPr>
          <p:cNvSpPr txBox="1"/>
          <p:nvPr/>
        </p:nvSpPr>
        <p:spPr>
          <a:xfrm>
            <a:off x="5704114" y="1358018"/>
            <a:ext cx="3713075" cy="3427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UTM Azuki" panose="02040603050506020204" pitchFamily="18" charset="0"/>
              </a:rPr>
              <a:t>KHÁM PHÁ</a:t>
            </a:r>
          </a:p>
        </p:txBody>
      </p:sp>
    </p:spTree>
    <p:extLst>
      <p:ext uri="{BB962C8B-B14F-4D97-AF65-F5344CB8AC3E}">
        <p14:creationId xmlns:p14="http://schemas.microsoft.com/office/powerpoint/2010/main" val="4022624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31" presetClass="entr" presetSubtype="0" fill="hold" grpId="0" nodeType="afterEffect">
                                  <p:stCondLst>
                                    <p:cond delay="0"/>
                                  </p:stCondLst>
                                  <p:iterate type="lt">
                                    <p:tmPct val="5000"/>
                                  </p:iterate>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 calcmode="lin" valueType="num">
                                      <p:cBhvr>
                                        <p:cTn id="15" dur="500" fill="hold"/>
                                        <p:tgtEl>
                                          <p:spTgt spid="29"/>
                                        </p:tgtEl>
                                        <p:attrNameLst>
                                          <p:attrName>style.rotation</p:attrName>
                                        </p:attrNameLst>
                                      </p:cBhvr>
                                      <p:tavLst>
                                        <p:tav tm="0">
                                          <p:val>
                                            <p:fltVal val="90"/>
                                          </p:val>
                                        </p:tav>
                                        <p:tav tm="100000">
                                          <p:val>
                                            <p:fltVal val="0"/>
                                          </p:val>
                                        </p:tav>
                                      </p:tavLst>
                                    </p:anim>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1. </a:t>
            </a:r>
            <a:r>
              <a:rPr lang="vi-VN" sz="3200" b="1">
                <a:solidFill>
                  <a:srgbClr val="002060"/>
                </a:solidFill>
                <a:latin typeface="+mj-lt"/>
              </a:rPr>
              <a:t>Đọc cốt truyện sau:</a:t>
            </a:r>
          </a:p>
          <a:p>
            <a:pPr algn="ctr"/>
            <a:r>
              <a:rPr lang="vi-VN" sz="3600" b="1">
                <a:solidFill>
                  <a:srgbClr val="FF0000"/>
                </a:solidFill>
                <a:effectLst>
                  <a:outerShdw blurRad="38100" dist="38100" dir="2700000" algn="tl">
                    <a:srgbClr val="000000">
                      <a:alpha val="43137"/>
                    </a:srgbClr>
                  </a:outerShdw>
                </a:effectLst>
                <a:latin typeface="+mj-lt"/>
              </a:rPr>
              <a:t>Vào nghề</a:t>
            </a:r>
          </a:p>
          <a:p>
            <a:pPr algn="just"/>
            <a:r>
              <a:rPr lang="en-US" sz="3200">
                <a:latin typeface="+mj-lt"/>
              </a:rPr>
              <a:t>	</a:t>
            </a:r>
            <a:r>
              <a:rPr lang="vi-VN" sz="3200" b="1">
                <a:solidFill>
                  <a:srgbClr val="660066"/>
                </a:solidFill>
                <a:latin typeface="+mj-lt"/>
              </a:rPr>
              <a:t>Va-li-a được bố mẹ cho đi xem xiếc. Em thích nhất tiết mục </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Cô gái phi ngựa, đánh đàn</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 và mơ ước thành diễn viên biểu diễn tiết mục ấy.</a:t>
            </a:r>
          </a:p>
          <a:p>
            <a:pPr algn="just"/>
            <a:r>
              <a:rPr lang="en-US" sz="3200">
                <a:solidFill>
                  <a:srgbClr val="660066"/>
                </a:solidFill>
                <a:latin typeface="+mj-lt"/>
              </a:rPr>
              <a:t>	</a:t>
            </a:r>
            <a:r>
              <a:rPr lang="vi-VN" sz="3200" b="1">
                <a:solidFill>
                  <a:srgbClr val="660066"/>
                </a:solidFill>
                <a:latin typeface="+mj-lt"/>
              </a:rPr>
              <a:t>Em xin vào học nghề tại rạp xiếc, ông giám đốc rạp xiếc giao cho em việc quét dọn chuồng ngựa. Em ngạc nhiên nhưng rồi cũng nhận lời.</a:t>
            </a:r>
          </a:p>
          <a:p>
            <a:pPr algn="just"/>
            <a:r>
              <a:rPr lang="en-US" sz="3200">
                <a:solidFill>
                  <a:srgbClr val="660066"/>
                </a:solidFill>
                <a:latin typeface="+mj-lt"/>
              </a:rPr>
              <a:t>	</a:t>
            </a:r>
            <a:r>
              <a:rPr lang="vi-VN" sz="3200" b="1">
                <a:solidFill>
                  <a:srgbClr val="660066"/>
                </a:solidFill>
                <a:latin typeface="+mj-lt"/>
              </a:rPr>
              <a:t>Va-li-a đã giữ chuồng ngựa sạch sẽ và làm quen với chú ngựa diễn trong suốt thời gian học.</a:t>
            </a:r>
          </a:p>
          <a:p>
            <a:pPr algn="just"/>
            <a:r>
              <a:rPr lang="en-US" sz="3200">
                <a:solidFill>
                  <a:srgbClr val="660066"/>
                </a:solidFill>
                <a:latin typeface="+mj-lt"/>
              </a:rPr>
              <a:t>	</a:t>
            </a:r>
            <a:r>
              <a:rPr lang="vi-VN" sz="3200" b="1">
                <a:solidFill>
                  <a:srgbClr val="660066"/>
                </a:solidFill>
                <a:latin typeface="+mj-lt"/>
              </a:rPr>
              <a:t>Về sau, Va-li-a trở thành một diễn viên như em hằng mong ước.</a:t>
            </a:r>
          </a:p>
          <a:p>
            <a:pPr algn="r"/>
            <a:r>
              <a:rPr lang="vi-VN" sz="2800" i="1">
                <a:solidFill>
                  <a:schemeClr val="accent6">
                    <a:lumMod val="75000"/>
                  </a:schemeClr>
                </a:solidFill>
                <a:latin typeface="+mj-lt"/>
              </a:rPr>
              <a:t>Theo </a:t>
            </a:r>
            <a:r>
              <a:rPr lang="vi-VN" sz="2800">
                <a:solidFill>
                  <a:schemeClr val="accent6">
                    <a:lumMod val="75000"/>
                  </a:schemeClr>
                </a:solidFill>
                <a:latin typeface="+mj-lt"/>
              </a:rPr>
              <a:t>TIẾNG VIỆT 3, 1985</a:t>
            </a: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00747" y="2758190"/>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00746" y="4249880"/>
            <a:ext cx="9409471" cy="900000"/>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00745" y="5184075"/>
            <a:ext cx="9409471" cy="961892"/>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267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par>
                          <p:cTn id="46" fill="hold">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 nodeType="clickEffect">
                                  <p:stCondLst>
                                    <p:cond delay="0"/>
                                  </p:stCondLst>
                                  <p:childTnLst>
                                    <p:animEffect transition="out" filter="dissolv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par>
                          <p:cTn id="56" fill="hold">
                            <p:stCondLst>
                              <p:cond delay="500"/>
                            </p:stCondLst>
                            <p:childTnLst>
                              <p:par>
                                <p:cTn id="57" presetID="23" presetClass="entr" presetSubtype="16"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P spid="14" grpId="0" animBg="1"/>
      <p:bldP spid="14" grpId="1"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矢量图形&#10;&#10;自动生成的说明">
            <a:extLst>
              <a:ext uri="{FF2B5EF4-FFF2-40B4-BE49-F238E27FC236}">
                <a16:creationId xmlns:a16="http://schemas.microsoft.com/office/drawing/2014/main" id="{D747AF44-E339-427E-ADE1-386EC05630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499" y="3788448"/>
            <a:ext cx="3174802" cy="3174802"/>
          </a:xfrm>
          <a:prstGeom prst="rect">
            <a:avLst/>
          </a:prstGeom>
        </p:spPr>
      </p:pic>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1:</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p>
          <a:p>
            <a:pPr algn="just"/>
            <a:r>
              <a:rPr lang="en-US" sz="3200" b="1">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br>
              <a:rPr lang="en-US" sz="3200" b="1">
                <a:ln w="0"/>
                <a:solidFill>
                  <a:srgbClr val="008000"/>
                </a:solidFill>
                <a:effectLst>
                  <a:outerShdw blurRad="38100" dist="19050" dir="2700000" algn="tl" rotWithShape="0">
                    <a:schemeClr val="dk1">
                      <a:alpha val="40000"/>
                    </a:schemeClr>
                  </a:outerShdw>
                </a:effectLst>
                <a:latin typeface="+mj-lt"/>
              </a:rPr>
            </a:br>
            <a:r>
              <a:rPr lang="vi-VN" sz="3200" b="1">
                <a:ln w="0"/>
                <a:solidFill>
                  <a:srgbClr val="008000"/>
                </a:solidFill>
                <a:effectLst>
                  <a:outerShdw blurRad="38100" dist="19050" dir="2700000" algn="tl" rotWithShape="0">
                    <a:schemeClr val="dk1">
                      <a:alpha val="40000"/>
                    </a:schemeClr>
                  </a:outerShdw>
                </a:effectLst>
                <a:latin typeface="+mj-lt"/>
              </a:rPr>
              <a:t>Va-li-a cũng hiện lên hình ảnh cô diễn viên phi ngựa, đánh đàn. Em mơ ước một ngày nào đó cũng được như cô - phi ngựa và chơi những bản nhạc rộn rã.</a:t>
            </a:r>
          </a:p>
        </p:txBody>
      </p:sp>
    </p:spTree>
    <p:extLst>
      <p:ext uri="{BB962C8B-B14F-4D97-AF65-F5344CB8AC3E}">
        <p14:creationId xmlns:p14="http://schemas.microsoft.com/office/powerpoint/2010/main" val="7911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iterate type="wd">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500562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b) Đoạn 2:</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Rồi một hôm, rạp xiếc thông báo cần tuyển diễn viên. Va-li-a xin bố mẹ cho ghi tên học nghề.</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a:t>
            </a: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3200" b="1">
                <a:ln w="0"/>
                <a:solidFill>
                  <a:srgbClr val="002060"/>
                </a:solidFill>
                <a:effectLst>
                  <a:outerShdw blurRad="38100" dist="19050" dir="2700000" algn="tl" rotWithShape="0">
                    <a:schemeClr val="dk1">
                      <a:alpha val="40000"/>
                    </a:schemeClr>
                  </a:outerShdw>
                </a:effectLst>
                <a:latin typeface="+mj-lt"/>
              </a:rPr>
              <a:t> ...</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r>
              <a:rPr lang="vi-VN" sz="3200" b="1">
                <a:ln w="0"/>
                <a:solidFill>
                  <a:srgbClr val="008000"/>
                </a:solidFill>
                <a:effectLst>
                  <a:outerShdw blurRad="38100" dist="19050" dir="2700000" algn="tl" rotWithShape="0">
                    <a:schemeClr val="dk1">
                      <a:alpha val="40000"/>
                    </a:schemeClr>
                  </a:outerShdw>
                </a:effectLst>
                <a:latin typeface="+mj-lt"/>
              </a:rPr>
              <a:t>Bác giám đốc gật đầu cười, bảo em: “Công việc của diễn viên phi ngựa, đánh đàn bắt đầu như thế đấy, cháu ạ. Cái tháp cao nào cũng phải xây từ mặt đất lên.”</a:t>
            </a:r>
          </a:p>
        </p:txBody>
      </p:sp>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2742" y="1924050"/>
            <a:ext cx="1875238" cy="3414346"/>
          </a:xfrm>
          <a:prstGeom prst="rect">
            <a:avLst/>
          </a:prstGeom>
        </p:spPr>
      </p:pic>
    </p:spTree>
    <p:extLst>
      <p:ext uri="{BB962C8B-B14F-4D97-AF65-F5344CB8AC3E}">
        <p14:creationId xmlns:p14="http://schemas.microsoft.com/office/powerpoint/2010/main" val="3408585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664</TotalTime>
  <Words>1338</Words>
  <Application>Microsoft Office PowerPoint</Application>
  <PresentationFormat>Widescreen</PresentationFormat>
  <Paragraphs>103</Paragraphs>
  <Slides>22</Slides>
  <Notes>20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Times New Roman</vt:lpstr>
      <vt:lpstr>HP001 4 hàng</vt:lpstr>
      <vt:lpstr>Helvetica Light</vt:lpstr>
      <vt:lpstr>UTM Azuki</vt:lpstr>
      <vt:lpstr>Calibri Light</vt:lpstr>
      <vt:lpstr>Arial</vt:lpstr>
      <vt:lpstr>等线</vt:lpstr>
      <vt:lpstr>UTM Dai Co Viet</vt:lpstr>
      <vt:lpstr>Gill Sans</vt:lpstr>
      <vt:lpstr>Calibri</vt:lpstr>
      <vt:lpstr>UTM Deutsch Gothic</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keywords>Thy Tho</cp:keywords>
  <cp:lastModifiedBy>Phan Thị Hà Thu</cp:lastModifiedBy>
  <cp:revision>179</cp:revision>
  <dcterms:created xsi:type="dcterms:W3CDTF">2019-01-22T07:31:24Z</dcterms:created>
  <dcterms:modified xsi:type="dcterms:W3CDTF">2021-10-21T17:37:15Z</dcterms:modified>
</cp:coreProperties>
</file>