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7" r:id="rId2"/>
    <p:sldId id="258" r:id="rId3"/>
    <p:sldId id="262" r:id="rId4"/>
    <p:sldId id="259" r:id="rId5"/>
    <p:sldId id="261" r:id="rId6"/>
    <p:sldId id="260" r:id="rId7"/>
    <p:sldId id="263" r:id="rId8"/>
    <p:sldId id="264" r:id="rId9"/>
    <p:sldId id="265" r:id="rId10"/>
    <p:sldId id="266" r:id="rId11"/>
    <p:sldId id="267" r:id="rId12"/>
    <p:sldId id="268" r:id="rId13"/>
    <p:sldId id="269" r:id="rId14"/>
    <p:sldId id="270" r:id="rId15"/>
    <p:sldId id="271" r:id="rId16"/>
    <p:sldId id="272" r:id="rId17"/>
    <p:sldId id="280" r:id="rId18"/>
    <p:sldId id="273" r:id="rId19"/>
    <p:sldId id="275" r:id="rId20"/>
    <p:sldId id="274" r:id="rId21"/>
    <p:sldId id="276" r:id="rId22"/>
    <p:sldId id="277" r:id="rId23"/>
    <p:sldId id="279" r:id="rId24"/>
    <p:sldId id="285" r:id="rId25"/>
    <p:sldId id="282" r:id="rId26"/>
    <p:sldId id="283" r:id="rId27"/>
    <p:sldId id="284" r:id="rId28"/>
  </p:sldIdLst>
  <p:sldSz cx="12192000" cy="6858000"/>
  <p:notesSz cx="6858000" cy="9144000"/>
  <p:embeddedFontLst>
    <p:embeddedFont>
      <p:font typeface="UTM Windsor BT" panose="02040603050506020204" pitchFamily="18" charset="0"/>
      <p:regular r:id="rId30"/>
    </p:embeddedFont>
    <p:embeddedFont>
      <p:font typeface="Calibri Light" panose="020F0302020204030204" pitchFamily="34" charset="0"/>
      <p:regular r:id="rId31"/>
      <p:italic r:id="rId32"/>
    </p:embeddedFont>
    <p:embeddedFont>
      <p:font typeface="UTM Tam Le" panose="02040603050506020204" pitchFamily="18" charset="0"/>
      <p:regular r:id="rId33"/>
    </p:embeddedFont>
    <p:embeddedFont>
      <p:font typeface="Calibri" panose="020F0502020204030204" pitchFamily="34" charset="0"/>
      <p:regular r:id="rId34"/>
      <p:bold r:id="rId35"/>
      <p:italic r:id="rId36"/>
      <p:boldItalic r:id="rId37"/>
    </p:embeddedFont>
    <p:embeddedFont>
      <p:font typeface="UTM Amerika Sans" panose="02040603050506020204" pitchFamily="18" charset="0"/>
      <p:regular r:id="rId38"/>
    </p:embeddedFont>
    <p:embeddedFont>
      <p:font typeface="UVN Banh Mi"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6E4"/>
    <a:srgbClr val="F8C8C4"/>
    <a:srgbClr val="F19790"/>
    <a:srgbClr val="E64336"/>
    <a:srgbClr val="48782D"/>
    <a:srgbClr val="EF9D3A"/>
    <a:srgbClr val="A6E4EC"/>
    <a:srgbClr val="E8F8FA"/>
    <a:srgbClr val="F24E9B"/>
    <a:srgbClr val="FCD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p:scale>
          <a:sx n="75" d="100"/>
          <a:sy n="75" d="100"/>
        </p:scale>
        <p:origin x="1218" y="-1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5080E-8FA9-4751-8954-57189804FF01}"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DDE9E-FA50-4CDE-978D-19919D96A7A5}" type="slidenum">
              <a:rPr lang="en-US" smtClean="0"/>
              <a:t>‹#›</a:t>
            </a:fld>
            <a:endParaRPr lang="en-US"/>
          </a:p>
        </p:txBody>
      </p:sp>
    </p:spTree>
    <p:extLst>
      <p:ext uri="{BB962C8B-B14F-4D97-AF65-F5344CB8AC3E}">
        <p14:creationId xmlns:p14="http://schemas.microsoft.com/office/powerpoint/2010/main" val="297902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1912342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74999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30442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856066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4BC134-DFE4-49D0-AF6C-A9F4B6F0168C}" type="datetimeFigureOut">
              <a:rPr lang="en-US" smtClean="0"/>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415036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4BC134-DFE4-49D0-AF6C-A9F4B6F0168C}"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03702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4BC134-DFE4-49D0-AF6C-A9F4B6F0168C}" type="datetimeFigureOut">
              <a:rPr lang="en-US" smtClean="0"/>
              <a:t>10/3/2021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58370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4BC134-DFE4-49D0-AF6C-A9F4B6F0168C}" type="datetimeFigureOut">
              <a:rPr lang="en-US" smtClean="0"/>
              <a:t>10/3/2021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19641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BC134-DFE4-49D0-AF6C-A9F4B6F0168C}" type="datetimeFigureOut">
              <a:rPr lang="en-US" smtClean="0"/>
              <a:t>10/3/2021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94011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4BC134-DFE4-49D0-AF6C-A9F4B6F0168C}"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121313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4BC134-DFE4-49D0-AF6C-A9F4B6F0168C}" type="datetimeFigureOut">
              <a:rPr lang="en-US" smtClean="0"/>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96951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BC134-DFE4-49D0-AF6C-A9F4B6F0168C}" type="datetimeFigureOut">
              <a:rPr lang="en-US" smtClean="0"/>
              <a:t>10/3/2021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C50F0-A905-48A3-B697-CEEC6DB4C394}" type="slidenum">
              <a:rPr lang="en-US" smtClean="0"/>
              <a:t>‹#›</a:t>
            </a:fld>
            <a:endParaRPr lang="en-US"/>
          </a:p>
        </p:txBody>
      </p:sp>
      <p:sp>
        <p:nvSpPr>
          <p:cNvPr id="7" name="Rectangle 6"/>
          <p:cNvSpPr/>
          <p:nvPr userDrawn="1"/>
        </p:nvSpPr>
        <p:spPr>
          <a:xfrm>
            <a:off x="72487" y="6519446"/>
            <a:ext cx="606769" cy="276999"/>
          </a:xfrm>
          <a:prstGeom prst="rect">
            <a:avLst/>
          </a:prstGeom>
          <a:noFill/>
        </p:spPr>
        <p:txBody>
          <a:bodyPr wrap="none" lIns="91440" tIns="45720" rIns="91440" bIns="45720">
            <a:spAutoFit/>
          </a:bodyPr>
          <a:lstStyle/>
          <a:p>
            <a:pPr algn="ctr"/>
            <a:r>
              <a:rPr lang="en-US" sz="1200" b="1" cap="none" spc="0" smtClean="0">
                <a:ln w="0"/>
                <a:solidFill>
                  <a:srgbClr val="FCE6E4"/>
                </a:solidFill>
                <a:effectLst>
                  <a:outerShdw blurRad="38100" dist="19050" dir="2700000" algn="tl" rotWithShape="0">
                    <a:schemeClr val="dk1">
                      <a:alpha val="40000"/>
                    </a:schemeClr>
                  </a:outerShdw>
                </a:effectLst>
                <a:latin typeface="UTM Tam Le" panose="02040603050506020204" pitchFamily="18" charset="0"/>
              </a:rPr>
              <a:t>KTUTS</a:t>
            </a:r>
            <a:endParaRPr lang="en-US" sz="1200" b="1" cap="none" spc="0">
              <a:ln w="0"/>
              <a:solidFill>
                <a:srgbClr val="FCE6E4"/>
              </a:solidFill>
              <a:effectLst>
                <a:outerShdw blurRad="38100" dist="19050" dir="2700000" algn="tl" rotWithShape="0">
                  <a:schemeClr val="dk1">
                    <a:alpha val="40000"/>
                  </a:schemeClr>
                </a:outerShdw>
              </a:effectLst>
              <a:latin typeface="UTM Tam Le" panose="02040603050506020204" pitchFamily="18" charset="0"/>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67206" y="2794000"/>
            <a:ext cx="1009856" cy="807846"/>
          </a:xfrm>
          <a:prstGeom prst="rect">
            <a:avLst/>
          </a:prstGeom>
        </p:spPr>
      </p:pic>
    </p:spTree>
    <p:extLst>
      <p:ext uri="{BB962C8B-B14F-4D97-AF65-F5344CB8AC3E}">
        <p14:creationId xmlns:p14="http://schemas.microsoft.com/office/powerpoint/2010/main" val="28697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3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3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slideLayout" Target="../slideLayouts/slideLayout2.xml"/><Relationship Id="rId16" Type="http://schemas.openxmlformats.org/officeDocument/2006/relationships/image" Target="../media/image18.png"/><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pn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5.png"/><Relationship Id="rId3" Type="http://schemas.openxmlformats.org/officeDocument/2006/relationships/audio" Target="../media/audio3.wav"/><Relationship Id="rId21"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35.png"/><Relationship Id="rId2" Type="http://schemas.openxmlformats.org/officeDocument/2006/relationships/audio" Target="../media/audio2.wav"/><Relationship Id="rId16" Type="http://schemas.openxmlformats.org/officeDocument/2006/relationships/image" Target="../media/image34.png"/><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37.png"/><Relationship Id="rId5" Type="http://schemas.openxmlformats.org/officeDocument/2006/relationships/image" Target="../media/image6.png"/><Relationship Id="rId15" Type="http://schemas.openxmlformats.org/officeDocument/2006/relationships/image" Target="../media/image33.png"/><Relationship Id="rId23" Type="http://schemas.openxmlformats.org/officeDocument/2006/relationships/image" Target="../media/image36.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32.png"/><Relationship Id="rId22"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sp>
        <p:nvSpPr>
          <p:cNvPr id="7" name="Right Triangle 6"/>
          <p:cNvSpPr/>
          <p:nvPr/>
        </p:nvSpPr>
        <p:spPr>
          <a:xfrm>
            <a:off x="-88483" y="0"/>
            <a:ext cx="12192000" cy="6887981"/>
          </a:xfrm>
          <a:custGeom>
            <a:avLst/>
            <a:gdLst>
              <a:gd name="connsiteX0" fmla="*/ 0 w 12192000"/>
              <a:gd name="connsiteY0" fmla="*/ 6858000 h 6858000"/>
              <a:gd name="connsiteX1" fmla="*/ 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87981"/>
              <a:gd name="connsiteX1" fmla="*/ 0 w 12192000"/>
              <a:gd name="connsiteY1" fmla="*/ 0 h 6887981"/>
              <a:gd name="connsiteX2" fmla="*/ 12192000 w 12192000"/>
              <a:gd name="connsiteY2" fmla="*/ 6887981 h 6887981"/>
              <a:gd name="connsiteX3" fmla="*/ 0 w 12192000"/>
              <a:gd name="connsiteY3" fmla="*/ 6858000 h 6887981"/>
            </a:gdLst>
            <a:ahLst/>
            <a:cxnLst>
              <a:cxn ang="0">
                <a:pos x="connsiteX0" y="connsiteY0"/>
              </a:cxn>
              <a:cxn ang="0">
                <a:pos x="connsiteX1" y="connsiteY1"/>
              </a:cxn>
              <a:cxn ang="0">
                <a:pos x="connsiteX2" y="connsiteY2"/>
              </a:cxn>
              <a:cxn ang="0">
                <a:pos x="connsiteX3" y="connsiteY3"/>
              </a:cxn>
            </a:cxnLst>
            <a:rect l="l" t="t" r="r" b="b"/>
            <a:pathLst>
              <a:path w="12192000" h="6887981">
                <a:moveTo>
                  <a:pt x="0" y="6858000"/>
                </a:moveTo>
                <a:lnTo>
                  <a:pt x="0" y="0"/>
                </a:lnTo>
                <a:lnTo>
                  <a:pt x="12192000" y="6887981"/>
                </a:lnTo>
                <a:lnTo>
                  <a:pt x="0" y="6858000"/>
                </a:lnTo>
                <a:close/>
              </a:path>
            </a:pathLst>
          </a:custGeom>
          <a:solidFill>
            <a:srgbClr val="FE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8" y="-38412"/>
            <a:ext cx="12260288" cy="6896412"/>
          </a:xfrm>
          <a:prstGeom prst="rect">
            <a:avLst/>
          </a:prstGeom>
        </p:spPr>
      </p:pic>
      <p:sp>
        <p:nvSpPr>
          <p:cNvPr id="4" name="Rectangle 3"/>
          <p:cNvSpPr/>
          <p:nvPr/>
        </p:nvSpPr>
        <p:spPr>
          <a:xfrm>
            <a:off x="1954151" y="3221094"/>
            <a:ext cx="4479111" cy="923330"/>
          </a:xfrm>
          <a:prstGeom prst="rect">
            <a:avLst/>
          </a:prstGeom>
          <a:noFill/>
        </p:spPr>
        <p:txBody>
          <a:bodyPr wrap="none" lIns="91440" tIns="45720" rIns="91440" bIns="45720">
            <a:spAutoFit/>
          </a:bodyPr>
          <a:lstStyle/>
          <a:p>
            <a:pPr algn="ctr"/>
            <a:r>
              <a:rPr lang="en-US" sz="540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T</a:t>
            </a:r>
            <a:r>
              <a:rPr lang="en-US" sz="5400" b="0" cap="none" spc="0"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ập làm văn</a:t>
            </a:r>
            <a:endParaRPr lang="en-US" sz="5400" b="0" cap="none" spc="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endParaRPr>
          </a:p>
        </p:txBody>
      </p:sp>
      <p:sp>
        <p:nvSpPr>
          <p:cNvPr id="6" name="Rectangle 5"/>
          <p:cNvSpPr/>
          <p:nvPr/>
        </p:nvSpPr>
        <p:spPr>
          <a:xfrm>
            <a:off x="148826" y="4144379"/>
            <a:ext cx="8708730" cy="2862322"/>
          </a:xfrm>
          <a:prstGeom prst="rect">
            <a:avLst/>
          </a:prstGeom>
          <a:noFill/>
        </p:spPr>
        <p:txBody>
          <a:bodyPr wrap="none" lIns="91440" tIns="45720" rIns="91440" bIns="45720">
            <a:spAutoFit/>
          </a:bodyPr>
          <a:lstStyle/>
          <a:p>
            <a:pPr algn="ctr">
              <a:lnSpc>
                <a:spcPct val="150000"/>
              </a:lnSpc>
            </a:pPr>
            <a:r>
              <a:rPr lang="en-US" sz="6000" b="1" smtClean="0">
                <a:ln w="0"/>
                <a:solidFill>
                  <a:srgbClr val="1A5E84"/>
                </a:solidFill>
                <a:effectLst>
                  <a:innerShdw blurRad="63500" dist="50800">
                    <a:prstClr val="black">
                      <a:alpha val="50000"/>
                    </a:prstClr>
                  </a:innerShdw>
                </a:effectLst>
                <a:latin typeface="UTM Amerika Sans" panose="02040603050506020204" pitchFamily="18" charset="0"/>
              </a:rPr>
              <a:t>LUYỆN TẬP XÂY DỰNG </a:t>
            </a:r>
          </a:p>
          <a:p>
            <a:pPr algn="ctr">
              <a:lnSpc>
                <a:spcPct val="150000"/>
              </a:lnSpc>
            </a:pPr>
            <a:r>
              <a:rPr lang="en-US" sz="6000" b="1" smtClean="0">
                <a:ln w="0"/>
                <a:solidFill>
                  <a:srgbClr val="1A5E84"/>
                </a:solidFill>
                <a:effectLst>
                  <a:innerShdw blurRad="63500" dist="50800">
                    <a:prstClr val="black">
                      <a:alpha val="50000"/>
                    </a:prstClr>
                  </a:innerShdw>
                </a:effectLst>
                <a:latin typeface="UTM Amerika Sans" panose="02040603050506020204" pitchFamily="18" charset="0"/>
              </a:rPr>
              <a:t>ĐOẠN VĂN KỂ CHUYỆN</a:t>
            </a:r>
            <a:endParaRPr lang="en-US" sz="6000" b="1" cap="none" spc="0">
              <a:ln w="0"/>
              <a:solidFill>
                <a:srgbClr val="1A5E84"/>
              </a:solidFill>
              <a:effectLst>
                <a:innerShdw blurRad="63500" dist="50800">
                  <a:prstClr val="black">
                    <a:alpha val="50000"/>
                  </a:prstClr>
                </a:innerShdw>
              </a:effectLst>
              <a:latin typeface="UTM Amerika Sans" panose="02040603050506020204" pitchFamily="18" charset="0"/>
            </a:endParaRPr>
          </a:p>
        </p:txBody>
      </p:sp>
    </p:spTree>
    <p:extLst>
      <p:ext uri="{BB962C8B-B14F-4D97-AF65-F5344CB8AC3E}">
        <p14:creationId xmlns:p14="http://schemas.microsoft.com/office/powerpoint/2010/main" val="18699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16" presetClass="entr" presetSubtype="21"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400"/>
                            </p:stCondLst>
                            <p:childTnLst>
                              <p:par>
                                <p:cTn id="18" presetID="21" presetClass="entr" presetSubtype="1" fill="hold" grpId="0" nodeType="afterEffect">
                                  <p:stCondLst>
                                    <p:cond delay="0"/>
                                  </p:stCondLst>
                                  <p:iterate type="wd">
                                    <p:tmPct val="0"/>
                                  </p:iterate>
                                  <p:childTnLst>
                                    <p:set>
                                      <p:cBhvr>
                                        <p:cTn id="19" dur="1" fill="hold">
                                          <p:stCondLst>
                                            <p:cond delay="0"/>
                                          </p:stCondLst>
                                        </p:cTn>
                                        <p:tgtEl>
                                          <p:spTgt spid="6"/>
                                        </p:tgtEl>
                                        <p:attrNameLst>
                                          <p:attrName>style.visibility</p:attrName>
                                        </p:attrNameLst>
                                      </p:cBhvr>
                                      <p:to>
                                        <p:strVal val="visible"/>
                                      </p:to>
                                    </p:set>
                                    <p:animEffect transition="in" filter="wheel(1)">
                                      <p:cBhvr>
                                        <p:cTn id="20" dur="500"/>
                                        <p:tgtEl>
                                          <p:spTgt spid="6"/>
                                        </p:tgtEl>
                                      </p:cBhvr>
                                    </p:animEffect>
                                  </p:childTnLst>
                                </p:cTn>
                              </p:par>
                            </p:childTnLst>
                          </p:cTn>
                        </p:par>
                        <p:par>
                          <p:cTn id="21" fill="hold">
                            <p:stCondLst>
                              <p:cond delay="1900"/>
                            </p:stCondLst>
                            <p:childTnLst>
                              <p:par>
                                <p:cTn id="22" presetID="26" presetClass="emph" presetSubtype="0" fill="hold" grpId="1" nodeType="afterEffect">
                                  <p:stCondLst>
                                    <p:cond delay="0"/>
                                  </p:stCondLst>
                                  <p:iterate type="wd">
                                    <p:tmPct val="10000"/>
                                  </p:iterate>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par>
                          <p:cTn id="25" fill="hold">
                            <p:stCondLst>
                              <p:cond delay="2750"/>
                            </p:stCondLst>
                            <p:childTnLst>
                              <p:par>
                                <p:cTn id="26" presetID="26" presetClass="emph" presetSubtype="0" fill="hold" grpId="2" nodeType="afterEffect">
                                  <p:stCondLst>
                                    <p:cond delay="0"/>
                                  </p:stCondLst>
                                  <p:iterate type="wd">
                                    <p:tmPct val="0"/>
                                  </p:iterate>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P spid="6" grpId="1"/>
      <p:bldP spid="6" grpId="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799" y="162117"/>
            <a:ext cx="8280000" cy="5980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998014" y="6088559"/>
            <a:ext cx="8563563"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Một cụ già hiện ra hứa sẽ </a:t>
            </a:r>
            <a:r>
              <a:rPr lang="en-US" sz="4400" b="1">
                <a:solidFill>
                  <a:srgbClr val="002060"/>
                </a:solidFill>
                <a:latin typeface="Times New Roman" panose="02020603050405020304" pitchFamily="18" charset="0"/>
                <a:cs typeface="Times New Roman" panose="02020603050405020304" pitchFamily="18" charset="0"/>
              </a:rPr>
              <a:t>vớt </a:t>
            </a:r>
            <a:r>
              <a:rPr lang="en-US" sz="4400" b="1" smtClean="0">
                <a:solidFill>
                  <a:srgbClr val="002060"/>
                </a:solidFill>
                <a:latin typeface="Times New Roman" panose="02020603050405020304" pitchFamily="18" charset="0"/>
                <a:cs typeface="Times New Roman" panose="02020603050405020304" pitchFamily="18" charset="0"/>
              </a:rPr>
              <a:t>giúp.</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351" y="331274"/>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250" y="1652550"/>
            <a:ext cx="7167600" cy="7167600"/>
          </a:xfrm>
          <a:prstGeom prst="rect">
            <a:avLst/>
          </a:prstGeom>
        </p:spPr>
      </p:pic>
    </p:spTree>
    <p:extLst>
      <p:ext uri="{BB962C8B-B14F-4D97-AF65-F5344CB8AC3E}">
        <p14:creationId xmlns:p14="http://schemas.microsoft.com/office/powerpoint/2010/main" val="3400656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093" y="74579"/>
            <a:ext cx="9164713"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37131" y="6031409"/>
            <a:ext cx="11835291"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Lần thứ </a:t>
            </a:r>
            <a:r>
              <a:rPr lang="en-US" sz="4400" b="1">
                <a:solidFill>
                  <a:srgbClr val="002060"/>
                </a:solidFill>
                <a:latin typeface="Times New Roman" panose="02020603050405020304" pitchFamily="18" charset="0"/>
                <a:cs typeface="Times New Roman" panose="02020603050405020304" pitchFamily="18" charset="0"/>
              </a:rPr>
              <a:t>nhất, cụ vớt </a:t>
            </a:r>
            <a:r>
              <a:rPr lang="en-US" sz="4400" b="1">
                <a:solidFill>
                  <a:srgbClr val="002060"/>
                </a:solidFill>
                <a:latin typeface="Times New Roman" panose="02020603050405020304" pitchFamily="18" charset="0"/>
                <a:cs typeface="Times New Roman" panose="02020603050405020304" pitchFamily="18" charset="0"/>
              </a:rPr>
              <a:t>lên một lưỡi rìu bằng </a:t>
            </a:r>
            <a:r>
              <a:rPr lang="en-US" sz="4400" b="1">
                <a:solidFill>
                  <a:srgbClr val="002060"/>
                </a:solidFill>
                <a:latin typeface="Times New Roman" panose="02020603050405020304" pitchFamily="18" charset="0"/>
                <a:cs typeface="Times New Roman" panose="02020603050405020304" pitchFamily="18" charset="0"/>
              </a:rPr>
              <a:t>vàng.</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300" y="1023900"/>
            <a:ext cx="7167600" cy="7167600"/>
          </a:xfrm>
          <a:prstGeom prst="rect">
            <a:avLst/>
          </a:prstGeom>
        </p:spPr>
      </p:pic>
    </p:spTree>
    <p:extLst>
      <p:ext uri="{BB962C8B-B14F-4D97-AF65-F5344CB8AC3E}">
        <p14:creationId xmlns:p14="http://schemas.microsoft.com/office/powerpoint/2010/main" val="1812718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0"/>
            <a:ext cx="9007055"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17469" y="5979600"/>
            <a:ext cx="11176458"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Lần thứ </a:t>
            </a:r>
            <a:r>
              <a:rPr lang="en-US" sz="4400" b="1">
                <a:solidFill>
                  <a:srgbClr val="002060"/>
                </a:solidFill>
                <a:latin typeface="Times New Roman" panose="02020603050405020304" pitchFamily="18" charset="0"/>
                <a:cs typeface="Times New Roman" panose="02020603050405020304" pitchFamily="18" charset="0"/>
              </a:rPr>
              <a:t>hai, </a:t>
            </a:r>
            <a:r>
              <a:rPr lang="en-US" sz="4400" b="1">
                <a:solidFill>
                  <a:srgbClr val="002060"/>
                </a:solidFill>
                <a:latin typeface="Times New Roman" panose="02020603050405020304" pitchFamily="18" charset="0"/>
                <a:cs typeface="Times New Roman" panose="02020603050405020304" pitchFamily="18" charset="0"/>
              </a:rPr>
              <a:t>cụ vớt lên một lưỡi rìu bằng </a:t>
            </a:r>
            <a:r>
              <a:rPr lang="en-US" sz="4400" b="1">
                <a:solidFill>
                  <a:srgbClr val="002060"/>
                </a:solidFill>
                <a:latin typeface="Times New Roman" panose="02020603050405020304" pitchFamily="18" charset="0"/>
                <a:cs typeface="Times New Roman" panose="02020603050405020304" pitchFamily="18" charset="0"/>
              </a:rPr>
              <a:t>bạc.</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3460115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299" y="0"/>
            <a:ext cx="8969402"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218754" y="5949434"/>
            <a:ext cx="10862269" cy="769441"/>
          </a:xfrm>
          <a:prstGeom prst="rect">
            <a:avLst/>
          </a:prstGeom>
        </p:spPr>
        <p:txBody>
          <a:bodyPr wrap="none">
            <a:spAutoFit/>
          </a:bodyPr>
          <a:lstStyle/>
          <a:p>
            <a:r>
              <a:rPr lang="en-US" sz="4400" b="1" smtClean="0">
                <a:solidFill>
                  <a:srgbClr val="002060"/>
                </a:solidFill>
                <a:latin typeface="Times New Roman" panose="02020603050405020304" pitchFamily="18" charset="0"/>
                <a:cs typeface="Times New Roman" panose="02020603050405020304" pitchFamily="18" charset="0"/>
              </a:rPr>
              <a:t>Lần thứ ba, cụ vớt lên một lưỡi rìu bằng sắt.</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4010665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49" y="0"/>
            <a:ext cx="8239125" cy="528699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57163" y="5411450"/>
            <a:ext cx="12477750" cy="1446550"/>
          </a:xfrm>
          <a:prstGeom prst="rect">
            <a:avLst/>
          </a:prstGeom>
        </p:spPr>
        <p:txBody>
          <a:bodyPr wrap="square">
            <a:spAutoFit/>
          </a:bodyPr>
          <a:lstStyle/>
          <a:p>
            <a:pPr algn="ctr"/>
            <a:r>
              <a:rPr lang="vi-VN" sz="4400" b="1">
                <a:solidFill>
                  <a:srgbClr val="002060"/>
                </a:solidFill>
                <a:latin typeface="+mj-lt"/>
              </a:rPr>
              <a:t>Cụ già khen chàng trai thật </a:t>
            </a:r>
            <a:r>
              <a:rPr lang="vi-VN" sz="4400" b="1">
                <a:solidFill>
                  <a:srgbClr val="002060"/>
                </a:solidFill>
                <a:latin typeface="+mj-lt"/>
              </a:rPr>
              <a:t>thà </a:t>
            </a:r>
            <a:endParaRPr lang="en-US" sz="4400" b="1" smtClean="0">
              <a:solidFill>
                <a:srgbClr val="002060"/>
              </a:solidFill>
              <a:latin typeface="+mj-lt"/>
            </a:endParaRPr>
          </a:p>
          <a:p>
            <a:pPr algn="ctr"/>
            <a:r>
              <a:rPr lang="vi-VN" sz="4400" b="1" smtClean="0">
                <a:solidFill>
                  <a:srgbClr val="002060"/>
                </a:solidFill>
                <a:latin typeface="+mj-lt"/>
              </a:rPr>
              <a:t>và </a:t>
            </a:r>
            <a:r>
              <a:rPr lang="vi-VN" sz="4400" b="1">
                <a:solidFill>
                  <a:srgbClr val="002060"/>
                </a:solidFill>
                <a:latin typeface="+mj-lt"/>
              </a:rPr>
              <a:t>tặng chàng cả ba </a:t>
            </a:r>
            <a:r>
              <a:rPr lang="vi-VN" sz="4400" b="1">
                <a:solidFill>
                  <a:srgbClr val="002060"/>
                </a:solidFill>
                <a:latin typeface="+mj-lt"/>
              </a:rPr>
              <a:t>lưỡi </a:t>
            </a:r>
            <a:r>
              <a:rPr lang="vi-VN" sz="4400" b="1" smtClean="0">
                <a:solidFill>
                  <a:srgbClr val="002060"/>
                </a:solidFill>
                <a:latin typeface="+mj-lt"/>
              </a:rPr>
              <a:t>rìu</a:t>
            </a:r>
            <a:r>
              <a:rPr lang="en-US" sz="4400" b="1" smtClean="0">
                <a:solidFill>
                  <a:srgbClr val="002060"/>
                </a:solidFill>
                <a:latin typeface="+mj-lt"/>
              </a:rPr>
              <a:t>.</a:t>
            </a:r>
            <a:endParaRPr lang="en-US" sz="4400" b="1">
              <a:solidFill>
                <a:srgbClr val="002060"/>
              </a:solidFill>
              <a:latin typeface="+mj-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695612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5904" t="26541" r="22683" b="31334"/>
          <a:stretch/>
        </p:blipFill>
        <p:spPr>
          <a:xfrm>
            <a:off x="-294969" y="-383459"/>
            <a:ext cx="4572001" cy="37460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849" y="-433335"/>
            <a:ext cx="8229602" cy="82961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00" y="4223345"/>
            <a:ext cx="3511600" cy="6331309"/>
          </a:xfrm>
          <a:prstGeom prst="rect">
            <a:avLst/>
          </a:prstGeom>
        </p:spPr>
      </p:pic>
      <p:sp>
        <p:nvSpPr>
          <p:cNvPr id="7" name="Rectangle 6"/>
          <p:cNvSpPr/>
          <p:nvPr/>
        </p:nvSpPr>
        <p:spPr>
          <a:xfrm>
            <a:off x="3045663" y="3024485"/>
            <a:ext cx="5833973" cy="2123658"/>
          </a:xfrm>
          <a:prstGeom prst="rect">
            <a:avLst/>
          </a:prstGeom>
          <a:noFill/>
        </p:spPr>
        <p:txBody>
          <a:bodyPr wrap="square" lIns="91440" tIns="45720" rIns="91440" bIns="45720">
            <a:spAutoFit/>
          </a:bodyPr>
          <a:lstStyle/>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có mấy </a:t>
            </a:r>
          </a:p>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vật?</a:t>
            </a:r>
            <a:endParaRPr lang="en-US" sz="66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842866" y="2362562"/>
            <a:ext cx="5833973" cy="3785652"/>
          </a:xfrm>
          <a:prstGeom prst="rect">
            <a:avLst/>
          </a:prstGeom>
          <a:noFill/>
        </p:spPr>
        <p:txBody>
          <a:bodyPr wrap="square" lIns="91440" tIns="45720" rIns="91440" bIns="45720">
            <a:spAutoFit/>
          </a:bodyPr>
          <a:lstStyle/>
          <a:p>
            <a:pPr algn="ctr"/>
            <a:r>
              <a:rPr lang="en-US" sz="58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có hai </a:t>
            </a:r>
          </a:p>
          <a:p>
            <a:pPr algn="ctr"/>
            <a:r>
              <a:rPr lang="en-US" sz="58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vật: chàng tiều phu và cụ già (ông tiên) </a:t>
            </a:r>
            <a:endParaRPr lang="en-US" sz="58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184329" y="3024485"/>
            <a:ext cx="5833973" cy="2123658"/>
          </a:xfrm>
          <a:prstGeom prst="rect">
            <a:avLst/>
          </a:prstGeom>
          <a:noFill/>
        </p:spPr>
        <p:txBody>
          <a:bodyPr wrap="square" lIns="91440" tIns="45720" rIns="91440" bIns="45720">
            <a:spAutoFit/>
          </a:bodyPr>
          <a:lstStyle/>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nói về điều gì?</a:t>
            </a:r>
            <a:endParaRPr lang="en-US" sz="66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2783636" y="2451623"/>
            <a:ext cx="6096000" cy="3046988"/>
          </a:xfrm>
          <a:prstGeom prst="rect">
            <a:avLst/>
          </a:prstGeom>
        </p:spPr>
        <p:txBody>
          <a:bodyPr>
            <a:spAutoFit/>
          </a:bodyPr>
          <a:lstStyle/>
          <a:p>
            <a:pPr algn="ctr"/>
            <a:r>
              <a:rPr lang="vi-VN" sz="48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Chàng trai được tiên ông thử thách tính thật thà, trung thực qua những lưỡi rìu.</a:t>
            </a:r>
            <a:endParaRPr lang="en-US" sz="48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689" y="1702644"/>
            <a:ext cx="5041402" cy="5041402"/>
          </a:xfrm>
          <a:prstGeom prst="rect">
            <a:avLst/>
          </a:prstGeom>
        </p:spPr>
      </p:pic>
    </p:spTree>
    <p:extLst>
      <p:ext uri="{BB962C8B-B14F-4D97-AF65-F5344CB8AC3E}">
        <p14:creationId xmlns:p14="http://schemas.microsoft.com/office/powerpoint/2010/main" val="1619305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wind"/>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1" presetClass="entr" presetSubtype="0" fill="hold" nodeType="withEffect">
                                  <p:stCondLst>
                                    <p:cond delay="0"/>
                                  </p:stCondLst>
                                  <p:iterate type="wd">
                                    <p:tmPct val="5000"/>
                                  </p:iterate>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 calcmode="lin" valueType="num">
                                      <p:cBhvr>
                                        <p:cTn id="12" dur="500" fill="hold"/>
                                        <p:tgtEl>
                                          <p:spTgt spid="13"/>
                                        </p:tgtEl>
                                        <p:attrNameLst>
                                          <p:attrName>style.rotation</p:attrName>
                                        </p:attrNameLst>
                                      </p:cBhvr>
                                      <p:tavLst>
                                        <p:tav tm="0">
                                          <p:val>
                                            <p:fltVal val="90"/>
                                          </p:val>
                                        </p:tav>
                                        <p:tav tm="100000">
                                          <p:val>
                                            <p:fltVal val="0"/>
                                          </p:val>
                                        </p:tav>
                                      </p:tavLst>
                                    </p:anim>
                                    <p:animEffect transition="in" filter="fade">
                                      <p:cBhvr>
                                        <p:cTn id="13" dur="500"/>
                                        <p:tgtEl>
                                          <p:spTgt spid="13"/>
                                        </p:tgtEl>
                                      </p:cBhvr>
                                    </p:animEffect>
                                  </p:childTnLst>
                                </p:cTn>
                              </p:par>
                            </p:childTnLst>
                          </p:cTn>
                        </p:par>
                        <p:par>
                          <p:cTn id="14" fill="hold">
                            <p:stCondLst>
                              <p:cond delay="500"/>
                            </p:stCondLst>
                            <p:childTnLst>
                              <p:par>
                                <p:cTn id="15" presetID="16" presetClass="entr" presetSubtype="21" fill="hold" grpId="0" nodeType="after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iterate type="wd">
                                    <p:tmPct val="10000"/>
                                  </p:iterate>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8" presetClass="entr" presetSubtype="12" fill="hold" grpId="0" nodeType="with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iterate type="wd">
                                    <p:tmPct val="10000"/>
                                  </p:iterate>
                                  <p:childTnLst>
                                    <p:anim calcmode="lin" valueType="num">
                                      <p:cBhvr>
                                        <p:cTn id="31" dur="500"/>
                                        <p:tgtEl>
                                          <p:spTgt spid="8"/>
                                        </p:tgtEl>
                                        <p:attrNameLst>
                                          <p:attrName>ppt_w</p:attrName>
                                        </p:attrNameLst>
                                      </p:cBhvr>
                                      <p:tavLst>
                                        <p:tav tm="0">
                                          <p:val>
                                            <p:strVal val="ppt_w"/>
                                          </p:val>
                                        </p:tav>
                                        <p:tav tm="100000">
                                          <p:val>
                                            <p:fltVal val="0"/>
                                          </p:val>
                                        </p:tav>
                                      </p:tavLst>
                                    </p:anim>
                                    <p:anim calcmode="lin" valueType="num">
                                      <p:cBhvr>
                                        <p:cTn id="32" dur="500"/>
                                        <p:tgtEl>
                                          <p:spTgt spid="8"/>
                                        </p:tgtEl>
                                        <p:attrNameLst>
                                          <p:attrName>ppt_h</p:attrName>
                                        </p:attrNameLst>
                                      </p:cBhvr>
                                      <p:tavLst>
                                        <p:tav tm="0">
                                          <p:val>
                                            <p:strVal val="ppt_h"/>
                                          </p:val>
                                        </p:tav>
                                        <p:tav tm="100000">
                                          <p:val>
                                            <p:fltVal val="0"/>
                                          </p:val>
                                        </p:tav>
                                      </p:tavLst>
                                    </p:anim>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grpId="0" nodeType="withEffect">
                                  <p:stCondLst>
                                    <p:cond delay="0"/>
                                  </p:stCondLst>
                                  <p:iterate type="wd">
                                    <p:tmPct val="10000"/>
                                  </p:iterate>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iterate type="wd">
                                    <p:tmPct val="10000"/>
                                  </p:iterate>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8" presetClass="entr" presetSubtype="12" fill="hold" grpId="0" nodeType="withEffect">
                                  <p:stCondLst>
                                    <p:cond delay="0"/>
                                  </p:stCondLst>
                                  <p:iterate type="wd">
                                    <p:tmPct val="10000"/>
                                  </p:iterate>
                                  <p:childTnLst>
                                    <p:set>
                                      <p:cBhvr>
                                        <p:cTn id="46" dur="1" fill="hold">
                                          <p:stCondLst>
                                            <p:cond delay="0"/>
                                          </p:stCondLst>
                                        </p:cTn>
                                        <p:tgtEl>
                                          <p:spTgt spid="12"/>
                                        </p:tgtEl>
                                        <p:attrNameLst>
                                          <p:attrName>style.visibility</p:attrName>
                                        </p:attrNameLst>
                                      </p:cBhvr>
                                      <p:to>
                                        <p:strVal val="visible"/>
                                      </p:to>
                                    </p:set>
                                    <p:animEffect transition="in" filter="strips(down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742950" y="869245"/>
            <a:ext cx="10706100" cy="4474558"/>
          </a:xfrm>
          <a:prstGeom prst="rect">
            <a:avLst/>
          </a:prstGeom>
        </p:spPr>
        <p:txBody>
          <a:bodyPr wrap="square">
            <a:spAutoFit/>
          </a:bodyPr>
          <a:lstStyle/>
          <a:p>
            <a:pPr algn="ctr">
              <a:lnSpc>
                <a:spcPct val="150000"/>
              </a:lnSpc>
            </a:pP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d</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ựa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 tranh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 </a:t>
            </a:r>
            <a:r>
              <a:rPr lang="en-US"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lời dẫn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tranh, thi kể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 </a:t>
            </a: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rìu</a:t>
            </a: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642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wind"/>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iterate type="wd">
                                    <p:tmPct val="10000"/>
                                  </p:iterate>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2" presetClass="entr" presetSubtype="4"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14351" y="908256"/>
            <a:ext cx="11201400" cy="5911644"/>
          </a:xfrm>
          <a:prstGeom prst="rect">
            <a:avLst/>
          </a:prstGeom>
        </p:spPr>
      </p:pic>
      <p:sp>
        <p:nvSpPr>
          <p:cNvPr id="5" name="Rectangle 4"/>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1875534" y="104061"/>
            <a:ext cx="8616701" cy="857250"/>
          </a:xfrm>
          <a:prstGeom prst="rect">
            <a:avLst/>
          </a:prstGeom>
        </p:spPr>
      </p:pic>
    </p:spTree>
    <p:extLst>
      <p:ext uri="{BB962C8B-B14F-4D97-AF65-F5344CB8AC3E}">
        <p14:creationId xmlns:p14="http://schemas.microsoft.com/office/powerpoint/2010/main" val="61293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wind"/>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72744" y="615992"/>
            <a:ext cx="9818112" cy="5411786"/>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700" y="641554"/>
            <a:ext cx="4805400" cy="6002216"/>
          </a:xfrm>
          <a:prstGeom prst="rect">
            <a:avLst/>
          </a:prstGeom>
        </p:spPr>
      </p:pic>
      <p:sp>
        <p:nvSpPr>
          <p:cNvPr id="6" name="Rectangle 5"/>
          <p:cNvSpPr/>
          <p:nvPr/>
        </p:nvSpPr>
        <p:spPr>
          <a:xfrm>
            <a:off x="4120468" y="2647604"/>
            <a:ext cx="5674951" cy="1938992"/>
          </a:xfrm>
          <a:prstGeom prst="rect">
            <a:avLst/>
          </a:prstGeom>
        </p:spPr>
        <p:txBody>
          <a:bodyPr wrap="none">
            <a:spAutoFit/>
          </a:bodyPr>
          <a:lstStyle/>
          <a:p>
            <a:pPr algn="ctr">
              <a:lnSpc>
                <a:spcPct val="150000"/>
              </a:lnSpc>
            </a:pPr>
            <a:r>
              <a:rPr lang="en-US"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vi-VN"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 </a:t>
            </a:r>
            <a:r>
              <a:rPr lang="vi-VN" sz="4800" b="1">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cốt </a:t>
            </a:r>
            <a:r>
              <a:rPr lang="vi-VN" sz="4800" b="1">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endParaRPr lang="en-US"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 </a:t>
            </a:r>
            <a:r>
              <a:rPr lang="vi-VN" sz="4800" b="1">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rìu</a:t>
            </a:r>
            <a:endParaRPr lang="en-US" sz="4800">
              <a:solidFill>
                <a:srgbClr val="00457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503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wind"/>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iterate type="lt">
                                    <p:tmPct val="10000"/>
                                  </p:iterate>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32" presetClass="emph" presetSubtype="0" fill="hold" nodeType="afterEffect">
                                  <p:stCondLst>
                                    <p:cond delay="0"/>
                                  </p:stCondLst>
                                  <p:iterate type="lt">
                                    <p:tmPct val="10000"/>
                                  </p:iterate>
                                  <p:childTnLst>
                                    <p:animRot by="120000">
                                      <p:cBhvr>
                                        <p:cTn id="16" dur="50" fill="hold">
                                          <p:stCondLst>
                                            <p:cond delay="0"/>
                                          </p:stCondLst>
                                        </p:cTn>
                                        <p:tgtEl>
                                          <p:spTgt spid="5"/>
                                        </p:tgtEl>
                                        <p:attrNameLst>
                                          <p:attrName>r</p:attrName>
                                        </p:attrNameLst>
                                      </p:cBhvr>
                                    </p:animRot>
                                    <p:animRot by="-240000">
                                      <p:cBhvr>
                                        <p:cTn id="17" dur="100" fill="hold">
                                          <p:stCondLst>
                                            <p:cond delay="100"/>
                                          </p:stCondLst>
                                        </p:cTn>
                                        <p:tgtEl>
                                          <p:spTgt spid="5"/>
                                        </p:tgtEl>
                                        <p:attrNameLst>
                                          <p:attrName>r</p:attrName>
                                        </p:attrNameLst>
                                      </p:cBhvr>
                                    </p:animRot>
                                    <p:animRot by="240000">
                                      <p:cBhvr>
                                        <p:cTn id="18" dur="100" fill="hold">
                                          <p:stCondLst>
                                            <p:cond delay="200"/>
                                          </p:stCondLst>
                                        </p:cTn>
                                        <p:tgtEl>
                                          <p:spTgt spid="5"/>
                                        </p:tgtEl>
                                        <p:attrNameLst>
                                          <p:attrName>r</p:attrName>
                                        </p:attrNameLst>
                                      </p:cBhvr>
                                    </p:animRot>
                                    <p:animRot by="-240000">
                                      <p:cBhvr>
                                        <p:cTn id="19" dur="100" fill="hold">
                                          <p:stCondLst>
                                            <p:cond delay="300"/>
                                          </p:stCondLst>
                                        </p:cTn>
                                        <p:tgtEl>
                                          <p:spTgt spid="5"/>
                                        </p:tgtEl>
                                        <p:attrNameLst>
                                          <p:attrName>r</p:attrName>
                                        </p:attrNameLst>
                                      </p:cBhvr>
                                    </p:animRot>
                                    <p:animRot by="120000">
                                      <p:cBhvr>
                                        <p:cTn id="20" dur="100" fill="hold">
                                          <p:stCondLst>
                                            <p:cond delay="400"/>
                                          </p:stCondLst>
                                        </p:cTn>
                                        <p:tgtEl>
                                          <p:spTgt spid="5"/>
                                        </p:tgtEl>
                                        <p:attrNameLst>
                                          <p:attrName>r</p:attrName>
                                        </p:attrNameLst>
                                      </p:cBhvr>
                                    </p:animRot>
                                  </p:childTnLst>
                                </p:cTn>
                              </p:par>
                            </p:childTnLst>
                          </p:cTn>
                        </p:par>
                        <p:par>
                          <p:cTn id="21" fill="hold">
                            <p:stCondLst>
                              <p:cond delay="1500"/>
                            </p:stCondLst>
                            <p:childTnLst>
                              <p:par>
                                <p:cTn id="22" presetID="20" presetClass="entr" presetSubtype="0" fill="hold" nodeType="after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Effect transition="in" filter="wedge">
                                      <p:cBhvr>
                                        <p:cTn id="24" dur="500"/>
                                        <p:tgtEl>
                                          <p:spTgt spid="4"/>
                                        </p:tgtEl>
                                      </p:cBhvr>
                                    </p:animEffect>
                                  </p:childTnLst>
                                </p:cTn>
                              </p:par>
                              <p:par>
                                <p:cTn id="25" presetID="20" presetClass="entr" presetSubtype="0" fill="hold" grpId="0" nodeType="with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wedg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7" name="Oval 6"/>
          <p:cNvSpPr/>
          <p:nvPr/>
        </p:nvSpPr>
        <p:spPr>
          <a:xfrm>
            <a:off x="1480796" y="-235926"/>
            <a:ext cx="9230407" cy="7367951"/>
          </a:xfrm>
          <a:prstGeom prst="ellipse">
            <a:avLst/>
          </a:prstGeom>
          <a:solidFill>
            <a:srgbClr val="FF6B3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Oval 4"/>
          <p:cNvSpPr/>
          <p:nvPr/>
        </p:nvSpPr>
        <p:spPr>
          <a:xfrm>
            <a:off x="1800224" y="19050"/>
            <a:ext cx="8591552" cy="6858000"/>
          </a:xfrm>
          <a:prstGeom prst="ellipse">
            <a:avLst/>
          </a:prstGeom>
          <a:solidFill>
            <a:srgbClr val="FF6B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p:cNvSpPr/>
          <p:nvPr/>
        </p:nvSpPr>
        <p:spPr>
          <a:xfrm>
            <a:off x="2388316" y="631893"/>
            <a:ext cx="7415366" cy="5632311"/>
          </a:xfrm>
          <a:prstGeom prst="rect">
            <a:avLst/>
          </a:prstGeom>
          <a:noFill/>
        </p:spPr>
        <p:txBody>
          <a:bodyPr wrap="square" lIns="91440" tIns="45720" rIns="91440" bIns="45720">
            <a:spAutoFit/>
          </a:bodyPr>
          <a:lstStyle/>
          <a:p>
            <a:pPr algn="ctr">
              <a:lnSpc>
                <a:spcPct val="150000"/>
              </a:lnSpc>
            </a:pPr>
            <a:r>
              <a:rPr lang="en-US" sz="6000" b="1" smtClean="0">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Bài 2. </a:t>
            </a:r>
            <a:r>
              <a:rPr lang="vi-VN" sz="6000" b="1" smtClean="0">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Phát </a:t>
            </a:r>
            <a:r>
              <a:rPr lang="vi-VN" sz="6000" b="1">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triển ý nêu dưới mỗi tranh thành một đoạn văn kể chuyện</a:t>
            </a:r>
          </a:p>
        </p:txBody>
      </p:sp>
    </p:spTree>
    <p:extLst>
      <p:ext uri="{BB962C8B-B14F-4D97-AF65-F5344CB8AC3E}">
        <p14:creationId xmlns:p14="http://schemas.microsoft.com/office/powerpoint/2010/main" val="3834763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Scale>
                                      <p:cBhvr>
                                        <p:cTn id="7"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6"/>
                                        </p:tgtEl>
                                        <p:attrNameLst>
                                          <p:attrName>ppt_x</p:attrName>
                                          <p:attrName>ppt_y</p:attrName>
                                        </p:attrNameLst>
                                      </p:cBhvr>
                                    </p:animMotion>
                                    <p:animEffect transition="in" filter="fade">
                                      <p:cBhvr>
                                        <p:cTn id="9" dur="500"/>
                                        <p:tgtEl>
                                          <p:spTgt spid="6"/>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par>
                                <p:cTn id="13" presetID="8"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lowchart: Delay 7"/>
          <p:cNvSpPr/>
          <p:nvPr/>
        </p:nvSpPr>
        <p:spPr>
          <a:xfrm rot="16200000">
            <a:off x="2295525" y="1190625"/>
            <a:ext cx="4419600" cy="6915150"/>
          </a:xfrm>
          <a:prstGeom prst="flowChartDelay">
            <a:avLst/>
          </a:prstGeom>
          <a:solidFill>
            <a:srgbClr val="FE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p:cNvSpPr/>
          <p:nvPr/>
        </p:nvSpPr>
        <p:spPr>
          <a:xfrm rot="16200000">
            <a:off x="2295523" y="109411"/>
            <a:ext cx="4419600" cy="6915150"/>
          </a:xfrm>
          <a:prstGeom prst="flowChartDelay">
            <a:avLst/>
          </a:prstGeom>
          <a:solidFill>
            <a:srgbClr val="FEB8B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rot="16200000">
            <a:off x="2313109" y="-675419"/>
            <a:ext cx="4419600" cy="6915150"/>
          </a:xfrm>
          <a:prstGeom prst="flowChartDelay">
            <a:avLst/>
          </a:prstGeom>
          <a:solidFill>
            <a:srgbClr val="FEB8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35086" y="3863369"/>
            <a:ext cx="5940472" cy="1569660"/>
          </a:xfrm>
          <a:prstGeom prst="rect">
            <a:avLst/>
          </a:prstGeom>
          <a:noFill/>
        </p:spPr>
        <p:txBody>
          <a:bodyPr wrap="none" lIns="91440" tIns="45720" rIns="91440" bIns="45720">
            <a:spAutoFit/>
          </a:bodyPr>
          <a:lstStyle/>
          <a:p>
            <a:pPr algn="ctr"/>
            <a:r>
              <a:rPr lang="en-US" sz="9600" b="0" cap="none" spc="0" smtClean="0">
                <a:ln w="0"/>
                <a:solidFill>
                  <a:srgbClr val="002060"/>
                </a:solidFill>
                <a:effectLst>
                  <a:outerShdw blurRad="50800" dist="38100" dir="5400000" algn="t" rotWithShape="0">
                    <a:prstClr val="black">
                      <a:alpha val="40000"/>
                    </a:prstClr>
                  </a:outerShdw>
                </a:effectLst>
                <a:latin typeface="UVN Banh Mi" pitchFamily="2" charset="0"/>
              </a:rPr>
              <a:t>KHỞI ĐỘNG</a:t>
            </a:r>
            <a:endParaRPr lang="en-US" sz="96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31" r="31645"/>
          <a:stretch/>
        </p:blipFill>
        <p:spPr>
          <a:xfrm>
            <a:off x="-1314387" y="3905250"/>
            <a:ext cx="4381437" cy="488869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6077" r="28838"/>
          <a:stretch/>
        </p:blipFill>
        <p:spPr>
          <a:xfrm flipH="1">
            <a:off x="5695950" y="4000499"/>
            <a:ext cx="4725308" cy="4908629"/>
          </a:xfrm>
          <a:prstGeom prst="rect">
            <a:avLst/>
          </a:prstGeom>
        </p:spPr>
      </p:pic>
    </p:spTree>
    <p:extLst>
      <p:ext uri="{BB962C8B-B14F-4D97-AF65-F5344CB8AC3E}">
        <p14:creationId xmlns:p14="http://schemas.microsoft.com/office/powerpoint/2010/main" val="404458452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6" name="Rectangle 5"/>
          <p:cNvSpPr/>
          <p:nvPr/>
        </p:nvSpPr>
        <p:spPr>
          <a:xfrm>
            <a:off x="265470" y="147484"/>
            <a:ext cx="11926530" cy="6001643"/>
          </a:xfrm>
          <a:prstGeom prst="rect">
            <a:avLst/>
          </a:prstGeom>
          <a:noFill/>
        </p:spPr>
        <p:txBody>
          <a:bodyPr wrap="square" lIns="91440" tIns="45720" rIns="91440" bIns="45720">
            <a:spAutoFit/>
          </a:bodyPr>
          <a:lstStyle/>
          <a:p>
            <a:pPr algn="ctr"/>
            <a:r>
              <a:rPr lang="en-US" sz="4800" b="1" cap="none" spc="0" smtClean="0">
                <a:ln w="0"/>
                <a:solidFill>
                  <a:srgbClr val="5847F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 Ý</a:t>
            </a:r>
          </a:p>
          <a:p>
            <a:pPr marL="914400" indent="-914400">
              <a:buAutoNum type="alphaLcParen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dung đầy đủ diễn biến trong </a:t>
            </a:r>
            <a:b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 đoạn:</a:t>
            </a:r>
          </a:p>
          <a:p>
            <a:pPr marL="2057400" lvl="3" indent="-685800">
              <a:buFontTx/>
              <a:buChar cha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nhân vật làm gì?</a:t>
            </a:r>
          </a:p>
          <a:p>
            <a:pPr marL="2057400" lvl="3" indent="-685800">
              <a:buFontTx/>
              <a:buChar char="-"/>
            </a:pPr>
            <a:r>
              <a:rPr lang="en-US" sz="4800" b="1" cap="none" spc="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nhân vật nói gì?</a:t>
            </a:r>
          </a:p>
          <a:p>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Miêu tả:</a:t>
            </a:r>
          </a:p>
          <a:p>
            <a:pPr marL="2057400" lvl="3" indent="-685800">
              <a:buFontTx/>
              <a:buChar char="-"/>
            </a:pPr>
            <a:r>
              <a:rPr lang="en-US" sz="4800" b="1" cap="none" spc="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Ngoại hình của các nhân vật.</a:t>
            </a:r>
          </a:p>
          <a:p>
            <a:pPr marL="2057400" lvl="3" indent="-685800">
              <a:buFontTx/>
              <a:buChar cha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rìu vàng, rìu bạc, rìu sắt.</a:t>
            </a:r>
            <a:endParaRPr lang="en-US" sz="48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048" t="26925" r="26607" b="28486"/>
          <a:stretch/>
        </p:blipFill>
        <p:spPr>
          <a:xfrm>
            <a:off x="-19050" y="4705350"/>
            <a:ext cx="2286000" cy="22479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9434" t="28520" r="27110" b="30291"/>
          <a:stretch/>
        </p:blipFill>
        <p:spPr>
          <a:xfrm rot="16200000" flipH="1">
            <a:off x="10020302" y="95248"/>
            <a:ext cx="2190749" cy="20764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5174" y="1747004"/>
            <a:ext cx="2968676" cy="2968676"/>
          </a:xfrm>
          <a:prstGeom prst="rect">
            <a:avLst/>
          </a:prstGeom>
        </p:spPr>
      </p:pic>
    </p:spTree>
    <p:extLst>
      <p:ext uri="{BB962C8B-B14F-4D97-AF65-F5344CB8AC3E}">
        <p14:creationId xmlns:p14="http://schemas.microsoft.com/office/powerpoint/2010/main" val="315808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iterate type="wd">
                                    <p:tmPct val="10000"/>
                                  </p:iterate>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iterate type="wd">
                                    <p:tmPct val="1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par>
                          <p:cTn id="21" fill="hold">
                            <p:stCondLst>
                              <p:cond delay="950"/>
                            </p:stCondLst>
                            <p:childTnLst>
                              <p:par>
                                <p:cTn id="22" presetID="2" presetClass="entr" presetSubtype="4" fill="hold" nodeType="afterEffect">
                                  <p:stCondLst>
                                    <p:cond delay="0"/>
                                  </p:stCondLst>
                                  <p:iterate type="wd">
                                    <p:tmPct val="10000"/>
                                  </p:iterate>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700"/>
                            </p:stCondLst>
                            <p:childTnLst>
                              <p:par>
                                <p:cTn id="27" presetID="2" presetClass="entr" presetSubtype="4" fill="hold" nodeType="afterEffect">
                                  <p:stCondLst>
                                    <p:cond delay="0"/>
                                  </p:stCondLst>
                                  <p:iterate type="wd">
                                    <p:tmPct val="10000"/>
                                  </p:iterate>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iterate type="wd">
                                    <p:tmPct val="10000"/>
                                  </p:iterate>
                                  <p:childTnLst>
                                    <p:set>
                                      <p:cBhvr>
                                        <p:cTn id="34" dur="1" fill="hold">
                                          <p:stCondLst>
                                            <p:cond delay="0"/>
                                          </p:stCondLst>
                                        </p:cTn>
                                        <p:tgtEl>
                                          <p:spTgt spid="6">
                                            <p:txEl>
                                              <p:pRg st="4" end="4"/>
                                            </p:txEl>
                                          </p:spTgt>
                                        </p:tgtEl>
                                        <p:attrNameLst>
                                          <p:attrName>style.visibility</p:attrName>
                                        </p:attrNameLst>
                                      </p:cBhvr>
                                      <p:to>
                                        <p:strVal val="visible"/>
                                      </p:to>
                                    </p:set>
                                    <p:animEffect transition="in" filter="barn(inVertical)">
                                      <p:cBhvr>
                                        <p:cTn id="35" dur="500"/>
                                        <p:tgtEl>
                                          <p:spTgt spid="6">
                                            <p:txEl>
                                              <p:pRg st="4" end="4"/>
                                            </p:txEl>
                                          </p:spTgt>
                                        </p:tgtEl>
                                      </p:cBhvr>
                                    </p:animEffect>
                                  </p:childTnLst>
                                </p:cTn>
                              </p:par>
                            </p:childTnLst>
                          </p:cTn>
                        </p:par>
                        <p:par>
                          <p:cTn id="36" fill="hold">
                            <p:stCondLst>
                              <p:cond delay="700"/>
                            </p:stCondLst>
                            <p:childTnLst>
                              <p:par>
                                <p:cTn id="37" presetID="2" presetClass="entr" presetSubtype="4" fill="hold" nodeType="afterEffect">
                                  <p:stCondLst>
                                    <p:cond delay="0"/>
                                  </p:stCondLst>
                                  <p:iterate type="wd">
                                    <p:tmPct val="10000"/>
                                  </p:iterate>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nodeType="afterEffect">
                                  <p:stCondLst>
                                    <p:cond delay="0"/>
                                  </p:stCondLst>
                                  <p:iterate type="wd">
                                    <p:tmPct val="10000"/>
                                  </p:iterate>
                                  <p:childTnLst>
                                    <p:set>
                                      <p:cBhvr>
                                        <p:cTn id="43" dur="1" fill="hold">
                                          <p:stCondLst>
                                            <p:cond delay="0"/>
                                          </p:stCondLst>
                                        </p:cTn>
                                        <p:tgtEl>
                                          <p:spTgt spid="6">
                                            <p:txEl>
                                              <p:pRg st="6" end="6"/>
                                            </p:txEl>
                                          </p:spTgt>
                                        </p:tgtEl>
                                        <p:attrNameLst>
                                          <p:attrName>style.visibility</p:attrName>
                                        </p:attrNameLst>
                                      </p:cBhvr>
                                      <p:to>
                                        <p:strVal val="visible"/>
                                      </p:to>
                                    </p:set>
                                    <p:anim calcmode="lin" valueType="num">
                                      <p:cBhvr additive="base">
                                        <p:cTn id="4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24550" cy="3666928"/>
          </a:xfrm>
          <a:prstGeom prst="rect">
            <a:avLst/>
          </a:prstGeom>
        </p:spPr>
      </p:pic>
      <p:sp>
        <p:nvSpPr>
          <p:cNvPr id="5" name="Rectangle 4"/>
          <p:cNvSpPr/>
          <p:nvPr/>
        </p:nvSpPr>
        <p:spPr>
          <a:xfrm>
            <a:off x="6096000" y="791874"/>
            <a:ext cx="6096000" cy="2677656"/>
          </a:xfrm>
          <a:prstGeom prst="rect">
            <a:avLst/>
          </a:prstGeom>
        </p:spPr>
        <p:txBody>
          <a:bodyPr wrap="square">
            <a:spAutoFit/>
          </a:bodyPr>
          <a:lstStyle/>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N</a:t>
            </a:r>
            <a:r>
              <a:rPr lang="vi-VN" sz="2800" b="1" smtClean="0">
                <a:solidFill>
                  <a:srgbClr val="664661"/>
                </a:solidFill>
                <a:latin typeface="Times New Roman" panose="02020603050405020304" pitchFamily="18" charset="0"/>
                <a:cs typeface="Times New Roman" panose="02020603050405020304" pitchFamily="18" charset="0"/>
              </a:rPr>
              <a:t>hân </a:t>
            </a:r>
            <a:r>
              <a:rPr lang="vi-VN" sz="2800" b="1">
                <a:solidFill>
                  <a:srgbClr val="664661"/>
                </a:solidFill>
                <a:latin typeface="Times New Roman" panose="02020603050405020304" pitchFamily="18" charset="0"/>
                <a:cs typeface="Times New Roman" panose="02020603050405020304" pitchFamily="18" charset="0"/>
              </a:rPr>
              <a:t>vật làm gì?</a:t>
            </a: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en-US" sz="2800" b="1">
                <a:solidFill>
                  <a:srgbClr val="664661"/>
                </a:solidFill>
                <a:latin typeface="Times New Roman" panose="02020603050405020304" pitchFamily="18" charset="0"/>
                <a:cs typeface="Times New Roman" panose="02020603050405020304" pitchFamily="18" charset="0"/>
              </a:rPr>
              <a:t>N</a:t>
            </a:r>
            <a:r>
              <a:rPr lang="vi-VN" sz="2800" b="1" smtClean="0">
                <a:solidFill>
                  <a:srgbClr val="664661"/>
                </a:solidFill>
                <a:latin typeface="Times New Roman" panose="02020603050405020304" pitchFamily="18" charset="0"/>
                <a:cs typeface="Times New Roman" panose="02020603050405020304" pitchFamily="18" charset="0"/>
              </a:rPr>
              <a:t>hân </a:t>
            </a:r>
            <a:r>
              <a:rPr lang="vi-VN" sz="2800" b="1">
                <a:solidFill>
                  <a:srgbClr val="664661"/>
                </a:solidFill>
                <a:latin typeface="Times New Roman" panose="02020603050405020304" pitchFamily="18" charset="0"/>
                <a:cs typeface="Times New Roman" panose="02020603050405020304" pitchFamily="18" charset="0"/>
              </a:rPr>
              <a:t>vật nói gì?</a:t>
            </a: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vi-VN" sz="2800" b="1" smtClean="0">
                <a:solidFill>
                  <a:srgbClr val="664661"/>
                </a:solidFill>
                <a:latin typeface="Times New Roman" panose="02020603050405020304" pitchFamily="18" charset="0"/>
                <a:cs typeface="Times New Roman" panose="02020603050405020304" pitchFamily="18" charset="0"/>
              </a:rPr>
              <a:t>Ngoại </a:t>
            </a:r>
            <a:r>
              <a:rPr lang="vi-VN" sz="2800" b="1">
                <a:solidFill>
                  <a:srgbClr val="664661"/>
                </a:solidFill>
                <a:latin typeface="Times New Roman" panose="02020603050405020304" pitchFamily="18" charset="0"/>
                <a:cs typeface="Times New Roman" panose="02020603050405020304" pitchFamily="18" charset="0"/>
              </a:rPr>
              <a:t>hình của các </a:t>
            </a:r>
            <a:r>
              <a:rPr lang="vi-VN" sz="2800" b="1">
                <a:solidFill>
                  <a:srgbClr val="664661"/>
                </a:solidFill>
                <a:latin typeface="Times New Roman" panose="02020603050405020304" pitchFamily="18" charset="0"/>
                <a:cs typeface="Times New Roman" panose="02020603050405020304" pitchFamily="18" charset="0"/>
              </a:rPr>
              <a:t>nhân </a:t>
            </a:r>
            <a:r>
              <a:rPr lang="vi-VN" sz="2800" b="1" smtClean="0">
                <a:solidFill>
                  <a:srgbClr val="664661"/>
                </a:solidFill>
                <a:latin typeface="Times New Roman" panose="02020603050405020304" pitchFamily="18" charset="0"/>
                <a:cs typeface="Times New Roman" panose="02020603050405020304" pitchFamily="18" charset="0"/>
              </a:rPr>
              <a:t>vật</a:t>
            </a:r>
            <a:r>
              <a:rPr lang="en-US" sz="2800" b="1" smtClean="0">
                <a:solidFill>
                  <a:srgbClr val="664661"/>
                </a:solidFill>
                <a:latin typeface="Times New Roman" panose="02020603050405020304" pitchFamily="18" charset="0"/>
                <a:cs typeface="Times New Roman" panose="02020603050405020304" pitchFamily="18" charset="0"/>
              </a:rPr>
              <a:t> thế nào?</a:t>
            </a:r>
            <a:endParaRPr lang="vi-VN" sz="2800" b="1">
              <a:solidFill>
                <a:srgbClr val="664661"/>
              </a:solidFill>
              <a:latin typeface="Times New Roman" panose="02020603050405020304" pitchFamily="18" charset="0"/>
              <a:cs typeface="Times New Roman" panose="02020603050405020304" pitchFamily="18" charset="0"/>
            </a:endParaRP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vi-VN" sz="2800" b="1" smtClean="0">
                <a:solidFill>
                  <a:srgbClr val="664661"/>
                </a:solidFill>
                <a:latin typeface="Times New Roman" panose="02020603050405020304" pitchFamily="18" charset="0"/>
                <a:cs typeface="Times New Roman" panose="02020603050405020304" pitchFamily="18" charset="0"/>
              </a:rPr>
              <a:t>Lưỡi </a:t>
            </a:r>
            <a:r>
              <a:rPr lang="vi-VN" sz="2800" b="1">
                <a:solidFill>
                  <a:srgbClr val="664661"/>
                </a:solidFill>
                <a:latin typeface="Times New Roman" panose="02020603050405020304" pitchFamily="18" charset="0"/>
                <a:cs typeface="Times New Roman" panose="02020603050405020304" pitchFamily="18" charset="0"/>
              </a:rPr>
              <a:t>rìu vàng, </a:t>
            </a:r>
            <a:r>
              <a:rPr lang="vi-VN" sz="2800" b="1">
                <a:solidFill>
                  <a:srgbClr val="664661"/>
                </a:solidFill>
                <a:latin typeface="Times New Roman" panose="02020603050405020304" pitchFamily="18" charset="0"/>
                <a:cs typeface="Times New Roman" panose="02020603050405020304" pitchFamily="18" charset="0"/>
              </a:rPr>
              <a:t>rìu </a:t>
            </a:r>
            <a:r>
              <a:rPr lang="vi-VN" sz="2800" b="1" smtClean="0">
                <a:solidFill>
                  <a:srgbClr val="664661"/>
                </a:solidFill>
                <a:latin typeface="Times New Roman" panose="02020603050405020304" pitchFamily="18" charset="0"/>
                <a:cs typeface="Times New Roman" panose="02020603050405020304" pitchFamily="18" charset="0"/>
              </a:rPr>
              <a:t>bạc</a:t>
            </a:r>
            <a:r>
              <a:rPr lang="en-US" sz="2800" b="1">
                <a:solidFill>
                  <a:srgbClr val="664661"/>
                </a:solidFill>
                <a:latin typeface="Times New Roman" panose="02020603050405020304" pitchFamily="18" charset="0"/>
                <a:cs typeface="Times New Roman" panose="02020603050405020304" pitchFamily="18" charset="0"/>
              </a:rPr>
              <a:t> </a:t>
            </a:r>
            <a:r>
              <a:rPr lang="en-US" sz="2800" b="1" smtClean="0">
                <a:solidFill>
                  <a:srgbClr val="664661"/>
                </a:solidFill>
                <a:latin typeface="Times New Roman" panose="02020603050405020304" pitchFamily="18" charset="0"/>
                <a:cs typeface="Times New Roman" panose="02020603050405020304" pitchFamily="18" charset="0"/>
              </a:rPr>
              <a:t>hay</a:t>
            </a:r>
            <a:r>
              <a:rPr lang="vi-VN" sz="2800" b="1" smtClean="0">
                <a:solidFill>
                  <a:srgbClr val="664661"/>
                </a:solidFill>
                <a:latin typeface="Times New Roman" panose="02020603050405020304" pitchFamily="18" charset="0"/>
                <a:cs typeface="Times New Roman" panose="02020603050405020304" pitchFamily="18" charset="0"/>
              </a:rPr>
              <a:t> </a:t>
            </a:r>
            <a:r>
              <a:rPr lang="vi-VN" sz="2800" b="1">
                <a:solidFill>
                  <a:srgbClr val="664661"/>
                </a:solidFill>
                <a:latin typeface="Times New Roman" panose="02020603050405020304" pitchFamily="18" charset="0"/>
                <a:cs typeface="Times New Roman" panose="02020603050405020304" pitchFamily="18" charset="0"/>
              </a:rPr>
              <a:t>rìu </a:t>
            </a:r>
            <a:r>
              <a:rPr lang="vi-VN" sz="2800" b="1" smtClean="0">
                <a:solidFill>
                  <a:srgbClr val="664661"/>
                </a:solidFill>
                <a:latin typeface="Times New Roman" panose="02020603050405020304" pitchFamily="18" charset="0"/>
                <a:cs typeface="Times New Roman" panose="02020603050405020304" pitchFamily="18" charset="0"/>
              </a:rPr>
              <a:t>sắt</a:t>
            </a:r>
            <a:r>
              <a:rPr lang="en-US" sz="2800" b="1" smtClean="0">
                <a:solidFill>
                  <a:srgbClr val="664661"/>
                </a:solidFill>
                <a:latin typeface="Times New Roman" panose="02020603050405020304" pitchFamily="18" charset="0"/>
                <a:cs typeface="Times New Roman" panose="02020603050405020304" pitchFamily="18" charset="0"/>
              </a:rPr>
              <a:t>?</a:t>
            </a:r>
            <a:endParaRPr lang="vi-VN" sz="2800" b="1">
              <a:solidFill>
                <a:srgbClr val="66466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4387322"/>
            <a:ext cx="11887200" cy="2505173"/>
          </a:xfrm>
          <a:prstGeom prst="rect">
            <a:avLst/>
          </a:prstGeom>
        </p:spPr>
        <p:txBody>
          <a:bodyPr wrap="square">
            <a:spAutoFit/>
          </a:bodyPr>
          <a:lstStyle/>
          <a:p>
            <a:pPr marL="457200" indent="-457200" algn="just">
              <a:lnSpc>
                <a:spcPct val="112000"/>
              </a:lnSpc>
              <a:buFont typeface="Arial" panose="020B0604020202020204" pitchFamily="34" charset="0"/>
              <a:buChar char="•"/>
            </a:pPr>
            <a:r>
              <a:rPr lang="en-US" sz="2800" b="1">
                <a:solidFill>
                  <a:srgbClr val="FF6600"/>
                </a:solidFill>
                <a:latin typeface="Times New Roman" panose="02020603050405020304" pitchFamily="18" charset="0"/>
                <a:cs typeface="Times New Roman" panose="02020603050405020304" pitchFamily="18" charset="0"/>
              </a:rPr>
              <a:t>Một chàng tiều phu đang đốn củi thì lưỡi rìu bị văng xuống </a:t>
            </a:r>
            <a:r>
              <a:rPr lang="en-US" sz="2800" b="1">
                <a:solidFill>
                  <a:srgbClr val="FF6600"/>
                </a:solidFill>
                <a:latin typeface="Times New Roman" panose="02020603050405020304" pitchFamily="18" charset="0"/>
                <a:cs typeface="Times New Roman" panose="02020603050405020304" pitchFamily="18" charset="0"/>
              </a:rPr>
              <a:t>sông</a:t>
            </a:r>
            <a:r>
              <a:rPr lang="en-US" sz="2800" b="1" smtClean="0">
                <a:solidFill>
                  <a:srgbClr val="FF6600"/>
                </a:solidFill>
                <a:latin typeface="Times New Roman" panose="02020603050405020304" pitchFamily="18" charset="0"/>
                <a:cs typeface="Times New Roman" panose="02020603050405020304" pitchFamily="18" charset="0"/>
              </a:rPr>
              <a:t>.</a:t>
            </a:r>
          </a:p>
          <a:p>
            <a:pPr marL="457200" indent="-457200" algn="just">
              <a:lnSpc>
                <a:spcPct val="112000"/>
              </a:lnSpc>
              <a:buFont typeface="Arial" panose="020B0604020202020204" pitchFamily="34" charset="0"/>
              <a:buChar char="•"/>
            </a:pPr>
            <a:r>
              <a:rPr lang="vi-VN" sz="2800" b="1">
                <a:solidFill>
                  <a:srgbClr val="FF6600"/>
                </a:solidFill>
                <a:latin typeface="Times New Roman" panose="02020603050405020304" pitchFamily="18" charset="0"/>
                <a:cs typeface="Times New Roman" panose="02020603050405020304" pitchFamily="18" charset="0"/>
              </a:rPr>
              <a:t>Chàng buồn </a:t>
            </a:r>
            <a:r>
              <a:rPr lang="vi-VN" sz="2800" b="1">
                <a:solidFill>
                  <a:srgbClr val="FF6600"/>
                </a:solidFill>
                <a:latin typeface="Times New Roman" panose="02020603050405020304" pitchFamily="18" charset="0"/>
                <a:cs typeface="Times New Roman" panose="02020603050405020304" pitchFamily="18" charset="0"/>
              </a:rPr>
              <a:t>bã </a:t>
            </a:r>
            <a:r>
              <a:rPr lang="vi-VN" sz="2800" b="1" smtClean="0">
                <a:solidFill>
                  <a:srgbClr val="FF6600"/>
                </a:solidFill>
                <a:latin typeface="Times New Roman" panose="02020603050405020304" pitchFamily="18" charset="0"/>
                <a:cs typeface="Times New Roman" panose="02020603050405020304" pitchFamily="18" charset="0"/>
              </a:rPr>
              <a:t>nói: </a:t>
            </a:r>
            <a:r>
              <a:rPr lang="vi-VN" sz="2800" b="1">
                <a:solidFill>
                  <a:srgbClr val="FF6600"/>
                </a:solidFill>
                <a:latin typeface="Times New Roman" panose="02020603050405020304" pitchFamily="18" charset="0"/>
                <a:cs typeface="Times New Roman" panose="02020603050405020304" pitchFamily="18" charset="0"/>
              </a:rPr>
              <a:t>"Cả nhà ta chỉ trông vào lưỡi </a:t>
            </a:r>
            <a:r>
              <a:rPr lang="vi-VN" sz="2800" b="1">
                <a:solidFill>
                  <a:srgbClr val="FF6600"/>
                </a:solidFill>
                <a:latin typeface="Times New Roman" panose="02020603050405020304" pitchFamily="18" charset="0"/>
                <a:cs typeface="Times New Roman" panose="02020603050405020304" pitchFamily="18" charset="0"/>
              </a:rPr>
              <a:t>rìu </a:t>
            </a:r>
            <a:r>
              <a:rPr lang="vi-VN" sz="2800" b="1" smtClean="0">
                <a:solidFill>
                  <a:srgbClr val="FF6600"/>
                </a:solidFill>
                <a:latin typeface="Times New Roman" panose="02020603050405020304" pitchFamily="18" charset="0"/>
                <a:cs typeface="Times New Roman" panose="02020603050405020304" pitchFamily="18" charset="0"/>
              </a:rPr>
              <a:t>này.</a:t>
            </a:r>
            <a:r>
              <a:rPr lang="en-US" sz="2800" b="1" smtClean="0">
                <a:solidFill>
                  <a:srgbClr val="FF6600"/>
                </a:solidFill>
                <a:latin typeface="Times New Roman" panose="02020603050405020304" pitchFamily="18" charset="0"/>
                <a:cs typeface="Times New Roman" panose="02020603050405020304" pitchFamily="18" charset="0"/>
              </a:rPr>
              <a:t> </a:t>
            </a:r>
            <a:r>
              <a:rPr lang="vi-VN" sz="2800" b="1" smtClean="0">
                <a:solidFill>
                  <a:srgbClr val="FF6600"/>
                </a:solidFill>
                <a:latin typeface="Times New Roman" panose="02020603050405020304" pitchFamily="18" charset="0"/>
                <a:cs typeface="Times New Roman" panose="02020603050405020304" pitchFamily="18" charset="0"/>
              </a:rPr>
              <a:t>Nay mất</a:t>
            </a:r>
            <a:r>
              <a:rPr lang="en-US" sz="2800" b="1" smtClean="0">
                <a:solidFill>
                  <a:srgbClr val="FF6600"/>
                </a:solidFill>
                <a:latin typeface="Times New Roman" panose="02020603050405020304" pitchFamily="18" charset="0"/>
                <a:cs typeface="Times New Roman" panose="02020603050405020304" pitchFamily="18" charset="0"/>
              </a:rPr>
              <a:t> </a:t>
            </a:r>
            <a:r>
              <a:rPr lang="vi-VN" sz="2800" b="1" smtClean="0">
                <a:solidFill>
                  <a:srgbClr val="FF6600"/>
                </a:solidFill>
                <a:latin typeface="Times New Roman" panose="02020603050405020304" pitchFamily="18" charset="0"/>
                <a:cs typeface="Times New Roman" panose="02020603050405020304" pitchFamily="18" charset="0"/>
              </a:rPr>
              <a:t>rìu </a:t>
            </a:r>
            <a:r>
              <a:rPr lang="vi-VN" sz="2800" b="1">
                <a:solidFill>
                  <a:srgbClr val="FF6600"/>
                </a:solidFill>
                <a:latin typeface="Times New Roman" panose="02020603050405020304" pitchFamily="18" charset="0"/>
                <a:cs typeface="Times New Roman" panose="02020603050405020304" pitchFamily="18" charset="0"/>
              </a:rPr>
              <a:t>thì sống thế </a:t>
            </a:r>
            <a:r>
              <a:rPr lang="vi-VN" sz="2800" b="1">
                <a:solidFill>
                  <a:srgbClr val="FF6600"/>
                </a:solidFill>
                <a:latin typeface="Times New Roman" panose="02020603050405020304" pitchFamily="18" charset="0"/>
                <a:cs typeface="Times New Roman" panose="02020603050405020304" pitchFamily="18" charset="0"/>
              </a:rPr>
              <a:t>nào </a:t>
            </a:r>
            <a:r>
              <a:rPr lang="vi-VN" sz="2800" b="1" smtClean="0">
                <a:solidFill>
                  <a:srgbClr val="FF6600"/>
                </a:solidFill>
                <a:latin typeface="Times New Roman" panose="02020603050405020304" pitchFamily="18" charset="0"/>
                <a:cs typeface="Times New Roman" panose="02020603050405020304" pitchFamily="18" charset="0"/>
              </a:rPr>
              <a:t>đây</a:t>
            </a:r>
            <a:r>
              <a:rPr lang="en-US" sz="2800" b="1" smtClean="0">
                <a:solidFill>
                  <a:srgbClr val="FF6600"/>
                </a:solidFill>
                <a:latin typeface="Times New Roman" panose="02020603050405020304" pitchFamily="18" charset="0"/>
                <a:cs typeface="Times New Roman" panose="02020603050405020304" pitchFamily="18" charset="0"/>
              </a:rPr>
              <a:t>!” </a:t>
            </a:r>
          </a:p>
          <a:p>
            <a:pPr marL="457200" indent="-457200" algn="just">
              <a:lnSpc>
                <a:spcPct val="112000"/>
              </a:lnSpc>
              <a:buFont typeface="Arial" panose="020B0604020202020204" pitchFamily="34" charset="0"/>
              <a:buChar char="•"/>
            </a:pPr>
            <a:r>
              <a:rPr lang="vi-VN" sz="2800" b="1" smtClean="0">
                <a:solidFill>
                  <a:srgbClr val="FF6600"/>
                </a:solidFill>
                <a:latin typeface="Times New Roman" panose="02020603050405020304" pitchFamily="18" charset="0"/>
                <a:cs typeface="Times New Roman" panose="02020603050405020304" pitchFamily="18" charset="0"/>
              </a:rPr>
              <a:t>Chàng ti</a:t>
            </a:r>
            <a:r>
              <a:rPr lang="en-US" sz="2800" b="1">
                <a:solidFill>
                  <a:srgbClr val="FF6600"/>
                </a:solidFill>
                <a:latin typeface="Times New Roman" panose="02020603050405020304" pitchFamily="18" charset="0"/>
                <a:cs typeface="Times New Roman" panose="02020603050405020304" pitchFamily="18" charset="0"/>
              </a:rPr>
              <a:t>ề</a:t>
            </a:r>
            <a:r>
              <a:rPr lang="vi-VN" sz="2800" b="1" smtClean="0">
                <a:solidFill>
                  <a:srgbClr val="FF6600"/>
                </a:solidFill>
                <a:latin typeface="Times New Roman" panose="02020603050405020304" pitchFamily="18" charset="0"/>
                <a:cs typeface="Times New Roman" panose="02020603050405020304" pitchFamily="18" charset="0"/>
              </a:rPr>
              <a:t>u </a:t>
            </a:r>
            <a:r>
              <a:rPr lang="vi-VN" sz="2800" b="1">
                <a:solidFill>
                  <a:srgbClr val="FF6600"/>
                </a:solidFill>
                <a:latin typeface="Times New Roman" panose="02020603050405020304" pitchFamily="18" charset="0"/>
                <a:cs typeface="Times New Roman" panose="02020603050405020304" pitchFamily="18" charset="0"/>
              </a:rPr>
              <a:t>phu nghèo, ở trần, quấn khăn </a:t>
            </a:r>
            <a:r>
              <a:rPr lang="vi-VN" sz="2800" b="1">
                <a:solidFill>
                  <a:srgbClr val="FF6600"/>
                </a:solidFill>
                <a:latin typeface="Times New Roman" panose="02020603050405020304" pitchFamily="18" charset="0"/>
                <a:cs typeface="Times New Roman" panose="02020603050405020304" pitchFamily="18" charset="0"/>
              </a:rPr>
              <a:t>mỏ </a:t>
            </a:r>
            <a:r>
              <a:rPr lang="vi-VN" sz="2800" b="1" smtClean="0">
                <a:solidFill>
                  <a:srgbClr val="FF6600"/>
                </a:solidFill>
                <a:latin typeface="Times New Roman" panose="02020603050405020304" pitchFamily="18" charset="0"/>
                <a:cs typeface="Times New Roman" panose="02020603050405020304" pitchFamily="18" charset="0"/>
              </a:rPr>
              <a:t>rìu</a:t>
            </a:r>
            <a:r>
              <a:rPr lang="en-US" sz="2800" b="1" smtClean="0">
                <a:solidFill>
                  <a:srgbClr val="FF6600"/>
                </a:solidFill>
                <a:latin typeface="Times New Roman" panose="02020603050405020304" pitchFamily="18" charset="0"/>
                <a:cs typeface="Times New Roman" panose="02020603050405020304" pitchFamily="18" charset="0"/>
              </a:rPr>
              <a:t>. </a:t>
            </a:r>
          </a:p>
          <a:p>
            <a:pPr marL="457200" indent="-457200" algn="just">
              <a:lnSpc>
                <a:spcPct val="112000"/>
              </a:lnSpc>
              <a:buFont typeface="Arial" panose="020B0604020202020204" pitchFamily="34" charset="0"/>
              <a:buChar char="•"/>
            </a:pPr>
            <a:r>
              <a:rPr lang="en-US" sz="2800" b="1" smtClean="0">
                <a:solidFill>
                  <a:srgbClr val="FF6600"/>
                </a:solidFill>
                <a:latin typeface="Times New Roman" panose="02020603050405020304" pitchFamily="18" charset="0"/>
                <a:cs typeface="Times New Roman" panose="02020603050405020304" pitchFamily="18" charset="0"/>
              </a:rPr>
              <a:t>Lưỡi rìu sắt bóng loáng.</a:t>
            </a:r>
            <a:endParaRPr lang="en-US" sz="3600" b="1">
              <a:solidFill>
                <a:srgbClr val="FF6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43585" y="30016"/>
            <a:ext cx="2576007" cy="823752"/>
          </a:xfrm>
          <a:prstGeom prst="rect">
            <a:avLst/>
          </a:prstGeom>
        </p:spPr>
        <p:txBody>
          <a:bodyPr wrap="square">
            <a:spAutoFit/>
          </a:bodyPr>
          <a:lstStyle/>
          <a:p>
            <a:pPr algn="ctr">
              <a:lnSpc>
                <a:spcPct val="150000"/>
              </a:lnSpc>
            </a:pPr>
            <a:r>
              <a:rPr lang="en-US" sz="3600" b="1" smtClean="0">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Câu hỏi</a:t>
            </a:r>
            <a:endParaRPr lang="vi-VN" sz="3600" b="1">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297714" y="3666928"/>
            <a:ext cx="2576007" cy="823752"/>
          </a:xfrm>
          <a:prstGeom prst="rect">
            <a:avLst/>
          </a:prstGeom>
        </p:spPr>
        <p:txBody>
          <a:bodyPr wrap="square">
            <a:spAutoFit/>
          </a:bodyPr>
          <a:lstStyle/>
          <a:p>
            <a:pPr algn="ctr">
              <a:lnSpc>
                <a:spcPct val="150000"/>
              </a:lnSpc>
            </a:pPr>
            <a:r>
              <a:rPr lang="en-US" sz="3600" b="1" smtClean="0">
                <a:solidFill>
                  <a:schemeClr val="accent6">
                    <a:lumMod val="75000"/>
                  </a:schemeClr>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Trả lời</a:t>
            </a:r>
            <a:endParaRPr lang="vi-VN" sz="3600" b="1">
              <a:solidFill>
                <a:schemeClr val="accent6">
                  <a:lumMod val="75000"/>
                </a:schemeClr>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482643" y="4292072"/>
            <a:ext cx="3898342" cy="389834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482643" y="-1354695"/>
            <a:ext cx="3898342" cy="3898342"/>
          </a:xfrm>
          <a:prstGeom prst="rect">
            <a:avLst/>
          </a:prstGeom>
        </p:spPr>
      </p:pic>
    </p:spTree>
    <p:extLst>
      <p:ext uri="{BB962C8B-B14F-4D97-AF65-F5344CB8AC3E}">
        <p14:creationId xmlns:p14="http://schemas.microsoft.com/office/powerpoint/2010/main" val="2580167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iterate type="wd">
                                    <p:tmPct val="10000"/>
                                  </p:iterate>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par>
                          <p:cTn id="22" fill="hold">
                            <p:stCondLst>
                              <p:cond delay="800"/>
                            </p:stCondLst>
                            <p:childTnLst>
                              <p:par>
                                <p:cTn id="23" presetID="6" presetClass="entr" presetSubtype="16" fill="hold" nodeType="afterEffect">
                                  <p:stCondLst>
                                    <p:cond delay="0"/>
                                  </p:stCondLst>
                                  <p:iterate type="wd">
                                    <p:tmPct val="10000"/>
                                  </p:iterate>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ircle(in)">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iterate type="wd">
                                    <p:tmPct val="10000"/>
                                  </p:iterate>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arn(inVertical)">
                                      <p:cBhvr>
                                        <p:cTn id="30" dur="500"/>
                                        <p:tgtEl>
                                          <p:spTgt spid="5">
                                            <p:txEl>
                                              <p:pRg st="1" end="1"/>
                                            </p:txEl>
                                          </p:spTgt>
                                        </p:tgtEl>
                                      </p:cBhvr>
                                    </p:animEffect>
                                  </p:childTnLst>
                                </p:cTn>
                              </p:par>
                            </p:childTnLst>
                          </p:cTn>
                        </p:par>
                        <p:par>
                          <p:cTn id="31" fill="hold">
                            <p:stCondLst>
                              <p:cond delay="800"/>
                            </p:stCondLst>
                            <p:childTnLst>
                              <p:par>
                                <p:cTn id="32" presetID="6" presetClass="entr" presetSubtype="16" fill="hold" nodeType="afterEffect">
                                  <p:stCondLst>
                                    <p:cond delay="0"/>
                                  </p:stCondLst>
                                  <p:iterate type="wd">
                                    <p:tmPct val="10000"/>
                                  </p:iterate>
                                  <p:childTnLst>
                                    <p:set>
                                      <p:cBhvr>
                                        <p:cTn id="33" dur="1" fill="hold">
                                          <p:stCondLst>
                                            <p:cond delay="0"/>
                                          </p:stCondLst>
                                        </p:cTn>
                                        <p:tgtEl>
                                          <p:spTgt spid="6">
                                            <p:txEl>
                                              <p:pRg st="1" end="1"/>
                                            </p:txEl>
                                          </p:spTgt>
                                        </p:tgtEl>
                                        <p:attrNameLst>
                                          <p:attrName>style.visibility</p:attrName>
                                        </p:attrNameLst>
                                      </p:cBhvr>
                                      <p:to>
                                        <p:strVal val="visible"/>
                                      </p:to>
                                    </p:set>
                                    <p:animEffect transition="in" filter="circle(in)">
                                      <p:cBhvr>
                                        <p:cTn id="34" dur="10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iterate type="wd">
                                    <p:tmPct val="10000"/>
                                  </p:iterate>
                                  <p:childTnLst>
                                    <p:set>
                                      <p:cBhvr>
                                        <p:cTn id="38" dur="1" fill="hold">
                                          <p:stCondLst>
                                            <p:cond delay="0"/>
                                          </p:stCondLst>
                                        </p:cTn>
                                        <p:tgtEl>
                                          <p:spTgt spid="5">
                                            <p:txEl>
                                              <p:pRg st="2" end="2"/>
                                            </p:txEl>
                                          </p:spTgt>
                                        </p:tgtEl>
                                        <p:attrNameLst>
                                          <p:attrName>style.visibility</p:attrName>
                                        </p:attrNameLst>
                                      </p:cBhvr>
                                      <p:to>
                                        <p:strVal val="visible"/>
                                      </p:to>
                                    </p:set>
                                    <p:animEffect transition="in" filter="barn(inVertical)">
                                      <p:cBhvr>
                                        <p:cTn id="39" dur="500"/>
                                        <p:tgtEl>
                                          <p:spTgt spid="5">
                                            <p:txEl>
                                              <p:pRg st="2" end="2"/>
                                            </p:txEl>
                                          </p:spTgt>
                                        </p:tgtEl>
                                      </p:cBhvr>
                                    </p:animEffect>
                                  </p:childTnLst>
                                </p:cTn>
                              </p:par>
                            </p:childTnLst>
                          </p:cTn>
                        </p:par>
                        <p:par>
                          <p:cTn id="40" fill="hold">
                            <p:stCondLst>
                              <p:cond delay="950"/>
                            </p:stCondLst>
                            <p:childTnLst>
                              <p:par>
                                <p:cTn id="41" presetID="20" presetClass="entr" presetSubtype="0" fill="hold" nodeType="afterEffect">
                                  <p:stCondLst>
                                    <p:cond delay="0"/>
                                  </p:stCondLst>
                                  <p:iterate type="wd">
                                    <p:tmPct val="10000"/>
                                  </p:iterate>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edge">
                                      <p:cBhvr>
                                        <p:cTn id="43" dur="10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iterate type="wd">
                                    <p:tmPct val="10000"/>
                                  </p:iterate>
                                  <p:childTnLst>
                                    <p:set>
                                      <p:cBhvr>
                                        <p:cTn id="47" dur="1" fill="hold">
                                          <p:stCondLst>
                                            <p:cond delay="0"/>
                                          </p:stCondLst>
                                        </p:cTn>
                                        <p:tgtEl>
                                          <p:spTgt spid="5">
                                            <p:txEl>
                                              <p:pRg st="3" end="3"/>
                                            </p:txEl>
                                          </p:spTgt>
                                        </p:tgtEl>
                                        <p:attrNameLst>
                                          <p:attrName>style.visibility</p:attrName>
                                        </p:attrNameLst>
                                      </p:cBhvr>
                                      <p:to>
                                        <p:strVal val="visible"/>
                                      </p:to>
                                    </p:set>
                                    <p:animEffect transition="in" filter="barn(inVertical)">
                                      <p:cBhvr>
                                        <p:cTn id="48" dur="500"/>
                                        <p:tgtEl>
                                          <p:spTgt spid="5">
                                            <p:txEl>
                                              <p:pRg st="3" end="3"/>
                                            </p:txEl>
                                          </p:spTgt>
                                        </p:tgtEl>
                                      </p:cBhvr>
                                    </p:animEffect>
                                  </p:childTnLst>
                                </p:cTn>
                              </p:par>
                            </p:childTnLst>
                          </p:cTn>
                        </p:par>
                        <p:par>
                          <p:cTn id="49" fill="hold">
                            <p:stCondLst>
                              <p:cond delay="1000"/>
                            </p:stCondLst>
                            <p:childTnLst>
                              <p:par>
                                <p:cTn id="50" presetID="20" presetClass="entr" presetSubtype="0" fill="hold" nodeType="afterEffect">
                                  <p:stCondLst>
                                    <p:cond delay="0"/>
                                  </p:stCondLst>
                                  <p:iterate type="wd">
                                    <p:tmPct val="10000"/>
                                  </p:iterate>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edge">
                                      <p:cBhvr>
                                        <p:cTn id="5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966" y="3119853"/>
            <a:ext cx="11437034" cy="3379421"/>
          </a:xfrm>
        </p:spPr>
        <p:txBody>
          <a:bodyPr/>
          <a:lstStyle/>
          <a:p>
            <a:pPr marL="0" indent="0" algn="just">
              <a:lnSpc>
                <a:spcPct val="150000"/>
              </a:lnSpc>
              <a:buNone/>
            </a:pPr>
            <a:r>
              <a:rPr lang="en-US" b="1" smtClean="0">
                <a:solidFill>
                  <a:srgbClr val="004570"/>
                </a:solidFill>
                <a:latin typeface="Times New Roman" panose="02020603050405020304" pitchFamily="18" charset="0"/>
                <a:cs typeface="Times New Roman" panose="02020603050405020304" pitchFamily="18" charset="0"/>
              </a:rPr>
              <a:t>	</a:t>
            </a:r>
            <a:r>
              <a:rPr lang="vi-VN" b="1" smtClean="0">
                <a:solidFill>
                  <a:srgbClr val="004570"/>
                </a:solidFill>
                <a:latin typeface="Times New Roman" panose="02020603050405020304" pitchFamily="18" charset="0"/>
                <a:cs typeface="Times New Roman" panose="02020603050405020304" pitchFamily="18" charset="0"/>
              </a:rPr>
              <a:t>Gần </a:t>
            </a:r>
            <a:r>
              <a:rPr lang="vi-VN" b="1">
                <a:solidFill>
                  <a:srgbClr val="004570"/>
                </a:solidFill>
                <a:latin typeface="Times New Roman" panose="02020603050405020304" pitchFamily="18" charset="0"/>
                <a:cs typeface="Times New Roman" panose="02020603050405020304" pitchFamily="18" charset="0"/>
              </a:rPr>
              <a:t>khu rừng nọ, có một chàng tiều phu nghèo, gia sản ngoài một lưỡi rìu sắt chẳng có gì đáng giá. Sáng ấy, chàng vào rừng đốn củi. Vừa chặt được mấy nhát thì lưỡi </a:t>
            </a:r>
            <a:r>
              <a:rPr lang="vi-VN" b="1">
                <a:solidFill>
                  <a:srgbClr val="004570"/>
                </a:solidFill>
                <a:latin typeface="Times New Roman" panose="02020603050405020304" pitchFamily="18" charset="0"/>
                <a:cs typeface="Times New Roman" panose="02020603050405020304" pitchFamily="18" charset="0"/>
              </a:rPr>
              <a:t>rìu </a:t>
            </a:r>
            <a:r>
              <a:rPr lang="vi-VN" b="1" smtClean="0">
                <a:solidFill>
                  <a:srgbClr val="004570"/>
                </a:solidFill>
                <a:latin typeface="Times New Roman" panose="02020603050405020304" pitchFamily="18" charset="0"/>
                <a:cs typeface="Times New Roman" panose="02020603050405020304" pitchFamily="18" charset="0"/>
              </a:rPr>
              <a:t>g</a:t>
            </a:r>
            <a:r>
              <a:rPr lang="en-US" b="1">
                <a:solidFill>
                  <a:srgbClr val="004570"/>
                </a:solidFill>
                <a:latin typeface="Times New Roman" panose="02020603050405020304" pitchFamily="18" charset="0"/>
                <a:cs typeface="Times New Roman" panose="02020603050405020304" pitchFamily="18" charset="0"/>
              </a:rPr>
              <a:t>ã</a:t>
            </a:r>
            <a:r>
              <a:rPr lang="vi-VN" b="1" smtClean="0">
                <a:solidFill>
                  <a:srgbClr val="004570"/>
                </a:solidFill>
                <a:latin typeface="Times New Roman" panose="02020603050405020304" pitchFamily="18" charset="0"/>
                <a:cs typeface="Times New Roman" panose="02020603050405020304" pitchFamily="18" charset="0"/>
              </a:rPr>
              <a:t>y </a:t>
            </a:r>
            <a:r>
              <a:rPr lang="vi-VN" b="1">
                <a:solidFill>
                  <a:srgbClr val="004570"/>
                </a:solidFill>
                <a:latin typeface="Times New Roman" panose="02020603050405020304" pitchFamily="18" charset="0"/>
                <a:cs typeface="Times New Roman" panose="02020603050405020304" pitchFamily="18" charset="0"/>
              </a:rPr>
              <a:t>cán, văng xuống sông. Chàng tiều phu buồn rầu, than: "Ta chỉ có mỗi lưỡi rìu để kiếm sống, nay rìu mất thì biết sống </a:t>
            </a:r>
            <a:r>
              <a:rPr lang="vi-VN" b="1">
                <a:solidFill>
                  <a:srgbClr val="004570"/>
                </a:solidFill>
                <a:latin typeface="Times New Roman" panose="02020603050405020304" pitchFamily="18" charset="0"/>
                <a:cs typeface="Times New Roman" panose="02020603050405020304" pitchFamily="18" charset="0"/>
              </a:rPr>
              <a:t>sao </a:t>
            </a:r>
            <a:r>
              <a:rPr lang="vi-VN" b="1" smtClean="0">
                <a:solidFill>
                  <a:srgbClr val="004570"/>
                </a:solidFill>
                <a:latin typeface="Times New Roman" panose="02020603050405020304" pitchFamily="18" charset="0"/>
                <a:cs typeface="Times New Roman" panose="02020603050405020304" pitchFamily="18" charset="0"/>
              </a:rPr>
              <a:t>đây!"</a:t>
            </a:r>
            <a:endParaRPr lang="en-US" b="1">
              <a:solidFill>
                <a:srgbClr val="00457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224" y="60785"/>
            <a:ext cx="4942450" cy="3059068"/>
          </a:xfrm>
          <a:prstGeom prst="rect">
            <a:avLst/>
          </a:prstGeom>
        </p:spPr>
      </p:pic>
      <p:sp>
        <p:nvSpPr>
          <p:cNvPr id="6" name="Rectangle 5"/>
          <p:cNvSpPr/>
          <p:nvPr/>
        </p:nvSpPr>
        <p:spPr>
          <a:xfrm>
            <a:off x="373966" y="897821"/>
            <a:ext cx="6669258" cy="1569660"/>
          </a:xfrm>
          <a:prstGeom prst="rect">
            <a:avLst/>
          </a:prstGeom>
        </p:spPr>
        <p:txBody>
          <a:bodyPr wrap="square">
            <a:spAutoFit/>
          </a:bodyPr>
          <a:lstStyle/>
          <a:p>
            <a:pPr algn="ctr">
              <a:lnSpc>
                <a:spcPct val="150000"/>
              </a:lnSpc>
            </a:pP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Ví dụ p</a:t>
            </a:r>
            <a:r>
              <a:rPr lang="vi-VN"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hát triển ý nêu dưới tranh </a:t>
            </a: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r>
            <a:b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b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số 1 </a:t>
            </a:r>
            <a:r>
              <a:rPr lang="vi-VN"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thành một đoạn văn kể chuyện</a:t>
            </a: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endParaRPr lang="vi-VN" sz="3200" b="1">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37849" y="3441949"/>
            <a:ext cx="5041402" cy="50414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flipV="1">
            <a:off x="-1447107" y="-1384925"/>
            <a:ext cx="5041402" cy="5041402"/>
          </a:xfrm>
          <a:prstGeom prst="rect">
            <a:avLst/>
          </a:prstGeom>
        </p:spPr>
      </p:pic>
    </p:spTree>
    <p:extLst>
      <p:ext uri="{BB962C8B-B14F-4D97-AF65-F5344CB8AC3E}">
        <p14:creationId xmlns:p14="http://schemas.microsoft.com/office/powerpoint/2010/main" val="3231744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18102"/>
            <a:ext cx="8343900" cy="67398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026" y="1646809"/>
            <a:ext cx="5360724" cy="5360724"/>
          </a:xfrm>
          <a:prstGeom prst="rect">
            <a:avLst/>
          </a:prstGeom>
        </p:spPr>
      </p:pic>
      <p:sp>
        <p:nvSpPr>
          <p:cNvPr id="6" name="Rectangle 5"/>
          <p:cNvSpPr/>
          <p:nvPr/>
        </p:nvSpPr>
        <p:spPr>
          <a:xfrm>
            <a:off x="1897326" y="1646809"/>
            <a:ext cx="6198924" cy="3682483"/>
          </a:xfrm>
          <a:prstGeom prst="rect">
            <a:avLst/>
          </a:prstGeom>
          <a:noFill/>
        </p:spPr>
        <p:txBody>
          <a:bodyPr wrap="square" lIns="91440" tIns="45720" rIns="91440" bIns="45720">
            <a:spAutoFit/>
          </a:bodyPr>
          <a:lstStyle/>
          <a:p>
            <a:pPr algn="ctr">
              <a:lnSpc>
                <a:spcPct val="150000"/>
              </a:lnSpc>
            </a:pPr>
            <a:r>
              <a:rPr lang="en-US" sz="5400" b="1" smtClean="0">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a:t>
            </a:r>
            <a:r>
              <a:rPr lang="en-US" sz="5400" b="1">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 phát triển ý, xây dựng đoạn văn kể chuyện</a:t>
            </a:r>
            <a:endParaRPr lang="en-US" sz="5400" b="1" cap="none" spc="0">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434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6" presetClass="emph" presetSubtype="0" fill="hold" nodeType="afterEffect">
                                  <p:stCondLst>
                                    <p:cond delay="0"/>
                                  </p:stCondLst>
                                  <p:iterate type="wd">
                                    <p:tmPct val="10000"/>
                                  </p:iterate>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31" presetClass="entr" presetSubtype="0" fill="hold" grpId="0" nodeType="afterEffect">
                                  <p:stCondLst>
                                    <p:cond delay="0"/>
                                  </p:stCondLst>
                                  <p:iterate type="wd">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14351" y="908256"/>
            <a:ext cx="11201400" cy="5911644"/>
          </a:xfrm>
          <a:prstGeom prst="rect">
            <a:avLst/>
          </a:prstGeom>
        </p:spPr>
      </p:pic>
      <p:sp>
        <p:nvSpPr>
          <p:cNvPr id="5" name="Rectangle 4"/>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1875534" y="104061"/>
            <a:ext cx="8616701" cy="857250"/>
          </a:xfrm>
          <a:prstGeom prst="rect">
            <a:avLst/>
          </a:prstGeom>
        </p:spPr>
      </p:pic>
    </p:spTree>
    <p:extLst>
      <p:ext uri="{BB962C8B-B14F-4D97-AF65-F5344CB8AC3E}">
        <p14:creationId xmlns:p14="http://schemas.microsoft.com/office/powerpoint/2010/main" val="2756692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7850" y="-849737"/>
            <a:ext cx="9867900" cy="808220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7778" y="2101734"/>
            <a:ext cx="5041402" cy="5041402"/>
          </a:xfrm>
          <a:prstGeom prst="rect">
            <a:avLst/>
          </a:prstGeom>
        </p:spPr>
      </p:pic>
      <p:sp>
        <p:nvSpPr>
          <p:cNvPr id="7" name="Rectangle 6"/>
          <p:cNvSpPr/>
          <p:nvPr/>
        </p:nvSpPr>
        <p:spPr>
          <a:xfrm>
            <a:off x="4080579" y="2101734"/>
            <a:ext cx="5402441" cy="1862048"/>
          </a:xfrm>
          <a:prstGeom prst="rect">
            <a:avLst/>
          </a:prstGeom>
          <a:noFill/>
        </p:spPr>
        <p:txBody>
          <a:bodyPr wrap="none" lIns="91440" tIns="45720" rIns="91440" bIns="45720">
            <a:spAutoFit/>
          </a:bodyPr>
          <a:lstStyle/>
          <a:p>
            <a:pPr algn="ctr"/>
            <a:r>
              <a:rPr lang="en-US" sz="11500" b="0" cap="none" spc="0" smtClean="0">
                <a:ln w="0"/>
                <a:solidFill>
                  <a:srgbClr val="002060"/>
                </a:solidFill>
                <a:effectLst>
                  <a:outerShdw blurRad="50800" dist="38100" dir="5400000" algn="t" rotWithShape="0">
                    <a:prstClr val="black">
                      <a:alpha val="40000"/>
                    </a:prstClr>
                  </a:outerShdw>
                </a:effectLst>
                <a:latin typeface="UVN Banh Mi" pitchFamily="2" charset="0"/>
              </a:rPr>
              <a:t>Nhận xét</a:t>
            </a:r>
            <a:endParaRPr lang="en-US" sz="115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spTree>
    <p:extLst>
      <p:ext uri="{BB962C8B-B14F-4D97-AF65-F5344CB8AC3E}">
        <p14:creationId xmlns:p14="http://schemas.microsoft.com/office/powerpoint/2010/main" val="2506243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iterate type="lt">
                                    <p:tmPct val="10000"/>
                                  </p:iterate>
                                  <p:childTnLst>
                                    <p:animMotion origin="layout" path="M -4.16667E-7 -4.07407E-6 L -0.95052 -0.02037 " pathEditMode="relative" rAng="0" ptsTypes="AA">
                                      <p:cBhvr>
                                        <p:cTn id="6" dur="500" fill="hold"/>
                                        <p:tgtEl>
                                          <p:spTgt spid="5"/>
                                        </p:tgtEl>
                                        <p:attrNameLst>
                                          <p:attrName>ppt_x</p:attrName>
                                          <p:attrName>ppt_y</p:attrName>
                                        </p:attrNameLst>
                                      </p:cBhvr>
                                      <p:rCtr x="-47526" y="-1019"/>
                                    </p:animMotion>
                                  </p:childTnLst>
                                </p:cTn>
                              </p:par>
                            </p:childTnLst>
                          </p:cTn>
                        </p:par>
                        <p:par>
                          <p:cTn id="7" fill="hold">
                            <p:stCondLst>
                              <p:cond delay="500"/>
                            </p:stCondLst>
                            <p:childTnLst>
                              <p:par>
                                <p:cTn id="8" presetID="2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wipe(down)">
                                      <p:cBhvr>
                                        <p:cTn id="10" dur="145">
                                          <p:stCondLst>
                                            <p:cond delay="0"/>
                                          </p:stCondLst>
                                        </p:cTn>
                                        <p:tgtEl>
                                          <p:spTgt spid="7"/>
                                        </p:tgtEl>
                                      </p:cBhvr>
                                    </p:animEffect>
                                    <p:anim calcmode="lin" valueType="num">
                                      <p:cBhvr>
                                        <p:cTn id="11"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6" dur="7">
                                          <p:stCondLst>
                                            <p:cond delay="162"/>
                                          </p:stCondLst>
                                        </p:cTn>
                                        <p:tgtEl>
                                          <p:spTgt spid="7"/>
                                        </p:tgtEl>
                                      </p:cBhvr>
                                      <p:to x="100000" y="60000"/>
                                    </p:animScale>
                                    <p:animScale>
                                      <p:cBhvr>
                                        <p:cTn id="17" dur="41" decel="50000">
                                          <p:stCondLst>
                                            <p:cond delay="169"/>
                                          </p:stCondLst>
                                        </p:cTn>
                                        <p:tgtEl>
                                          <p:spTgt spid="7"/>
                                        </p:tgtEl>
                                      </p:cBhvr>
                                      <p:to x="100000" y="100000"/>
                                    </p:animScale>
                                    <p:animScale>
                                      <p:cBhvr>
                                        <p:cTn id="18" dur="7">
                                          <p:stCondLst>
                                            <p:cond delay="328"/>
                                          </p:stCondLst>
                                        </p:cTn>
                                        <p:tgtEl>
                                          <p:spTgt spid="7"/>
                                        </p:tgtEl>
                                      </p:cBhvr>
                                      <p:to x="100000" y="80000"/>
                                    </p:animScale>
                                    <p:animScale>
                                      <p:cBhvr>
                                        <p:cTn id="19" dur="41" decel="50000">
                                          <p:stCondLst>
                                            <p:cond delay="335"/>
                                          </p:stCondLst>
                                        </p:cTn>
                                        <p:tgtEl>
                                          <p:spTgt spid="7"/>
                                        </p:tgtEl>
                                      </p:cBhvr>
                                      <p:to x="100000" y="100000"/>
                                    </p:animScale>
                                    <p:animScale>
                                      <p:cBhvr>
                                        <p:cTn id="20" dur="7">
                                          <p:stCondLst>
                                            <p:cond delay="410"/>
                                          </p:stCondLst>
                                        </p:cTn>
                                        <p:tgtEl>
                                          <p:spTgt spid="7"/>
                                        </p:tgtEl>
                                      </p:cBhvr>
                                      <p:to x="100000" y="90000"/>
                                    </p:animScale>
                                    <p:animScale>
                                      <p:cBhvr>
                                        <p:cTn id="21" dur="41" decel="50000">
                                          <p:stCondLst>
                                            <p:cond delay="417"/>
                                          </p:stCondLst>
                                        </p:cTn>
                                        <p:tgtEl>
                                          <p:spTgt spid="7"/>
                                        </p:tgtEl>
                                      </p:cBhvr>
                                      <p:to x="100000" y="100000"/>
                                    </p:animScale>
                                    <p:animScale>
                                      <p:cBhvr>
                                        <p:cTn id="22" dur="7">
                                          <p:stCondLst>
                                            <p:cond delay="452"/>
                                          </p:stCondLst>
                                        </p:cTn>
                                        <p:tgtEl>
                                          <p:spTgt spid="7"/>
                                        </p:tgtEl>
                                      </p:cBhvr>
                                      <p:to x="100000" y="95000"/>
                                    </p:animScale>
                                    <p:animScale>
                                      <p:cBhvr>
                                        <p:cTn id="23" dur="41" decel="50000">
                                          <p:stCondLst>
                                            <p:cond delay="45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D1AA"/>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936"/>
            <a:ext cx="12192000" cy="6865936"/>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84" y="4482609"/>
            <a:ext cx="3297982" cy="3297982"/>
          </a:xfrm>
          <a:prstGeom prst="rect">
            <a:avLst/>
          </a:prstGeom>
        </p:spPr>
      </p:pic>
      <p:sp>
        <p:nvSpPr>
          <p:cNvPr id="8" name="Rectangle 7"/>
          <p:cNvSpPr/>
          <p:nvPr/>
        </p:nvSpPr>
        <p:spPr>
          <a:xfrm>
            <a:off x="6312406" y="0"/>
            <a:ext cx="4105612" cy="1569660"/>
          </a:xfrm>
          <a:prstGeom prst="rect">
            <a:avLst/>
          </a:prstGeom>
          <a:noFill/>
        </p:spPr>
        <p:txBody>
          <a:bodyPr wrap="none" lIns="91440" tIns="45720" rIns="91440" bIns="45720">
            <a:spAutoFit/>
          </a:bodyPr>
          <a:lstStyle/>
          <a:p>
            <a:pPr algn="ctr"/>
            <a:r>
              <a:rPr lang="en-US" sz="9600" smtClean="0">
                <a:ln w="0"/>
                <a:solidFill>
                  <a:srgbClr val="002060"/>
                </a:solidFill>
                <a:effectLst>
                  <a:outerShdw blurRad="50800" dist="38100" dir="5400000" algn="t" rotWithShape="0">
                    <a:prstClr val="black">
                      <a:alpha val="40000"/>
                    </a:prstClr>
                  </a:outerShdw>
                </a:effectLst>
                <a:latin typeface="UVN Banh Mi" pitchFamily="2" charset="0"/>
              </a:rPr>
              <a:t>DẶN DÒ</a:t>
            </a:r>
            <a:endParaRPr lang="en-US" sz="96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sp>
        <p:nvSpPr>
          <p:cNvPr id="9" name="Rectangle 8"/>
          <p:cNvSpPr/>
          <p:nvPr/>
        </p:nvSpPr>
        <p:spPr>
          <a:xfrm>
            <a:off x="3297982" y="1327583"/>
            <a:ext cx="7838239" cy="2751715"/>
          </a:xfrm>
          <a:prstGeom prst="rect">
            <a:avLst/>
          </a:prstGeom>
          <a:noFill/>
        </p:spPr>
        <p:txBody>
          <a:bodyPr wrap="square" lIns="91440" tIns="45720" rIns="91440" bIns="45720">
            <a:spAutoFit/>
          </a:bodyPr>
          <a:lstStyle/>
          <a:p>
            <a:pPr>
              <a:lnSpc>
                <a:spcPct val="150000"/>
              </a:lnSpc>
            </a:pP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 lại bài</a:t>
            </a: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smtClean="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hành phát </a:t>
            </a: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triển ý, xây dựng đoạn văn </a:t>
            </a: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a:t>
            </a:r>
            <a:r>
              <a:rPr lang="en-US" sz="4000" b="1" smtClean="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chuyện Ba lưỡi rìu hoặc câu chuyện khác.</a:t>
            </a:r>
            <a:endParaRPr lang="en-US" sz="4000" b="1" cap="none" spc="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2393286" y="4482609"/>
            <a:ext cx="7838239" cy="2751715"/>
          </a:xfrm>
          <a:prstGeom prst="rect">
            <a:avLst/>
          </a:prstGeom>
          <a:noFill/>
        </p:spPr>
        <p:txBody>
          <a:bodyPr wrap="square" lIns="91440" tIns="45720" rIns="91440" bIns="45720">
            <a:spAutoFit/>
          </a:bodyPr>
          <a:lstStyle/>
          <a:p>
            <a:pPr>
              <a:lnSpc>
                <a:spcPct val="150000"/>
              </a:lnSpc>
            </a:pPr>
            <a:r>
              <a:rPr lang="en-US" sz="4000" b="1" smtClean="0">
                <a:ln w="0"/>
                <a:solidFill>
                  <a:srgbClr val="31362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 bị bài </a:t>
            </a:r>
            <a:r>
              <a:rPr lang="en-US" sz="4000" b="1" smtClean="0">
                <a:ln w="0"/>
                <a:solidFill>
                  <a:srgbClr val="31362E"/>
                </a:solidFill>
                <a:effectLst>
                  <a:glow rad="1397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tập xây dựng đoạn văn kể chuyện.</a:t>
            </a:r>
            <a:endParaRPr lang="en-US" sz="4000" b="1">
              <a:ln w="0"/>
              <a:solidFill>
                <a:srgbClr val="31362E"/>
              </a:solidFill>
              <a:effectLst>
                <a:glow rad="1397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150000"/>
              </a:lnSpc>
            </a:pPr>
            <a:endParaRPr lang="en-US" sz="4000" b="1" cap="none" spc="0">
              <a:ln w="0"/>
              <a:solidFill>
                <a:srgbClr val="31362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261368"/>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iterate type="wd">
                                    <p:tmPct val="10000"/>
                                  </p:iterate>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ntr" presetSubtype="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Effect transition="in" filter="wipe(down)">
                                      <p:cBhvr>
                                        <p:cTn id="10" dur="145">
                                          <p:stCondLst>
                                            <p:cond delay="0"/>
                                          </p:stCondLst>
                                        </p:cTn>
                                        <p:tgtEl>
                                          <p:spTgt spid="8"/>
                                        </p:tgtEl>
                                      </p:cBhvr>
                                    </p:animEffect>
                                    <p:anim calcmode="lin" valueType="num">
                                      <p:cBhvr>
                                        <p:cTn id="11"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6" dur="7">
                                          <p:stCondLst>
                                            <p:cond delay="162"/>
                                          </p:stCondLst>
                                        </p:cTn>
                                        <p:tgtEl>
                                          <p:spTgt spid="8"/>
                                        </p:tgtEl>
                                      </p:cBhvr>
                                      <p:to x="100000" y="60000"/>
                                    </p:animScale>
                                    <p:animScale>
                                      <p:cBhvr>
                                        <p:cTn id="17" dur="41" decel="50000">
                                          <p:stCondLst>
                                            <p:cond delay="169"/>
                                          </p:stCondLst>
                                        </p:cTn>
                                        <p:tgtEl>
                                          <p:spTgt spid="8"/>
                                        </p:tgtEl>
                                      </p:cBhvr>
                                      <p:to x="100000" y="100000"/>
                                    </p:animScale>
                                    <p:animScale>
                                      <p:cBhvr>
                                        <p:cTn id="18" dur="7">
                                          <p:stCondLst>
                                            <p:cond delay="328"/>
                                          </p:stCondLst>
                                        </p:cTn>
                                        <p:tgtEl>
                                          <p:spTgt spid="8"/>
                                        </p:tgtEl>
                                      </p:cBhvr>
                                      <p:to x="100000" y="80000"/>
                                    </p:animScale>
                                    <p:animScale>
                                      <p:cBhvr>
                                        <p:cTn id="19" dur="41" decel="50000">
                                          <p:stCondLst>
                                            <p:cond delay="335"/>
                                          </p:stCondLst>
                                        </p:cTn>
                                        <p:tgtEl>
                                          <p:spTgt spid="8"/>
                                        </p:tgtEl>
                                      </p:cBhvr>
                                      <p:to x="100000" y="100000"/>
                                    </p:animScale>
                                    <p:animScale>
                                      <p:cBhvr>
                                        <p:cTn id="20" dur="7">
                                          <p:stCondLst>
                                            <p:cond delay="410"/>
                                          </p:stCondLst>
                                        </p:cTn>
                                        <p:tgtEl>
                                          <p:spTgt spid="8"/>
                                        </p:tgtEl>
                                      </p:cBhvr>
                                      <p:to x="100000" y="90000"/>
                                    </p:animScale>
                                    <p:animScale>
                                      <p:cBhvr>
                                        <p:cTn id="21" dur="41" decel="50000">
                                          <p:stCondLst>
                                            <p:cond delay="417"/>
                                          </p:stCondLst>
                                        </p:cTn>
                                        <p:tgtEl>
                                          <p:spTgt spid="8"/>
                                        </p:tgtEl>
                                      </p:cBhvr>
                                      <p:to x="100000" y="100000"/>
                                    </p:animScale>
                                    <p:animScale>
                                      <p:cBhvr>
                                        <p:cTn id="22" dur="7">
                                          <p:stCondLst>
                                            <p:cond delay="452"/>
                                          </p:stCondLst>
                                        </p:cTn>
                                        <p:tgtEl>
                                          <p:spTgt spid="8"/>
                                        </p:tgtEl>
                                      </p:cBhvr>
                                      <p:to x="100000" y="95000"/>
                                    </p:animScale>
                                    <p:animScale>
                                      <p:cBhvr>
                                        <p:cTn id="23" dur="41" decel="50000">
                                          <p:stCondLst>
                                            <p:cond delay="459"/>
                                          </p:stCondLst>
                                        </p:cTn>
                                        <p:tgtEl>
                                          <p:spTgt spid="8"/>
                                        </p:tgtEl>
                                      </p:cBhvr>
                                      <p:to x="100000" y="100000"/>
                                    </p:animScale>
                                  </p:childTnLst>
                                </p:cTn>
                              </p:par>
                              <p:par>
                                <p:cTn id="24" presetID="16" presetClass="entr" presetSubtype="21" fill="hold" nodeType="withEffect">
                                  <p:stCondLst>
                                    <p:cond delay="0"/>
                                  </p:stCondLst>
                                  <p:iterate type="wd">
                                    <p:tmPct val="10000"/>
                                  </p:iterate>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700"/>
                            </p:stCondLst>
                            <p:childTnLst>
                              <p:par>
                                <p:cTn id="28" presetID="12" presetClass="path" presetSubtype="0" accel="50000" decel="50000" fill="hold" nodeType="afterEffect">
                                  <p:stCondLst>
                                    <p:cond delay="0"/>
                                  </p:stCondLst>
                                  <p:iterate type="wd">
                                    <p:tmPct val="10000"/>
                                  </p:iterate>
                                  <p:childTnLst>
                                    <p:animMotion origin="layout" path="M -0.00534 -0.17546 C 0.08125 -0.32083 0.21184 -0.41296 0.35677 -0.41296 C 0.50169 -0.41296 0.63242 -0.32083 0.7194 -0.17546 C 0.63242 -0.03032 0.50169 0.06204 0.35677 0.06204 C 0.21184 0.06204 0.08125 -0.03032 -0.00534 -0.17546 Z " pathEditMode="relative" rAng="0" ptsTypes="AAAAA">
                                      <p:cBhvr>
                                        <p:cTn id="29" dur="2000" fill="hold"/>
                                        <p:tgtEl>
                                          <p:spTgt spid="7"/>
                                        </p:tgtEl>
                                        <p:attrNameLst>
                                          <p:attrName>ppt_x</p:attrName>
                                          <p:attrName>ppt_y</p:attrName>
                                        </p:attrNameLst>
                                      </p:cBhvr>
                                      <p:rCtr x="36237" y="0"/>
                                    </p:animMotion>
                                  </p:childTnLst>
                                </p:cTn>
                              </p:par>
                              <p:par>
                                <p:cTn id="30" presetID="47" presetClass="entr" presetSubtype="0" fill="hold" grpId="0" nodeType="withEffect">
                                  <p:stCondLst>
                                    <p:cond delay="0"/>
                                  </p:stCondLst>
                                  <p:iterate type="wd">
                                    <p:tmPct val="10000"/>
                                  </p:iterate>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1050"/>
                            </p:stCondLst>
                            <p:childTnLst>
                              <p:par>
                                <p:cTn id="43" presetID="32" presetClass="emph" presetSubtype="0" fill="hold" nodeType="afterEffect">
                                  <p:stCondLst>
                                    <p:cond delay="0"/>
                                  </p:stCondLst>
                                  <p:iterate type="wd">
                                    <p:tmPct val="0"/>
                                  </p:iterate>
                                  <p:childTnLst>
                                    <p:animRot by="120000">
                                      <p:cBhvr>
                                        <p:cTn id="44" dur="100" fill="hold">
                                          <p:stCondLst>
                                            <p:cond delay="0"/>
                                          </p:stCondLst>
                                        </p:cTn>
                                        <p:tgtEl>
                                          <p:spTgt spid="7"/>
                                        </p:tgtEl>
                                        <p:attrNameLst>
                                          <p:attrName>r</p:attrName>
                                        </p:attrNameLst>
                                      </p:cBhvr>
                                    </p:animRot>
                                    <p:animRot by="-240000">
                                      <p:cBhvr>
                                        <p:cTn id="45" dur="200" fill="hold">
                                          <p:stCondLst>
                                            <p:cond delay="200"/>
                                          </p:stCondLst>
                                        </p:cTn>
                                        <p:tgtEl>
                                          <p:spTgt spid="7"/>
                                        </p:tgtEl>
                                        <p:attrNameLst>
                                          <p:attrName>r</p:attrName>
                                        </p:attrNameLst>
                                      </p:cBhvr>
                                    </p:animRot>
                                    <p:animRot by="240000">
                                      <p:cBhvr>
                                        <p:cTn id="46" dur="200" fill="hold">
                                          <p:stCondLst>
                                            <p:cond delay="400"/>
                                          </p:stCondLst>
                                        </p:cTn>
                                        <p:tgtEl>
                                          <p:spTgt spid="7"/>
                                        </p:tgtEl>
                                        <p:attrNameLst>
                                          <p:attrName>r</p:attrName>
                                        </p:attrNameLst>
                                      </p:cBhvr>
                                    </p:animRot>
                                    <p:animRot by="-240000">
                                      <p:cBhvr>
                                        <p:cTn id="47" dur="200" fill="hold">
                                          <p:stCondLst>
                                            <p:cond delay="600"/>
                                          </p:stCondLst>
                                        </p:cTn>
                                        <p:tgtEl>
                                          <p:spTgt spid="7"/>
                                        </p:tgtEl>
                                        <p:attrNameLst>
                                          <p:attrName>r</p:attrName>
                                        </p:attrNameLst>
                                      </p:cBhvr>
                                    </p:animRot>
                                    <p:animRot by="120000">
                                      <p:cBhvr>
                                        <p:cTn id="4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49" y="1191649"/>
            <a:ext cx="5041402" cy="5041402"/>
          </a:xfrm>
          <a:prstGeom prst="rect">
            <a:avLst/>
          </a:prstGeom>
        </p:spPr>
      </p:pic>
      <p:sp>
        <p:nvSpPr>
          <p:cNvPr id="7" name="Rectangle 6"/>
          <p:cNvSpPr/>
          <p:nvPr/>
        </p:nvSpPr>
        <p:spPr>
          <a:xfrm>
            <a:off x="4417374" y="2604354"/>
            <a:ext cx="7133684" cy="1107996"/>
          </a:xfrm>
          <a:prstGeom prst="rect">
            <a:avLst/>
          </a:prstGeom>
          <a:noFill/>
        </p:spPr>
        <p:txBody>
          <a:bodyPr wrap="none" lIns="91440" tIns="45720" rIns="91440" bIns="45720">
            <a:spAutoFit/>
          </a:bodyPr>
          <a:lstStyle/>
          <a:p>
            <a:pPr algn="ctr"/>
            <a:r>
              <a:rPr lang="en-US" sz="6600" smtClean="0">
                <a:ln w="0"/>
                <a:solidFill>
                  <a:srgbClr val="F24E9B"/>
                </a:solidFill>
                <a:effectLst>
                  <a:outerShdw blurRad="50800" dist="38100" dir="5400000" algn="t" rotWithShape="0">
                    <a:prstClr val="black">
                      <a:alpha val="40000"/>
                    </a:prstClr>
                  </a:outerShdw>
                </a:effectLst>
                <a:latin typeface="UVN Banh Mi" pitchFamily="2" charset="0"/>
              </a:rPr>
              <a:t>Chúc các em học tốt!</a:t>
            </a:r>
            <a:endParaRPr lang="en-US" sz="6600" b="0" cap="none" spc="0">
              <a:ln w="0"/>
              <a:solidFill>
                <a:srgbClr val="F24E9B"/>
              </a:solidFill>
              <a:effectLst>
                <a:outerShdw blurRad="50800" dist="38100" dir="5400000" algn="t" rotWithShape="0">
                  <a:prstClr val="black">
                    <a:alpha val="40000"/>
                  </a:prstClr>
                </a:outerShdw>
              </a:effectLst>
              <a:latin typeface="UVN Banh Mi" pitchFamily="2" charset="0"/>
            </a:endParaRPr>
          </a:p>
        </p:txBody>
      </p:sp>
    </p:spTree>
    <p:extLst>
      <p:ext uri="{BB962C8B-B14F-4D97-AF65-F5344CB8AC3E}">
        <p14:creationId xmlns:p14="http://schemas.microsoft.com/office/powerpoint/2010/main" val="95087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6" presetClass="emph" presetSubtype="0" fill="hold" nodeType="afterEffect">
                                  <p:stCondLst>
                                    <p:cond delay="0"/>
                                  </p:stCondLst>
                                  <p:iterate type="lt">
                                    <p:tmPct val="10000"/>
                                  </p:iterate>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par>
                                <p:cTn id="15" presetID="26" presetClass="entr" presetSubtype="0" fill="hold" grpId="0" nodeType="with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wipe(down)">
                                      <p:cBhvr>
                                        <p:cTn id="17" dur="145">
                                          <p:stCondLst>
                                            <p:cond delay="0"/>
                                          </p:stCondLst>
                                        </p:cTn>
                                        <p:tgtEl>
                                          <p:spTgt spid="7"/>
                                        </p:tgtEl>
                                      </p:cBhvr>
                                    </p:animEffect>
                                    <p:anim calcmode="lin" valueType="num">
                                      <p:cBhvr>
                                        <p:cTn id="1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3" dur="7">
                                          <p:stCondLst>
                                            <p:cond delay="162"/>
                                          </p:stCondLst>
                                        </p:cTn>
                                        <p:tgtEl>
                                          <p:spTgt spid="7"/>
                                        </p:tgtEl>
                                      </p:cBhvr>
                                      <p:to x="100000" y="60000"/>
                                    </p:animScale>
                                    <p:animScale>
                                      <p:cBhvr>
                                        <p:cTn id="24" dur="41" decel="50000">
                                          <p:stCondLst>
                                            <p:cond delay="169"/>
                                          </p:stCondLst>
                                        </p:cTn>
                                        <p:tgtEl>
                                          <p:spTgt spid="7"/>
                                        </p:tgtEl>
                                      </p:cBhvr>
                                      <p:to x="100000" y="100000"/>
                                    </p:animScale>
                                    <p:animScale>
                                      <p:cBhvr>
                                        <p:cTn id="25" dur="7">
                                          <p:stCondLst>
                                            <p:cond delay="328"/>
                                          </p:stCondLst>
                                        </p:cTn>
                                        <p:tgtEl>
                                          <p:spTgt spid="7"/>
                                        </p:tgtEl>
                                      </p:cBhvr>
                                      <p:to x="100000" y="80000"/>
                                    </p:animScale>
                                    <p:animScale>
                                      <p:cBhvr>
                                        <p:cTn id="26" dur="41" decel="50000">
                                          <p:stCondLst>
                                            <p:cond delay="335"/>
                                          </p:stCondLst>
                                        </p:cTn>
                                        <p:tgtEl>
                                          <p:spTgt spid="7"/>
                                        </p:tgtEl>
                                      </p:cBhvr>
                                      <p:to x="100000" y="100000"/>
                                    </p:animScale>
                                    <p:animScale>
                                      <p:cBhvr>
                                        <p:cTn id="27" dur="7">
                                          <p:stCondLst>
                                            <p:cond delay="410"/>
                                          </p:stCondLst>
                                        </p:cTn>
                                        <p:tgtEl>
                                          <p:spTgt spid="7"/>
                                        </p:tgtEl>
                                      </p:cBhvr>
                                      <p:to x="100000" y="90000"/>
                                    </p:animScale>
                                    <p:animScale>
                                      <p:cBhvr>
                                        <p:cTn id="28" dur="41" decel="50000">
                                          <p:stCondLst>
                                            <p:cond delay="417"/>
                                          </p:stCondLst>
                                        </p:cTn>
                                        <p:tgtEl>
                                          <p:spTgt spid="7"/>
                                        </p:tgtEl>
                                      </p:cBhvr>
                                      <p:to x="100000" y="100000"/>
                                    </p:animScale>
                                    <p:animScale>
                                      <p:cBhvr>
                                        <p:cTn id="29" dur="7">
                                          <p:stCondLst>
                                            <p:cond delay="452"/>
                                          </p:stCondLst>
                                        </p:cTn>
                                        <p:tgtEl>
                                          <p:spTgt spid="7"/>
                                        </p:tgtEl>
                                      </p:cBhvr>
                                      <p:to x="100000" y="95000"/>
                                    </p:animScale>
                                    <p:animScale>
                                      <p:cBhvr>
                                        <p:cTn id="30" dur="41" decel="50000">
                                          <p:stCondLst>
                                            <p:cond delay="45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E6DB"/>
        </a:solidFill>
        <a:effectLst/>
      </p:bgPr>
    </p:bg>
    <p:spTree>
      <p:nvGrpSpPr>
        <p:cNvPr id="1" name=""/>
        <p:cNvGrpSpPr/>
        <p:nvPr/>
      </p:nvGrpSpPr>
      <p:grpSpPr>
        <a:xfrm>
          <a:off x="0" y="0"/>
          <a:ext cx="0" cy="0"/>
          <a:chOff x="0" y="0"/>
          <a:chExt cx="0" cy="0"/>
        </a:xfrm>
      </p:grpSpPr>
      <p:sp>
        <p:nvSpPr>
          <p:cNvPr id="49" name="Rectangle 48"/>
          <p:cNvSpPr/>
          <p:nvPr/>
        </p:nvSpPr>
        <p:spPr>
          <a:xfrm>
            <a:off x="-31554" y="3929637"/>
            <a:ext cx="12223554" cy="303441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694" y="2841902"/>
            <a:ext cx="1800000" cy="1800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0968" y="2602126"/>
            <a:ext cx="5710088" cy="571008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4" y="819150"/>
            <a:ext cx="4334500" cy="43345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8793" y="144576"/>
            <a:ext cx="3076098" cy="307609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50" y="3086945"/>
            <a:ext cx="3109914" cy="310991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8667" y="1549482"/>
            <a:ext cx="1024456" cy="102445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3381" y="3854138"/>
            <a:ext cx="2737410" cy="273741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3109" y="1563981"/>
            <a:ext cx="1026000" cy="102600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03381" y="-128186"/>
            <a:ext cx="2342109" cy="2342109"/>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8842" y="297336"/>
            <a:ext cx="1800000" cy="1800000"/>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9089" y="2893384"/>
            <a:ext cx="1638000" cy="1638000"/>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9519" y="1916940"/>
            <a:ext cx="1092744" cy="1092744"/>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61889" y="532373"/>
            <a:ext cx="1193036" cy="119303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38962" y="2764054"/>
            <a:ext cx="1638744" cy="1638744"/>
          </a:xfrm>
          <a:prstGeom prst="rect">
            <a:avLst/>
          </a:prstGeom>
        </p:spPr>
      </p:pic>
      <p:sp>
        <p:nvSpPr>
          <p:cNvPr id="23" name="Rectangle 22"/>
          <p:cNvSpPr/>
          <p:nvPr/>
        </p:nvSpPr>
        <p:spPr>
          <a:xfrm>
            <a:off x="585923" y="4095266"/>
            <a:ext cx="11235768" cy="707886"/>
          </a:xfrm>
          <a:prstGeom prst="rect">
            <a:avLst/>
          </a:prstGeom>
          <a:noFill/>
        </p:spPr>
        <p:txBody>
          <a:bodyPr wrap="none" lIns="91440" tIns="45720" rIns="91440" bIns="45720">
            <a:spAutoFit/>
          </a:bodyPr>
          <a:lstStyle/>
          <a:p>
            <a:pPr algn="ctr"/>
            <a:r>
              <a:rPr lang="en-US" sz="4000" b="1" smtClean="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Đoán thứ tự tranh để mang hoa về trang trí phòng</a:t>
            </a:r>
            <a:endParaRPr lang="en-US" sz="4000" b="1" cap="none" spc="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140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7948" y="322521"/>
            <a:ext cx="3780000" cy="2730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48" y="322521"/>
            <a:ext cx="3780000" cy="273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48" y="3979800"/>
            <a:ext cx="3780000" cy="24663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595" y="3979800"/>
            <a:ext cx="3780000" cy="245577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771" y="3979800"/>
            <a:ext cx="3780000" cy="246630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595" y="368069"/>
            <a:ext cx="3780000" cy="2684452"/>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40" y="3728715"/>
            <a:ext cx="1478974" cy="147897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2479" y="3557154"/>
            <a:ext cx="2635486" cy="2635486"/>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63743" y="172521"/>
            <a:ext cx="1352958" cy="135295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00777" y="3475167"/>
            <a:ext cx="1352958" cy="1352958"/>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49019" y="-22189"/>
            <a:ext cx="1428778" cy="1428778"/>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7340" y="-22189"/>
            <a:ext cx="1566394" cy="1566394"/>
          </a:xfrm>
          <a:prstGeom prst="rect">
            <a:avLst/>
          </a:prstGeom>
        </p:spPr>
      </p:pic>
      <p:sp>
        <p:nvSpPr>
          <p:cNvPr id="24" name="Rectangle 23"/>
          <p:cNvSpPr/>
          <p:nvPr/>
        </p:nvSpPr>
        <p:spPr>
          <a:xfrm>
            <a:off x="463887" y="3052521"/>
            <a:ext cx="11235768" cy="707886"/>
          </a:xfrm>
          <a:prstGeom prst="rect">
            <a:avLst/>
          </a:prstGeom>
          <a:noFill/>
        </p:spPr>
        <p:txBody>
          <a:bodyPr wrap="none" lIns="91440" tIns="45720" rIns="91440" bIns="45720">
            <a:spAutoFit/>
          </a:bodyPr>
          <a:lstStyle/>
          <a:p>
            <a:pPr algn="ctr"/>
            <a:r>
              <a:rPr lang="en-US" sz="4000" b="1" smtClean="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Đoán thứ tự tranh để mang hoa về trang trí phòng</a:t>
            </a:r>
            <a:endParaRPr lang="en-US" sz="4000" b="1" cap="none" spc="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265973"/>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23" presetClass="exit" presetSubtype="32" fill="hold" nodeType="clickEffect">
                                  <p:stCondLst>
                                    <p:cond delay="0"/>
                                  </p:stCondLst>
                                  <p:iterate type="wd">
                                    <p:tmPct val="10000"/>
                                  </p:iterate>
                                  <p:childTnLst>
                                    <p:anim calcmode="lin" valueType="num">
                                      <p:cBhvr>
                                        <p:cTn id="14" dur="1000"/>
                                        <p:tgtEl>
                                          <p:spTgt spid="23"/>
                                        </p:tgtEl>
                                        <p:attrNameLst>
                                          <p:attrName>ppt_w</p:attrName>
                                        </p:attrNameLst>
                                      </p:cBhvr>
                                      <p:tavLst>
                                        <p:tav tm="0">
                                          <p:val>
                                            <p:strVal val="ppt_w"/>
                                          </p:val>
                                        </p:tav>
                                        <p:tav tm="100000">
                                          <p:val>
                                            <p:fltVal val="0"/>
                                          </p:val>
                                        </p:tav>
                                      </p:tavLst>
                                    </p:anim>
                                    <p:anim calcmode="lin" valueType="num">
                                      <p:cBhvr>
                                        <p:cTn id="15" dur="1000"/>
                                        <p:tgtEl>
                                          <p:spTgt spid="23"/>
                                        </p:tgtEl>
                                        <p:attrNameLst>
                                          <p:attrName>ppt_h</p:attrName>
                                        </p:attrNameLst>
                                      </p:cBhvr>
                                      <p:tavLst>
                                        <p:tav tm="0">
                                          <p:val>
                                            <p:strVal val="ppt_h"/>
                                          </p:val>
                                        </p:tav>
                                        <p:tav tm="100000">
                                          <p:val>
                                            <p:fltVal val="0"/>
                                          </p:val>
                                        </p:tav>
                                      </p:tavLst>
                                    </p:anim>
                                    <p:set>
                                      <p:cBhvr>
                                        <p:cTn id="1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3" presetClass="exit" presetSubtype="32" fill="hold" nodeType="clickEffect">
                                  <p:stCondLst>
                                    <p:cond delay="0"/>
                                  </p:stCondLst>
                                  <p:iterate type="wd">
                                    <p:tmPct val="10000"/>
                                  </p:iterate>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set>
                                      <p:cBhvr>
                                        <p:cTn id="23"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3" presetClass="exit" presetSubtype="32" fill="hold" nodeType="clickEffect">
                                  <p:stCondLst>
                                    <p:cond delay="0"/>
                                  </p:stCondLst>
                                  <p:iterate type="wd">
                                    <p:tmPct val="10000"/>
                                  </p:iterate>
                                  <p:childTnLst>
                                    <p:anim calcmode="lin" valueType="num">
                                      <p:cBhvr>
                                        <p:cTn id="28" dur="1000"/>
                                        <p:tgtEl>
                                          <p:spTgt spid="20"/>
                                        </p:tgtEl>
                                        <p:attrNameLst>
                                          <p:attrName>ppt_w</p:attrName>
                                        </p:attrNameLst>
                                      </p:cBhvr>
                                      <p:tavLst>
                                        <p:tav tm="0">
                                          <p:val>
                                            <p:strVal val="ppt_w"/>
                                          </p:val>
                                        </p:tav>
                                        <p:tav tm="100000">
                                          <p:val>
                                            <p:fltVal val="0"/>
                                          </p:val>
                                        </p:tav>
                                      </p:tavLst>
                                    </p:anim>
                                    <p:anim calcmode="lin" valueType="num">
                                      <p:cBhvr>
                                        <p:cTn id="29" dur="1000"/>
                                        <p:tgtEl>
                                          <p:spTgt spid="20"/>
                                        </p:tgtEl>
                                        <p:attrNameLst>
                                          <p:attrName>ppt_h</p:attrName>
                                        </p:attrNameLst>
                                      </p:cBhvr>
                                      <p:tavLst>
                                        <p:tav tm="0">
                                          <p:val>
                                            <p:strVal val="ppt_h"/>
                                          </p:val>
                                        </p:tav>
                                        <p:tav tm="100000">
                                          <p:val>
                                            <p:fltVal val="0"/>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23" presetClass="exit" presetSubtype="32" fill="hold" nodeType="clickEffect">
                                  <p:stCondLst>
                                    <p:cond delay="0"/>
                                  </p:stCondLst>
                                  <p:iterate type="wd">
                                    <p:tmPct val="10000"/>
                                  </p:iterate>
                                  <p:childTnLst>
                                    <p:anim calcmode="lin" valueType="num">
                                      <p:cBhvr>
                                        <p:cTn id="35" dur="1000"/>
                                        <p:tgtEl>
                                          <p:spTgt spid="18"/>
                                        </p:tgtEl>
                                        <p:attrNameLst>
                                          <p:attrName>ppt_w</p:attrName>
                                        </p:attrNameLst>
                                      </p:cBhvr>
                                      <p:tavLst>
                                        <p:tav tm="0">
                                          <p:val>
                                            <p:strVal val="ppt_w"/>
                                          </p:val>
                                        </p:tav>
                                        <p:tav tm="100000">
                                          <p:val>
                                            <p:fltVal val="0"/>
                                          </p:val>
                                        </p:tav>
                                      </p:tavLst>
                                    </p:anim>
                                    <p:anim calcmode="lin" valueType="num">
                                      <p:cBhvr>
                                        <p:cTn id="36" dur="1000"/>
                                        <p:tgtEl>
                                          <p:spTgt spid="18"/>
                                        </p:tgtEl>
                                        <p:attrNameLst>
                                          <p:attrName>ppt_h</p:attrName>
                                        </p:attrNameLst>
                                      </p:cBhvr>
                                      <p:tavLst>
                                        <p:tav tm="0">
                                          <p:val>
                                            <p:strVal val="ppt_h"/>
                                          </p:val>
                                        </p:tav>
                                        <p:tav tm="100000">
                                          <p:val>
                                            <p:fltVal val="0"/>
                                          </p:val>
                                        </p:tav>
                                      </p:tavLst>
                                    </p:anim>
                                    <p:set>
                                      <p:cBhvr>
                                        <p:cTn id="3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23" presetClass="exit" presetSubtype="32" fill="hold" nodeType="clickEffect">
                                  <p:stCondLst>
                                    <p:cond delay="0"/>
                                  </p:stCondLst>
                                  <p:iterate type="wd">
                                    <p:tmPct val="10000"/>
                                  </p:iterate>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set>
                                      <p:cBhvr>
                                        <p:cTn id="4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iterate type="wd">
                                    <p:tmPct val="10000"/>
                                  </p:iterate>
                                  <p:childTnLst>
                                    <p:anim calcmode="lin" valueType="num">
                                      <p:cBhvr>
                                        <p:cTn id="49" dur="1000"/>
                                        <p:tgtEl>
                                          <p:spTgt spid="19"/>
                                        </p:tgtEl>
                                        <p:attrNameLst>
                                          <p:attrName>ppt_w</p:attrName>
                                        </p:attrNameLst>
                                      </p:cBhvr>
                                      <p:tavLst>
                                        <p:tav tm="0">
                                          <p:val>
                                            <p:strVal val="ppt_w"/>
                                          </p:val>
                                        </p:tav>
                                        <p:tav tm="100000">
                                          <p:val>
                                            <p:fltVal val="0"/>
                                          </p:val>
                                        </p:tav>
                                      </p:tavLst>
                                    </p:anim>
                                    <p:anim calcmode="lin" valueType="num">
                                      <p:cBhvr>
                                        <p:cTn id="50" dur="1000"/>
                                        <p:tgtEl>
                                          <p:spTgt spid="19"/>
                                        </p:tgtEl>
                                        <p:attrNameLst>
                                          <p:attrName>ppt_h</p:attrName>
                                        </p:attrNameLst>
                                      </p:cBhvr>
                                      <p:tavLst>
                                        <p:tav tm="0">
                                          <p:val>
                                            <p:strVal val="ppt_h"/>
                                          </p:val>
                                        </p:tav>
                                        <p:tav tm="100000">
                                          <p:val>
                                            <p:fltVal val="0"/>
                                          </p:val>
                                        </p:tav>
                                      </p:tavLst>
                                    </p:anim>
                                    <p:set>
                                      <p:cBhvr>
                                        <p:cTn id="5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E6DB"/>
        </a:solidFill>
        <a:effectLst/>
      </p:bgPr>
    </p:bg>
    <p:spTree>
      <p:nvGrpSpPr>
        <p:cNvPr id="1" name=""/>
        <p:cNvGrpSpPr/>
        <p:nvPr/>
      </p:nvGrpSpPr>
      <p:grpSpPr>
        <a:xfrm>
          <a:off x="0" y="0"/>
          <a:ext cx="0" cy="0"/>
          <a:chOff x="0" y="0"/>
          <a:chExt cx="0" cy="0"/>
        </a:xfrm>
      </p:grpSpPr>
      <p:sp>
        <p:nvSpPr>
          <p:cNvPr id="49" name="Rectangle 48"/>
          <p:cNvSpPr/>
          <p:nvPr/>
        </p:nvSpPr>
        <p:spPr>
          <a:xfrm>
            <a:off x="-31554" y="3929637"/>
            <a:ext cx="12223554" cy="303441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694" y="2841902"/>
            <a:ext cx="1800000" cy="180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968" y="2602126"/>
            <a:ext cx="5710088" cy="5710088"/>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54" y="819150"/>
            <a:ext cx="4334500" cy="43345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8793" y="144576"/>
            <a:ext cx="3076098" cy="30760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8850" y="3086945"/>
            <a:ext cx="3109914" cy="310991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8667" y="1549482"/>
            <a:ext cx="1024456" cy="102445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3381" y="3854138"/>
            <a:ext cx="2737410" cy="273741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3109" y="1563981"/>
            <a:ext cx="1026000" cy="102600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3381" y="-128186"/>
            <a:ext cx="2342109" cy="2342109"/>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4849" y="2353014"/>
            <a:ext cx="1175750" cy="117575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3693" y="1753951"/>
            <a:ext cx="868642" cy="86864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16353" y="3999766"/>
            <a:ext cx="1000726" cy="1000726"/>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50557" y="1462640"/>
            <a:ext cx="1063360" cy="1063360"/>
          </a:xfrm>
          <a:prstGeom prst="rect">
            <a:avLst/>
          </a:prstGeom>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68842" y="297336"/>
            <a:ext cx="1800000" cy="1800000"/>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49089" y="2893384"/>
            <a:ext cx="1638000" cy="1638000"/>
          </a:xfrm>
          <a:prstGeom prst="rect">
            <a:avLst/>
          </a:prstGeom>
        </p:spPr>
      </p:pic>
      <p:pic>
        <p:nvPicPr>
          <p:cNvPr id="32" name="Picture 3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19519" y="1942340"/>
            <a:ext cx="1092744" cy="1092744"/>
          </a:xfrm>
          <a:prstGeom prst="rect">
            <a:avLst/>
          </a:prstGeom>
        </p:spPr>
      </p:pic>
      <p:pic>
        <p:nvPicPr>
          <p:cNvPr id="33" name="Picture 3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61889" y="532373"/>
            <a:ext cx="1193036" cy="1193036"/>
          </a:xfrm>
          <a:prstGeom prst="rect">
            <a:avLst/>
          </a:prstGeom>
        </p:spPr>
      </p:pic>
      <p:pic>
        <p:nvPicPr>
          <p:cNvPr id="34" name="Picture 3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38962" y="2764054"/>
            <a:ext cx="1638744" cy="1638744"/>
          </a:xfrm>
          <a:prstGeom prst="rect">
            <a:avLst/>
          </a:prstGeom>
        </p:spPr>
      </p:pic>
      <p:pic>
        <p:nvPicPr>
          <p:cNvPr id="48" name="Picture 4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846132" y="687314"/>
            <a:ext cx="810838" cy="1060796"/>
          </a:xfrm>
          <a:prstGeom prst="rect">
            <a:avLst/>
          </a:prstGeom>
        </p:spPr>
      </p:pic>
      <p:pic>
        <p:nvPicPr>
          <p:cNvPr id="51" name="Picture 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36390" y="888956"/>
            <a:ext cx="1208380" cy="1208380"/>
          </a:xfrm>
          <a:prstGeom prst="rect">
            <a:avLst/>
          </a:prstGeom>
        </p:spPr>
      </p:pic>
      <p:sp>
        <p:nvSpPr>
          <p:cNvPr id="53" name="Rectangle 52"/>
          <p:cNvSpPr/>
          <p:nvPr/>
        </p:nvSpPr>
        <p:spPr>
          <a:xfrm>
            <a:off x="422302" y="4303665"/>
            <a:ext cx="3710980" cy="2554545"/>
          </a:xfrm>
          <a:prstGeom prst="rect">
            <a:avLst/>
          </a:prstGeom>
          <a:noFill/>
        </p:spPr>
        <p:txBody>
          <a:bodyPr wrap="square" lIns="91440" tIns="45720" rIns="91440" bIns="45720">
            <a:spAutoFit/>
          </a:bodyPr>
          <a:lstStyle/>
          <a:p>
            <a:pPr algn="ctr"/>
            <a:r>
              <a:rPr lang="en-US" sz="4000" b="1" smtClean="0">
                <a:ln w="0"/>
                <a:solidFill>
                  <a:srgbClr val="4878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 ơn bạn, căn phòng trông đẹp mắt hơn rất nhiều!</a:t>
            </a:r>
            <a:endParaRPr lang="en-US" sz="4000" b="1" cap="none" spc="0">
              <a:ln w="0"/>
              <a:solidFill>
                <a:srgbClr val="4878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864801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500"/>
                            </p:stCondLst>
                            <p:childTnLst>
                              <p:par>
                                <p:cTn id="11" presetID="26" presetClass="emph" presetSubtype="0" fill="hold" nodeType="afterEffect">
                                  <p:stCondLst>
                                    <p:cond delay="0"/>
                                  </p:stCondLst>
                                  <p:iterate type="wd">
                                    <p:tmPct val="10000"/>
                                  </p:iterate>
                                  <p:childTnLst>
                                    <p:animEffect transition="out" filter="fade">
                                      <p:cBhvr>
                                        <p:cTn id="12" dur="500" tmFilter="0, 0; .2, .5; .8, .5; 1, 0"/>
                                        <p:tgtEl>
                                          <p:spTgt spid="17"/>
                                        </p:tgtEl>
                                      </p:cBhvr>
                                    </p:animEffect>
                                    <p:animScale>
                                      <p:cBhvr>
                                        <p:cTn id="13" dur="250" autoRev="1" fill="hold"/>
                                        <p:tgtEl>
                                          <p:spTgt spid="17"/>
                                        </p:tgtEl>
                                      </p:cBhvr>
                                      <p:by x="105000" y="105000"/>
                                    </p:animScale>
                                  </p:childTnLst>
                                </p:cTn>
                              </p:par>
                            </p:childTnLst>
                          </p:cTn>
                        </p:par>
                        <p:par>
                          <p:cTn id="14" fill="hold">
                            <p:stCondLst>
                              <p:cond delay="1000"/>
                            </p:stCondLst>
                            <p:childTnLst>
                              <p:par>
                                <p:cTn id="15" presetID="53" presetClass="entr" presetSubtype="16" fill="hold" nodeType="afterEffect">
                                  <p:stCondLst>
                                    <p:cond delay="0"/>
                                  </p:stCondLst>
                                  <p:iterate type="wd">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par>
                          <p:cTn id="20" fill="hold">
                            <p:stCondLst>
                              <p:cond delay="1500"/>
                            </p:stCondLst>
                            <p:childTnLst>
                              <p:par>
                                <p:cTn id="21" presetID="26" presetClass="emph" presetSubtype="0" fill="hold" nodeType="afterEffect">
                                  <p:stCondLst>
                                    <p:cond delay="0"/>
                                  </p:stCondLst>
                                  <p:iterate type="wd">
                                    <p:tmPct val="10000"/>
                                  </p:iterate>
                                  <p:childTnLst>
                                    <p:animEffect transition="out" filter="fade">
                                      <p:cBhvr>
                                        <p:cTn id="22" dur="500" tmFilter="0, 0; .2, .5; .8, .5; 1, 0"/>
                                        <p:tgtEl>
                                          <p:spTgt spid="19"/>
                                        </p:tgtEl>
                                      </p:cBhvr>
                                    </p:animEffect>
                                    <p:animScale>
                                      <p:cBhvr>
                                        <p:cTn id="23" dur="250" autoRev="1" fill="hold"/>
                                        <p:tgtEl>
                                          <p:spTgt spid="19"/>
                                        </p:tgtEl>
                                      </p:cBhvr>
                                      <p:by x="105000" y="105000"/>
                                    </p:animScale>
                                  </p:childTnLst>
                                </p:cTn>
                              </p:par>
                            </p:childTnLst>
                          </p:cTn>
                        </p:par>
                        <p:par>
                          <p:cTn id="24" fill="hold">
                            <p:stCondLst>
                              <p:cond delay="2000"/>
                            </p:stCondLst>
                            <p:childTnLst>
                              <p:par>
                                <p:cTn id="25" presetID="53" presetClass="entr" presetSubtype="16" fill="hold" nodeType="afterEffect">
                                  <p:stCondLst>
                                    <p:cond delay="0"/>
                                  </p:stCondLst>
                                  <p:iterate type="wd">
                                    <p:tmPct val="10000"/>
                                  </p:iterate>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par>
                          <p:cTn id="30" fill="hold">
                            <p:stCondLst>
                              <p:cond delay="2500"/>
                            </p:stCondLst>
                            <p:childTnLst>
                              <p:par>
                                <p:cTn id="31" presetID="32" presetClass="emph" presetSubtype="0" fill="hold" nodeType="afterEffect">
                                  <p:stCondLst>
                                    <p:cond delay="0"/>
                                  </p:stCondLst>
                                  <p:iterate type="wd">
                                    <p:tmPct val="10000"/>
                                  </p:iterate>
                                  <p:childTnLst>
                                    <p:animRot by="120000">
                                      <p:cBhvr>
                                        <p:cTn id="32" dur="50" fill="hold">
                                          <p:stCondLst>
                                            <p:cond delay="0"/>
                                          </p:stCondLst>
                                        </p:cTn>
                                        <p:tgtEl>
                                          <p:spTgt spid="48"/>
                                        </p:tgtEl>
                                        <p:attrNameLst>
                                          <p:attrName>r</p:attrName>
                                        </p:attrNameLst>
                                      </p:cBhvr>
                                    </p:animRot>
                                    <p:animRot by="-240000">
                                      <p:cBhvr>
                                        <p:cTn id="33" dur="100" fill="hold">
                                          <p:stCondLst>
                                            <p:cond delay="100"/>
                                          </p:stCondLst>
                                        </p:cTn>
                                        <p:tgtEl>
                                          <p:spTgt spid="48"/>
                                        </p:tgtEl>
                                        <p:attrNameLst>
                                          <p:attrName>r</p:attrName>
                                        </p:attrNameLst>
                                      </p:cBhvr>
                                    </p:animRot>
                                    <p:animRot by="240000">
                                      <p:cBhvr>
                                        <p:cTn id="34" dur="100" fill="hold">
                                          <p:stCondLst>
                                            <p:cond delay="200"/>
                                          </p:stCondLst>
                                        </p:cTn>
                                        <p:tgtEl>
                                          <p:spTgt spid="48"/>
                                        </p:tgtEl>
                                        <p:attrNameLst>
                                          <p:attrName>r</p:attrName>
                                        </p:attrNameLst>
                                      </p:cBhvr>
                                    </p:animRot>
                                    <p:animRot by="-240000">
                                      <p:cBhvr>
                                        <p:cTn id="35" dur="100" fill="hold">
                                          <p:stCondLst>
                                            <p:cond delay="300"/>
                                          </p:stCondLst>
                                        </p:cTn>
                                        <p:tgtEl>
                                          <p:spTgt spid="48"/>
                                        </p:tgtEl>
                                        <p:attrNameLst>
                                          <p:attrName>r</p:attrName>
                                        </p:attrNameLst>
                                      </p:cBhvr>
                                    </p:animRot>
                                    <p:animRot by="120000">
                                      <p:cBhvr>
                                        <p:cTn id="36" dur="100" fill="hold">
                                          <p:stCondLst>
                                            <p:cond delay="400"/>
                                          </p:stCondLst>
                                        </p:cTn>
                                        <p:tgtEl>
                                          <p:spTgt spid="48"/>
                                        </p:tgtEl>
                                        <p:attrNameLst>
                                          <p:attrName>r</p:attrName>
                                        </p:attrNameLst>
                                      </p:cBhvr>
                                    </p:animRot>
                                  </p:childTnLst>
                                </p:cTn>
                              </p:par>
                            </p:childTnLst>
                          </p:cTn>
                        </p:par>
                        <p:par>
                          <p:cTn id="37" fill="hold">
                            <p:stCondLst>
                              <p:cond delay="3000"/>
                            </p:stCondLst>
                            <p:childTnLst>
                              <p:par>
                                <p:cTn id="38" presetID="53" presetClass="entr" presetSubtype="16" fill="hold" nodeType="afterEffect">
                                  <p:stCondLst>
                                    <p:cond delay="0"/>
                                  </p:stCondLst>
                                  <p:iterate type="wd">
                                    <p:tmPct val="10000"/>
                                  </p:iterate>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2" name="breeze.wav"/>
                                        </p:tgtEl>
                                      </p:cMediaNode>
                                    </p:audio>
                                  </p:subTnLst>
                                </p:cTn>
                              </p:par>
                            </p:childTnLst>
                          </p:cTn>
                        </p:par>
                        <p:par>
                          <p:cTn id="43" fill="hold">
                            <p:stCondLst>
                              <p:cond delay="3500"/>
                            </p:stCondLst>
                            <p:childTnLst>
                              <p:par>
                                <p:cTn id="44" presetID="26" presetClass="emph" presetSubtype="0" fill="hold" nodeType="afterEffect">
                                  <p:stCondLst>
                                    <p:cond delay="0"/>
                                  </p:stCondLst>
                                  <p:iterate type="wd">
                                    <p:tmPct val="10000"/>
                                  </p:iterate>
                                  <p:childTnLst>
                                    <p:animEffect transition="out" filter="fade">
                                      <p:cBhvr>
                                        <p:cTn id="45" dur="500" tmFilter="0, 0; .2, .5; .8, .5; 1, 0"/>
                                        <p:tgtEl>
                                          <p:spTgt spid="5"/>
                                        </p:tgtEl>
                                      </p:cBhvr>
                                    </p:animEffect>
                                    <p:animScale>
                                      <p:cBhvr>
                                        <p:cTn id="46" dur="250" autoRev="1" fill="hold"/>
                                        <p:tgtEl>
                                          <p:spTgt spid="5"/>
                                        </p:tgtEl>
                                      </p:cBhvr>
                                      <p:by x="105000" y="105000"/>
                                    </p:animScale>
                                  </p:childTnLst>
                                </p:cTn>
                              </p:par>
                            </p:childTnLst>
                          </p:cTn>
                        </p:par>
                        <p:par>
                          <p:cTn id="47" fill="hold">
                            <p:stCondLst>
                              <p:cond delay="4000"/>
                            </p:stCondLst>
                            <p:childTnLst>
                              <p:par>
                                <p:cTn id="48" presetID="53" presetClass="entr" presetSubtype="16" fill="hold" nodeType="afterEffect">
                                  <p:stCondLst>
                                    <p:cond delay="0"/>
                                  </p:stCondLst>
                                  <p:iterate type="wd">
                                    <p:tmPct val="10000"/>
                                  </p:iterate>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subTnLst>
                                    <p:audio>
                                      <p:cMediaNode>
                                        <p:cTn display="0" masterRel="sameClick">
                                          <p:stCondLst>
                                            <p:cond evt="begin" delay="0">
                                              <p:tn val="48"/>
                                            </p:cond>
                                          </p:stCondLst>
                                          <p:endCondLst>
                                            <p:cond evt="onStopAudio" delay="0">
                                              <p:tgtEl>
                                                <p:sldTgt/>
                                              </p:tgtEl>
                                            </p:cond>
                                          </p:endCondLst>
                                        </p:cTn>
                                        <p:tgtEl>
                                          <p:sndTgt r:embed="rId2" name="breeze.wav"/>
                                        </p:tgtEl>
                                      </p:cMediaNode>
                                    </p:audio>
                                  </p:subTnLst>
                                </p:cTn>
                              </p:par>
                            </p:childTnLst>
                          </p:cTn>
                        </p:par>
                        <p:par>
                          <p:cTn id="53" fill="hold">
                            <p:stCondLst>
                              <p:cond delay="4500"/>
                            </p:stCondLst>
                            <p:childTnLst>
                              <p:par>
                                <p:cTn id="54" presetID="26" presetClass="emph" presetSubtype="0" fill="hold" nodeType="afterEffect">
                                  <p:stCondLst>
                                    <p:cond delay="0"/>
                                  </p:stCondLst>
                                  <p:iterate type="wd">
                                    <p:tmPct val="10000"/>
                                  </p:iterate>
                                  <p:childTnLst>
                                    <p:animEffect transition="out" filter="fade">
                                      <p:cBhvr>
                                        <p:cTn id="55" dur="500" tmFilter="0, 0; .2, .5; .8, .5; 1, 0"/>
                                        <p:tgtEl>
                                          <p:spTgt spid="51"/>
                                        </p:tgtEl>
                                      </p:cBhvr>
                                    </p:animEffect>
                                    <p:animScale>
                                      <p:cBhvr>
                                        <p:cTn id="56" dur="250" autoRev="1" fill="hold"/>
                                        <p:tgtEl>
                                          <p:spTgt spid="51"/>
                                        </p:tgtEl>
                                      </p:cBhvr>
                                      <p:by x="105000" y="105000"/>
                                    </p:animScale>
                                  </p:childTnLst>
                                </p:cTn>
                              </p:par>
                            </p:childTnLst>
                          </p:cTn>
                        </p:par>
                        <p:par>
                          <p:cTn id="57" fill="hold">
                            <p:stCondLst>
                              <p:cond delay="5000"/>
                            </p:stCondLst>
                            <p:childTnLst>
                              <p:par>
                                <p:cTn id="58" presetID="53" presetClass="entr" presetSubtype="16" fill="hold" nodeType="afterEffect">
                                  <p:stCondLst>
                                    <p:cond delay="0"/>
                                  </p:stCondLst>
                                  <p:iterate type="wd">
                                    <p:tmPct val="10000"/>
                                  </p:iterate>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subTnLst>
                                    <p:audio>
                                      <p:cMediaNode>
                                        <p:cTn display="0" masterRel="sameClick">
                                          <p:stCondLst>
                                            <p:cond evt="begin" delay="0">
                                              <p:tn val="58"/>
                                            </p:cond>
                                          </p:stCondLst>
                                          <p:endCondLst>
                                            <p:cond evt="onStopAudio" delay="0">
                                              <p:tgtEl>
                                                <p:sldTgt/>
                                              </p:tgtEl>
                                            </p:cond>
                                          </p:endCondLst>
                                        </p:cTn>
                                        <p:tgtEl>
                                          <p:sndTgt r:embed="rId2" name="breeze.wav"/>
                                        </p:tgtEl>
                                      </p:cMediaNode>
                                    </p:audio>
                                  </p:subTnLst>
                                </p:cTn>
                              </p:par>
                            </p:childTnLst>
                          </p:cTn>
                        </p:par>
                        <p:par>
                          <p:cTn id="63" fill="hold">
                            <p:stCondLst>
                              <p:cond delay="5500"/>
                            </p:stCondLst>
                            <p:childTnLst>
                              <p:par>
                                <p:cTn id="64" presetID="26" presetClass="emph" presetSubtype="0" fill="hold" nodeType="afterEffect">
                                  <p:stCondLst>
                                    <p:cond delay="0"/>
                                  </p:stCondLst>
                                  <p:iterate type="wd">
                                    <p:tmPct val="10000"/>
                                  </p:iterate>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childTnLst>
                          </p:cTn>
                        </p:par>
                        <p:par>
                          <p:cTn id="67" fill="hold">
                            <p:stCondLst>
                              <p:cond delay="6000"/>
                            </p:stCondLst>
                            <p:childTnLst>
                              <p:par>
                                <p:cTn id="68" presetID="42" presetClass="entr" presetSubtype="0" fill="hold" grpId="0" nodeType="afterEffect">
                                  <p:stCondLst>
                                    <p:cond delay="0"/>
                                  </p:stCondLst>
                                  <p:iterate type="wd">
                                    <p:tmPct val="10000"/>
                                  </p:iterate>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anim calcmode="lin" valueType="num">
                                      <p:cBhvr>
                                        <p:cTn id="71" dur="500" fill="hold"/>
                                        <p:tgtEl>
                                          <p:spTgt spid="53"/>
                                        </p:tgtEl>
                                        <p:attrNameLst>
                                          <p:attrName>ppt_x</p:attrName>
                                        </p:attrNameLst>
                                      </p:cBhvr>
                                      <p:tavLst>
                                        <p:tav tm="0">
                                          <p:val>
                                            <p:strVal val="#ppt_x"/>
                                          </p:val>
                                        </p:tav>
                                        <p:tav tm="100000">
                                          <p:val>
                                            <p:strVal val="#ppt_x"/>
                                          </p:val>
                                        </p:tav>
                                      </p:tavLst>
                                    </p:anim>
                                    <p:anim calcmode="lin" valueType="num">
                                      <p:cBhvr>
                                        <p:cTn id="72" dur="5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312" y="1189293"/>
            <a:ext cx="3780000" cy="2730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935" y="1189293"/>
            <a:ext cx="3780000" cy="273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558" y="1179311"/>
            <a:ext cx="3780000" cy="27399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312" y="4080320"/>
            <a:ext cx="3780000" cy="26633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650" y="4080320"/>
            <a:ext cx="3780000" cy="266338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0558" y="4028293"/>
            <a:ext cx="3780000" cy="2715407"/>
          </a:xfrm>
          <a:prstGeom prst="rect">
            <a:avLst/>
          </a:prstGeom>
        </p:spPr>
      </p:pic>
      <p:sp>
        <p:nvSpPr>
          <p:cNvPr id="3" name="Rectangle 2"/>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t="44531" r="28711" b="46507"/>
          <a:stretch/>
        </p:blipFill>
        <p:spPr>
          <a:xfrm>
            <a:off x="-1875533" y="104061"/>
            <a:ext cx="6142734" cy="772239"/>
          </a:xfrm>
          <a:prstGeom prst="rect">
            <a:avLst/>
          </a:prstGeom>
        </p:spPr>
      </p:pic>
    </p:spTree>
    <p:extLst>
      <p:ext uri="{BB962C8B-B14F-4D97-AF65-F5344CB8AC3E}">
        <p14:creationId xmlns:p14="http://schemas.microsoft.com/office/powerpoint/2010/main" val="527470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par>
                          <p:cTn id="24" fill="hold">
                            <p:stCondLst>
                              <p:cond delay="2500"/>
                            </p:stCondLst>
                            <p:childTnLst>
                              <p:par>
                                <p:cTn id="25" presetID="18" presetClass="entr" presetSubtype="12" fill="hold" nodeType="afterEffect">
                                  <p:stCondLst>
                                    <p:cond delay="0"/>
                                  </p:stCondLst>
                                  <p:iterate type="lt">
                                    <p:tmPct val="10000"/>
                                  </p:iterate>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par>
                          <p:cTn id="28" fill="hold">
                            <p:stCondLst>
                              <p:cond delay="3000"/>
                            </p:stCondLst>
                            <p:childTnLst>
                              <p:par>
                                <p:cTn id="29" presetID="2" presetClass="entr" presetSubtype="4" fill="hold" grpId="0" nodeType="afterEffect">
                                  <p:stCondLst>
                                    <p:cond delay="0"/>
                                  </p:stCondLst>
                                  <p:iterate type="lt">
                                    <p:tmPct val="10000"/>
                                  </p:iterate>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val 6"/>
          <p:cNvSpPr/>
          <p:nvPr/>
        </p:nvSpPr>
        <p:spPr>
          <a:xfrm>
            <a:off x="2762249" y="276225"/>
            <a:ext cx="6305550" cy="6305550"/>
          </a:xfrm>
          <a:prstGeom prst="ellipse">
            <a:avLst/>
          </a:prstGeom>
          <a:solidFill>
            <a:srgbClr val="FE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97304" y="2129819"/>
            <a:ext cx="5835444" cy="1569660"/>
          </a:xfrm>
          <a:prstGeom prst="rect">
            <a:avLst/>
          </a:prstGeom>
          <a:noFill/>
        </p:spPr>
        <p:txBody>
          <a:bodyPr wrap="none" lIns="91440" tIns="45720" rIns="91440" bIns="45720">
            <a:spAutoFit/>
          </a:bodyPr>
          <a:lstStyle/>
          <a:p>
            <a:pPr algn="ctr"/>
            <a:r>
              <a:rPr lang="en-US" sz="9600" b="0" cap="none" spc="0" smtClean="0">
                <a:ln w="0"/>
                <a:solidFill>
                  <a:srgbClr val="002060"/>
                </a:solidFill>
                <a:effectLst>
                  <a:outerShdw blurRad="50800" dist="38100" dir="5400000" algn="t" rotWithShape="0">
                    <a:prstClr val="black">
                      <a:alpha val="40000"/>
                    </a:prstClr>
                  </a:outerShdw>
                </a:effectLst>
                <a:latin typeface="UVN Banh Mi" pitchFamily="2" charset="0"/>
              </a:rPr>
              <a:t>LUYỆN TẬP</a:t>
            </a:r>
            <a:endParaRPr lang="en-US" sz="96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3190"/>
          <a:stretch/>
        </p:blipFill>
        <p:spPr>
          <a:xfrm>
            <a:off x="1787649" y="3540250"/>
            <a:ext cx="8616701" cy="4895119"/>
          </a:xfrm>
          <a:prstGeom prst="rect">
            <a:avLst/>
          </a:prstGeom>
        </p:spPr>
      </p:pic>
    </p:spTree>
    <p:extLst>
      <p:ext uri="{BB962C8B-B14F-4D97-AF65-F5344CB8AC3E}">
        <p14:creationId xmlns:p14="http://schemas.microsoft.com/office/powerpoint/2010/main" val="3619305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3" presetClass="entr" presetSubtype="1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85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sp>
        <p:nvSpPr>
          <p:cNvPr id="4" name="Rectangle 3"/>
          <p:cNvSpPr/>
          <p:nvPr/>
        </p:nvSpPr>
        <p:spPr>
          <a:xfrm>
            <a:off x="3785974" y="607750"/>
            <a:ext cx="6494086" cy="923330"/>
          </a:xfrm>
          <a:prstGeom prst="rect">
            <a:avLst/>
          </a:prstGeom>
          <a:noFill/>
        </p:spPr>
        <p:txBody>
          <a:bodyPr wrap="none" lIns="91440" tIns="45720" rIns="91440" bIns="45720">
            <a:spAutoFit/>
          </a:bodyPr>
          <a:lstStyle/>
          <a:p>
            <a:pPr algn="ctr"/>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gợi ý ở mỗi tranh.</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2" y="918028"/>
            <a:ext cx="4626030" cy="4626030"/>
          </a:xfrm>
          <a:prstGeom prst="rect">
            <a:avLst/>
          </a:prstGeom>
        </p:spPr>
      </p:pic>
      <p:sp>
        <p:nvSpPr>
          <p:cNvPr id="6" name="Rectangle 5"/>
          <p:cNvSpPr/>
          <p:nvPr/>
        </p:nvSpPr>
        <p:spPr>
          <a:xfrm>
            <a:off x="1287735" y="2824752"/>
            <a:ext cx="2210863" cy="1200329"/>
          </a:xfrm>
          <a:prstGeom prst="rect">
            <a:avLst/>
          </a:prstGeom>
          <a:noFill/>
        </p:spPr>
        <p:txBody>
          <a:bodyPr wrap="none" lIns="91440" tIns="45720" rIns="91440" bIns="45720">
            <a:spAutoFit/>
          </a:bodyPr>
          <a:lstStyle/>
          <a:p>
            <a:pPr algn="ctr"/>
            <a:r>
              <a:rPr lang="en-US" sz="72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1</a:t>
            </a:r>
            <a:endParaRPr lang="en-US" sz="72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5160461" y="2353880"/>
            <a:ext cx="6843540" cy="1754326"/>
          </a:xfrm>
          <a:prstGeom prst="rect">
            <a:avLst/>
          </a:prstGeom>
          <a:noFill/>
        </p:spPr>
        <p:txBody>
          <a:bodyPr wrap="none" lIns="91440" tIns="45720" rIns="91440" bIns="45720">
            <a:spAutoFit/>
          </a:bodyPr>
          <a:lstStyle/>
          <a:p>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chú thích, tìm hiểu </a:t>
            </a:r>
          </a:p>
          <a:p>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 dung.</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3724353" y="4931006"/>
            <a:ext cx="8177240" cy="923330"/>
          </a:xfrm>
          <a:prstGeom prst="rect">
            <a:avLst/>
          </a:prstGeom>
          <a:noFill/>
        </p:spPr>
        <p:txBody>
          <a:bodyPr wrap="none" lIns="91440" tIns="45720" rIns="91440" bIns="45720">
            <a:spAutoFit/>
          </a:bodyPr>
          <a:lstStyle/>
          <a:p>
            <a:pPr algn="ctr"/>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cốt truyện Ba lưỡi rìu.</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205" y="419404"/>
            <a:ext cx="1400768" cy="140076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938" y="2319302"/>
            <a:ext cx="1400768" cy="140076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673" y="4767786"/>
            <a:ext cx="1400768" cy="1400768"/>
          </a:xfrm>
          <a:prstGeom prst="rect">
            <a:avLst/>
          </a:prstGeom>
        </p:spPr>
      </p:pic>
      <p:sp>
        <p:nvSpPr>
          <p:cNvPr id="13" name="Rounded Rectangle 12"/>
          <p:cNvSpPr/>
          <p:nvPr/>
        </p:nvSpPr>
        <p:spPr>
          <a:xfrm>
            <a:off x="228600" y="228600"/>
            <a:ext cx="11737301" cy="6392635"/>
          </a:xfrm>
          <a:prstGeom prst="roundRect">
            <a:avLst/>
          </a:prstGeom>
          <a:noFill/>
          <a:ln w="85725" cmpd="thinThick">
            <a:solidFill>
              <a:srgbClr val="779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wedge">
                                      <p:cBhvr>
                                        <p:cTn id="15" dur="500"/>
                                        <p:tgtEl>
                                          <p:spTgt spid="9"/>
                                        </p:tgtEl>
                                      </p:cBhvr>
                                    </p:animEffect>
                                  </p:childTnLst>
                                </p:cTn>
                              </p:par>
                            </p:childTnLst>
                          </p:cTn>
                        </p:par>
                        <p:par>
                          <p:cTn id="16" fill="hold">
                            <p:stCondLst>
                              <p:cond delay="500"/>
                            </p:stCondLst>
                            <p:childTnLst>
                              <p:par>
                                <p:cTn id="17" presetID="47"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iterate type="wd">
                                    <p:tmPct val="10000"/>
                                  </p:iterate>
                                  <p:childTnLst>
                                    <p:set>
                                      <p:cBhvr>
                                        <p:cTn id="25" dur="1" fill="hold">
                                          <p:stCondLst>
                                            <p:cond delay="0"/>
                                          </p:stCondLst>
                                        </p:cTn>
                                        <p:tgtEl>
                                          <p:spTgt spid="10"/>
                                        </p:tgtEl>
                                        <p:attrNameLst>
                                          <p:attrName>style.visibility</p:attrName>
                                        </p:attrNameLst>
                                      </p:cBhvr>
                                      <p:to>
                                        <p:strVal val="visible"/>
                                      </p:to>
                                    </p:set>
                                    <p:animEffect transition="in" filter="wedge">
                                      <p:cBhvr>
                                        <p:cTn id="26" dur="500"/>
                                        <p:tgtEl>
                                          <p:spTgt spid="10"/>
                                        </p:tgtEl>
                                      </p:cBhvr>
                                    </p:animEffect>
                                  </p:childTnLst>
                                </p:cTn>
                              </p:par>
                            </p:childTnLst>
                          </p:cTn>
                        </p:par>
                        <p:par>
                          <p:cTn id="27" fill="hold">
                            <p:stCondLst>
                              <p:cond delay="500"/>
                            </p:stCondLst>
                            <p:childTnLst>
                              <p:par>
                                <p:cTn id="28" presetID="47" presetClass="entr" presetSubtype="0" fill="hold" grpId="0" nodeType="after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iterate type="wd">
                                    <p:tmPct val="10000"/>
                                  </p:iterate>
                                  <p:childTnLst>
                                    <p:set>
                                      <p:cBhvr>
                                        <p:cTn id="36" dur="1" fill="hold">
                                          <p:stCondLst>
                                            <p:cond delay="0"/>
                                          </p:stCondLst>
                                        </p:cTn>
                                        <p:tgtEl>
                                          <p:spTgt spid="11"/>
                                        </p:tgtEl>
                                        <p:attrNameLst>
                                          <p:attrName>style.visibility</p:attrName>
                                        </p:attrNameLst>
                                      </p:cBhvr>
                                      <p:to>
                                        <p:strVal val="visible"/>
                                      </p:to>
                                    </p:set>
                                    <p:animEffect transition="in" filter="wedge">
                                      <p:cBhvr>
                                        <p:cTn id="37" dur="500"/>
                                        <p:tgtEl>
                                          <p:spTgt spid="11"/>
                                        </p:tgtEl>
                                      </p:cBhvr>
                                    </p:animEffect>
                                  </p:childTnLst>
                                </p:cTn>
                              </p:par>
                            </p:childTnLst>
                          </p:cTn>
                        </p:par>
                        <p:par>
                          <p:cTn id="38" fill="hold">
                            <p:stCondLst>
                              <p:cond delay="500"/>
                            </p:stCondLst>
                            <p:childTnLst>
                              <p:par>
                                <p:cTn id="39" presetID="47" presetClass="entr" presetSubtype="0" fill="hold" grpId="0" nodeType="afterEffect">
                                  <p:stCondLst>
                                    <p:cond delay="0"/>
                                  </p:stCondLst>
                                  <p:iterate type="wd">
                                    <p:tmPct val="10000"/>
                                  </p:iterate>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A6E4EC"/>
        </a:solidFill>
        <a:effectLst/>
      </p:bgPr>
    </p:bg>
    <p:spTree>
      <p:nvGrpSpPr>
        <p:cNvPr id="1" name=""/>
        <p:cNvGrpSpPr/>
        <p:nvPr/>
      </p:nvGrpSpPr>
      <p:grpSpPr>
        <a:xfrm>
          <a:off x="0" y="0"/>
          <a:ext cx="0" cy="0"/>
          <a:chOff x="0" y="0"/>
          <a:chExt cx="0" cy="0"/>
        </a:xfrm>
      </p:grpSpPr>
      <p:sp>
        <p:nvSpPr>
          <p:cNvPr id="9" name="Rounded Rectangle 8"/>
          <p:cNvSpPr/>
          <p:nvPr/>
        </p:nvSpPr>
        <p:spPr>
          <a:xfrm>
            <a:off x="3238499" y="5312755"/>
            <a:ext cx="2095500" cy="7232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94" y="176463"/>
            <a:ext cx="7717311" cy="477653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71450" y="5312755"/>
            <a:ext cx="12020550" cy="1446550"/>
          </a:xfrm>
          <a:prstGeom prst="rect">
            <a:avLst/>
          </a:prstGeom>
        </p:spPr>
        <p:txBody>
          <a:bodyPr wrap="square">
            <a:spAutoFit/>
          </a:bodyPr>
          <a:lstStyle/>
          <a:p>
            <a:pPr algn="ctr"/>
            <a:r>
              <a:rPr lang="en-US" sz="4400" b="1" smtClean="0">
                <a:solidFill>
                  <a:srgbClr val="002060"/>
                </a:solidFill>
                <a:latin typeface="Times New Roman" panose="02020603050405020304" pitchFamily="18" charset="0"/>
                <a:cs typeface="Times New Roman" panose="02020603050405020304" pitchFamily="18" charset="0"/>
              </a:rPr>
              <a:t>Một chàng tiều phu đang đốn củi thì lưỡi rìu bị văng xuống sông.</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171" y="-63110"/>
            <a:ext cx="4492716" cy="5511782"/>
          </a:xfrm>
          <a:prstGeom prst="rect">
            <a:avLst/>
          </a:prstGeom>
        </p:spPr>
      </p:pic>
      <p:sp>
        <p:nvSpPr>
          <p:cNvPr id="22" name="Rectangle 21"/>
          <p:cNvSpPr/>
          <p:nvPr/>
        </p:nvSpPr>
        <p:spPr>
          <a:xfrm>
            <a:off x="8538906" y="1609160"/>
            <a:ext cx="3449080" cy="3416320"/>
          </a:xfrm>
          <a:prstGeom prst="rect">
            <a:avLst/>
          </a:prstGeom>
        </p:spPr>
        <p:txBody>
          <a:bodyPr wrap="square">
            <a:spAutoFit/>
          </a:bodyPr>
          <a:lstStyle/>
          <a:p>
            <a:pPr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Tiều phu</a:t>
            </a:r>
            <a:r>
              <a:rPr lang="en-US" sz="3600" b="1" smtClean="0">
                <a:solidFill>
                  <a:srgbClr val="664661"/>
                </a:solidFill>
                <a:latin typeface="Times New Roman" panose="02020603050405020304" pitchFamily="18" charset="0"/>
                <a:cs typeface="Times New Roman" panose="02020603050405020304" pitchFamily="18" charset="0"/>
              </a:rPr>
              <a:t>: n</a:t>
            </a:r>
            <a:r>
              <a:rPr lang="vi-VN" sz="3600" b="1" smtClean="0">
                <a:solidFill>
                  <a:srgbClr val="664661"/>
                </a:solidFill>
                <a:latin typeface="Times New Roman" panose="02020603050405020304" pitchFamily="18" charset="0"/>
                <a:cs typeface="Times New Roman" panose="02020603050405020304" pitchFamily="18" charset="0"/>
              </a:rPr>
              <a:t>gười đàn ông làm nghề kiếm củi trong rừng</a:t>
            </a:r>
            <a:endParaRPr lang="en-US" sz="3600" b="1">
              <a:solidFill>
                <a:srgbClr val="664661"/>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V="1">
            <a:off x="6979148" y="-1721145"/>
            <a:ext cx="5041402" cy="5041402"/>
          </a:xfrm>
          <a:prstGeom prst="rect">
            <a:avLst/>
          </a:prstGeom>
        </p:spPr>
      </p:pic>
    </p:spTree>
    <p:extLst>
      <p:ext uri="{BB962C8B-B14F-4D97-AF65-F5344CB8AC3E}">
        <p14:creationId xmlns:p14="http://schemas.microsoft.com/office/powerpoint/2010/main" val="2488831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iterate type="wd">
                                    <p:tmPct val="10000"/>
                                  </p:iterate>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par>
                                <p:cTn id="22" presetID="6" presetClass="entr" presetSubtype="16" fill="hold" nodeType="withEffect">
                                  <p:stCondLst>
                                    <p:cond delay="0"/>
                                  </p:stCondLst>
                                  <p:iterate type="wd">
                                    <p:tmPct val="10000"/>
                                  </p:iterate>
                                  <p:childTnLst>
                                    <p:set>
                                      <p:cBhvr>
                                        <p:cTn id="23" dur="1" fill="hold">
                                          <p:stCondLst>
                                            <p:cond delay="0"/>
                                          </p:stCondLst>
                                        </p:cTn>
                                        <p:tgtEl>
                                          <p:spTgt spid="21"/>
                                        </p:tgtEl>
                                        <p:attrNameLst>
                                          <p:attrName>style.visibility</p:attrName>
                                        </p:attrNameLst>
                                      </p:cBhvr>
                                      <p:to>
                                        <p:strVal val="visible"/>
                                      </p:to>
                                    </p:set>
                                    <p:animEffect transition="in" filter="circle(in)">
                                      <p:cBhvr>
                                        <p:cTn id="24" dur="500"/>
                                        <p:tgtEl>
                                          <p:spTgt spid="21"/>
                                        </p:tgtEl>
                                      </p:cBhvr>
                                    </p:animEffect>
                                  </p:childTnLst>
                                </p:cTn>
                              </p:par>
                            </p:childTnLst>
                          </p:cTn>
                        </p:par>
                        <p:par>
                          <p:cTn id="25" fill="hold">
                            <p:stCondLst>
                              <p:cond delay="500"/>
                            </p:stCondLst>
                            <p:childTnLst>
                              <p:par>
                                <p:cTn id="26" presetID="31" presetClass="entr" presetSubtype="0" fill="hold" grpId="0" nodeType="afterEffect">
                                  <p:stCondLst>
                                    <p:cond delay="0"/>
                                  </p:stCondLst>
                                  <p:iterate type="wd">
                                    <p:tmPct val="5000"/>
                                  </p:iterate>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 calcmode="lin" valueType="num">
                                      <p:cBhvr>
                                        <p:cTn id="30" dur="500" fill="hold"/>
                                        <p:tgtEl>
                                          <p:spTgt spid="22"/>
                                        </p:tgtEl>
                                        <p:attrNameLst>
                                          <p:attrName>style.rotation</p:attrName>
                                        </p:attrNameLst>
                                      </p:cBhvr>
                                      <p:tavLst>
                                        <p:tav tm="0">
                                          <p:val>
                                            <p:fltVal val="90"/>
                                          </p:val>
                                        </p:tav>
                                        <p:tav tm="100000">
                                          <p:val>
                                            <p:fltVal val="0"/>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824</TotalTime>
  <Words>439</Words>
  <Application>Microsoft Office PowerPoint</Application>
  <PresentationFormat>Widescreen</PresentationFormat>
  <Paragraphs>59</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UTM Windsor BT</vt:lpstr>
      <vt:lpstr>Times New Roman</vt:lpstr>
      <vt:lpstr>Calibri Light</vt:lpstr>
      <vt:lpstr>UTM Tam Le</vt:lpstr>
      <vt:lpstr>Calibri</vt:lpstr>
      <vt:lpstr>UTM Amerika Sans</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Thy Tho</dc:creator>
  <cp:keywords>Thy Tho</cp:keywords>
  <cp:lastModifiedBy>Thy Tho</cp:lastModifiedBy>
  <cp:revision>54</cp:revision>
  <dcterms:created xsi:type="dcterms:W3CDTF">2021-10-03T03:47:12Z</dcterms:created>
  <dcterms:modified xsi:type="dcterms:W3CDTF">2021-10-03T17:36:19Z</dcterms:modified>
</cp:coreProperties>
</file>