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98" r:id="rId3"/>
    <p:sldId id="279" r:id="rId4"/>
    <p:sldId id="296" r:id="rId5"/>
    <p:sldId id="297" r:id="rId6"/>
    <p:sldId id="256" r:id="rId7"/>
    <p:sldId id="473" r:id="rId8"/>
    <p:sldId id="299" r:id="rId9"/>
    <p:sldId id="260" r:id="rId10"/>
    <p:sldId id="262" r:id="rId11"/>
    <p:sldId id="302" r:id="rId12"/>
    <p:sldId id="284" r:id="rId13"/>
    <p:sldId id="285" r:id="rId14"/>
    <p:sldId id="286" r:id="rId15"/>
    <p:sldId id="288" r:id="rId16"/>
    <p:sldId id="263" r:id="rId17"/>
    <p:sldId id="264" r:id="rId18"/>
    <p:sldId id="300" r:id="rId19"/>
    <p:sldId id="294" r:id="rId20"/>
    <p:sldId id="259" r:id="rId21"/>
    <p:sldId id="268" r:id="rId22"/>
    <p:sldId id="301" r:id="rId23"/>
    <p:sldId id="291" r:id="rId24"/>
    <p:sldId id="271" r:id="rId25"/>
  </p:sldIdLst>
  <p:sldSz cx="12192000" cy="6858000"/>
  <p:notesSz cx="6858000" cy="9144000"/>
  <p:embeddedFontLst>
    <p:embeddedFont>
      <p:font typeface="等线" panose="02010600030101010101" pitchFamily="2" charset="-122"/>
      <p:regular r:id="rId27"/>
      <p:bold r:id="rId28"/>
    </p:embeddedFont>
    <p:embeddedFont>
      <p:font typeface="等线 Light" panose="02010600030101010101" pitchFamily="2" charset="-122"/>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HP001 4 hàng" panose="020B0603050302020204" pitchFamily="34" charset="0"/>
      <p:regular r:id="rId36"/>
      <p:bold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764"/>
    <a:srgbClr val="0E8851"/>
    <a:srgbClr val="99F5CB"/>
    <a:srgbClr val="0F9357"/>
    <a:srgbClr val="07723E"/>
    <a:srgbClr val="CC0066"/>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70" d="100"/>
          <a:sy n="70" d="100"/>
        </p:scale>
        <p:origin x="1296" y="48"/>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2021/10/5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13</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16</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20</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23</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60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887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56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60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68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648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025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67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246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9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26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2021/10/5</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p>
        </p:txBody>
      </p:sp>
      <p:pic>
        <p:nvPicPr>
          <p:cNvPr id="3" name="Picture 2"/>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F39A7-E4ED-4E0D-B8A1-392914997925}"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101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emf"/><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4.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002960" y="3511338"/>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việc tạo thành cốt truyện </a:t>
            </a:r>
            <a:r>
              <a:rPr lang="en-US" sz="240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 Đoạn văn được nhận ra nhờ dấu hiệu 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143071" y="3496150"/>
            <a:ext cx="7054903"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LUYỆN TẬP</a:t>
            </a: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a:solidFill>
                  <a:srgbClr val="0F9357"/>
                </a:solidFill>
                <a:latin typeface="+mj-lt"/>
              </a:rPr>
              <a:t>	</a:t>
            </a:r>
            <a:r>
              <a:rPr lang="vi-VN" sz="2200" b="1">
                <a:solidFill>
                  <a:srgbClr val="0F9357"/>
                </a:solidFill>
                <a:latin typeface="+mj-lt"/>
              </a:rPr>
              <a:t>Dưới 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thiếu:</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a:t>
            </a:r>
            <a:r>
              <a:rPr lang="en-US" sz="2000" b="1">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a) Ngày xưa, ở làng kia, có hai mẹ con cô bé sống trong một túp lều. Họ phải làm lụng vất vả quanh năm mới đủ ăn.</a:t>
            </a:r>
            <a:endParaRPr lang="en-US" sz="2300" b="1">
              <a:latin typeface="Times New Roman" panose="02020603050405020304" pitchFamily="18" charset="0"/>
              <a:cs typeface="Times New Roman" panose="02020603050405020304" pitchFamily="18" charset="0"/>
            </a:endParaRP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b) Một hôm, người mẹ không may bị bệnh nặng. Cô bé ngày đêm chăm sóc mẹ. Nhưng bệnh mẹ mỗi ngày một nặng thêm. Có người mách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Ở vùng bên có ông thầy thuốc giỏi chữa được bệnh này.</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Cô bé nhờ bà con hàng xóm trông nom mẹ, ngay hôm ấy lên đường.</a:t>
            </a:r>
            <a:endParaRPr lang="en-US" sz="2300" b="1">
              <a:latin typeface="Times New Roman" panose="02020603050405020304" pitchFamily="18" charset="0"/>
              <a:cs typeface="Times New Roman" panose="02020603050405020304" pitchFamily="18" charset="0"/>
            </a:endParaRP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a:solidFill>
                  <a:srgbClr val="A37D1D"/>
                </a:solidFill>
                <a:latin typeface="+mj-lt"/>
              </a:endParaRPr>
            </a:p>
            <a:p>
              <a:pPr algn="ctr"/>
              <a:r>
                <a:rPr lang="en-US" sz="3400" b="1">
                  <a:solidFill>
                    <a:srgbClr val="A37D1D"/>
                  </a:solidFill>
                  <a:latin typeface="+mj-lt"/>
                </a:rPr>
                <a:t>       </a:t>
              </a:r>
              <a:r>
                <a:rPr lang="vi-VN" sz="3400" b="1">
                  <a:solidFill>
                    <a:srgbClr val="A37D1D"/>
                  </a:solidFill>
                  <a:latin typeface="+mj-lt"/>
                </a:rPr>
                <a:t>vừa thật thà, trung thực, Em lo thiếu tiền mua </a:t>
              </a:r>
              <a:endParaRPr lang="en-US" sz="3400" b="1">
                <a:solidFill>
                  <a:srgbClr val="A37D1D"/>
                </a:solidFill>
                <a:latin typeface="+mj-lt"/>
              </a:endParaRPr>
            </a:p>
            <a:p>
              <a:pPr algn="ctr"/>
              <a:r>
                <a:rPr lang="en-US" sz="3400" b="1">
                  <a:solidFill>
                    <a:srgbClr val="A37D1D"/>
                  </a:solidFill>
                  <a:latin typeface="+mj-lt"/>
                </a:rPr>
                <a:t>                              </a:t>
              </a:r>
              <a:r>
                <a:rPr lang="vi-VN" sz="3400" b="1">
                  <a:solidFill>
                    <a:srgbClr val="A37D1D"/>
                  </a:solidFill>
                  <a:latin typeface="+mj-lt"/>
                </a:rPr>
                <a:t>thuốc</a:t>
              </a:r>
              <a:r>
                <a:rPr lang="en-US" sz="3400" b="1">
                  <a:solidFill>
                    <a:srgbClr val="A37D1D"/>
                  </a:solidFill>
                  <a:latin typeface="+mj-lt"/>
                </a:rPr>
                <a:t> </a:t>
              </a:r>
              <a:r>
                <a:rPr lang="vi-VN" sz="3400" b="1">
                  <a:solidFill>
                    <a:srgbClr val="A37D1D"/>
                  </a:solidFill>
                  <a:latin typeface="+mj-lt"/>
                </a:rPr>
                <a:t>cho mẹ nhưng thật thà trả lại</a:t>
              </a:r>
              <a:r>
                <a:rPr lang="en-US" sz="3400" b="1">
                  <a:solidFill>
                    <a:srgbClr val="A37D1D"/>
                  </a:solidFill>
                  <a:latin typeface="+mj-lt"/>
                </a:rPr>
                <a:t> </a:t>
              </a:r>
              <a:r>
                <a:rPr lang="en-US" sz="3400" b="1">
                  <a:solidFill>
                    <a:srgbClr val="A37D1D"/>
                  </a:solidFill>
                  <a:latin typeface="Times New Roman" panose="02020603050405020304" pitchFamily="18" charset="0"/>
                  <a:cs typeface="Times New Roman" panose="02020603050405020304" pitchFamily="18" charset="0"/>
                </a:rPr>
                <a:t>đồ</a:t>
              </a:r>
              <a:r>
                <a:rPr lang="en-US" sz="3400" b="1">
                  <a:solidFill>
                    <a:srgbClr val="A37D1D"/>
                  </a:solidFill>
                  <a:latin typeface="+mj-lt"/>
                  <a:cs typeface="Times New Roman" panose="02020603050405020304" pitchFamily="18" charset="0"/>
                </a:rPr>
                <a:t> </a:t>
              </a:r>
            </a:p>
            <a:p>
              <a:pPr algn="ctr"/>
              <a:r>
                <a:rPr lang="vi-VN" sz="3400" b="1">
                  <a:solidFill>
                    <a:srgbClr val="A37D1D"/>
                  </a:solidFill>
                  <a:latin typeface="+mj-lt"/>
                </a:rPr>
                <a:t>của ngườ</a:t>
              </a:r>
              <a:r>
                <a:rPr lang="en-US" sz="3400" b="1">
                  <a:solidFill>
                    <a:srgbClr val="A37D1D"/>
                  </a:solidFill>
                  <a:latin typeface="Times New Roman" panose="02020603050405020304" pitchFamily="18" charset="0"/>
                  <a:cs typeface="Times New Roman" panose="02020603050405020304" pitchFamily="18" charset="0"/>
                </a:rPr>
                <a:t>i k</a:t>
              </a:r>
              <a:r>
                <a:rPr lang="vi-VN" sz="3400" b="1">
                  <a:solidFill>
                    <a:srgbClr val="A37D1D"/>
                  </a:solidFill>
                  <a:latin typeface="+mj-lt"/>
                </a:rPr>
                <a:t>hác đánh rơi</a:t>
              </a:r>
              <a:r>
                <a:rPr lang="en-US" sz="3400" b="1">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936962" y="2202216"/>
            <a:ext cx="3597904" cy="742511"/>
          </a:xfrm>
          <a:prstGeom prst="rect">
            <a:avLst/>
          </a:prstGeom>
          <a:noFill/>
        </p:spPr>
        <p:txBody>
          <a:bodyPr wrap="square" rtlCol="0">
            <a:spAutoFit/>
          </a:bodyPr>
          <a:lstStyle/>
          <a:p>
            <a:pP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2788697" y="2901333"/>
            <a:ext cx="5894434" cy="1384995"/>
          </a:xfrm>
          <a:prstGeom prst="rect">
            <a:avLst/>
          </a:prstGeom>
          <a:noFill/>
        </p:spPr>
        <p:txBody>
          <a:bodyPr wrap="square" rtlCol="0">
            <a:spAutoFit/>
          </a:bodyPr>
          <a:lstStyle/>
          <a:p>
            <a:pPr>
              <a:lnSpc>
                <a:spcPct val="150000"/>
              </a:lnSpc>
            </a:pPr>
            <a:r>
              <a:rPr lang="en-US" altLang="zh-CN" sz="2800" b="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45930" y="2556122"/>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2664912" y="1190436"/>
            <a:ext cx="698189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id="{67393BD0-5D16-4869-944E-1168F4A6212E}"/>
              </a:ext>
            </a:extLst>
          </p:cNvPr>
          <p:cNvSpPr txBox="1"/>
          <p:nvPr/>
        </p:nvSpPr>
        <p:spPr>
          <a:xfrm>
            <a:off x="1885388" y="2866613"/>
            <a:ext cx="8540941" cy="1569660"/>
          </a:xfrm>
          <a:prstGeom prst="rect">
            <a:avLst/>
          </a:prstGeom>
          <a:noFill/>
        </p:spPr>
        <p:txBody>
          <a:bodyPr wrap="square" rtlCol="0">
            <a:spAutoFit/>
          </a:bodyPr>
          <a:lstStyle/>
          <a:p>
            <a:r>
              <a:rPr lang="en-US" altLang="zh-CN" sz="960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BÀI VĂN KỂ CHUYỆN</a:t>
            </a:r>
            <a:endParaRPr lang="zh-CN" altLang="en-US" sz="96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tư</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6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4114800" y="1637327"/>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làm</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văn</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2239619" y="2511448"/>
            <a:ext cx="90482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FF00"/>
                </a:solidFill>
                <a:latin typeface="HP001 4 hàng" panose="020B0603050302020204" pitchFamily="34" charset="0"/>
              </a:rPr>
              <a:t>Đoạn</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văn</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trong</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bài</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văn</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kể</a:t>
            </a:r>
            <a:r>
              <a:rPr lang="en-US" sz="4000" dirty="0">
                <a:solidFill>
                  <a:srgbClr val="FFFF00"/>
                </a:solidFill>
                <a:latin typeface="HP001 4 hàng" panose="020B0603050302020204" pitchFamily="34" charset="0"/>
              </a:rPr>
              <a:t> </a:t>
            </a:r>
            <a:r>
              <a:rPr lang="en-US" sz="4000" dirty="0" err="1">
                <a:solidFill>
                  <a:srgbClr val="FFFF00"/>
                </a:solidFill>
                <a:latin typeface="HP001 4 hàng" panose="020B0603050302020204" pitchFamily="34" charset="0"/>
              </a:rPr>
              <a:t>chuyện</a:t>
            </a:r>
            <a:endPar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7356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94047" y="3575955"/>
            <a:ext cx="572140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truyện Những hạt thóc giống;</a:t>
            </a:r>
          </a:p>
          <a:p>
            <a:pPr>
              <a:lnSpc>
                <a:spcPct val="15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những sự việc tạo thành cốt truyện</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biết mỗi sự việc được </a:t>
            </a:r>
            <a:endPar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kể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đoạn văn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541</TotalTime>
  <Words>2122</Words>
  <Application>Microsoft Office PowerPoint</Application>
  <PresentationFormat>Widescreen</PresentationFormat>
  <Paragraphs>164</Paragraphs>
  <Slides>23</Slides>
  <Notes>17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UTM Showcard</vt:lpstr>
      <vt:lpstr>等线</vt:lpstr>
      <vt:lpstr>等线 Light</vt:lpstr>
      <vt:lpstr>Calibri</vt:lpstr>
      <vt:lpstr>Arial</vt:lpstr>
      <vt:lpstr>HP001 4 hàng</vt:lpstr>
      <vt:lpstr>Times New Roman</vt:lpstr>
      <vt:lpstr>站酷快乐体2016修订版</vt:lpstr>
      <vt:lpstr>UTM Cookies</vt:lpstr>
      <vt:lpstr>UTM Raven</vt:lpstr>
      <vt:lpstr>UTM Soraya</vt:lpstr>
      <vt:lpstr>Wingdings</vt:lpstr>
      <vt:lpstr>inpin heiti</vt:lpstr>
      <vt:lpstr>Calibri Light</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Phan Thị Hà Thu</cp:lastModifiedBy>
  <cp:revision>94</cp:revision>
  <dcterms:created xsi:type="dcterms:W3CDTF">2018-12-04T01:48:21Z</dcterms:created>
  <dcterms:modified xsi:type="dcterms:W3CDTF">2021-10-05T08:33:26Z</dcterms:modified>
</cp:coreProperties>
</file>