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9" r:id="rId2"/>
    <p:sldMasterId id="2147483718" r:id="rId3"/>
    <p:sldMasterId id="2147483741" r:id="rId4"/>
    <p:sldMasterId id="2147483746" r:id="rId5"/>
  </p:sldMasterIdLst>
  <p:notesMasterIdLst>
    <p:notesMasterId r:id="rId27"/>
  </p:notesMasterIdLst>
  <p:sldIdLst>
    <p:sldId id="3373" r:id="rId6"/>
    <p:sldId id="534" r:id="rId7"/>
    <p:sldId id="470" r:id="rId8"/>
    <p:sldId id="2601" r:id="rId9"/>
    <p:sldId id="2007577112" r:id="rId10"/>
    <p:sldId id="371" r:id="rId11"/>
    <p:sldId id="299" r:id="rId12"/>
    <p:sldId id="360" r:id="rId13"/>
    <p:sldId id="300" r:id="rId14"/>
    <p:sldId id="301" r:id="rId15"/>
    <p:sldId id="2007577132" r:id="rId16"/>
    <p:sldId id="2007577133" r:id="rId17"/>
    <p:sldId id="2007577134" r:id="rId18"/>
    <p:sldId id="2007577114" r:id="rId19"/>
    <p:sldId id="2007577135" r:id="rId20"/>
    <p:sldId id="2007577138" r:id="rId21"/>
    <p:sldId id="2007577139" r:id="rId22"/>
    <p:sldId id="2007577140" r:id="rId23"/>
    <p:sldId id="2007577141" r:id="rId24"/>
    <p:sldId id="2007577142" r:id="rId25"/>
    <p:sldId id="516"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10/31/2022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8799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7515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71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4986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376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4663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7629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489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7184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7422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10/31/2022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38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5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783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307697979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37037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54886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91018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53582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11591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6533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57631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94346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65427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84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2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512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7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461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508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39461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8498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96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3101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076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1920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0320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0168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81392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4057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2964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4264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435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349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92809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833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586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2.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3.jpeg"/><Relationship Id="rId5" Type="http://schemas.openxmlformats.org/officeDocument/2006/relationships/theme" Target="../theme/theme2.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image" Target="../media/image2.pn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6.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4.xml"/><Relationship Id="rId7"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2.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B910B56C-488B-4F73-AE4F-0D2802CAB321}"/>
              </a:ext>
            </a:extLst>
          </p:cNvPr>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761" r:id="rId2"/>
    <p:sldLayoutId id="2147483760" r:id="rId3"/>
    <p:sldLayoutId id="2147483673" r:id="rId4"/>
    <p:sldLayoutId id="2147483770" r:id="rId5"/>
    <p:sldLayoutId id="2147483769" r:id="rId6"/>
    <p:sldLayoutId id="2147483768" r:id="rId7"/>
    <p:sldLayoutId id="2147483766"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10/31/2022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888891FE-28E5-458A-AE93-6E9A74D61BB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08296631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62" r:id="rId3"/>
    <p:sldLayoutId id="2147483777"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20"/>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A65B133E-04DD-446A-8E4D-44676E70BDF9}"/>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76" r:id="rId2"/>
    <p:sldLayoutId id="2147483775" r:id="rId3"/>
    <p:sldLayoutId id="2147483774" r:id="rId4"/>
    <p:sldLayoutId id="2147483773" r:id="rId5"/>
    <p:sldLayoutId id="2147483772" r:id="rId6"/>
    <p:sldLayoutId id="2147483771" r:id="rId7"/>
    <p:sldLayoutId id="2147483764" r:id="rId8"/>
    <p:sldLayoutId id="2147483763"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60D67777-E31A-4CAC-A7BC-4A82FFF39D09}"/>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410298841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67" r:id="rId5"/>
    <p:sldLayoutId id="2147483765"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10/31/2022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20E81B72-6FA0-45DB-ACF4-32B15E642BE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9930147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56.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56.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56.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56.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56.png"/><Relationship Id="rId5" Type="http://schemas.microsoft.com/office/2007/relationships/hdphoto" Target="../media/hdphoto4.wdp"/><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4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40.jpe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7.png"/><Relationship Id="rId18" Type="http://schemas.openxmlformats.org/officeDocument/2006/relationships/image" Target="../media/image49.png"/><Relationship Id="rId3" Type="http://schemas.openxmlformats.org/officeDocument/2006/relationships/notesSlide" Target="../notesSlides/notesSlide6.xml"/><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48.png"/><Relationship Id="rId2" Type="http://schemas.openxmlformats.org/officeDocument/2006/relationships/slideLayout" Target="../slideLayouts/slideLayout4.xml"/><Relationship Id="rId16" Type="http://schemas.openxmlformats.org/officeDocument/2006/relationships/image" Target="../media/image25.png"/><Relationship Id="rId1" Type="http://schemas.openxmlformats.org/officeDocument/2006/relationships/themeOverride" Target="../theme/themeOverride1.xml"/><Relationship Id="rId6" Type="http://schemas.openxmlformats.org/officeDocument/2006/relationships/image" Target="../media/image42.png"/><Relationship Id="rId11" Type="http://schemas.openxmlformats.org/officeDocument/2006/relationships/image" Target="../media/image15.png"/><Relationship Id="rId5" Type="http://schemas.openxmlformats.org/officeDocument/2006/relationships/image" Target="../media/image19.png"/><Relationship Id="rId15" Type="http://schemas.openxmlformats.org/officeDocument/2006/relationships/image" Target="../media/image22.png"/><Relationship Id="rId10" Type="http://schemas.openxmlformats.org/officeDocument/2006/relationships/image" Target="../media/image46.png"/><Relationship Id="rId4" Type="http://schemas.openxmlformats.org/officeDocument/2006/relationships/image" Target="../media/image14.png"/><Relationship Id="rId9" Type="http://schemas.openxmlformats.org/officeDocument/2006/relationships/image" Target="../media/image45.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6A7126C7-1340-410F-AC67-67395AAD47EC}"/>
              </a:ext>
            </a:extLst>
          </p:cNvPr>
          <p:cNvSpPr/>
          <p:nvPr/>
        </p:nvSpPr>
        <p:spPr>
          <a:xfrm>
            <a:off x="1115759" y="862178"/>
            <a:ext cx="9934575" cy="4349833"/>
          </a:xfrm>
          <a:prstGeom prst="roundRect">
            <a:avLst/>
          </a:prstGeom>
          <a:solidFill>
            <a:srgbClr val="FFFFFF"/>
          </a:solidFill>
          <a:ln w="25400" cap="flat" cmpd="sng" algn="ctr">
            <a:solidFill>
              <a:srgbClr val="FFFFFF"/>
            </a:solidFill>
            <a:prstDash val="solid"/>
          </a:ln>
          <a:effectLst/>
        </p:spPr>
        <p:txBody>
          <a:bodyPr rtlCol="0" anchor="ctr"/>
          <a:lstStyle/>
          <a:p>
            <a:pPr algn="just" defTabSz="914377">
              <a:lnSpc>
                <a:spcPts val="2267"/>
              </a:lnSpc>
              <a:spcBef>
                <a:spcPts val="933"/>
              </a:spcBef>
              <a:spcAft>
                <a:spcPts val="933"/>
              </a:spcAft>
              <a:defRPr/>
            </a:pPr>
            <a:endParaRPr lang="en-US" sz="1867"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7" name="Picture 26">
            <a:extLst>
              <a:ext uri="{FF2B5EF4-FFF2-40B4-BE49-F238E27FC236}">
                <a16:creationId xmlns:a16="http://schemas.microsoft.com/office/drawing/2014/main" id="{47847520-FB81-4AF5-A287-C46AD6DAE8D9}"/>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33688" b="94858" l="4610" r="94681">
                        <a14:foregroundMark x1="17376" y1="91135" x2="22695" y2="90071"/>
                        <a14:foregroundMark x1="27482" y1="88475" x2="31383" y2="92199"/>
                        <a14:foregroundMark x1="21809" y1="89007" x2="22340" y2="85461"/>
                        <a14:foregroundMark x1="76950" y1="90071" x2="74645" y2="73050"/>
                        <a14:foregroundMark x1="85461" y1="89894" x2="90426" y2="91844"/>
                        <a14:foregroundMark x1="76773" y1="66312" x2="83156" y2="69149"/>
                        <a14:foregroundMark x1="39184" y1="56915" x2="41489" y2="54965"/>
                        <a14:foregroundMark x1="81028" y1="67908" x2="85993" y2="85638"/>
                        <a14:foregroundMark x1="85816" y1="67021" x2="87411" y2="71986"/>
                        <a14:foregroundMark x1="87943" y1="65603" x2="88830" y2="70035"/>
                        <a14:foregroundMark x1="22340" y1="57447" x2="27660" y2="55142"/>
                      </a14:backgroundRemoval>
                    </a14:imgEffect>
                  </a14:imgLayer>
                </a14:imgProps>
              </a:ext>
              <a:ext uri="{28A0092B-C50C-407E-A947-70E740481C1C}">
                <a14:useLocalDpi xmlns:a14="http://schemas.microsoft.com/office/drawing/2010/main" val="0"/>
              </a:ext>
            </a:extLst>
          </a:blip>
          <a:srcRect t="33713"/>
          <a:stretch/>
        </p:blipFill>
        <p:spPr>
          <a:xfrm>
            <a:off x="3374287" y="3969925"/>
            <a:ext cx="4719917" cy="3128683"/>
          </a:xfrm>
          <a:prstGeom prst="rect">
            <a:avLst/>
          </a:prstGeom>
        </p:spPr>
      </p:pic>
      <p:pic>
        <p:nvPicPr>
          <p:cNvPr id="28" name="Picture 27">
            <a:extLst>
              <a:ext uri="{FF2B5EF4-FFF2-40B4-BE49-F238E27FC236}">
                <a16:creationId xmlns:a16="http://schemas.microsoft.com/office/drawing/2014/main" id="{588C63C8-7F24-48E1-974E-3174EE6FC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6" y="4321504"/>
            <a:ext cx="4092215" cy="2536497"/>
          </a:xfrm>
          <a:prstGeom prst="rect">
            <a:avLst/>
          </a:prstGeom>
        </p:spPr>
      </p:pic>
      <p:pic>
        <p:nvPicPr>
          <p:cNvPr id="29" name="Picture 28">
            <a:extLst>
              <a:ext uri="{FF2B5EF4-FFF2-40B4-BE49-F238E27FC236}">
                <a16:creationId xmlns:a16="http://schemas.microsoft.com/office/drawing/2014/main" id="{E4075AB9-8D1D-4FAB-ABBE-5183C1A69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9786" y="4370138"/>
            <a:ext cx="4092215" cy="2536497"/>
          </a:xfrm>
          <a:prstGeom prst="rect">
            <a:avLst/>
          </a:prstGeom>
        </p:spPr>
      </p:pic>
      <p:pic>
        <p:nvPicPr>
          <p:cNvPr id="7" name="Picture 6">
            <a:extLst>
              <a:ext uri="{FF2B5EF4-FFF2-40B4-BE49-F238E27FC236}">
                <a16:creationId xmlns:a16="http://schemas.microsoft.com/office/drawing/2014/main" id="{08820CD8-7686-4632-ADA8-841EF63CFBC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4480420" y="1773012"/>
            <a:ext cx="3231160" cy="926672"/>
          </a:xfrm>
          <a:prstGeom prst="rect">
            <a:avLst/>
          </a:prstGeom>
        </p:spPr>
      </p:pic>
      <p:sp>
        <p:nvSpPr>
          <p:cNvPr id="2" name="Rectangle 1">
            <a:extLst>
              <a:ext uri="{FF2B5EF4-FFF2-40B4-BE49-F238E27FC236}">
                <a16:creationId xmlns:a16="http://schemas.microsoft.com/office/drawing/2014/main" id="{C9D5AF63-1EED-6BAE-4B9D-C7E4690CB0B2}"/>
              </a:ext>
            </a:extLst>
          </p:cNvPr>
          <p:cNvSpPr/>
          <p:nvPr/>
        </p:nvSpPr>
        <p:spPr>
          <a:xfrm>
            <a:off x="4202021" y="2967335"/>
            <a:ext cx="3787961" cy="923330"/>
          </a:xfrm>
          <a:prstGeom prst="rect">
            <a:avLst/>
          </a:prstGeom>
          <a:noFill/>
        </p:spPr>
        <p:txBody>
          <a:bodyPr wrap="none" lIns="91440" tIns="45720" rIns="91440" bIns="45720">
            <a:spAutoFit/>
          </a:bodyPr>
          <a:lstStyle/>
          <a:p>
            <a:pPr algn="ctr"/>
            <a:r>
              <a:rPr lang="en-US" sz="5400" b="1" dirty="0" err="1">
                <a:ln w="9525">
                  <a:solidFill>
                    <a:schemeClr val="bg1"/>
                  </a:solidFill>
                  <a:prstDash val="solid"/>
                </a:ln>
                <a:effectLst>
                  <a:outerShdw blurRad="12700" dist="38100" dir="2700000" algn="tl" rotWithShape="0">
                    <a:schemeClr val="bg1">
                      <a:lumMod val="50000"/>
                    </a:schemeClr>
                  </a:outerShdw>
                </a:effectLst>
              </a:rPr>
              <a:t>Ôn</a:t>
            </a:r>
            <a:r>
              <a:rPr lang="en-US" sz="5400" b="1" dirty="0">
                <a:ln w="9525">
                  <a:solidFill>
                    <a:schemeClr val="bg1"/>
                  </a:solidFill>
                  <a:prstDash val="solid"/>
                </a:ln>
                <a:effectLst>
                  <a:outerShdw blurRad="12700" dist="38100" dir="2700000" algn="tl" rotWithShape="0">
                    <a:schemeClr val="bg1">
                      <a:lumMod val="50000"/>
                    </a:schemeClr>
                  </a:outerShdw>
                </a:effectLst>
              </a:rPr>
              <a:t> </a:t>
            </a:r>
            <a:r>
              <a:rPr lang="en-US" sz="5400" b="1" dirty="0" err="1">
                <a:ln w="9525">
                  <a:solidFill>
                    <a:schemeClr val="bg1"/>
                  </a:solidFill>
                  <a:prstDash val="solid"/>
                </a:ln>
                <a:effectLst>
                  <a:outerShdw blurRad="12700" dist="38100" dir="2700000" algn="tl" rotWithShape="0">
                    <a:schemeClr val="bg1">
                      <a:lumMod val="50000"/>
                    </a:schemeClr>
                  </a:outerShdw>
                </a:effectLst>
              </a:rPr>
              <a:t>tập</a:t>
            </a:r>
            <a:r>
              <a:rPr lang="en-US" sz="5400" b="1" dirty="0">
                <a:ln w="9525">
                  <a:solidFill>
                    <a:schemeClr val="bg1"/>
                  </a:solidFill>
                  <a:prstDash val="solid"/>
                </a:ln>
                <a:effectLst>
                  <a:outerShdw blurRad="12700" dist="38100" dir="2700000" algn="tl" rotWithShape="0">
                    <a:schemeClr val="bg1">
                      <a:lumMod val="50000"/>
                    </a:schemeClr>
                  </a:outerShdw>
                </a:effectLst>
              </a:rPr>
              <a:t> </a:t>
            </a:r>
            <a:r>
              <a:rPr lang="en-US" sz="5400" b="1" dirty="0" err="1">
                <a:ln w="9525">
                  <a:solidFill>
                    <a:schemeClr val="bg1"/>
                  </a:solidFill>
                  <a:prstDash val="solid"/>
                </a:ln>
                <a:effectLst>
                  <a:outerShdw blurRad="12700" dist="38100" dir="2700000" algn="tl" rotWithShape="0">
                    <a:schemeClr val="bg1">
                      <a:lumMod val="50000"/>
                    </a:schemeClr>
                  </a:outerShdw>
                </a:effectLst>
              </a:rPr>
              <a:t>tiết</a:t>
            </a:r>
            <a:r>
              <a:rPr lang="en-US" sz="5400" b="1" dirty="0">
                <a:ln w="9525">
                  <a:solidFill>
                    <a:schemeClr val="bg1"/>
                  </a:solidFill>
                  <a:prstDash val="solid"/>
                </a:ln>
                <a:effectLst>
                  <a:outerShdw blurRad="12700" dist="38100" dir="2700000" algn="tl" rotWithShape="0">
                    <a:schemeClr val="bg1">
                      <a:lumMod val="50000"/>
                    </a:schemeClr>
                  </a:outerShdw>
                </a:effectLst>
              </a:rPr>
              <a:t> 6</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TextBox 7">
            <a:extLst>
              <a:ext uri="{FF2B5EF4-FFF2-40B4-BE49-F238E27FC236}">
                <a16:creationId xmlns:a16="http://schemas.microsoft.com/office/drawing/2014/main" id="{7C48D0C7-C6CE-AEF7-DCF2-E81370F3D137}"/>
              </a:ext>
            </a:extLst>
          </p:cNvPr>
          <p:cNvSpPr txBox="1"/>
          <p:nvPr/>
        </p:nvSpPr>
        <p:spPr>
          <a:xfrm>
            <a:off x="2025781" y="101216"/>
            <a:ext cx="7848600" cy="14260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fontAlgn="auto">
              <a:spcBef>
                <a:spcPts val="800"/>
              </a:spcBef>
              <a:spcAft>
                <a:spcPts val="0"/>
              </a:spcAft>
              <a:defRPr/>
            </a:pPr>
            <a:r>
              <a:rPr lang="vi-VN" altLang="en-US" sz="4000" b="1" i="1" dirty="0">
                <a:solidFill>
                  <a:srgbClr val="002060"/>
                </a:solidFill>
                <a:latin typeface="+mj-lt"/>
                <a:cs typeface="Times New Roman" panose="02020603050405020304" pitchFamily="18" charset="0"/>
              </a:rPr>
              <a:t>TRƯỜNG TIỂU HỌC ÁI MỘ A</a:t>
            </a:r>
          </a:p>
          <a:p>
            <a:pPr algn="ctr" defTabSz="1219170" fontAlgn="auto">
              <a:spcBef>
                <a:spcPts val="800"/>
              </a:spcBef>
              <a:spcAft>
                <a:spcPts val="0"/>
              </a:spcAft>
              <a:defRPr/>
            </a:pPr>
            <a:r>
              <a:rPr lang="vi-VN" altLang="en-US" sz="4000" b="1" i="1" dirty="0">
                <a:solidFill>
                  <a:srgbClr val="002060"/>
                </a:solidFill>
                <a:latin typeface="+mj-lt"/>
                <a:cs typeface="Times New Roman" panose="02020603050405020304" pitchFamily="18" charset="0"/>
              </a:rPr>
              <a:t>Bài giảng điện tử Lớp 3</a:t>
            </a:r>
            <a:r>
              <a:rPr lang="en-US" altLang="en-US" sz="4000" b="1" i="1" dirty="0">
                <a:solidFill>
                  <a:srgbClr val="002060"/>
                </a:solidFill>
                <a:latin typeface="+mj-lt"/>
                <a:cs typeface="Times New Roman" panose="02020603050405020304" pitchFamily="18" charset="0"/>
              </a:rPr>
              <a:t> </a:t>
            </a:r>
          </a:p>
        </p:txBody>
      </p:sp>
    </p:spTree>
    <p:extLst>
      <p:ext uri="{BB962C8B-B14F-4D97-AF65-F5344CB8AC3E}">
        <p14:creationId xmlns:p14="http://schemas.microsoft.com/office/powerpoint/2010/main" val="7386866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736847" y="1262855"/>
            <a:ext cx="10874128" cy="820674"/>
          </a:xfrm>
          <a:prstGeom prst="rect">
            <a:avLst/>
          </a:prstGeom>
        </p:spPr>
        <p:txBody>
          <a:bodyPr wrap="square">
            <a:spAutoFit/>
          </a:bodyPr>
          <a:lstStyle/>
          <a:p>
            <a:pPr lvl="0" algn="just">
              <a:lnSpc>
                <a:spcPct val="150000"/>
              </a:lnSpc>
              <a:defRPr/>
            </a:pP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Tỉnh</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khô</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vẻ</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lộ</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thái</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endPar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135F5F4C-8361-433D-B705-725C52499DDD}"/>
              </a:ext>
            </a:extLst>
          </p:cNvPr>
          <p:cNvPicPr>
            <a:picLocks noChangeAspect="1"/>
          </p:cNvPicPr>
          <p:nvPr/>
        </p:nvPicPr>
        <p:blipFill>
          <a:blip r:embed="rId2"/>
          <a:stretch>
            <a:fillRect/>
          </a:stretch>
        </p:blipFill>
        <p:spPr>
          <a:xfrm>
            <a:off x="3894620" y="2533650"/>
            <a:ext cx="4563580" cy="3194506"/>
          </a:xfrm>
          <a:prstGeom prst="rect">
            <a:avLst/>
          </a:prstGeom>
        </p:spPr>
      </p:pic>
    </p:spTree>
    <p:extLst>
      <p:ext uri="{BB962C8B-B14F-4D97-AF65-F5344CB8AC3E}">
        <p14:creationId xmlns:p14="http://schemas.microsoft.com/office/powerpoint/2010/main" val="34003714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428625" y="639192"/>
            <a:ext cx="11369798"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714375" y="812728"/>
            <a:ext cx="11049000" cy="646331"/>
          </a:xfrm>
          <a:prstGeom prst="rect">
            <a:avLst/>
          </a:prstGeom>
        </p:spPr>
        <p:txBody>
          <a:bodyPr wrap="square">
            <a:spAutoFit/>
          </a:bodyPr>
          <a:lstStyle/>
          <a:p>
            <a:pPr lvl="0" algn="just">
              <a:defRPr/>
            </a:pP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Trâm</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bầu</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bàng</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mọc</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nhiều</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ở Nam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Bộ</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050" name="Picture 2" descr="Trâm bầu – Wikipedia tiếng Việt">
            <a:extLst>
              <a:ext uri="{FF2B5EF4-FFF2-40B4-BE49-F238E27FC236}">
                <a16:creationId xmlns:a16="http://schemas.microsoft.com/office/drawing/2014/main" id="{226BDE1A-7765-473B-A88D-C6DA87EE8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488" y="1632595"/>
            <a:ext cx="6114950" cy="458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69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596304" y="632947"/>
            <a:ext cx="6756996"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138773"/>
            </a:xfrm>
            <a:prstGeom prst="rect">
              <a:avLst/>
            </a:prstGeom>
          </p:spPr>
          <p:txBody>
            <a:bodyPr wrap="square">
              <a:spAutoFit/>
            </a:bodyPr>
            <a:lstStyle/>
            <a:p>
              <a:pPr algn="ctr"/>
              <a:r>
                <a:rPr lang="vi-VN" sz="3400" b="1" dirty="0">
                  <a:solidFill>
                    <a:prstClr val="black"/>
                  </a:solidFill>
                  <a:latin typeface="+mj-lt"/>
                  <a:ea typeface="Arial-Rounded" panose="020B0500000000000000" pitchFamily="34" charset="0"/>
                  <a:cs typeface="Arial-Rounded" panose="020B0500000000000000" pitchFamily="34" charset="0"/>
                </a:rPr>
                <a:t>a. Mấy chị em đang chơi trò gì cùng nhau?</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818140" y="4211379"/>
            <a:ext cx="7762061" cy="823752"/>
          </a:xfrm>
          <a:prstGeom prst="rect">
            <a:avLst/>
          </a:prstGeom>
        </p:spPr>
        <p:txBody>
          <a:bodyPr wrap="none">
            <a:spAutoFit/>
          </a:bodyPr>
          <a:lstStyle/>
          <a:p>
            <a:pPr>
              <a:lnSpc>
                <a:spcPct val="150000"/>
              </a:lnSpc>
            </a:pPr>
            <a:r>
              <a:rPr lang="vi-VN" sz="3600" b="1" dirty="0">
                <a:solidFill>
                  <a:srgbClr val="FF0000"/>
                </a:solidFill>
                <a:latin typeface="+mj-lt"/>
                <a:ea typeface="Arial-Rounded" panose="020B0500000000000000" pitchFamily="34" charset="0"/>
                <a:cs typeface="Arial-Rounded" panose="020B0500000000000000" pitchFamily="34" charset="0"/>
              </a:rPr>
              <a:t>Mấy chị em chơi trò đi học cùng nhau.</a:t>
            </a:r>
          </a:p>
        </p:txBody>
      </p:sp>
    </p:spTree>
    <p:extLst>
      <p:ext uri="{BB962C8B-B14F-4D97-AF65-F5344CB8AC3E}">
        <p14:creationId xmlns:p14="http://schemas.microsoft.com/office/powerpoint/2010/main" val="25803857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304800" y="742950"/>
            <a:ext cx="7658100" cy="3543843"/>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674277"/>
              <a:ext cx="5843238" cy="11741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 Trong câu chuyện trên, em thích bạn nhỏ nào nhất?</a:t>
              </a:r>
            </a:p>
          </p:txBody>
        </p:sp>
      </p:grpSp>
    </p:spTree>
    <p:extLst>
      <p:ext uri="{BB962C8B-B14F-4D97-AF65-F5344CB8AC3E}">
        <p14:creationId xmlns:p14="http://schemas.microsoft.com/office/powerpoint/2010/main" val="18832121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240427" y="2989192"/>
            <a:ext cx="51493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2</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pic>
        <p:nvPicPr>
          <p:cNvPr id="12" name="Picture 11" descr="Shape&#10;&#10;Description automatically generated with medium confidence">
            <a:extLst>
              <a:ext uri="{FF2B5EF4-FFF2-40B4-BE49-F238E27FC236}">
                <a16:creationId xmlns:a16="http://schemas.microsoft.com/office/drawing/2014/main" id="{F047DD52-6C74-4D3B-9D5B-8F13679B4E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7025" y="5231130"/>
            <a:ext cx="1704975" cy="1704975"/>
          </a:xfrm>
          <a:prstGeom prst="rect">
            <a:avLst/>
          </a:prstGeom>
        </p:spPr>
      </p:pic>
    </p:spTree>
    <p:extLst>
      <p:ext uri="{BB962C8B-B14F-4D97-AF65-F5344CB8AC3E}">
        <p14:creationId xmlns:p14="http://schemas.microsoft.com/office/powerpoint/2010/main" val="41908864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D278D6-E141-4BB9-AB0F-FB2AF73F4264}"/>
              </a:ext>
            </a:extLst>
          </p:cNvPr>
          <p:cNvSpPr/>
          <p:nvPr/>
        </p:nvSpPr>
        <p:spPr>
          <a:xfrm>
            <a:off x="581025" y="742950"/>
            <a:ext cx="10953750" cy="5666727"/>
          </a:xfrm>
          <a:prstGeom prst="roundRect">
            <a:avLst/>
          </a:prstGeom>
          <a:ln w="57150">
            <a:solidFill>
              <a:srgbClr val="00206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EC3B812-AE4C-4D9E-8C21-2AC080024A3A}"/>
              </a:ext>
            </a:extLst>
          </p:cNvPr>
          <p:cNvPicPr>
            <a:picLocks noChangeAspect="1"/>
          </p:cNvPicPr>
          <p:nvPr/>
        </p:nvPicPr>
        <p:blipFill>
          <a:blip r:embed="rId3"/>
          <a:stretch>
            <a:fillRect/>
          </a:stretch>
        </p:blipFill>
        <p:spPr>
          <a:xfrm>
            <a:off x="3510672" y="-88172"/>
            <a:ext cx="5608806" cy="1072989"/>
          </a:xfrm>
          <a:prstGeom prst="rect">
            <a:avLst/>
          </a:prstGeom>
        </p:spPr>
      </p:pic>
      <p:pic>
        <p:nvPicPr>
          <p:cNvPr id="6" name="Picture 5">
            <a:extLst>
              <a:ext uri="{FF2B5EF4-FFF2-40B4-BE49-F238E27FC236}">
                <a16:creationId xmlns:a16="http://schemas.microsoft.com/office/drawing/2014/main" id="{24CE8B51-D8A1-4E2F-A2A3-3B24DE516BE2}"/>
              </a:ext>
            </a:extLst>
          </p:cNvPr>
          <p:cNvPicPr>
            <a:picLocks noChangeAspect="1"/>
          </p:cNvPicPr>
          <p:nvPr/>
        </p:nvPicPr>
        <p:blipFill>
          <a:blip r:embed="rId4"/>
          <a:stretch>
            <a:fillRect/>
          </a:stretch>
        </p:blipFill>
        <p:spPr>
          <a:xfrm>
            <a:off x="6096000" y="4819650"/>
            <a:ext cx="6096000" cy="2038350"/>
          </a:xfrm>
          <a:prstGeom prst="rect">
            <a:avLst/>
          </a:prstGeom>
        </p:spPr>
      </p:pic>
      <p:sp>
        <p:nvSpPr>
          <p:cNvPr id="18" name="TextBox 17">
            <a:extLst>
              <a:ext uri="{FF2B5EF4-FFF2-40B4-BE49-F238E27FC236}">
                <a16:creationId xmlns:a16="http://schemas.microsoft.com/office/drawing/2014/main" id="{3236F99A-6DF1-4808-8702-CA6C2F792347}"/>
              </a:ext>
            </a:extLst>
          </p:cNvPr>
          <p:cNvSpPr txBox="1"/>
          <p:nvPr/>
        </p:nvSpPr>
        <p:spPr>
          <a:xfrm>
            <a:off x="904875" y="827632"/>
            <a:ext cx="3962400" cy="4893647"/>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Bút chì xanh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gọt hai đầu</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thử hai màu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tươi, đỏ thắm.</a:t>
            </a:r>
          </a:p>
          <a:p>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Em vẽ làng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Tre xanh, lúa xanh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Sông máng lượn quanh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Một màu xanh mát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Trời mây bát ngát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ngắt mùa thu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màu ước mơ...</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C4A2D2BD-73DF-4D7F-9A74-2BB44A5400AE}"/>
              </a:ext>
            </a:extLst>
          </p:cNvPr>
          <p:cNvSpPr txBox="1"/>
          <p:nvPr/>
        </p:nvSpPr>
        <p:spPr>
          <a:xfrm>
            <a:off x="4953000" y="733246"/>
            <a:ext cx="3962400" cy="4493538"/>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Em quay đầu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Vẽ nhà em ở</a:t>
            </a:r>
          </a:p>
          <a:p>
            <a:r>
              <a:rPr lang="vi-VN" sz="2600" dirty="0">
                <a:latin typeface="Arial-Rounded" panose="020B0500000000000000" pitchFamily="34" charset="0"/>
                <a:ea typeface="Arial-Rounded" panose="020B0500000000000000" pitchFamily="34" charset="0"/>
                <a:cs typeface="Arial-Rounded" panose="020B0500000000000000" pitchFamily="34" charset="0"/>
              </a:rPr>
              <a:t>Mái ngói đỏ tươi</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Trường học trên đồi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tô đỏ thắm</a:t>
            </a:r>
          </a:p>
          <a:p>
            <a:r>
              <a:rPr lang="vi-VN" sz="2600" dirty="0">
                <a:latin typeface="Arial-Rounded" panose="020B0500000000000000" pitchFamily="34" charset="0"/>
                <a:ea typeface="Arial-Rounded" panose="020B0500000000000000" pitchFamily="34" charset="0"/>
                <a:cs typeface="Arial-Rounded" panose="020B0500000000000000" pitchFamily="34" charset="0"/>
              </a:rPr>
              <a:t>Cây gạo đầu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Hoa nở chói ngời</a:t>
            </a:r>
          </a:p>
          <a:p>
            <a:r>
              <a:rPr lang="vi-VN" sz="2600" dirty="0">
                <a:latin typeface="Arial-Rounded" panose="020B0500000000000000" pitchFamily="34" charset="0"/>
                <a:ea typeface="Arial-Rounded" panose="020B0500000000000000" pitchFamily="34" charset="0"/>
                <a:cs typeface="Arial-Rounded" panose="020B0500000000000000" pitchFamily="34" charset="0"/>
              </a:rPr>
              <a:t>A! nắng lên rồi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Mặt trời đỏ chót</a:t>
            </a:r>
          </a:p>
          <a:p>
            <a:r>
              <a:rPr lang="vi-VN" sz="2600" dirty="0">
                <a:latin typeface="Arial-Rounded" panose="020B0500000000000000" pitchFamily="34" charset="0"/>
                <a:ea typeface="Arial-Rounded" panose="020B0500000000000000" pitchFamily="34" charset="0"/>
                <a:cs typeface="Arial-Rounded" panose="020B0500000000000000" pitchFamily="34" charset="0"/>
              </a:rPr>
              <a:t>Lá cờ Tổ quốc</a:t>
            </a:r>
          </a:p>
          <a:p>
            <a:r>
              <a:rPr lang="vi-VN" sz="2600" dirty="0">
                <a:latin typeface="Arial-Rounded" panose="020B0500000000000000" pitchFamily="34" charset="0"/>
                <a:ea typeface="Arial-Rounded" panose="020B0500000000000000" pitchFamily="34" charset="0"/>
                <a:cs typeface="Arial-Rounded" panose="020B0500000000000000" pitchFamily="34" charset="0"/>
              </a:rPr>
              <a:t>Bay giữa trời xanh...</a:t>
            </a:r>
          </a:p>
        </p:txBody>
      </p:sp>
      <p:sp>
        <p:nvSpPr>
          <p:cNvPr id="13" name="TextBox 12">
            <a:extLst>
              <a:ext uri="{FF2B5EF4-FFF2-40B4-BE49-F238E27FC236}">
                <a16:creationId xmlns:a16="http://schemas.microsoft.com/office/drawing/2014/main" id="{0185EB8F-9843-4306-909C-39F5E5C6EFD3}"/>
              </a:ext>
            </a:extLst>
          </p:cNvPr>
          <p:cNvSpPr txBox="1"/>
          <p:nvPr/>
        </p:nvSpPr>
        <p:spPr>
          <a:xfrm>
            <a:off x="8429625" y="898554"/>
            <a:ext cx="3105150" cy="892552"/>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Chị ơi bức tranh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Quê ta đẹp quá!</a:t>
            </a:r>
            <a:endParaRPr lang="en-US" sz="2600" dirty="0"/>
          </a:p>
        </p:txBody>
      </p:sp>
      <p:sp>
        <p:nvSpPr>
          <p:cNvPr id="21" name="TextBox 20">
            <a:extLst>
              <a:ext uri="{FF2B5EF4-FFF2-40B4-BE49-F238E27FC236}">
                <a16:creationId xmlns:a16="http://schemas.microsoft.com/office/drawing/2014/main" id="{8F724A2A-2DDE-40B8-A806-D6187CE60DE2}"/>
              </a:ext>
            </a:extLst>
          </p:cNvPr>
          <p:cNvSpPr txBox="1"/>
          <p:nvPr/>
        </p:nvSpPr>
        <p:spPr>
          <a:xfrm>
            <a:off x="9534525" y="1800810"/>
            <a:ext cx="3105150" cy="492443"/>
          </a:xfrm>
          <a:prstGeom prst="rect">
            <a:avLst/>
          </a:prstGeom>
          <a:noFill/>
        </p:spPr>
        <p:txBody>
          <a:bodyPr wrap="square" rtlCol="0">
            <a:spAutoFit/>
          </a:bodyPr>
          <a:lstStyle/>
          <a:p>
            <a:r>
              <a:rPr lang="en-US" sz="2600" dirty="0">
                <a:latin typeface="Arial-Rounded" panose="020B0500000000000000" pitchFamily="34" charset="0"/>
                <a:ea typeface="Arial-Rounded" panose="020B0500000000000000" pitchFamily="34" charset="0"/>
                <a:cs typeface="Arial-Rounded" panose="020B0500000000000000" pitchFamily="34" charset="0"/>
              </a:rPr>
              <a:t>(</a:t>
            </a:r>
            <a:r>
              <a:rPr lang="en-US" sz="2600" dirty="0" err="1">
                <a:latin typeface="Arial-Rounded" panose="020B0500000000000000" pitchFamily="34" charset="0"/>
                <a:ea typeface="Arial-Rounded" panose="020B0500000000000000" pitchFamily="34" charset="0"/>
                <a:cs typeface="Arial-Rounded" panose="020B0500000000000000" pitchFamily="34" charset="0"/>
              </a:rPr>
              <a:t>Định</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Hải</a:t>
            </a:r>
            <a:r>
              <a:rPr lang="en-US" sz="2600" dirty="0">
                <a:latin typeface="Arial-Rounded" panose="020B0500000000000000" pitchFamily="34" charset="0"/>
                <a:ea typeface="Arial-Rounded" panose="020B0500000000000000" pitchFamily="34" charset="0"/>
                <a:cs typeface="Arial-Rounded" panose="020B0500000000000000" pitchFamily="34" charset="0"/>
              </a:rPr>
              <a:t>)</a:t>
            </a:r>
            <a:endParaRPr lang="en-US" sz="2600" dirty="0"/>
          </a:p>
        </p:txBody>
      </p:sp>
      <p:sp>
        <p:nvSpPr>
          <p:cNvPr id="9" name="Rectangle: Rounded Corners 8">
            <a:extLst>
              <a:ext uri="{FF2B5EF4-FFF2-40B4-BE49-F238E27FC236}">
                <a16:creationId xmlns:a16="http://schemas.microsoft.com/office/drawing/2014/main" id="{DC692099-82EA-4BEE-A2D8-7D813DB8F283}"/>
              </a:ext>
            </a:extLst>
          </p:cNvPr>
          <p:cNvSpPr/>
          <p:nvPr/>
        </p:nvSpPr>
        <p:spPr>
          <a:xfrm>
            <a:off x="199301" y="6115050"/>
            <a:ext cx="3311371" cy="563940"/>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
              </a:rPr>
              <a:t>Đọc</a:t>
            </a:r>
            <a:r>
              <a:rPr lang="en-US" sz="3200" dirty="0">
                <a:solidFill>
                  <a:prstClr val="white"/>
                </a:solidFill>
                <a:latin typeface="Arial"/>
              </a:rPr>
              <a:t> </a:t>
            </a:r>
            <a:r>
              <a:rPr lang="en-US" sz="3200" dirty="0" err="1">
                <a:solidFill>
                  <a:prstClr val="white"/>
                </a:solidFill>
                <a:latin typeface="Arial"/>
              </a:rPr>
              <a:t>thầm</a:t>
            </a:r>
            <a:r>
              <a:rPr lang="en-US" sz="3200" dirty="0">
                <a:solidFill>
                  <a:prstClr val="white"/>
                </a:solidFill>
                <a:latin typeface="Arial"/>
              </a:rPr>
              <a:t> </a:t>
            </a:r>
            <a:r>
              <a:rPr lang="en-US" sz="3200" dirty="0" err="1">
                <a:solidFill>
                  <a:prstClr val="white"/>
                </a:solidFill>
                <a:latin typeface="Arial"/>
              </a:rPr>
              <a:t>bài</a:t>
            </a:r>
            <a:r>
              <a:rPr lang="en-US" sz="3200" dirty="0">
                <a:solidFill>
                  <a:prstClr val="white"/>
                </a:solidFill>
                <a:latin typeface="Arial"/>
              </a:rPr>
              <a:t> </a:t>
            </a:r>
            <a:r>
              <a:rPr lang="en-US" sz="3200" dirty="0" err="1">
                <a:solidFill>
                  <a:prstClr val="white"/>
                </a:solidFill>
                <a:latin typeface="Arial"/>
              </a:rPr>
              <a:t>thơ</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6525596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9" grpId="0"/>
      <p:bldP spid="13" grpId="0"/>
      <p:bldP spid="21"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632947"/>
            <a:ext cx="7286625"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mj-lt"/>
                  <a:ea typeface="Arial-Rounded" panose="020B0500000000000000" pitchFamily="34" charset="0"/>
                  <a:cs typeface="Arial-Rounded" panose="020B0500000000000000" pitchFamily="34" charset="0"/>
                </a:rPr>
                <a:t>a. Chiếc bút chì của bạn nhỏ được tả như thế nào?</a:t>
              </a:r>
              <a:endParaRPr kumimoji="0" lang="vi-VN" sz="3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741940" y="3969256"/>
            <a:ext cx="7611485" cy="1640962"/>
          </a:xfrm>
          <a:prstGeom prst="rect">
            <a:avLst/>
          </a:prstGeom>
        </p:spPr>
        <p:txBody>
          <a:bodyPr wrap="square">
            <a:spAutoFit/>
          </a:bodyPr>
          <a:lstStyle/>
          <a:p>
            <a:pPr lvl="0" algn="ctr">
              <a:lnSpc>
                <a:spcPct val="150000"/>
              </a:lnSpc>
            </a:pPr>
            <a:r>
              <a:rPr lang="vi-VN" sz="3600" b="1" dirty="0">
                <a:solidFill>
                  <a:srgbClr val="FF0000"/>
                </a:solidFill>
                <a:latin typeface="+mj-lt"/>
                <a:ea typeface="Arial-Rounded" panose="020B0500000000000000" pitchFamily="34" charset="0"/>
                <a:cs typeface="Arial-Rounded" panose="020B0500000000000000" pitchFamily="34" charset="0"/>
              </a:rPr>
              <a:t>a. Chiếc bút chì được tả với hai màu xanh, đỏ; được gọt 2 đầu</a:t>
            </a:r>
          </a:p>
        </p:txBody>
      </p:sp>
    </p:spTree>
    <p:extLst>
      <p:ext uri="{BB962C8B-B14F-4D97-AF65-F5344CB8AC3E}">
        <p14:creationId xmlns:p14="http://schemas.microsoft.com/office/powerpoint/2010/main" val="1095104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1171575"/>
            <a:ext cx="9353550" cy="5458368"/>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545198"/>
            </a:xfrm>
            <a:prstGeom prst="rect">
              <a:avLst/>
            </a:prstGeom>
          </p:spPr>
          <p:txBody>
            <a:bodyPr wrap="square">
              <a:spAutoFit/>
            </a:bodyPr>
            <a:lstStyle/>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b. Kể tiếp các từ chỉ màu sắc được nói đến trong bài:</a:t>
              </a:r>
            </a:p>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 xanh, xanh tươi,…</a:t>
              </a:r>
            </a:p>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 đỏ, đỏ thắm,…</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693001" y="3429000"/>
            <a:ext cx="7611485" cy="2308324"/>
          </a:xfrm>
          <a:prstGeom prst="rect">
            <a:avLst/>
          </a:prstGeom>
        </p:spPr>
        <p:txBody>
          <a:bodyPr wrap="square">
            <a:spAutoFit/>
          </a:bodyPr>
          <a:lstStyle/>
          <a:p>
            <a:pPr lvl="0" algn="just"/>
            <a:r>
              <a:rPr lang="vi-VN" sz="3600" dirty="0">
                <a:solidFill>
                  <a:srgbClr val="FF0000"/>
                </a:solidFill>
                <a:latin typeface="+mj-lt"/>
                <a:ea typeface="Arial-Rounded" panose="020B0500000000000000" pitchFamily="34" charset="0"/>
                <a:cs typeface="Arial-Rounded" panose="020B0500000000000000" pitchFamily="34" charset="0"/>
              </a:rPr>
              <a:t>b. Các từ chỉ màu sắc được nói đến trong bài</a:t>
            </a:r>
          </a:p>
          <a:p>
            <a:pPr lvl="0" algn="just"/>
            <a:r>
              <a:rPr lang="vi-VN" sz="3600" dirty="0">
                <a:solidFill>
                  <a:srgbClr val="FF0000"/>
                </a:solidFill>
                <a:latin typeface="+mj-lt"/>
                <a:ea typeface="Arial-Rounded" panose="020B0500000000000000" pitchFamily="34" charset="0"/>
                <a:cs typeface="Arial-Rounded" panose="020B0500000000000000" pitchFamily="34" charset="0"/>
              </a:rPr>
              <a:t>- xanh, xanh tươi, xanh mát, xanh ngắt</a:t>
            </a:r>
          </a:p>
          <a:p>
            <a:pPr lvl="0" algn="just"/>
            <a:r>
              <a:rPr lang="vi-VN" sz="3600" dirty="0">
                <a:solidFill>
                  <a:srgbClr val="FF0000"/>
                </a:solidFill>
                <a:latin typeface="+mj-lt"/>
                <a:ea typeface="Arial-Rounded" panose="020B0500000000000000" pitchFamily="34" charset="0"/>
                <a:cs typeface="Arial-Rounded" panose="020B0500000000000000" pitchFamily="34" charset="0"/>
              </a:rPr>
              <a:t>- đỏ, đỏ thắm, đỏ tươi, đỏ chót</a:t>
            </a:r>
          </a:p>
        </p:txBody>
      </p:sp>
    </p:spTree>
    <p:extLst>
      <p:ext uri="{BB962C8B-B14F-4D97-AF65-F5344CB8AC3E}">
        <p14:creationId xmlns:p14="http://schemas.microsoft.com/office/powerpoint/2010/main" val="2984061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85775" y="-1171575"/>
            <a:ext cx="9906000" cy="8362950"/>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492620"/>
            </a:xfrm>
            <a:prstGeom prst="rect">
              <a:avLst/>
            </a:prstGeom>
          </p:spPr>
          <p:txBody>
            <a:bodyPr wrap="square">
              <a:spAutoFit/>
            </a:bodyPr>
            <a:lstStyle/>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c. Theo em, vì sao bạn nhỏ thấy bức tranh quê mình rất đẹp? Chọn câu trả lời hoặc nêu ý kiến khác của em.</a:t>
              </a:r>
            </a:p>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 Vì quê hương mình đẹp.</a:t>
              </a:r>
            </a:p>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 Vì bạn nhỏ vẽ giỏi.</a:t>
              </a:r>
            </a:p>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 Vì bạn nhỏ yêu quê hương mình.</a:t>
              </a:r>
            </a:p>
          </p:txBody>
        </p:sp>
      </p:grpSp>
      <p:pic>
        <p:nvPicPr>
          <p:cNvPr id="4" name="Picture 3" descr="Shape&#10;&#10;Description automatically generated">
            <a:extLst>
              <a:ext uri="{FF2B5EF4-FFF2-40B4-BE49-F238E27FC236}">
                <a16:creationId xmlns:a16="http://schemas.microsoft.com/office/drawing/2014/main" id="{8B234C8E-52C6-4B39-B9D3-6E6DBE13466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465007" y="3449556"/>
            <a:ext cx="1271230" cy="1076325"/>
          </a:xfrm>
          <a:prstGeom prst="rect">
            <a:avLst/>
          </a:prstGeom>
        </p:spPr>
      </p:pic>
    </p:spTree>
    <p:extLst>
      <p:ext uri="{BB962C8B-B14F-4D97-AF65-F5344CB8AC3E}">
        <p14:creationId xmlns:p14="http://schemas.microsoft.com/office/powerpoint/2010/main" val="29388202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640105" y="1411390"/>
            <a:ext cx="3038525" cy="5828932"/>
          </a:xfrm>
          <a:prstGeom prst="rect">
            <a:avLst/>
          </a:prstGeom>
        </p:spPr>
      </p:pic>
      <p:sp>
        <p:nvSpPr>
          <p:cNvPr id="10" name="TextBox 9">
            <a:extLst>
              <a:ext uri="{FF2B5EF4-FFF2-40B4-BE49-F238E27FC236}">
                <a16:creationId xmlns:a16="http://schemas.microsoft.com/office/drawing/2014/main" id="{40312C1C-6320-4E21-BECE-EEF28BAF8374}"/>
              </a:ext>
            </a:extLst>
          </p:cNvPr>
          <p:cNvSpPr txBox="1"/>
          <p:nvPr/>
        </p:nvSpPr>
        <p:spPr>
          <a:xfrm>
            <a:off x="1813838" y="268926"/>
            <a:ext cx="8374626" cy="646331"/>
          </a:xfrm>
          <a:prstGeom prst="rect">
            <a:avLst/>
          </a:prstGeom>
          <a:noFill/>
        </p:spPr>
        <p:txBody>
          <a:bodyPr wrap="square">
            <a:spAutoFit/>
          </a:bodyPr>
          <a:lstStyle/>
          <a:p>
            <a:r>
              <a:rPr lang="vi-VN" sz="3600" b="1" i="0" dirty="0">
                <a:solidFill>
                  <a:srgbClr val="FF0000"/>
                </a:solidFill>
                <a:effectLst/>
                <a:latin typeface="+mj-lt"/>
                <a:ea typeface="Arial-Rounded" panose="020B0500000000000000" pitchFamily="34" charset="0"/>
                <a:cs typeface="Arial-Rounded" panose="020B0500000000000000" pitchFamily="34" charset="0"/>
              </a:rPr>
              <a:t>d. Xếp các từ ngữ dưới đây vào 2 nhóm:</a:t>
            </a:r>
            <a:endParaRPr lang="en-US" sz="3600" b="1" dirty="0">
              <a:solidFill>
                <a:srgbClr val="FF0000"/>
              </a:solidFill>
              <a:latin typeface="+mj-lt"/>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F701A36A-3C62-4AB9-AA2B-874DF4882F01}"/>
              </a:ext>
            </a:extLst>
          </p:cNvPr>
          <p:cNvSpPr/>
          <p:nvPr/>
        </p:nvSpPr>
        <p:spPr>
          <a:xfrm>
            <a:off x="504825" y="1257299"/>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tô</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Cloud 12">
            <a:extLst>
              <a:ext uri="{FF2B5EF4-FFF2-40B4-BE49-F238E27FC236}">
                <a16:creationId xmlns:a16="http://schemas.microsoft.com/office/drawing/2014/main" id="{22A850AF-AC22-464A-8250-447F95EE4219}"/>
              </a:ext>
            </a:extLst>
          </p:cNvPr>
          <p:cNvSpPr/>
          <p:nvPr/>
        </p:nvSpPr>
        <p:spPr>
          <a:xfrm>
            <a:off x="348179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bút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chì</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loud 16">
            <a:extLst>
              <a:ext uri="{FF2B5EF4-FFF2-40B4-BE49-F238E27FC236}">
                <a16:creationId xmlns:a16="http://schemas.microsoft.com/office/drawing/2014/main" id="{F19558AE-7D37-4720-ABCC-7BCEEB039959}"/>
              </a:ext>
            </a:extLst>
          </p:cNvPr>
          <p:cNvSpPr/>
          <p:nvPr/>
        </p:nvSpPr>
        <p:spPr>
          <a:xfrm>
            <a:off x="622301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gạo</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17">
            <a:extLst>
              <a:ext uri="{FF2B5EF4-FFF2-40B4-BE49-F238E27FC236}">
                <a16:creationId xmlns:a16="http://schemas.microsoft.com/office/drawing/2014/main" id="{98CB0480-9BD8-43B5-B5EF-62077124EDD8}"/>
              </a:ext>
            </a:extLst>
          </p:cNvPr>
          <p:cNvSpPr/>
          <p:nvPr/>
        </p:nvSpPr>
        <p:spPr>
          <a:xfrm>
            <a:off x="69056"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bức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tranh</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Cloud 18">
            <a:extLst>
              <a:ext uri="{FF2B5EF4-FFF2-40B4-BE49-F238E27FC236}">
                <a16:creationId xmlns:a16="http://schemas.microsoft.com/office/drawing/2014/main" id="{5F10BD6B-0156-4A17-86B8-07416CC436EA}"/>
              </a:ext>
            </a:extLst>
          </p:cNvPr>
          <p:cNvSpPr/>
          <p:nvPr/>
        </p:nvSpPr>
        <p:spPr>
          <a:xfrm>
            <a:off x="2362200"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vẽ</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Cloud 19">
            <a:extLst>
              <a:ext uri="{FF2B5EF4-FFF2-40B4-BE49-F238E27FC236}">
                <a16:creationId xmlns:a16="http://schemas.microsoft.com/office/drawing/2014/main" id="{A258BA88-06E4-4222-893E-5BEB87F38D85}"/>
              </a:ext>
            </a:extLst>
          </p:cNvPr>
          <p:cNvSpPr/>
          <p:nvPr/>
        </p:nvSpPr>
        <p:spPr>
          <a:xfrm>
            <a:off x="4967689"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làng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xóm</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Cloud 20">
            <a:extLst>
              <a:ext uri="{FF2B5EF4-FFF2-40B4-BE49-F238E27FC236}">
                <a16:creationId xmlns:a16="http://schemas.microsoft.com/office/drawing/2014/main" id="{46D727FB-66B8-4721-848C-3B0B5D2B2595}"/>
              </a:ext>
            </a:extLst>
          </p:cNvPr>
          <p:cNvSpPr/>
          <p:nvPr/>
        </p:nvSpPr>
        <p:spPr>
          <a:xfrm>
            <a:off x="7487052"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gọt</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819DD3FB-BADE-430F-A967-39B05E9C8223}"/>
              </a:ext>
            </a:extLst>
          </p:cNvPr>
          <p:cNvSpPr/>
          <p:nvPr/>
        </p:nvSpPr>
        <p:spPr>
          <a:xfrm>
            <a:off x="209550" y="3757992"/>
            <a:ext cx="4219575" cy="10858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sự</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vật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Oval 21">
            <a:extLst>
              <a:ext uri="{FF2B5EF4-FFF2-40B4-BE49-F238E27FC236}">
                <a16:creationId xmlns:a16="http://schemas.microsoft.com/office/drawing/2014/main" id="{4186F758-702C-4660-A54D-27DEEF904021}"/>
              </a:ext>
            </a:extLst>
          </p:cNvPr>
          <p:cNvSpPr/>
          <p:nvPr/>
        </p:nvSpPr>
        <p:spPr>
          <a:xfrm>
            <a:off x="5843210" y="3741366"/>
            <a:ext cx="4219575" cy="10858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260116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1" nodeType="clickEffect">
                                  <p:stCondLst>
                                    <p:cond delay="0"/>
                                  </p:stCondLst>
                                  <p:childTnLst>
                                    <p:animMotion origin="layout" path="M 0.00912 -0.01806 L 0.42383 0.5037 " pathEditMode="relative" rAng="0" ptsTypes="AA">
                                      <p:cBhvr>
                                        <p:cTn id="45" dur="2000" fill="hold"/>
                                        <p:tgtEl>
                                          <p:spTgt spid="5"/>
                                        </p:tgtEl>
                                        <p:attrNameLst>
                                          <p:attrName>ppt_x</p:attrName>
                                          <p:attrName>ppt_y</p:attrName>
                                        </p:attrNameLst>
                                      </p:cBhvr>
                                      <p:rCtr x="20729" y="26088"/>
                                    </p:animMotion>
                                  </p:childTnLst>
                                </p:cTn>
                              </p:par>
                            </p:childTnLst>
                          </p:cTn>
                        </p:par>
                        <p:par>
                          <p:cTn id="46" fill="hold">
                            <p:stCondLst>
                              <p:cond delay="2000"/>
                            </p:stCondLst>
                            <p:childTnLst>
                              <p:par>
                                <p:cTn id="47" presetID="6" presetClass="emph" presetSubtype="0" fill="hold" grpId="2" nodeType="afterEffect">
                                  <p:stCondLst>
                                    <p:cond delay="0"/>
                                  </p:stCondLst>
                                  <p:childTnLst>
                                    <p:animScale>
                                      <p:cBhvr>
                                        <p:cTn id="48" dur="2000" fill="hold"/>
                                        <p:tgtEl>
                                          <p:spTgt spid="5"/>
                                        </p:tgtEl>
                                      </p:cBhvr>
                                      <p:by x="50000" y="50000"/>
                                    </p:animScale>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2.5E-6 1.11111E-6 L -0.29297 0.49653 " pathEditMode="relative" rAng="0" ptsTypes="AA">
                                      <p:cBhvr>
                                        <p:cTn id="52" dur="2000" fill="hold"/>
                                        <p:tgtEl>
                                          <p:spTgt spid="13"/>
                                        </p:tgtEl>
                                        <p:attrNameLst>
                                          <p:attrName>ppt_x</p:attrName>
                                          <p:attrName>ppt_y</p:attrName>
                                        </p:attrNameLst>
                                      </p:cBhvr>
                                      <p:rCtr x="-14648" y="24815"/>
                                    </p:animMotion>
                                  </p:childTnLst>
                                </p:cTn>
                              </p:par>
                            </p:childTnLst>
                          </p:cTn>
                        </p:par>
                        <p:par>
                          <p:cTn id="53" fill="hold">
                            <p:stCondLst>
                              <p:cond delay="2000"/>
                            </p:stCondLst>
                            <p:childTnLst>
                              <p:par>
                                <p:cTn id="54" presetID="6" presetClass="emph" presetSubtype="0" fill="hold" grpId="2" nodeType="afterEffect">
                                  <p:stCondLst>
                                    <p:cond delay="0"/>
                                  </p:stCondLst>
                                  <p:childTnLst>
                                    <p:animScale>
                                      <p:cBhvr>
                                        <p:cTn id="55" dur="2000" fill="hold"/>
                                        <p:tgtEl>
                                          <p:spTgt spid="13"/>
                                        </p:tgtEl>
                                      </p:cBhvr>
                                      <p:by x="50000" y="50000"/>
                                    </p:animScale>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2.29167E-6 1.11111E-6 L -0.39284 0.50069 " pathEditMode="relative" rAng="0" ptsTypes="AA">
                                      <p:cBhvr>
                                        <p:cTn id="59" dur="2000" fill="hold"/>
                                        <p:tgtEl>
                                          <p:spTgt spid="17"/>
                                        </p:tgtEl>
                                        <p:attrNameLst>
                                          <p:attrName>ppt_x</p:attrName>
                                          <p:attrName>ppt_y</p:attrName>
                                        </p:attrNameLst>
                                      </p:cBhvr>
                                      <p:rCtr x="-19648" y="25023"/>
                                    </p:animMotion>
                                  </p:childTnLst>
                                </p:cTn>
                              </p:par>
                            </p:childTnLst>
                          </p:cTn>
                        </p:par>
                        <p:par>
                          <p:cTn id="60" fill="hold">
                            <p:stCondLst>
                              <p:cond delay="2000"/>
                            </p:stCondLst>
                            <p:childTnLst>
                              <p:par>
                                <p:cTn id="61" presetID="6" presetClass="emph" presetSubtype="0" fill="hold" grpId="2" nodeType="afterEffect">
                                  <p:stCondLst>
                                    <p:cond delay="0"/>
                                  </p:stCondLst>
                                  <p:childTnLst>
                                    <p:animScale>
                                      <p:cBhvr>
                                        <p:cTn id="62" dur="2000" fill="hold"/>
                                        <p:tgtEl>
                                          <p:spTgt spid="17"/>
                                        </p:tgtEl>
                                      </p:cBhvr>
                                      <p:by x="50000" y="50000"/>
                                    </p:animScale>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4.58333E-6 -4.44444E-6 L 0.2198 0.3132 " pathEditMode="relative" rAng="0" ptsTypes="AA">
                                      <p:cBhvr>
                                        <p:cTn id="66" dur="2000" fill="hold"/>
                                        <p:tgtEl>
                                          <p:spTgt spid="18"/>
                                        </p:tgtEl>
                                        <p:attrNameLst>
                                          <p:attrName>ppt_x</p:attrName>
                                          <p:attrName>ppt_y</p:attrName>
                                        </p:attrNameLst>
                                      </p:cBhvr>
                                      <p:rCtr x="10990" y="15648"/>
                                    </p:animMotion>
                                  </p:childTnLst>
                                </p:cTn>
                              </p:par>
                            </p:childTnLst>
                          </p:cTn>
                        </p:par>
                        <p:par>
                          <p:cTn id="67" fill="hold">
                            <p:stCondLst>
                              <p:cond delay="2000"/>
                            </p:stCondLst>
                            <p:childTnLst>
                              <p:par>
                                <p:cTn id="68" presetID="6" presetClass="emph" presetSubtype="0" fill="hold" grpId="2" nodeType="afterEffect">
                                  <p:stCondLst>
                                    <p:cond delay="0"/>
                                  </p:stCondLst>
                                  <p:childTnLst>
                                    <p:animScale>
                                      <p:cBhvr>
                                        <p:cTn id="69" dur="2000" fill="hold"/>
                                        <p:tgtEl>
                                          <p:spTgt spid="18"/>
                                        </p:tgtEl>
                                      </p:cBhvr>
                                      <p:by x="50000" y="50000"/>
                                    </p:animScale>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4.375E-6 -4.44444E-6 L 0.3957 0.30903 " pathEditMode="relative" rAng="0" ptsTypes="AA">
                                      <p:cBhvr>
                                        <p:cTn id="73" dur="2000" fill="hold"/>
                                        <p:tgtEl>
                                          <p:spTgt spid="19"/>
                                        </p:tgtEl>
                                        <p:attrNameLst>
                                          <p:attrName>ppt_x</p:attrName>
                                          <p:attrName>ppt_y</p:attrName>
                                        </p:attrNameLst>
                                      </p:cBhvr>
                                      <p:rCtr x="19779" y="15440"/>
                                    </p:animMotion>
                                  </p:childTnLst>
                                </p:cTn>
                              </p:par>
                            </p:childTnLst>
                          </p:cTn>
                        </p:par>
                        <p:par>
                          <p:cTn id="74" fill="hold">
                            <p:stCondLst>
                              <p:cond delay="2000"/>
                            </p:stCondLst>
                            <p:childTnLst>
                              <p:par>
                                <p:cTn id="75" presetID="6" presetClass="emph" presetSubtype="0" fill="hold" grpId="2" nodeType="afterEffect">
                                  <p:stCondLst>
                                    <p:cond delay="0"/>
                                  </p:stCondLst>
                                  <p:childTnLst>
                                    <p:animScale>
                                      <p:cBhvr>
                                        <p:cTn id="76" dur="2000" fill="hold"/>
                                        <p:tgtEl>
                                          <p:spTgt spid="19"/>
                                        </p:tgtEl>
                                      </p:cBhvr>
                                      <p:by x="50000" y="50000"/>
                                    </p:animScale>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1" nodeType="clickEffect">
                                  <p:stCondLst>
                                    <p:cond delay="0"/>
                                  </p:stCondLst>
                                  <p:childTnLst>
                                    <p:animMotion origin="layout" path="M -0.00925 -0.04097 L -0.0918 0.31713 " pathEditMode="relative" rAng="0" ptsTypes="AA">
                                      <p:cBhvr>
                                        <p:cTn id="80" dur="2000" fill="hold"/>
                                        <p:tgtEl>
                                          <p:spTgt spid="20"/>
                                        </p:tgtEl>
                                        <p:attrNameLst>
                                          <p:attrName>ppt_x</p:attrName>
                                          <p:attrName>ppt_y</p:attrName>
                                        </p:attrNameLst>
                                      </p:cBhvr>
                                      <p:rCtr x="-4128" y="17894"/>
                                    </p:animMotion>
                                  </p:childTnLst>
                                </p:cTn>
                              </p:par>
                            </p:childTnLst>
                          </p:cTn>
                        </p:par>
                        <p:par>
                          <p:cTn id="81" fill="hold">
                            <p:stCondLst>
                              <p:cond delay="2000"/>
                            </p:stCondLst>
                            <p:childTnLst>
                              <p:par>
                                <p:cTn id="82" presetID="6" presetClass="emph" presetSubtype="0" fill="hold" grpId="2" nodeType="afterEffect">
                                  <p:stCondLst>
                                    <p:cond delay="0"/>
                                  </p:stCondLst>
                                  <p:childTnLst>
                                    <p:animScale>
                                      <p:cBhvr>
                                        <p:cTn id="83" dur="2000" fill="hold"/>
                                        <p:tgtEl>
                                          <p:spTgt spid="20"/>
                                        </p:tgtEl>
                                      </p:cBhvr>
                                      <p:by x="50000" y="50000"/>
                                    </p:animScale>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grpId="1" nodeType="clickEffect">
                                  <p:stCondLst>
                                    <p:cond delay="0"/>
                                  </p:stCondLst>
                                  <p:childTnLst>
                                    <p:animMotion origin="layout" path="M 1.875E-6 -0.01342 L 0.09193 0.29676 " pathEditMode="relative" rAng="0" ptsTypes="AA">
                                      <p:cBhvr>
                                        <p:cTn id="87" dur="2000" fill="hold"/>
                                        <p:tgtEl>
                                          <p:spTgt spid="21"/>
                                        </p:tgtEl>
                                        <p:attrNameLst>
                                          <p:attrName>ppt_x</p:attrName>
                                          <p:attrName>ppt_y</p:attrName>
                                        </p:attrNameLst>
                                      </p:cBhvr>
                                      <p:rCtr x="4596" y="15509"/>
                                    </p:animMotion>
                                  </p:childTnLst>
                                </p:cTn>
                              </p:par>
                            </p:childTnLst>
                          </p:cTn>
                        </p:par>
                        <p:par>
                          <p:cTn id="88" fill="hold">
                            <p:stCondLst>
                              <p:cond delay="2000"/>
                            </p:stCondLst>
                            <p:childTnLst>
                              <p:par>
                                <p:cTn id="89" presetID="6" presetClass="emph" presetSubtype="0" fill="hold" grpId="2" nodeType="afterEffect">
                                  <p:stCondLst>
                                    <p:cond delay="0"/>
                                  </p:stCondLst>
                                  <p:childTnLst>
                                    <p:animScale>
                                      <p:cBhvr>
                                        <p:cTn id="90" dur="2000" fill="hold"/>
                                        <p:tgtEl>
                                          <p:spTgt spid="2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13" grpId="0" animBg="1"/>
      <p:bldP spid="13" grpId="1" animBg="1"/>
      <p:bldP spid="13"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6"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92619" y="9482"/>
            <a:ext cx="3195119" cy="3032103"/>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172" y="223381"/>
            <a:ext cx="2636007" cy="3181388"/>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12412" y="3074110"/>
            <a:ext cx="2309420" cy="1651674"/>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3116717" y="2239406"/>
            <a:ext cx="66065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Khởi</a:t>
            </a:r>
            <a:r>
              <a:rPr kumimoji="0" lang="en-US" altLang="zh-CN"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a:t>
            </a: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động</a:t>
            </a:r>
            <a:endParaRPr kumimoji="0" lang="zh-CN" altLang="en-US"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10" presetClass="entr" presetSubtype="0" fill="hold" nodeType="withEffect">
                                  <p:stCondLst>
                                    <p:cond delay="13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par>
                                <p:cTn id="19" presetID="63" presetClass="path" presetSubtype="0" repeatCount="indefinite" autoRev="1" fill="hold" nodeType="withEffect">
                                  <p:stCondLst>
                                    <p:cond delay="1400"/>
                                  </p:stCondLst>
                                  <p:childTnLst>
                                    <p:animMotion origin="layout" path="M -2.08333E-6 2.22222E-6 L 0.09753 2.22222E-6 " pathEditMode="relative" rAng="0" ptsTypes="AA">
                                      <p:cBhvr>
                                        <p:cTn id="20" dur="5000" spd="-100000" fill="hold"/>
                                        <p:tgtEl>
                                          <p:spTgt spid="32"/>
                                        </p:tgtEl>
                                        <p:attrNameLst>
                                          <p:attrName>ppt_x</p:attrName>
                                          <p:attrName>ppt_y</p:attrName>
                                        </p:attrNameLst>
                                      </p:cBhvr>
                                      <p:rCtr x="4870" y="0"/>
                                    </p:animMotion>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par>
                                <p:cTn id="24" presetID="63" presetClass="path" presetSubtype="0" repeatCount="indefinite" autoRev="1" fill="hold" nodeType="withEffect">
                                  <p:stCondLst>
                                    <p:cond delay="0"/>
                                  </p:stCondLst>
                                  <p:childTnLst>
                                    <p:animMotion origin="layout" path="M -2.91667E-6 -2.96296E-6 L 0.08985 0.00371 " pathEditMode="relative" rAng="0" ptsTypes="AA">
                                      <p:cBhvr>
                                        <p:cTn id="25" dur="5000" fill="hold"/>
                                        <p:tgtEl>
                                          <p:spTgt spid="49"/>
                                        </p:tgtEl>
                                        <p:attrNameLst>
                                          <p:attrName>ppt_x</p:attrName>
                                          <p:attrName>ppt_y</p:attrName>
                                        </p:attrNameLst>
                                      </p:cBhvr>
                                      <p:rCtr x="4492" y="185"/>
                                    </p:animMotion>
                                  </p:childTnLst>
                                </p:cTn>
                              </p:par>
                              <p:par>
                                <p:cTn id="26" presetID="42" presetClass="entr" presetSubtype="0" fill="hold" nodeType="withEffect">
                                  <p:stCondLst>
                                    <p:cond delay="57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62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2" presetClass="entr" presetSubtype="8" fill="hold" nodeType="withEffect">
                                  <p:stCondLst>
                                    <p:cond delay="53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900" fill="hold"/>
                                        <p:tgtEl>
                                          <p:spTgt spid="18"/>
                                        </p:tgtEl>
                                        <p:attrNameLst>
                                          <p:attrName>ppt_x</p:attrName>
                                        </p:attrNameLst>
                                      </p:cBhvr>
                                      <p:tavLst>
                                        <p:tav tm="0">
                                          <p:val>
                                            <p:strVal val="0-#ppt_w/2"/>
                                          </p:val>
                                        </p:tav>
                                        <p:tav tm="100000">
                                          <p:val>
                                            <p:strVal val="#ppt_x"/>
                                          </p:val>
                                        </p:tav>
                                      </p:tavLst>
                                    </p:anim>
                                    <p:anim calcmode="lin" valueType="num">
                                      <p:cBhvr additive="base">
                                        <p:cTn id="39" dur="1900" fill="hold"/>
                                        <p:tgtEl>
                                          <p:spTgt spid="18"/>
                                        </p:tgtEl>
                                        <p:attrNameLst>
                                          <p:attrName>ppt_y</p:attrName>
                                        </p:attrNameLst>
                                      </p:cBhvr>
                                      <p:tavLst>
                                        <p:tav tm="0">
                                          <p:val>
                                            <p:strVal val="#ppt_y"/>
                                          </p:val>
                                        </p:tav>
                                        <p:tav tm="100000">
                                          <p:val>
                                            <p:strVal val="#ppt_y"/>
                                          </p:val>
                                        </p:tav>
                                      </p:tavLst>
                                    </p:anim>
                                  </p:childTnLst>
                                </p:cTn>
                              </p:par>
                              <p:par>
                                <p:cTn id="40" presetID="32" presetClass="emph" presetSubtype="0" repeatCount="indefinite" fill="hold" nodeType="withEffect">
                                  <p:stCondLst>
                                    <p:cond delay="600"/>
                                  </p:stCondLst>
                                  <p:childTnLst>
                                    <p:animRot by="120000">
                                      <p:cBhvr>
                                        <p:cTn id="41" dur="100" fill="hold">
                                          <p:stCondLst>
                                            <p:cond delay="0"/>
                                          </p:stCondLst>
                                        </p:cTn>
                                        <p:tgtEl>
                                          <p:spTgt spid="28"/>
                                        </p:tgtEl>
                                        <p:attrNameLst>
                                          <p:attrName>r</p:attrName>
                                        </p:attrNameLst>
                                      </p:cBhvr>
                                    </p:animRot>
                                    <p:animRot by="-240000">
                                      <p:cBhvr>
                                        <p:cTn id="42" dur="200" fill="hold">
                                          <p:stCondLst>
                                            <p:cond delay="200"/>
                                          </p:stCondLst>
                                        </p:cTn>
                                        <p:tgtEl>
                                          <p:spTgt spid="28"/>
                                        </p:tgtEl>
                                        <p:attrNameLst>
                                          <p:attrName>r</p:attrName>
                                        </p:attrNameLst>
                                      </p:cBhvr>
                                    </p:animRot>
                                    <p:animRot by="240000">
                                      <p:cBhvr>
                                        <p:cTn id="43" dur="200" fill="hold">
                                          <p:stCondLst>
                                            <p:cond delay="400"/>
                                          </p:stCondLst>
                                        </p:cTn>
                                        <p:tgtEl>
                                          <p:spTgt spid="28"/>
                                        </p:tgtEl>
                                        <p:attrNameLst>
                                          <p:attrName>r</p:attrName>
                                        </p:attrNameLst>
                                      </p:cBhvr>
                                    </p:animRot>
                                    <p:animRot by="-240000">
                                      <p:cBhvr>
                                        <p:cTn id="44" dur="200" fill="hold">
                                          <p:stCondLst>
                                            <p:cond delay="600"/>
                                          </p:stCondLst>
                                        </p:cTn>
                                        <p:tgtEl>
                                          <p:spTgt spid="28"/>
                                        </p:tgtEl>
                                        <p:attrNameLst>
                                          <p:attrName>r</p:attrName>
                                        </p:attrNameLst>
                                      </p:cBhvr>
                                    </p:animRot>
                                    <p:animRot by="120000">
                                      <p:cBhvr>
                                        <p:cTn id="45" dur="200" fill="hold">
                                          <p:stCondLst>
                                            <p:cond delay="800"/>
                                          </p:stCondLst>
                                        </p:cTn>
                                        <p:tgtEl>
                                          <p:spTgt spid="28"/>
                                        </p:tgtEl>
                                        <p:attrNameLst>
                                          <p:attrName>r</p:attrName>
                                        </p:attrNameLst>
                                      </p:cBhvr>
                                    </p:animRot>
                                  </p:childTnLst>
                                </p:cTn>
                              </p:par>
                              <p:par>
                                <p:cTn id="46" presetID="10" presetClass="entr" presetSubtype="0" fill="hold" nodeType="withEffect">
                                  <p:stCondLst>
                                    <p:cond delay="19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8" presetClass="emph" presetSubtype="0" repeatCount="indefinite" fill="hold" nodeType="withEffect">
                                  <p:stCondLst>
                                    <p:cond delay="2300"/>
                                  </p:stCondLst>
                                  <p:childTnLst>
                                    <p:animRot by="21600000">
                                      <p:cBhvr>
                                        <p:cTn id="50" dur="2700" fill="hold"/>
                                        <p:tgtEl>
                                          <p:spTgt spid="26"/>
                                        </p:tgtEl>
                                        <p:attrNameLst>
                                          <p:attrName>r</p:attrName>
                                        </p:attrNameLst>
                                      </p:cBhvr>
                                    </p:animRot>
                                  </p:childTnLst>
                                </p:cTn>
                              </p:par>
                              <p:par>
                                <p:cTn id="51" presetID="10" presetClass="entr" presetSubtype="0" fill="hold" nodeType="withEffect">
                                  <p:stCondLst>
                                    <p:cond delay="190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8" presetClass="emph" presetSubtype="0" repeatCount="indefinite" fill="hold" nodeType="withEffect">
                                  <p:stCondLst>
                                    <p:cond delay="2300"/>
                                  </p:stCondLst>
                                  <p:childTnLst>
                                    <p:animRot by="21600000">
                                      <p:cBhvr>
                                        <p:cTn id="55" dur="2000" fill="hold"/>
                                        <p:tgtEl>
                                          <p:spTgt spid="55"/>
                                        </p:tgtEl>
                                        <p:attrNameLst>
                                          <p:attrName>r</p:attrName>
                                        </p:attrNameLst>
                                      </p:cBhvr>
                                    </p:animRot>
                                  </p:childTnLst>
                                </p:cTn>
                              </p:par>
                              <p:par>
                                <p:cTn id="56" presetID="2" presetClass="entr" presetSubtype="2" fill="hold" nodeType="withEffect">
                                  <p:stCondLst>
                                    <p:cond delay="620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1000" fill="hold"/>
                                        <p:tgtEl>
                                          <p:spTgt spid="22"/>
                                        </p:tgtEl>
                                        <p:attrNameLst>
                                          <p:attrName>ppt_x</p:attrName>
                                        </p:attrNameLst>
                                      </p:cBhvr>
                                      <p:tavLst>
                                        <p:tav tm="0">
                                          <p:val>
                                            <p:strVal val="1+#ppt_w/2"/>
                                          </p:val>
                                        </p:tav>
                                        <p:tav tm="100000">
                                          <p:val>
                                            <p:strVal val="#ppt_x"/>
                                          </p:val>
                                        </p:tav>
                                      </p:tavLst>
                                    </p:anim>
                                    <p:anim calcmode="lin" valueType="num">
                                      <p:cBhvr additive="base">
                                        <p:cTn id="59" dur="1000" fill="hold"/>
                                        <p:tgtEl>
                                          <p:spTgt spid="22"/>
                                        </p:tgtEl>
                                        <p:attrNameLst>
                                          <p:attrName>ppt_y</p:attrName>
                                        </p:attrNameLst>
                                      </p:cBhvr>
                                      <p:tavLst>
                                        <p:tav tm="0">
                                          <p:val>
                                            <p:strVal val="#ppt_y"/>
                                          </p:val>
                                        </p:tav>
                                        <p:tav tm="100000">
                                          <p:val>
                                            <p:strVal val="#ppt_y"/>
                                          </p:val>
                                        </p:tav>
                                      </p:tavLst>
                                    </p:anim>
                                  </p:childTnLst>
                                </p:cTn>
                              </p:par>
                              <p:par>
                                <p:cTn id="60" presetID="10" presetClass="entr" presetSubtype="0" fill="hold" nodeType="withEffect">
                                  <p:stCondLst>
                                    <p:cond delay="130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000"/>
                                        <p:tgtEl>
                                          <p:spTgt spid="12"/>
                                        </p:tgtEl>
                                      </p:cBhvr>
                                    </p:animEffect>
                                  </p:childTnLst>
                                </p:cTn>
                              </p:par>
                              <p:par>
                                <p:cTn id="63" presetID="63" presetClass="path" presetSubtype="0" repeatCount="indefinite" autoRev="1" fill="hold" nodeType="withEffect">
                                  <p:stCondLst>
                                    <p:cond delay="1400"/>
                                  </p:stCondLst>
                                  <p:childTnLst>
                                    <p:animMotion origin="layout" path="M -2.08333E-6 2.22222E-6 L 0.09753 2.22222E-6 " pathEditMode="relative" rAng="0" ptsTypes="AA">
                                      <p:cBhvr>
                                        <p:cTn id="64"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3202C1F-A4E9-47F2-A0FE-34B2AEB99D5B}"/>
              </a:ext>
            </a:extLst>
          </p:cNvPr>
          <p:cNvSpPr txBox="1"/>
          <p:nvPr/>
        </p:nvSpPr>
        <p:spPr>
          <a:xfrm>
            <a:off x="1095375" y="0"/>
            <a:ext cx="10420349" cy="2746008"/>
          </a:xfrm>
          <a:prstGeom prst="rect">
            <a:avLst/>
          </a:prstGeom>
          <a:noFill/>
        </p:spPr>
        <p:txBody>
          <a:bodyPr wrap="square">
            <a:spAutoFit/>
          </a:bodyPr>
          <a:lstStyle/>
          <a:p>
            <a:pPr algn="ctr">
              <a:lnSpc>
                <a:spcPct val="150000"/>
              </a:lnSpc>
            </a:pPr>
            <a:r>
              <a:rPr lang="vi-VN" sz="4000" b="1" i="0" dirty="0">
                <a:solidFill>
                  <a:srgbClr val="FF0000"/>
                </a:solidFill>
                <a:effectLst/>
                <a:latin typeface="+mj-lt"/>
                <a:ea typeface="Arial-Rounded" panose="020B0500000000000000" pitchFamily="34" charset="0"/>
                <a:cs typeface="Arial-Rounded" panose="020B0500000000000000" pitchFamily="34" charset="0"/>
              </a:rPr>
              <a:t>e. Điền dấu câu thích hợp vào ô trống.</a:t>
            </a:r>
          </a:p>
          <a:p>
            <a:pPr algn="just">
              <a:lnSpc>
                <a:spcPct val="150000"/>
              </a:lnSpc>
            </a:pPr>
            <a:r>
              <a:rPr lang="vi-VN" sz="4000" b="0" i="0" dirty="0">
                <a:solidFill>
                  <a:srgbClr val="000000"/>
                </a:solidFill>
                <a:effectLst/>
                <a:latin typeface="+mj-lt"/>
                <a:ea typeface="Arial-Rounded" panose="020B0500000000000000" pitchFamily="34" charset="0"/>
                <a:cs typeface="Arial-Rounded" panose="020B0500000000000000" pitchFamily="34" charset="0"/>
              </a:rPr>
              <a:t>Bức tranh của bạn nhỏ có nhiều cảnh vật□ làng xóm□ sông máng□ trường học□ trời mây,…</a:t>
            </a:r>
          </a:p>
        </p:txBody>
      </p:sp>
      <p:sp>
        <p:nvSpPr>
          <p:cNvPr id="3" name="TextBox 2">
            <a:extLst>
              <a:ext uri="{FF2B5EF4-FFF2-40B4-BE49-F238E27FC236}">
                <a16:creationId xmlns:a16="http://schemas.microsoft.com/office/drawing/2014/main" id="{A7360286-B27F-4D39-8FD0-75DD077A0BE1}"/>
              </a:ext>
            </a:extLst>
          </p:cNvPr>
          <p:cNvSpPr txBox="1"/>
          <p:nvPr/>
        </p:nvSpPr>
        <p:spPr>
          <a:xfrm>
            <a:off x="383458" y="3429000"/>
            <a:ext cx="10766323" cy="1938992"/>
          </a:xfrm>
          <a:prstGeom prst="rect">
            <a:avLst/>
          </a:prstGeom>
          <a:noFill/>
        </p:spPr>
        <p:txBody>
          <a:bodyPr wrap="square" rtlCol="0">
            <a:spAutoFit/>
          </a:bodyPr>
          <a:lstStyle/>
          <a:p>
            <a:pPr algn="ctr"/>
            <a:r>
              <a:rPr lang="en-US" sz="4000"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Đáp</a:t>
            </a:r>
            <a:r>
              <a:rPr lang="en-US" sz="4000"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án</a:t>
            </a:r>
            <a:r>
              <a:rPr lang="en-US" sz="4000"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vi-VN" sz="4000" dirty="0">
                <a:latin typeface="Times New Roman" panose="02020603050405020304" pitchFamily="18" charset="0"/>
                <a:ea typeface="Arial-Rounded" panose="020B0500000000000000" pitchFamily="34" charset="0"/>
                <a:cs typeface="Times New Roman" panose="02020603050405020304" pitchFamily="18" charset="0"/>
              </a:rPr>
              <a:t>Bức tranh của bạn nhỏ có nhiều cảnh vật</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latin typeface="Times New Roman" panose="02020603050405020304" pitchFamily="18" charset="0"/>
                <a:ea typeface="Arial-Rounded" panose="020B0500000000000000" pitchFamily="34" charset="0"/>
                <a:cs typeface="Times New Roman" panose="02020603050405020304" pitchFamily="18" charset="0"/>
              </a:rPr>
              <a:t> làng xóm</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latin typeface="Times New Roman" panose="02020603050405020304" pitchFamily="18" charset="0"/>
                <a:ea typeface="Arial-Rounded" panose="020B0500000000000000" pitchFamily="34" charset="0"/>
                <a:cs typeface="Times New Roman" panose="02020603050405020304" pitchFamily="18" charset="0"/>
              </a:rPr>
              <a:t> sông máng</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a:latin typeface="Times New Roman" panose="02020603050405020304" pitchFamily="18" charset="0"/>
                <a:ea typeface="Arial-Rounded" panose="020B0500000000000000" pitchFamily="34" charset="0"/>
                <a:cs typeface="Times New Roman" panose="02020603050405020304" pitchFamily="18" charset="0"/>
              </a:rPr>
              <a:t>trường học</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vi-VN"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trời mây,…</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146627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1846223" y="998622"/>
            <a:ext cx="10345777"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Hẹn</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gặp</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lại</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các</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em</a:t>
            </a:r>
            <a:endPar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TextBox 4"/>
          <p:cNvSpPr txBox="1"/>
          <p:nvPr/>
        </p:nvSpPr>
        <p:spPr>
          <a:xfrm>
            <a:off x="1796168" y="2769466"/>
            <a:ext cx="8599663" cy="1938992"/>
          </a:xfrm>
          <a:prstGeom prst="rect">
            <a:avLst/>
          </a:prstGeom>
          <a:noFill/>
        </p:spPr>
        <p:txBody>
          <a:bodyPr wrap="none" rtlCol="0">
            <a:spAutoFit/>
          </a:bodyPr>
          <a:lstStyle/>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ÔN TẬP GIỮA HỌC KÌ I</a:t>
            </a:r>
          </a:p>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TIẾT 6 )</a:t>
            </a:r>
            <a:endParaRPr kumimoji="0" lang="en-US" altLang="zh-CN" sz="6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 name="Group 3">
            <a:extLst>
              <a:ext uri="{FF2B5EF4-FFF2-40B4-BE49-F238E27FC236}">
                <a16:creationId xmlns:a16="http://schemas.microsoft.com/office/drawing/2014/main" id="{CDADE97B-28E6-4468-9200-4A0C2CD8684B}"/>
              </a:ext>
            </a:extLst>
          </p:cNvPr>
          <p:cNvGrpSpPr/>
          <p:nvPr/>
        </p:nvGrpSpPr>
        <p:grpSpPr>
          <a:xfrm>
            <a:off x="4270213" y="1084564"/>
            <a:ext cx="3651572" cy="1935134"/>
            <a:chOff x="4244100" y="605635"/>
            <a:chExt cx="3651572" cy="1935134"/>
          </a:xfrm>
        </p:grpSpPr>
        <p:grpSp>
          <p:nvGrpSpPr>
            <p:cNvPr id="5" name="组合 53">
              <a:extLst>
                <a:ext uri="{FF2B5EF4-FFF2-40B4-BE49-F238E27FC236}">
                  <a16:creationId xmlns:a16="http://schemas.microsoft.com/office/drawing/2014/main" id="{C382F35E-4F78-469C-9A61-E9609CB561C3}"/>
                </a:ext>
              </a:extLst>
            </p:cNvPr>
            <p:cNvGrpSpPr/>
            <p:nvPr/>
          </p:nvGrpSpPr>
          <p:grpSpPr>
            <a:xfrm>
              <a:off x="4244100" y="605635"/>
              <a:ext cx="3529523" cy="1739137"/>
              <a:chOff x="9564105" y="-41534"/>
              <a:chExt cx="1942865" cy="1411513"/>
            </a:xfrm>
          </p:grpSpPr>
          <p:sp>
            <p:nvSpPr>
              <p:cNvPr id="7" name="圆角矩形 46">
                <a:extLst>
                  <a:ext uri="{FF2B5EF4-FFF2-40B4-BE49-F238E27FC236}">
                    <a16:creationId xmlns:a16="http://schemas.microsoft.com/office/drawing/2014/main" id="{58C3A2DA-4BBF-4FA0-9AB1-5CBE65897095}"/>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7">
                <a:extLst>
                  <a:ext uri="{FF2B5EF4-FFF2-40B4-BE49-F238E27FC236}">
                    <a16:creationId xmlns:a16="http://schemas.microsoft.com/office/drawing/2014/main" id="{66D7A3DC-0032-41C3-80B7-72F56407E8E6}"/>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id="{72981071-BDF7-4B60-B347-16A40E461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id="{507D7B18-DAC8-4373-A16F-02F8D3B9500F}"/>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组合 48">
                <a:extLst>
                  <a:ext uri="{FF2B5EF4-FFF2-40B4-BE49-F238E27FC236}">
                    <a16:creationId xmlns:a16="http://schemas.microsoft.com/office/drawing/2014/main" id="{846C0143-EB8A-442C-A91E-219A5133B633}"/>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id="{0E3A78FB-F483-4EDE-89F6-BEE9F76E3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id="{17587443-FC21-4A8C-9266-76125771DF07}"/>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6" name="Picture 5" descr="Logo&#10;&#10;Description automatically generated">
              <a:extLst>
                <a:ext uri="{FF2B5EF4-FFF2-40B4-BE49-F238E27FC236}">
                  <a16:creationId xmlns:a16="http://schemas.microsoft.com/office/drawing/2014/main" id="{00586D7D-76F0-408D-B40D-C647CC84662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96328" y="1324947"/>
              <a:ext cx="3599344" cy="1215822"/>
            </a:xfrm>
            <a:prstGeom prst="rect">
              <a:avLst/>
            </a:prstGeom>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05093" y="2913280"/>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335"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833497"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1623C8-2787-4682-8BC6-CCA48EE78006}"/>
              </a:ext>
            </a:extLst>
          </p:cNvPr>
          <p:cNvSpPr/>
          <p:nvPr/>
        </p:nvSpPr>
        <p:spPr>
          <a:xfrm>
            <a:off x="1525162" y="192241"/>
            <a:ext cx="2250937" cy="74898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Wave 15">
            <a:extLst>
              <a:ext uri="{FF2B5EF4-FFF2-40B4-BE49-F238E27FC236}">
                <a16:creationId xmlns:a16="http://schemas.microsoft.com/office/drawing/2014/main" id="{A3C68E89-3F6C-4A9A-90FD-D47852828C05}"/>
              </a:ext>
            </a:extLst>
          </p:cNvPr>
          <p:cNvSpPr/>
          <p:nvPr/>
        </p:nvSpPr>
        <p:spPr>
          <a:xfrm>
            <a:off x="877655" y="2659858"/>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Wave 16">
            <a:extLst>
              <a:ext uri="{FF2B5EF4-FFF2-40B4-BE49-F238E27FC236}">
                <a16:creationId xmlns:a16="http://schemas.microsoft.com/office/drawing/2014/main" id="{E551296E-E127-417D-8EB6-5FC177759099}"/>
              </a:ext>
            </a:extLst>
          </p:cNvPr>
          <p:cNvSpPr/>
          <p:nvPr/>
        </p:nvSpPr>
        <p:spPr>
          <a:xfrm>
            <a:off x="8103642" y="2659857"/>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Wave 17">
            <a:extLst>
              <a:ext uri="{FF2B5EF4-FFF2-40B4-BE49-F238E27FC236}">
                <a16:creationId xmlns:a16="http://schemas.microsoft.com/office/drawing/2014/main" id="{F0D50AAA-5C35-4609-B8B9-E88169C94306}"/>
              </a:ext>
            </a:extLst>
          </p:cNvPr>
          <p:cNvSpPr/>
          <p:nvPr/>
        </p:nvSpPr>
        <p:spPr>
          <a:xfrm>
            <a:off x="4187025" y="4678353"/>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Kí hiệu - Khám phá &amp; Luyện tập">
            <a:extLst>
              <a:ext uri="{FF2B5EF4-FFF2-40B4-BE49-F238E27FC236}">
                <a16:creationId xmlns:a16="http://schemas.microsoft.com/office/drawing/2014/main" id="{ED3C9CB1-35A9-4AA5-A859-DE3969B641E4}"/>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286141" y="89333"/>
            <a:ext cx="851896" cy="851896"/>
          </a:xfrm>
          <a:prstGeom prst="rect">
            <a:avLst/>
          </a:prstGeom>
        </p:spPr>
      </p:pic>
      <p:pic>
        <p:nvPicPr>
          <p:cNvPr id="20" name="Picture 19">
            <a:extLst>
              <a:ext uri="{FF2B5EF4-FFF2-40B4-BE49-F238E27FC236}">
                <a16:creationId xmlns:a16="http://schemas.microsoft.com/office/drawing/2014/main" id="{627630AC-F066-4682-8426-4E2FAC1D79D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7514"/>
          <a:stretch/>
        </p:blipFill>
        <p:spPr>
          <a:xfrm>
            <a:off x="5037084" y="2478315"/>
            <a:ext cx="1903547" cy="190137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C2F8EE-EC08-49DE-A35E-2C57E9DDDB76}"/>
              </a:ext>
            </a:extLst>
          </p:cNvPr>
          <p:cNvPicPr>
            <a:picLocks noChangeAspect="1"/>
          </p:cNvPicPr>
          <p:nvPr/>
        </p:nvPicPr>
        <p:blipFill>
          <a:blip r:embed="rId3"/>
          <a:stretch>
            <a:fillRect/>
          </a:stretch>
        </p:blipFill>
        <p:spPr>
          <a:xfrm>
            <a:off x="4403420" y="0"/>
            <a:ext cx="4109060" cy="859611"/>
          </a:xfrm>
          <a:prstGeom prst="rect">
            <a:avLst/>
          </a:prstGeom>
        </p:spPr>
      </p:pic>
      <p:sp>
        <p:nvSpPr>
          <p:cNvPr id="29" name="TextBox 28">
            <a:extLst>
              <a:ext uri="{FF2B5EF4-FFF2-40B4-BE49-F238E27FC236}">
                <a16:creationId xmlns:a16="http://schemas.microsoft.com/office/drawing/2014/main" id="{3F0C49C1-5D3C-4191-8C87-B50B35CF666F}"/>
              </a:ext>
            </a:extLst>
          </p:cNvPr>
          <p:cNvSpPr txBox="1"/>
          <p:nvPr/>
        </p:nvSpPr>
        <p:spPr>
          <a:xfrm>
            <a:off x="381000" y="463385"/>
            <a:ext cx="11515725" cy="6463308"/>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Times New Roman" panose="02020603050405020304" pitchFamily="18" charset="0"/>
                <a:ea typeface="Arial-Rounded" panose="020B0500000000000000" pitchFamily="34" charset="0"/>
                <a:cs typeface="Times New Roman" panose="02020603050405020304" pitchFamily="18" charset="0"/>
              </a:rPr>
              <a:t>Bé nói với các em:</a:t>
            </a:r>
          </a:p>
          <a:p>
            <a:pPr algn="just"/>
            <a:r>
              <a:rPr lang="en-US" sz="2600" dirty="0">
                <a:latin typeface="Times New Roman" panose="02020603050405020304" pitchFamily="18" charset="0"/>
                <a:ea typeface="Arial-Rounded" panose="020B0500000000000000" pitchFamily="34" charset="0"/>
                <a:cs typeface="Times New Roman" panose="02020603050405020304" pitchFamily="18" charset="0"/>
              </a:rPr>
              <a:t>   </a:t>
            </a:r>
            <a:r>
              <a:rPr lang="vi-VN" sz="2600" dirty="0">
                <a:latin typeface="Times New Roman" panose="02020603050405020304" pitchFamily="18" charset="0"/>
                <a:ea typeface="Arial-Rounded" panose="020B0500000000000000" pitchFamily="34" charset="0"/>
                <a:cs typeface="Times New Roman" panose="02020603050405020304" pitchFamily="18" charset="0"/>
              </a:rPr>
              <a:t>- Bây giờ chơi đi học, nghen! Đứa nào học giỏi, mai mốt má cho đi học thiệt.</a:t>
            </a:r>
          </a:p>
          <a:p>
            <a:pPr algn="just"/>
            <a:r>
              <a:rPr lang="en-US" sz="2600" dirty="0">
                <a:latin typeface="Times New Roman" panose="02020603050405020304" pitchFamily="18" charset="0"/>
                <a:ea typeface="Arial-Rounded" panose="020B0500000000000000" pitchFamily="34" charset="0"/>
                <a:cs typeface="Times New Roman" panose="02020603050405020304" pitchFamily="18" charset="0"/>
              </a:rPr>
              <a:t>   </a:t>
            </a:r>
            <a:r>
              <a:rPr lang="vi-VN" sz="2600" dirty="0">
                <a:latin typeface="Times New Roman" panose="02020603050405020304" pitchFamily="18" charset="0"/>
                <a:ea typeface="Arial-Rounded" panose="020B0500000000000000" pitchFamily="34" charset="0"/>
                <a:cs typeface="Times New Roman" panose="02020603050405020304" pitchFamily="18" charset="0"/>
              </a:rPr>
              <a:t>Đàn em tranh nhau ngồi vào một chỗ. Bé kẹp lại tóc, thả ống quần xuống, lấy cái nón của  má đội lên đầu. Nó cố bắt chước cái dáng đi khoan thai của cô giáo khi cô bước vào lớp. Đàn em cũng làm y hệt đám học trò, đứng cả dậy, cười khúc khích chào cô.</a:t>
            </a:r>
          </a:p>
          <a:p>
            <a:pPr algn="just"/>
            <a:r>
              <a:rPr lang="en-US" sz="2600" dirty="0">
                <a:latin typeface="Times New Roman" panose="02020603050405020304" pitchFamily="18" charset="0"/>
                <a:ea typeface="Arial-Rounded" panose="020B0500000000000000" pitchFamily="34" charset="0"/>
                <a:cs typeface="Times New Roman" panose="02020603050405020304" pitchFamily="18" charset="0"/>
              </a:rPr>
              <a:t>   </a:t>
            </a:r>
            <a:r>
              <a:rPr lang="vi-VN" sz="2600" dirty="0">
                <a:latin typeface="Times New Roman" panose="02020603050405020304" pitchFamily="18" charset="0"/>
                <a:ea typeface="Arial-Rounded" panose="020B0500000000000000" pitchFamily="34" charset="0"/>
                <a:cs typeface="Times New Roman" panose="02020603050405020304" pitchFamily="18" charset="0"/>
              </a:rPr>
              <a:t>Bé treo nón lên, mặt tỉnh khô, lấy một nhánh trâm bầu làm thước. Mấy đứa em chống hai tay ngồi dòm chị. Giống như cô giáo, Bé đưa mắt nhìn đám học trò. Đôi mắt Bé ánh lên vẻ tự hào. Bé nhón chân lên, bàn tay tròn trịa cầm nhánh trâm bầu nhịp nhịp trên tấm bảng một cách chăm chú. Đàn em há miệng dòm theo tay chị. Bé đánh vần từng tiếng. Đàn em ríu rít đánh vần theo. Thằng Hiển ngọng líu, nói không kịp hai đứa lớn. Cái Anh bao giờ cũng giành phần đọc xong trước. Nó ngồi giữa cái Thanh và thằng Hiển, gọn tròn như một củ khoai, hai má núng nính ửng hồng. Cái Thanh ngồi đó, hiền dịu, mở to đôi mắt nhìn tấm bảng, vừa đọc vừa mân mê mái tóc mai. Thằng em nhỏ nhìn vào miệng ba đứa lớn rồi cũng bi bô la lên rối rít.</a:t>
            </a:r>
            <a:endParaRPr lang="en-US" sz="2600" dirty="0">
              <a:latin typeface="Times New Roman" panose="02020603050405020304" pitchFamily="18" charset="0"/>
              <a:ea typeface="Arial-Rounded" panose="020B0500000000000000" pitchFamily="34" charset="0"/>
              <a:cs typeface="Times New Roman" panose="02020603050405020304" pitchFamily="18" charset="0"/>
            </a:endParaRP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(Theo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404105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图片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48" name="图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grpSp>
        <p:nvGrpSpPr>
          <p:cNvPr id="39" name="组合 38"/>
          <p:cNvGrpSpPr/>
          <p:nvPr/>
        </p:nvGrpSpPr>
        <p:grpSpPr>
          <a:xfrm>
            <a:off x="775267" y="1584837"/>
            <a:ext cx="4763984" cy="2067570"/>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315066" y="2291039"/>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3" name="文本框 32"/>
            <p:cNvSpPr txBox="1"/>
            <p:nvPr/>
          </p:nvSpPr>
          <p:spPr>
            <a:xfrm>
              <a:off x="2576515" y="240638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nghen</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1" name="组合 40"/>
          <p:cNvGrpSpPr/>
          <p:nvPr/>
        </p:nvGrpSpPr>
        <p:grpSpPr>
          <a:xfrm>
            <a:off x="6454709" y="3246796"/>
            <a:ext cx="4526700" cy="1967857"/>
            <a:chOff x="6544421" y="2819090"/>
            <a:chExt cx="4526700"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7154192" y="3862357"/>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04</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6" name="文本框 35"/>
            <p:cNvSpPr txBox="1"/>
            <p:nvPr/>
          </p:nvSpPr>
          <p:spPr>
            <a:xfrm>
              <a:off x="8412900" y="395699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núng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nính</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0" name="组合 39"/>
          <p:cNvGrpSpPr/>
          <p:nvPr/>
        </p:nvGrpSpPr>
        <p:grpSpPr>
          <a:xfrm>
            <a:off x="765425" y="3221903"/>
            <a:ext cx="4744635" cy="1992750"/>
            <a:chOff x="746681" y="2800958"/>
            <a:chExt cx="4744635"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315066" y="3844535"/>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5" name="文本框 34"/>
            <p:cNvSpPr txBox="1"/>
            <p:nvPr/>
          </p:nvSpPr>
          <p:spPr>
            <a:xfrm>
              <a:off x="2351755" y="3969893"/>
              <a:ext cx="31192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n</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gọng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líu</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6" name="组合 45"/>
          <p:cNvGrpSpPr/>
          <p:nvPr/>
        </p:nvGrpSpPr>
        <p:grpSpPr>
          <a:xfrm>
            <a:off x="3113055" y="-2856359"/>
            <a:ext cx="5712718" cy="5712718"/>
            <a:chOff x="3113055" y="-2856359"/>
            <a:chExt cx="5712718" cy="5712718"/>
          </a:xfrm>
        </p:grpSpPr>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3055" y="-2856359"/>
              <a:ext cx="5712718" cy="5712718"/>
            </a:xfrm>
            <a:prstGeom prst="rect">
              <a:avLst/>
            </a:prstGeom>
          </p:spPr>
        </p:pic>
        <p:sp>
          <p:nvSpPr>
            <p:cNvPr id="43" name="矩形 259"/>
            <p:cNvSpPr>
              <a:spLocks noChangeArrowheads="1"/>
            </p:cNvSpPr>
            <p:nvPr/>
          </p:nvSpPr>
          <p:spPr bwMode="auto">
            <a:xfrm>
              <a:off x="4435576" y="957000"/>
              <a:ext cx="30701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Từ</a:t>
              </a:r>
              <a:r>
                <a:rPr kumimoji="0" lang="en-US" altLang="zh-CN" sz="4000" b="1" i="0" u="none" strike="noStrike" kern="1200" cap="all" spc="0" normalizeH="0" baseline="0" noProof="0" dirty="0">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khó</a:t>
              </a:r>
              <a:endParaRPr kumimoji="0" lang="zh-CN" altLang="en-US" sz="4000" b="1" i="0" u="none" strike="noStrike" kern="1200" cap="all" spc="0" normalizeH="0" baseline="0" noProof="0" dirty="0">
                <a:ln w="19050">
                  <a:solidFill>
                    <a:prstClr val="black">
                      <a:lumMod val="85000"/>
                      <a:lumOff val="15000"/>
                    </a:prstClr>
                  </a:solidFill>
                </a:ln>
                <a:solidFill>
                  <a:srgbClr val="92D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44" name="图片 43"/>
          <p:cNvPicPr>
            <a:picLocks noChangeAspect="1"/>
          </p:cNvPicPr>
          <p:nvPr/>
        </p:nvPicPr>
        <p:blipFill rotWithShape="1">
          <a:blip r:embed="rId11">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grpSp>
        <p:nvGrpSpPr>
          <p:cNvPr id="42" name="组合 41"/>
          <p:cNvGrpSpPr/>
          <p:nvPr/>
        </p:nvGrpSpPr>
        <p:grpSpPr>
          <a:xfrm>
            <a:off x="6454709" y="1793420"/>
            <a:ext cx="4526701" cy="1846815"/>
            <a:chOff x="6544421" y="1365714"/>
            <a:chExt cx="4526701"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97853" y="2349423"/>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4" name="文本框 33"/>
            <p:cNvSpPr txBox="1"/>
            <p:nvPr/>
          </p:nvSpPr>
          <p:spPr>
            <a:xfrm>
              <a:off x="8049106" y="2431552"/>
              <a:ext cx="28071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tròn</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trịa</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1" name="图片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6314" y="5621173"/>
            <a:ext cx="971414" cy="1074756"/>
          </a:xfrm>
          <a:prstGeom prst="rect">
            <a:avLst/>
          </a:prstGeom>
        </p:spPr>
      </p:pic>
      <p:pic>
        <p:nvPicPr>
          <p:cNvPr id="52" name="图片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45171" y="5901974"/>
            <a:ext cx="651839" cy="728078"/>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3348" y="585957"/>
            <a:ext cx="1303954" cy="1259753"/>
          </a:xfrm>
          <a:prstGeom prst="rect">
            <a:avLst/>
          </a:prstGeom>
        </p:spPr>
      </p:pic>
      <p:pic>
        <p:nvPicPr>
          <p:cNvPr id="54" name="图片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47" name="图片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spTree>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5 1.03287 L -0.025 1.03333 C -0.02578 1.02569 -0.02656 1.01852 -0.02708 1.01157 C -0.0276 1.00532 -0.02786 0.99861 -0.02812 0.99236 C -0.0289 0.98102 -0.02981 0.96968 -0.0302 0.95833 C -0.03424 0.8706 -0.0302 0.92986 -0.03437 0.87315 C -0.03372 0.78796 -0.03359 0.70255 -0.03229 0.61759 C -0.03229 0.60949 -0.03086 0.60185 -0.0302 0.59398 C -0.02981 0.58912 -0.02968 0.58403 -0.02916 0.57917 C -0.02825 0.56829 -0.02669 0.55787 -0.02604 0.54722 C -0.02487 0.52338 -0.02422 0.5037 -0.02187 0.48125 C -0.02148 0.47616 -0.02057 0.47106 -0.01979 0.4662 C -0.01914 0.45394 -0.01862 0.4419 -0.0177 0.43009 C -0.01653 0.40995 -0.01445 0.39028 -0.01354 0.37037 C -0.01328 0.36181 -0.01315 0.35301 -0.0125 0.34491 C -0.01185 0.33472 -0.01054 0.32477 -0.00937 0.31481 C -0.00911 0.31204 -0.00872 0.30903 -0.00833 0.30648 C -0.00768 0.29792 -0.00729 0.28912 -0.00625 0.28079 C -0.00573 0.27546 -0.00338 0.26644 -0.00208 0.26181 C -0.00182 0.2537 -0.00169 0.24606 -0.00104 0.23819 C -0.00026 0.22731 0.00078 0.21667 0.00209 0.20625 C 0.00235 0.20347 0.00287 0.20046 0.00313 0.19769 C 0.00508 0.17361 0.00287 0.18796 0.00521 0.17431 C 0.00482 0.15301 0.00469 0.13148 0.00417 0.11042 C 0.00391 0.10532 0.00339 0.10023 0.00313 0.0956 C 0.00261 0.08843 0.00261 0.08125 0.00209 0.07431 C 0.00157 0.06898 0.00013 0.06435 -3.33333E-6 0.05926 C -0.00065 0.03935 -3.33333E-6 0.01944 -3.33333E-6 -0.00023 L -3.33333E-6 0 " pathEditMode="relative" rAng="0" ptsTypes="AAAAAAAAAAAAAAAAAAAAAAAAAAAAA">
                                      <p:cBhvr>
                                        <p:cTn id="6" dur="2000" fill="hold"/>
                                        <p:tgtEl>
                                          <p:spTgt spid="46"/>
                                        </p:tgtEl>
                                        <p:attrNameLst>
                                          <p:attrName>ppt_x</p:attrName>
                                          <p:attrName>ppt_y</p:attrName>
                                        </p:attrNameLst>
                                      </p:cBhvr>
                                      <p:rCtr x="1042" y="-51644"/>
                                    </p:animMotion>
                                  </p:childTnLst>
                                </p:cTn>
                              </p:par>
                            </p:childTnLst>
                          </p:cTn>
                        </p:par>
                        <p:par>
                          <p:cTn id="7" fill="hold">
                            <p:stCondLst>
                              <p:cond delay="2000"/>
                            </p:stCondLst>
                            <p:childTnLst>
                              <p:par>
                                <p:cTn id="8" presetID="12" presetClass="entr" presetSubtype="8" fill="hold" nodeType="after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500"/>
                                        <p:tgtEl>
                                          <p:spTgt spid="39"/>
                                        </p:tgtEl>
                                        <p:attrNameLst>
                                          <p:attrName>ppt_x</p:attrName>
                                        </p:attrNameLst>
                                      </p:cBhvr>
                                      <p:tavLst>
                                        <p:tav tm="0">
                                          <p:val>
                                            <p:strVal val="#ppt_x-#ppt_w*1.125000"/>
                                          </p:val>
                                        </p:tav>
                                        <p:tav tm="100000">
                                          <p:val>
                                            <p:strVal val="#ppt_x"/>
                                          </p:val>
                                        </p:tav>
                                      </p:tavLst>
                                    </p:anim>
                                    <p:animEffect transition="in" filter="wipe(right)">
                                      <p:cBhvr>
                                        <p:cTn id="11" dur="500"/>
                                        <p:tgtEl>
                                          <p:spTgt spid="39"/>
                                        </p:tgtEl>
                                      </p:cBhvr>
                                    </p:animEffect>
                                  </p:childTnLst>
                                </p:cTn>
                              </p:par>
                            </p:childTnLst>
                          </p:cTn>
                        </p:par>
                        <p:par>
                          <p:cTn id="12" fill="hold">
                            <p:stCondLst>
                              <p:cond delay="2500"/>
                            </p:stCondLst>
                            <p:childTnLst>
                              <p:par>
                                <p:cTn id="13" presetID="1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p:tgtEl>
                                          <p:spTgt spid="40"/>
                                        </p:tgtEl>
                                        <p:attrNameLst>
                                          <p:attrName>ppt_x</p:attrName>
                                        </p:attrNameLst>
                                      </p:cBhvr>
                                      <p:tavLst>
                                        <p:tav tm="0">
                                          <p:val>
                                            <p:strVal val="#ppt_x-#ppt_w*1.125000"/>
                                          </p:val>
                                        </p:tav>
                                        <p:tav tm="100000">
                                          <p:val>
                                            <p:strVal val="#ppt_x"/>
                                          </p:val>
                                        </p:tav>
                                      </p:tavLst>
                                    </p:anim>
                                    <p:animEffect transition="in" filter="wipe(right)">
                                      <p:cBhvr>
                                        <p:cTn id="21" dur="500"/>
                                        <p:tgtEl>
                                          <p:spTgt spid="40"/>
                                        </p:tgtEl>
                                      </p:cBhvr>
                                    </p:animEffect>
                                  </p:childTnLst>
                                </p:cTn>
                              </p:par>
                            </p:childTnLst>
                          </p:cTn>
                        </p:par>
                        <p:par>
                          <p:cTn id="22" fill="hold">
                            <p:stCondLst>
                              <p:cond delay="3500"/>
                            </p:stCondLst>
                            <p:childTnLst>
                              <p:par>
                                <p:cTn id="23" presetID="12" presetClass="entr" presetSubtype="8"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ppt_x</p:attrName>
                                        </p:attrNameLst>
                                      </p:cBhvr>
                                      <p:tavLst>
                                        <p:tav tm="0">
                                          <p:val>
                                            <p:strVal val="#ppt_x-#ppt_w*1.125000"/>
                                          </p:val>
                                        </p:tav>
                                        <p:tav tm="100000">
                                          <p:val>
                                            <p:strVal val="#ppt_x"/>
                                          </p:val>
                                        </p:tav>
                                      </p:tavLst>
                                    </p:anim>
                                    <p:animEffect transition="in" filter="wipe(right)">
                                      <p:cBhvr>
                                        <p:cTn id="26" dur="500"/>
                                        <p:tgtEl>
                                          <p:spTgt spid="41"/>
                                        </p:tgtEl>
                                      </p:cBhvr>
                                    </p:animEffect>
                                  </p:childTnLst>
                                </p:cTn>
                              </p:par>
                              <p:par>
                                <p:cTn id="27" presetID="10" presetClass="entr" presetSubtype="0" fill="hold" nodeType="withEffect">
                                  <p:stCondLst>
                                    <p:cond delay="40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8" presetClass="emph" presetSubtype="0" repeatCount="indefinite" fill="hold" nodeType="withEffect">
                                  <p:stCondLst>
                                    <p:cond delay="400"/>
                                  </p:stCondLst>
                                  <p:childTnLst>
                                    <p:animRot by="21600000">
                                      <p:cBhvr>
                                        <p:cTn id="31" dur="2700" fill="hold"/>
                                        <p:tgtEl>
                                          <p:spTgt spid="53"/>
                                        </p:tgtEl>
                                        <p:attrNameLst>
                                          <p:attrName>r</p:attrName>
                                        </p:attrNameLst>
                                      </p:cBhvr>
                                    </p:animRot>
                                  </p:childTnLst>
                                </p:cTn>
                              </p:par>
                              <p:par>
                                <p:cTn id="32" presetID="42" presetClass="entr" presetSubtype="0" fill="hold" nodeType="withEffect">
                                  <p:stCondLst>
                                    <p:cond delay="200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anim calcmode="lin" valueType="num">
                                      <p:cBhvr>
                                        <p:cTn id="35" dur="1000" fill="hold"/>
                                        <p:tgtEl>
                                          <p:spTgt spid="54"/>
                                        </p:tgtEl>
                                        <p:attrNameLst>
                                          <p:attrName>ppt_x</p:attrName>
                                        </p:attrNameLst>
                                      </p:cBhvr>
                                      <p:tavLst>
                                        <p:tav tm="0">
                                          <p:val>
                                            <p:strVal val="#ppt_x"/>
                                          </p:val>
                                        </p:tav>
                                        <p:tav tm="100000">
                                          <p:val>
                                            <p:strVal val="#ppt_x"/>
                                          </p:val>
                                        </p:tav>
                                      </p:tavLst>
                                    </p:anim>
                                    <p:anim calcmode="lin" valueType="num">
                                      <p:cBhvr>
                                        <p:cTn id="3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Giải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nghĩa</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từ</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2191370" y="748505"/>
            <a:ext cx="10000629" cy="823752"/>
          </a:xfrm>
          <a:prstGeom prst="rect">
            <a:avLst/>
          </a:prstGeom>
        </p:spPr>
        <p:txBody>
          <a:bodyPr wrap="square">
            <a:spAutoFit/>
          </a:bodyPr>
          <a:lstStyle/>
          <a:p>
            <a:pPr lvl="0" algn="just">
              <a:lnSpc>
                <a:spcPct val="150000"/>
              </a:lnSpc>
              <a:defRPr/>
            </a:pP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Khoan</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thai</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thong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thả</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nhẹ</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nhàng</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Rectangle: Rounded Corners 34">
            <a:extLst>
              <a:ext uri="{FF2B5EF4-FFF2-40B4-BE49-F238E27FC236}">
                <a16:creationId xmlns:a16="http://schemas.microsoft.com/office/drawing/2014/main" id="{F5FBB907-F111-44B4-9330-80DDC517023A}"/>
              </a:ext>
            </a:extLst>
          </p:cNvPr>
          <p:cNvSpPr/>
          <p:nvPr/>
        </p:nvSpPr>
        <p:spPr>
          <a:xfrm>
            <a:off x="4758008" y="20596"/>
            <a:ext cx="3311371" cy="563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a:cs typeface="+mn-cs"/>
              </a:rPr>
              <a:t>Giải</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nghĩa</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từ</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1026" name="Picture 2" descr="Dáng đi của bạn như thế nào? Câu trả lời sẽ tiết lộ những điều bí ẩn v –  ULA Vietnam">
            <a:extLst>
              <a:ext uri="{FF2B5EF4-FFF2-40B4-BE49-F238E27FC236}">
                <a16:creationId xmlns:a16="http://schemas.microsoft.com/office/drawing/2014/main" id="{59694009-0898-4B39-93A6-7309AE5F1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1666492"/>
            <a:ext cx="3335338" cy="444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348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04340306"/>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240</TotalTime>
  <Words>797</Words>
  <Application>Microsoft Office PowerPoint</Application>
  <PresentationFormat>Widescreen</PresentationFormat>
  <Paragraphs>108</Paragraphs>
  <Slides>21</Slides>
  <Notes>17</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21</vt:i4>
      </vt:variant>
    </vt:vector>
  </HeadingPairs>
  <TitlesOfParts>
    <vt:vector size="40" baseType="lpstr">
      <vt:lpstr>DengXian</vt:lpstr>
      <vt:lpstr>DengXian</vt:lpstr>
      <vt:lpstr>Microsoft YaHei</vt:lpstr>
      <vt:lpstr>Arial</vt:lpstr>
      <vt:lpstr>Arial Black</vt:lpstr>
      <vt:lpstr>Arial-Rounded</vt:lpstr>
      <vt:lpstr>Calibri</vt:lpstr>
      <vt:lpstr>Calibri Light</vt:lpstr>
      <vt:lpstr>Coiny</vt:lpstr>
      <vt:lpstr>Lato Hairline</vt:lpstr>
      <vt:lpstr>Lato Light</vt:lpstr>
      <vt:lpstr>Lato Regular</vt:lpstr>
      <vt:lpstr>Times New Roman</vt:lpstr>
      <vt:lpstr>UTM Avo</vt:lpstr>
      <vt:lpstr>2_Office 主题​​</vt:lpstr>
      <vt:lpstr>1_Office Theme</vt:lpstr>
      <vt:lpstr>4_Office 主题</vt:lpstr>
      <vt:lpstr>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41</cp:revision>
  <dcterms:created xsi:type="dcterms:W3CDTF">2022-06-29T15:12:02Z</dcterms:created>
  <dcterms:modified xsi:type="dcterms:W3CDTF">2022-10-31T05:00:48Z</dcterms:modified>
</cp:coreProperties>
</file>