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427" r:id="rId2"/>
    <p:sldId id="446" r:id="rId3"/>
    <p:sldId id="445" r:id="rId4"/>
    <p:sldId id="264" r:id="rId5"/>
    <p:sldId id="454" r:id="rId6"/>
    <p:sldId id="433" r:id="rId7"/>
    <p:sldId id="435" r:id="rId8"/>
    <p:sldId id="434" r:id="rId9"/>
    <p:sldId id="317" r:id="rId10"/>
    <p:sldId id="442" r:id="rId11"/>
    <p:sldId id="436" r:id="rId12"/>
    <p:sldId id="456" r:id="rId13"/>
    <p:sldId id="444" r:id="rId14"/>
    <p:sldId id="443" r:id="rId15"/>
    <p:sldId id="437" r:id="rId16"/>
    <p:sldId id="262" r:id="rId17"/>
    <p:sldId id="450" r:id="rId18"/>
    <p:sldId id="322" r:id="rId19"/>
    <p:sldId id="409" r:id="rId20"/>
    <p:sldId id="413" r:id="rId21"/>
    <p:sldId id="411" r:id="rId22"/>
    <p:sldId id="441" r:id="rId23"/>
    <p:sldId id="455" r:id="rId24"/>
    <p:sldId id="438" r:id="rId25"/>
    <p:sldId id="419" r:id="rId26"/>
    <p:sldId id="452" r:id="rId27"/>
    <p:sldId id="451" r:id="rId28"/>
    <p:sldId id="440" r:id="rId29"/>
    <p:sldId id="426" r:id="rId30"/>
    <p:sldId id="439" r:id="rId31"/>
  </p:sldIdLst>
  <p:sldSz cx="12192000" cy="6858000"/>
  <p:notesSz cx="6858000" cy="9144000"/>
  <p:embeddedFontLst>
    <p:embeddedFont>
      <p:font typeface="Calibri Light" pitchFamily="34" charset="0"/>
      <p:regular r:id="rId33"/>
      <p:italic r:id="rId34"/>
    </p:embeddedFont>
    <p:embeddedFont>
      <p:font typeface=".VnTimeH" pitchFamily="34" charset="0"/>
      <p:regular r:id="rId35"/>
      <p:bold r:id="rId36"/>
      <p:italic r:id="rId37"/>
      <p:boldItalic r:id="rId38"/>
    </p:embeddedFont>
    <p:embeddedFont>
      <p:font typeface="宋体" pitchFamily="2" charset="-122"/>
      <p:regular r:id="rId39"/>
    </p:embeddedFont>
    <p:embeddedFont>
      <p:font typeface="微软雅黑" pitchFamily="34" charset="-122"/>
      <p:regular r:id="rId40"/>
      <p:bold r:id="rId41"/>
    </p:embeddedFont>
    <p:embeddedFont>
      <p:font typeface="Calibri" pitchFamily="34" charset="0"/>
      <p:regular r:id="rId42"/>
      <p:bold r:id="rId43"/>
      <p:italic r:id="rId44"/>
      <p:boldItalic r:id="rId45"/>
    </p:embeddedFont>
    <p:embeddedFont>
      <p:font typeface="Arial Unicode MS" charset="-128"/>
      <p:regular r:id="rId46"/>
    </p:embeddedFont>
    <p:embeddedFont>
      <p:font typeface="HP001 4 hàng" charset="-93"/>
      <p:regular r:id="rId47"/>
      <p:bold r:id="rId48"/>
    </p:embeddedFont>
    <p:embeddedFont>
      <p:font typeface="Tahoma" pitchFamily="34" charset="0"/>
      <p:regular r:id="rId49"/>
      <p:bold r:id="rId50"/>
    </p:embeddedFont>
  </p:embeddedFontLst>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038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76" d="100"/>
          <a:sy n="76" d="100"/>
        </p:scale>
        <p:origin x="-2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0A309-602F-4E10-BF93-FBAE8EB4EDE0}" type="datetimeFigureOut">
              <a:rPr lang="zh-CN" altLang="en-US" smtClean="0"/>
              <a:t>2022/10/25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6AB05-48C2-4714-B910-0F4FDEB8B71C}" type="slidenum">
              <a:rPr lang="zh-CN" altLang="en-US" smtClean="0"/>
              <a:t>‹#›</a:t>
            </a:fld>
            <a:endParaRPr lang="zh-CN" altLang="en-US"/>
          </a:p>
        </p:txBody>
      </p:sp>
    </p:spTree>
    <p:extLst>
      <p:ext uri="{BB962C8B-B14F-4D97-AF65-F5344CB8AC3E}">
        <p14:creationId xmlns:p14="http://schemas.microsoft.com/office/powerpoint/2010/main" val="9003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816AB05-48C2-4714-B910-0F4FDEB8B71C}" type="slidenum">
              <a:rPr lang="zh-CN" altLang="en-US" smtClean="0"/>
              <a:t>1</a:t>
            </a:fld>
            <a:endParaRPr lang="zh-CN" altLang="en-US"/>
          </a:p>
        </p:txBody>
      </p:sp>
    </p:spTree>
    <p:extLst>
      <p:ext uri="{BB962C8B-B14F-4D97-AF65-F5344CB8AC3E}">
        <p14:creationId xmlns:p14="http://schemas.microsoft.com/office/powerpoint/2010/main" val="27372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17</a:t>
            </a:fld>
            <a:endParaRPr lang="zh-CN" altLang="en-US"/>
          </a:p>
        </p:txBody>
      </p:sp>
    </p:spTree>
    <p:extLst>
      <p:ext uri="{BB962C8B-B14F-4D97-AF65-F5344CB8AC3E}">
        <p14:creationId xmlns:p14="http://schemas.microsoft.com/office/powerpoint/2010/main" val="342460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18</a:t>
            </a:fld>
            <a:endParaRPr lang="zh-CN" altLang="en-US"/>
          </a:p>
        </p:txBody>
      </p:sp>
    </p:spTree>
    <p:extLst>
      <p:ext uri="{BB962C8B-B14F-4D97-AF65-F5344CB8AC3E}">
        <p14:creationId xmlns:p14="http://schemas.microsoft.com/office/powerpoint/2010/main" val="319345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20</a:t>
            </a:fld>
            <a:endParaRPr lang="zh-CN" altLang="en-US"/>
          </a:p>
        </p:txBody>
      </p:sp>
    </p:spTree>
    <p:extLst>
      <p:ext uri="{BB962C8B-B14F-4D97-AF65-F5344CB8AC3E}">
        <p14:creationId xmlns:p14="http://schemas.microsoft.com/office/powerpoint/2010/main" val="2959735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86017"/>
          <p:cNvSpPr>
            <a:spLocks noGrp="1" noRot="1" noChangeAspect="1" noTextEdit="1"/>
          </p:cNvSpPr>
          <p:nvPr>
            <p:ph type="sldImg"/>
          </p:nvPr>
        </p:nvSpPr>
        <p:spPr>
          <a:xfrm>
            <a:off x="685800" y="1143000"/>
            <a:ext cx="5486400" cy="3086100"/>
          </a:xfrm>
          <a:ln/>
        </p:spPr>
      </p:sp>
      <p:sp>
        <p:nvSpPr>
          <p:cNvPr id="25603" name="文本占位符 86018"/>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
        <p:nvSpPr>
          <p:cNvPr id="25604"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itchFamily="34" charset="0"/>
              </a:defRPr>
            </a:lvl1pPr>
            <a:lvl2pPr marL="742950" indent="-285750">
              <a:tabLst>
                <a:tab pos="723900" algn="l"/>
                <a:tab pos="1447800" algn="l"/>
                <a:tab pos="2171700" algn="l"/>
                <a:tab pos="2895600" algn="l"/>
              </a:tabLst>
              <a:defRPr>
                <a:solidFill>
                  <a:schemeClr val="tx1"/>
                </a:solidFill>
                <a:latin typeface="Arial" pitchFamily="34" charset="0"/>
              </a:defRPr>
            </a:lvl2pPr>
            <a:lvl3pPr marL="1143000" indent="-228600">
              <a:tabLst>
                <a:tab pos="723900" algn="l"/>
                <a:tab pos="1447800" algn="l"/>
                <a:tab pos="2171700" algn="l"/>
                <a:tab pos="2895600" algn="l"/>
              </a:tabLst>
              <a:defRPr>
                <a:solidFill>
                  <a:schemeClr val="tx1"/>
                </a:solidFill>
                <a:latin typeface="Arial" pitchFamily="34" charset="0"/>
              </a:defRPr>
            </a:lvl3pPr>
            <a:lvl4pPr marL="1600200" indent="-228600">
              <a:tabLst>
                <a:tab pos="723900" algn="l"/>
                <a:tab pos="1447800" algn="l"/>
                <a:tab pos="2171700" algn="l"/>
                <a:tab pos="2895600" algn="l"/>
              </a:tabLst>
              <a:defRPr>
                <a:solidFill>
                  <a:schemeClr val="tx1"/>
                </a:solidFill>
                <a:latin typeface="Arial" pitchFamily="34" charset="0"/>
              </a:defRPr>
            </a:lvl4pPr>
            <a:lvl5pPr marL="2057400" indent="-22860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fld id="{9C93C87D-B2D7-431D-96C0-95ADA07BFE6E}" type="slidenum">
              <a:rPr lang="en-US" altLang="zh-CN" smtClean="0">
                <a:ea typeface="Arial Unicode MS" pitchFamily="34" charset="-128"/>
                <a:cs typeface="Arial Unicode MS" pitchFamily="34" charset="-128"/>
              </a:rPr>
              <a:pPr/>
              <a:t>30</a:t>
            </a:fld>
            <a:endParaRPr lang="zh-CN" altLang="en-US" smtClean="0">
              <a:ea typeface="Arial Unicode MS" pitchFamily="34" charset="-128"/>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4</a:t>
            </a:fld>
            <a:endParaRPr lang="zh-CN" altLang="en-US"/>
          </a:p>
        </p:txBody>
      </p:sp>
    </p:spTree>
    <p:extLst>
      <p:ext uri="{BB962C8B-B14F-4D97-AF65-F5344CB8AC3E}">
        <p14:creationId xmlns:p14="http://schemas.microsoft.com/office/powerpoint/2010/main" val="709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6</a:t>
            </a:fld>
            <a:endParaRPr lang="zh-CN" altLang="en-US"/>
          </a:p>
        </p:txBody>
      </p:sp>
    </p:spTree>
    <p:extLst>
      <p:ext uri="{BB962C8B-B14F-4D97-AF65-F5344CB8AC3E}">
        <p14:creationId xmlns:p14="http://schemas.microsoft.com/office/powerpoint/2010/main" val="709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8</a:t>
            </a:fld>
            <a:endParaRPr lang="zh-CN" altLang="en-US"/>
          </a:p>
        </p:txBody>
      </p:sp>
    </p:spTree>
    <p:extLst>
      <p:ext uri="{BB962C8B-B14F-4D97-AF65-F5344CB8AC3E}">
        <p14:creationId xmlns:p14="http://schemas.microsoft.com/office/powerpoint/2010/main" val="709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9</a:t>
            </a:fld>
            <a:endParaRPr lang="zh-CN" altLang="en-US"/>
          </a:p>
        </p:txBody>
      </p:sp>
    </p:spTree>
    <p:extLst>
      <p:ext uri="{BB962C8B-B14F-4D97-AF65-F5344CB8AC3E}">
        <p14:creationId xmlns:p14="http://schemas.microsoft.com/office/powerpoint/2010/main" val="365464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12</a:t>
            </a:fld>
            <a:endParaRPr lang="zh-CN" altLang="en-US"/>
          </a:p>
        </p:txBody>
      </p:sp>
    </p:spTree>
    <p:extLst>
      <p:ext uri="{BB962C8B-B14F-4D97-AF65-F5344CB8AC3E}">
        <p14:creationId xmlns:p14="http://schemas.microsoft.com/office/powerpoint/2010/main" val="417363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14</a:t>
            </a:fld>
            <a:endParaRPr lang="zh-CN" altLang="en-US"/>
          </a:p>
        </p:txBody>
      </p:sp>
    </p:spTree>
    <p:extLst>
      <p:ext uri="{BB962C8B-B14F-4D97-AF65-F5344CB8AC3E}">
        <p14:creationId xmlns:p14="http://schemas.microsoft.com/office/powerpoint/2010/main" val="709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746F84F-9389-4C7B-8F98-FD88F94DF467}" type="slidenum">
              <a:rPr lang="en-US" altLang="en-US">
                <a:cs typeface="Arial" pitchFamily="34" charset="0"/>
              </a:rPr>
              <a:pPr/>
              <a:t>15</a:t>
            </a:fld>
            <a:endParaRPr lang="en-US" altLang="en-US">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16</a:t>
            </a:fld>
            <a:endParaRPr lang="zh-CN" altLang="en-US"/>
          </a:p>
        </p:txBody>
      </p:sp>
    </p:spTree>
    <p:extLst>
      <p:ext uri="{BB962C8B-B14F-4D97-AF65-F5344CB8AC3E}">
        <p14:creationId xmlns:p14="http://schemas.microsoft.com/office/powerpoint/2010/main" val="342460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2022/10/25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139241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2022/10/25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46186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2022/10/25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2553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5663DD6-CFE5-42D7-B2B1-2B2CB39378DB}"/>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61EA156-EE25-4313-BE4C-3174BF14024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EE23D56-02D8-4E09-BD23-7BE4C3812617}"/>
              </a:ext>
            </a:extLst>
          </p:cNvPr>
          <p:cNvSpPr>
            <a:spLocks noGrp="1"/>
          </p:cNvSpPr>
          <p:nvPr>
            <p:ph type="sldNum" sz="quarter" idx="16"/>
          </p:nvPr>
        </p:nvSpPr>
        <p:spPr/>
        <p:txBody>
          <a:bodyPr/>
          <a:lstStyle>
            <a:lvl1pPr>
              <a:defRPr/>
            </a:lvl1pPr>
          </a:lstStyle>
          <a:p>
            <a:pPr>
              <a:defRPr/>
            </a:pPr>
            <a:fld id="{76321C33-BF72-4B6F-A00E-C636F1AF1D14}" type="slidenum">
              <a:rPr lang="en-US" altLang="en-US"/>
              <a:pPr>
                <a:defRPr/>
              </a:pPr>
              <a:t>‹#›</a:t>
            </a:fld>
            <a:endParaRPr lang="en-US" altLang="en-US"/>
          </a:p>
        </p:txBody>
      </p:sp>
    </p:spTree>
    <p:extLst>
      <p:ext uri="{BB962C8B-B14F-4D97-AF65-F5344CB8AC3E}">
        <p14:creationId xmlns:p14="http://schemas.microsoft.com/office/powerpoint/2010/main" val="4280235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a:t>Click to edit Master title style</a:t>
            </a:r>
          </a:p>
        </p:txBody>
      </p:sp>
      <p:sp>
        <p:nvSpPr>
          <p:cNvPr id="3" name="Text Placeholder 2"/>
          <p:cNvSpPr>
            <a:spLocks noGrp="1"/>
          </p:cNvSpPr>
          <p:nvPr>
            <p:ph type="body" sz="half" idx="1"/>
          </p:nvPr>
        </p:nvSpPr>
        <p:spPr>
          <a:xfrm>
            <a:off x="914401"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1"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F4CBF76-E079-4D75-8F6F-B7C1D0EDE35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F29E110A-A846-431B-8E96-CF33B2BDF3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BB5039F-113E-4485-B245-6A09712094F6}"/>
              </a:ext>
            </a:extLst>
          </p:cNvPr>
          <p:cNvSpPr>
            <a:spLocks noGrp="1"/>
          </p:cNvSpPr>
          <p:nvPr>
            <p:ph type="sldNum" sz="quarter" idx="12"/>
          </p:nvPr>
        </p:nvSpPr>
        <p:spPr/>
        <p:txBody>
          <a:bodyPr/>
          <a:lstStyle>
            <a:lvl1pPr>
              <a:defRPr/>
            </a:lvl1pPr>
          </a:lstStyle>
          <a:p>
            <a:pPr>
              <a:defRPr/>
            </a:pPr>
            <a:fld id="{C3F6B685-3799-418C-857B-10675527B2B7}" type="slidenum">
              <a:rPr lang="en-US" altLang="en-US"/>
              <a:pPr>
                <a:defRPr/>
              </a:pPr>
              <a:t>‹#›</a:t>
            </a:fld>
            <a:endParaRPr lang="en-US" altLang="en-US"/>
          </a:p>
        </p:txBody>
      </p:sp>
    </p:spTree>
    <p:extLst>
      <p:ext uri="{BB962C8B-B14F-4D97-AF65-F5344CB8AC3E}">
        <p14:creationId xmlns:p14="http://schemas.microsoft.com/office/powerpoint/2010/main" val="521040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2022/10/25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90233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2022/10/25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198974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2022/10/25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224919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AAA839-4FAF-4E31-9F41-4C0E297EAC69}" type="datetimeFigureOut">
              <a:rPr lang="zh-CN" altLang="en-US" smtClean="0"/>
              <a:t>2022/10/25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73943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7AAA839-4FAF-4E31-9F41-4C0E297EAC69}" type="datetimeFigureOut">
              <a:rPr lang="zh-CN" altLang="en-US" smtClean="0"/>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318117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AAA839-4FAF-4E31-9F41-4C0E297EAC69}" type="datetimeFigureOut">
              <a:rPr lang="zh-CN" altLang="en-US" smtClean="0"/>
              <a:t>2022/10/25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89370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2022/10/25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088771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2022/10/25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326894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AA839-4FAF-4E31-9F41-4C0E297EAC69}" type="datetimeFigureOut">
              <a:rPr lang="zh-CN" altLang="en-US" smtClean="0"/>
              <a:t>2022/10/25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37785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3" y="92075"/>
            <a:ext cx="119634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39713" y="914400"/>
            <a:ext cx="11617325" cy="1676400"/>
          </a:xfrm>
          <a:prstGeom prst="rect">
            <a:avLst/>
          </a:prstGeom>
          <a:noFill/>
          <a:ln>
            <a:noFill/>
          </a:ln>
        </p:spPr>
        <p:txBody>
          <a:bodyPr lIns="94484" tIns="47242" rIns="94484" bIns="47242"/>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tx2"/>
              </a:buClr>
              <a:defRPr/>
            </a:pPr>
            <a:r>
              <a:rPr lang="en-US" sz="40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4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Tiểu</a:t>
            </a:r>
            <a:r>
              <a:rPr lang="en-US" sz="4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4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Ái</a:t>
            </a:r>
            <a:r>
              <a:rPr lang="en-US" sz="4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Mộ</a:t>
            </a:r>
            <a:r>
              <a:rPr lang="en-US" sz="4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a:t>
            </a:r>
            <a:endParaRPr lang="en-US"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a:p>
            <a:pPr algn="ctr">
              <a:spcBef>
                <a:spcPct val="20000"/>
              </a:spcBef>
              <a:buClr>
                <a:schemeClr val="tx2"/>
              </a:buClr>
              <a:defRPr/>
            </a:pPr>
            <a:r>
              <a:rPr lang="en-US" sz="40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a:spLocks noChangeArrowheads="1"/>
          </p:cNvSpPr>
          <p:nvPr/>
        </p:nvSpPr>
        <p:spPr bwMode="auto">
          <a:xfrm>
            <a:off x="1611313" y="2701925"/>
            <a:ext cx="8839200" cy="2446272"/>
          </a:xfrm>
          <a:prstGeom prst="rect">
            <a:avLst/>
          </a:prstGeom>
          <a:noFill/>
          <a:ln>
            <a:noFill/>
          </a:ln>
        </p:spPr>
        <p:txBody>
          <a:bodyPr lIns="94484" tIns="47242" rIns="94484" bIns="47242"/>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ct val="20000"/>
              </a:spcBef>
              <a:buClr>
                <a:schemeClr val="tx2"/>
              </a:buClr>
              <a:defRPr/>
            </a:pPr>
            <a:r>
              <a:rPr lang="en-US" sz="4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Phân</a:t>
            </a:r>
            <a:r>
              <a:rPr lang="en-US" sz="4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t>
            </a:r>
            <a:r>
              <a:rPr lang="en-US" sz="4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a:t>
            </a:r>
            <a:r>
              <a:rPr lang="en-US" sz="4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4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a:t>
            </a:r>
            <a:endParaRPr lang="en-US" sz="4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lnSpc>
                <a:spcPct val="150000"/>
              </a:lnSpc>
              <a:spcBef>
                <a:spcPct val="20000"/>
              </a:spcBef>
              <a:buClr>
                <a:schemeClr val="tx2"/>
              </a:buClr>
              <a:defRPr/>
            </a:pPr>
            <a:r>
              <a:rPr lang="en-US" sz="4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THƯA CHUYỆN VỚI MẸ</a:t>
            </a:r>
            <a:endParaRPr lang="en-US" sz="4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0444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ubtitle 2"/>
          <p:cNvSpPr txBox="1">
            <a:spLocks/>
          </p:cNvSpPr>
          <p:nvPr/>
        </p:nvSpPr>
        <p:spPr bwMode="auto">
          <a:xfrm>
            <a:off x="3044825" y="2563813"/>
            <a:ext cx="67849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20000"/>
              </a:spcBef>
            </a:pPr>
            <a:r>
              <a:rPr lang="en-US" altLang="en-US" sz="6000" b="1" dirty="0" smtClean="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Luyện</a:t>
            </a:r>
            <a:r>
              <a:rPr lang="en-US" altLang="en-US" sz="6000" b="1" dirty="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đọc</a:t>
            </a:r>
            <a:r>
              <a:rPr lang="en-US" altLang="en-US" sz="6000" b="1" dirty="0" smtClean="0">
                <a:solidFill>
                  <a:srgbClr val="0000CC"/>
                </a:solidFill>
                <a:latin typeface="Times New Roman" pitchFamily="18" charset="0"/>
                <a:cs typeface="Times New Roman" pitchFamily="18" charset="0"/>
              </a:rPr>
              <a:t> 2</a:t>
            </a:r>
            <a:endParaRPr lang="en-US" altLang="en-US" sz="6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03325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txBox="1">
            <a:spLocks/>
          </p:cNvSpPr>
          <p:nvPr/>
        </p:nvSpPr>
        <p:spPr bwMode="auto">
          <a:xfrm>
            <a:off x="3692245" y="153988"/>
            <a:ext cx="35052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spcBef>
                <a:spcPct val="20000"/>
              </a:spcBef>
            </a:pP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Giải</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nghĩa</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từ</a:t>
            </a:r>
            <a:endParaRPr lang="en-US" altLang="en-US" b="1" dirty="0">
              <a:solidFill>
                <a:srgbClr val="FF0000"/>
              </a:solidFill>
              <a:latin typeface="Times New Roman" pitchFamily="18" charset="0"/>
              <a:cs typeface="Times New Roman" pitchFamily="18" charset="0"/>
            </a:endParaRPr>
          </a:p>
        </p:txBody>
      </p:sp>
      <p:sp>
        <p:nvSpPr>
          <p:cNvPr id="3" name="Subtitle 2"/>
          <p:cNvSpPr txBox="1">
            <a:spLocks/>
          </p:cNvSpPr>
          <p:nvPr/>
        </p:nvSpPr>
        <p:spPr bwMode="auto">
          <a:xfrm>
            <a:off x="2286000" y="1209827"/>
            <a:ext cx="2286000" cy="83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20000"/>
              </a:spcBef>
            </a:pPr>
            <a:r>
              <a:rPr lang="en-US" altLang="en-US" b="1" dirty="0" err="1">
                <a:solidFill>
                  <a:srgbClr val="0000CC"/>
                </a:solidFill>
                <a:latin typeface="Times New Roman" pitchFamily="18" charset="0"/>
                <a:cs typeface="Times New Roman" pitchFamily="18" charset="0"/>
              </a:rPr>
              <a:t>Thầy</a:t>
            </a:r>
            <a:r>
              <a:rPr lang="en-US" altLang="en-US" b="1" dirty="0">
                <a:solidFill>
                  <a:srgbClr val="0000CC"/>
                </a:solidFill>
                <a:latin typeface="Times New Roman" pitchFamily="18" charset="0"/>
                <a:cs typeface="Times New Roman" pitchFamily="18" charset="0"/>
              </a:rPr>
              <a:t>:</a:t>
            </a:r>
          </a:p>
        </p:txBody>
      </p:sp>
      <p:sp>
        <p:nvSpPr>
          <p:cNvPr id="4" name="Text Box 5"/>
          <p:cNvSpPr txBox="1">
            <a:spLocks noChangeArrowheads="1"/>
          </p:cNvSpPr>
          <p:nvPr/>
        </p:nvSpPr>
        <p:spPr bwMode="auto">
          <a:xfrm>
            <a:off x="2286000" y="2286000"/>
            <a:ext cx="4294188"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GB" altLang="vi-VN" b="1">
                <a:solidFill>
                  <a:srgbClr val="0000FF"/>
                </a:solidFill>
                <a:latin typeface="Times New Roman" pitchFamily="18" charset="0"/>
                <a:cs typeface="Times New Roman" pitchFamily="18" charset="0"/>
              </a:rPr>
              <a:t>Dòng dõi quan sang:</a:t>
            </a:r>
          </a:p>
        </p:txBody>
      </p:sp>
      <p:sp>
        <p:nvSpPr>
          <p:cNvPr id="5" name="Text Box 5"/>
          <p:cNvSpPr txBox="1">
            <a:spLocks noChangeArrowheads="1"/>
          </p:cNvSpPr>
          <p:nvPr/>
        </p:nvSpPr>
        <p:spPr bwMode="auto">
          <a:xfrm>
            <a:off x="2438400" y="3200400"/>
            <a:ext cx="21336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GB" altLang="vi-VN" b="1">
                <a:solidFill>
                  <a:srgbClr val="0000FF"/>
                </a:solidFill>
                <a:latin typeface="Times New Roman" pitchFamily="18" charset="0"/>
                <a:cs typeface="Times New Roman" pitchFamily="18" charset="0"/>
              </a:rPr>
              <a:t>Bất giác:</a:t>
            </a:r>
          </a:p>
        </p:txBody>
      </p:sp>
      <p:sp>
        <p:nvSpPr>
          <p:cNvPr id="7" name="Text Box 5"/>
          <p:cNvSpPr txBox="1">
            <a:spLocks noChangeArrowheads="1"/>
          </p:cNvSpPr>
          <p:nvPr/>
        </p:nvSpPr>
        <p:spPr bwMode="auto">
          <a:xfrm>
            <a:off x="997534" y="1209828"/>
            <a:ext cx="511232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GB" altLang="vi-VN" b="1" dirty="0" err="1">
                <a:solidFill>
                  <a:srgbClr val="0000FF"/>
                </a:solidFill>
                <a:latin typeface="Times New Roman" pitchFamily="18" charset="0"/>
                <a:cs typeface="Times New Roman" pitchFamily="18" charset="0"/>
              </a:rPr>
              <a:t>Thầy</a:t>
            </a:r>
            <a:r>
              <a:rPr lang="en-GB" altLang="vi-VN" b="1" dirty="0">
                <a:solidFill>
                  <a:srgbClr val="0000FF"/>
                </a:solidFill>
                <a:latin typeface="Times New Roman" pitchFamily="18" charset="0"/>
                <a:cs typeface="Times New Roman" pitchFamily="18" charset="0"/>
              </a:rPr>
              <a:t>:</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bố</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ba</a:t>
            </a:r>
            <a:r>
              <a:rPr lang="en-GB" altLang="vi-VN" b="1" dirty="0">
                <a:latin typeface="Times New Roman" pitchFamily="18" charset="0"/>
                <a:cs typeface="Times New Roman" pitchFamily="18" charset="0"/>
              </a:rPr>
              <a:t>, cha,..</a:t>
            </a:r>
          </a:p>
        </p:txBody>
      </p:sp>
      <p:sp>
        <p:nvSpPr>
          <p:cNvPr id="8" name="Text Box 5"/>
          <p:cNvSpPr txBox="1">
            <a:spLocks noChangeArrowheads="1"/>
          </p:cNvSpPr>
          <p:nvPr/>
        </p:nvSpPr>
        <p:spPr bwMode="auto">
          <a:xfrm>
            <a:off x="983678" y="1793875"/>
            <a:ext cx="10945090"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GB" altLang="vi-VN" b="1" dirty="0" err="1">
                <a:solidFill>
                  <a:srgbClr val="0000FF"/>
                </a:solidFill>
                <a:latin typeface="Times New Roman" pitchFamily="18" charset="0"/>
                <a:cs typeface="Times New Roman" pitchFamily="18" charset="0"/>
              </a:rPr>
              <a:t>Dòng</a:t>
            </a:r>
            <a:r>
              <a:rPr lang="en-GB" altLang="vi-VN" b="1" dirty="0">
                <a:solidFill>
                  <a:srgbClr val="0000FF"/>
                </a:solidFill>
                <a:latin typeface="Times New Roman" pitchFamily="18" charset="0"/>
                <a:cs typeface="Times New Roman" pitchFamily="18" charset="0"/>
              </a:rPr>
              <a:t> </a:t>
            </a:r>
            <a:r>
              <a:rPr lang="en-GB" altLang="vi-VN" b="1" dirty="0" err="1">
                <a:solidFill>
                  <a:srgbClr val="0000FF"/>
                </a:solidFill>
                <a:latin typeface="Times New Roman" pitchFamily="18" charset="0"/>
                <a:cs typeface="Times New Roman" pitchFamily="18" charset="0"/>
              </a:rPr>
              <a:t>dõi</a:t>
            </a:r>
            <a:r>
              <a:rPr lang="en-GB" altLang="vi-VN" b="1" dirty="0">
                <a:solidFill>
                  <a:srgbClr val="0000FF"/>
                </a:solidFill>
                <a:latin typeface="Times New Roman" pitchFamily="18" charset="0"/>
                <a:cs typeface="Times New Roman" pitchFamily="18" charset="0"/>
              </a:rPr>
              <a:t> </a:t>
            </a:r>
            <a:r>
              <a:rPr lang="en-GB" altLang="vi-VN" b="1" dirty="0" err="1">
                <a:solidFill>
                  <a:srgbClr val="0000FF"/>
                </a:solidFill>
                <a:latin typeface="Times New Roman" pitchFamily="18" charset="0"/>
                <a:cs typeface="Times New Roman" pitchFamily="18" charset="0"/>
              </a:rPr>
              <a:t>quan</a:t>
            </a:r>
            <a:r>
              <a:rPr lang="en-GB" altLang="vi-VN" b="1" dirty="0">
                <a:solidFill>
                  <a:srgbClr val="0000FF"/>
                </a:solidFill>
                <a:latin typeface="Times New Roman" pitchFamily="18" charset="0"/>
                <a:cs typeface="Times New Roman" pitchFamily="18" charset="0"/>
              </a:rPr>
              <a:t> sang: </a:t>
            </a:r>
            <a:r>
              <a:rPr lang="en-GB" altLang="vi-VN" b="1" dirty="0" err="1">
                <a:latin typeface="Times New Roman" pitchFamily="18" charset="0"/>
                <a:cs typeface="Times New Roman" pitchFamily="18" charset="0"/>
              </a:rPr>
              <a:t>từ</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đời</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này</a:t>
            </a:r>
            <a:r>
              <a:rPr lang="en-GB" altLang="vi-VN" b="1" dirty="0">
                <a:latin typeface="Times New Roman" pitchFamily="18" charset="0"/>
                <a:cs typeface="Times New Roman" pitchFamily="18" charset="0"/>
              </a:rPr>
              <a:t> sang </a:t>
            </a:r>
            <a:r>
              <a:rPr lang="en-GB" altLang="vi-VN" b="1" dirty="0" err="1">
                <a:latin typeface="Times New Roman" pitchFamily="18" charset="0"/>
                <a:cs typeface="Times New Roman" pitchFamily="18" charset="0"/>
              </a:rPr>
              <a:t>đời</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khác</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đều</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có</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người</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làm</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quan</a:t>
            </a:r>
            <a:r>
              <a:rPr lang="en-GB" altLang="vi-VN" b="1" dirty="0">
                <a:latin typeface="Times New Roman" pitchFamily="18" charset="0"/>
                <a:cs typeface="Times New Roman" pitchFamily="18" charset="0"/>
              </a:rPr>
              <a:t>.</a:t>
            </a:r>
          </a:p>
        </p:txBody>
      </p:sp>
      <p:sp>
        <p:nvSpPr>
          <p:cNvPr id="9" name="Text Box 5"/>
          <p:cNvSpPr txBox="1">
            <a:spLocks noChangeArrowheads="1"/>
          </p:cNvSpPr>
          <p:nvPr/>
        </p:nvSpPr>
        <p:spPr bwMode="auto">
          <a:xfrm>
            <a:off x="955964" y="2949575"/>
            <a:ext cx="10293927"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GB" altLang="vi-VN" b="1" dirty="0" err="1">
                <a:solidFill>
                  <a:srgbClr val="0000FF"/>
                </a:solidFill>
                <a:latin typeface="Times New Roman" pitchFamily="18" charset="0"/>
                <a:cs typeface="Times New Roman" pitchFamily="18" charset="0"/>
              </a:rPr>
              <a:t>Bất</a:t>
            </a:r>
            <a:r>
              <a:rPr lang="en-GB" altLang="vi-VN" b="1" dirty="0">
                <a:solidFill>
                  <a:srgbClr val="0000FF"/>
                </a:solidFill>
                <a:latin typeface="Times New Roman" pitchFamily="18" charset="0"/>
                <a:cs typeface="Times New Roman" pitchFamily="18" charset="0"/>
              </a:rPr>
              <a:t> </a:t>
            </a:r>
            <a:r>
              <a:rPr lang="en-GB" altLang="vi-VN" b="1" dirty="0" err="1">
                <a:solidFill>
                  <a:srgbClr val="0000FF"/>
                </a:solidFill>
                <a:latin typeface="Times New Roman" pitchFamily="18" charset="0"/>
                <a:cs typeface="Times New Roman" pitchFamily="18" charset="0"/>
              </a:rPr>
              <a:t>giác</a:t>
            </a:r>
            <a:r>
              <a:rPr lang="en-GB" altLang="vi-VN" b="1" dirty="0">
                <a:solidFill>
                  <a:srgbClr val="0000FF"/>
                </a:solidFill>
                <a:latin typeface="Times New Roman" pitchFamily="18" charset="0"/>
                <a:cs typeface="Times New Roman" pitchFamily="18" charset="0"/>
              </a:rPr>
              <a:t>: </a:t>
            </a:r>
            <a:r>
              <a:rPr lang="en-GB" altLang="vi-VN" b="1" dirty="0">
                <a:latin typeface="Times New Roman" pitchFamily="18" charset="0"/>
                <a:cs typeface="Times New Roman" pitchFamily="18" charset="0"/>
              </a:rPr>
              <a:t>(</a:t>
            </a:r>
            <a:r>
              <a:rPr lang="en-GB" altLang="vi-VN" b="1" dirty="0" err="1">
                <a:latin typeface="Times New Roman" pitchFamily="18" charset="0"/>
                <a:cs typeface="Times New Roman" pitchFamily="18" charset="0"/>
              </a:rPr>
              <a:t>cử</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chỉ</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hành</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động</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cảm</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xúc</a:t>
            </a:r>
            <a:r>
              <a:rPr lang="en-GB" altLang="vi-VN" b="1" dirty="0">
                <a:latin typeface="Times New Roman" pitchFamily="18" charset="0"/>
                <a:cs typeface="Times New Roman" pitchFamily="18" charset="0"/>
              </a:rPr>
              <a:t>, ý </a:t>
            </a:r>
            <a:r>
              <a:rPr lang="en-GB" altLang="vi-VN" b="1" dirty="0" err="1">
                <a:latin typeface="Times New Roman" pitchFamily="18" charset="0"/>
                <a:cs typeface="Times New Roman" pitchFamily="18" charset="0"/>
              </a:rPr>
              <a:t>nghĩ</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chợt</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đến</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thình</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lình</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ngoài</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chủ</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định</a:t>
            </a:r>
            <a:r>
              <a:rPr lang="en-GB" altLang="vi-VN" b="1" dirty="0">
                <a:latin typeface="Times New Roman" pitchFamily="18" charset="0"/>
                <a:cs typeface="Times New Roman" pitchFamily="18" charset="0"/>
              </a:rPr>
              <a:t>.</a:t>
            </a:r>
          </a:p>
        </p:txBody>
      </p:sp>
      <p:sp>
        <p:nvSpPr>
          <p:cNvPr id="10" name="Text Box 5"/>
          <p:cNvSpPr txBox="1">
            <a:spLocks noChangeArrowheads="1"/>
          </p:cNvSpPr>
          <p:nvPr/>
        </p:nvSpPr>
        <p:spPr bwMode="auto">
          <a:xfrm>
            <a:off x="955964" y="4047286"/>
            <a:ext cx="10404762"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GB" altLang="vi-VN" b="1" dirty="0" err="1">
                <a:solidFill>
                  <a:srgbClr val="0000FF"/>
                </a:solidFill>
                <a:latin typeface="Times New Roman" pitchFamily="18" charset="0"/>
                <a:cs typeface="Times New Roman" pitchFamily="18" charset="0"/>
              </a:rPr>
              <a:t>Cây</a:t>
            </a:r>
            <a:r>
              <a:rPr lang="en-GB" altLang="vi-VN" b="1" dirty="0">
                <a:solidFill>
                  <a:srgbClr val="0000FF"/>
                </a:solidFill>
                <a:latin typeface="Times New Roman" pitchFamily="18" charset="0"/>
                <a:cs typeface="Times New Roman" pitchFamily="18" charset="0"/>
              </a:rPr>
              <a:t> </a:t>
            </a:r>
            <a:r>
              <a:rPr lang="en-GB" altLang="vi-VN" b="1" dirty="0" err="1">
                <a:solidFill>
                  <a:srgbClr val="0000FF"/>
                </a:solidFill>
                <a:latin typeface="Times New Roman" pitchFamily="18" charset="0"/>
                <a:cs typeface="Times New Roman" pitchFamily="18" charset="0"/>
              </a:rPr>
              <a:t>bông</a:t>
            </a:r>
            <a:r>
              <a:rPr lang="en-GB" altLang="vi-VN" b="1" dirty="0">
                <a:solidFill>
                  <a:srgbClr val="0000FF"/>
                </a:solidFill>
                <a:latin typeface="Times New Roman" pitchFamily="18" charset="0"/>
                <a:cs typeface="Times New Roman" pitchFamily="18" charset="0"/>
              </a:rPr>
              <a:t>: </a:t>
            </a:r>
            <a:r>
              <a:rPr lang="en-GB" altLang="vi-VN" b="1" dirty="0" err="1">
                <a:latin typeface="Times New Roman" pitchFamily="18" charset="0"/>
                <a:cs typeface="Times New Roman" pitchFamily="18" charset="0"/>
              </a:rPr>
              <a:t>pháo</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hoa</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buộc</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trên</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cột</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cao</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khi</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đốt</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xòe</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thành</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nhiều</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màu</a:t>
            </a:r>
            <a:r>
              <a:rPr lang="en-GB" altLang="vi-VN" b="1" dirty="0">
                <a:latin typeface="Times New Roman" pitchFamily="18" charset="0"/>
                <a:cs typeface="Times New Roman" pitchFamily="18" charset="0"/>
              </a:rPr>
              <a:t>.</a:t>
            </a:r>
          </a:p>
        </p:txBody>
      </p:sp>
    </p:spTree>
    <p:extLst>
      <p:ext uri="{BB962C8B-B14F-4D97-AF65-F5344CB8AC3E}">
        <p14:creationId xmlns:p14="http://schemas.microsoft.com/office/powerpoint/2010/main" val="3596938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E9A3F09B-C366-4710-A990-58E8C2D04900}"/>
              </a:ext>
            </a:extLst>
          </p:cNvPr>
          <p:cNvSpPr txBox="1">
            <a:spLocks/>
          </p:cNvSpPr>
          <p:nvPr/>
        </p:nvSpPr>
        <p:spPr bwMode="auto">
          <a:xfrm>
            <a:off x="3241675" y="109538"/>
            <a:ext cx="359939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6" name="Picture 4" descr="don nam moi 2018">
            <a:extLst>
              <a:ext uri="{FF2B5EF4-FFF2-40B4-BE49-F238E27FC236}">
                <a16:creationId xmlns:a16="http://schemas.microsoft.com/office/drawing/2014/main" xmlns="" id="{D2B7AFD4-A98C-4D49-B1D4-4DCFD46DA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97514" y="880536"/>
            <a:ext cx="3891228" cy="5029200"/>
          </a:xfrm>
          <a:prstGeom prst="rect">
            <a:avLst/>
          </a:prstGeom>
          <a:noFill/>
        </p:spPr>
      </p:pic>
      <p:sp>
        <p:nvSpPr>
          <p:cNvPr id="7" name="TextBox 4">
            <a:extLst>
              <a:ext uri="{FF2B5EF4-FFF2-40B4-BE49-F238E27FC236}">
                <a16:creationId xmlns:a16="http://schemas.microsoft.com/office/drawing/2014/main" xmlns="" id="{93162EF5-0EFD-488F-847F-0DBF3D252906}"/>
              </a:ext>
            </a:extLst>
          </p:cNvPr>
          <p:cNvSpPr txBox="1">
            <a:spLocks noChangeArrowheads="1"/>
          </p:cNvSpPr>
          <p:nvPr/>
        </p:nvSpPr>
        <p:spPr bwMode="auto">
          <a:xfrm>
            <a:off x="4702175" y="6138336"/>
            <a:ext cx="520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   Cây bông (Pháo hoa)</a:t>
            </a:r>
            <a:endParaRPr lang="vi-VN" altLang="en-US" b="1">
              <a:latin typeface="Times New Roman" panose="02020603050405020304" pitchFamily="18" charset="0"/>
              <a:cs typeface="Times New Roman" panose="02020603050405020304" pitchFamily="18" charset="0"/>
            </a:endParaRPr>
          </a:p>
        </p:txBody>
      </p:sp>
      <p:pic>
        <p:nvPicPr>
          <p:cNvPr id="10" name="Picture 1">
            <a:extLst>
              <a:ext uri="{FF2B5EF4-FFF2-40B4-BE49-F238E27FC236}">
                <a16:creationId xmlns:a16="http://schemas.microsoft.com/office/drawing/2014/main" xmlns="" id="{33F16786-30C1-462B-B902-880CB6C349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2075" y="880536"/>
            <a:ext cx="383645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a16="http://schemas.microsoft.com/office/drawing/2014/main" xmlns="" id="{97C29AFC-2276-44B8-8EBC-0976982C164F}"/>
              </a:ext>
            </a:extLst>
          </p:cNvPr>
          <p:cNvSpPr txBox="1">
            <a:spLocks noChangeArrowheads="1"/>
          </p:cNvSpPr>
          <p:nvPr/>
        </p:nvSpPr>
        <p:spPr bwMode="auto">
          <a:xfrm>
            <a:off x="1733550" y="6138336"/>
            <a:ext cx="253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a:latin typeface="Times New Roman" panose="02020603050405020304" pitchFamily="18" charset="0"/>
                <a:cs typeface="Times New Roman" panose="02020603050405020304" pitchFamily="18" charset="0"/>
              </a:rPr>
              <a:t>Tàn lửa </a:t>
            </a:r>
            <a:endParaRPr lang="vi-VN"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661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015" y="2707492"/>
            <a:ext cx="8769263" cy="1325563"/>
          </a:xfrm>
        </p:spPr>
        <p:txBody>
          <a:bodyPr/>
          <a:lstStyle/>
          <a:p>
            <a:r>
              <a:rPr lang="en-US" dirty="0" err="1" smtClean="0">
                <a:solidFill>
                  <a:srgbClr val="FF0000"/>
                </a:solidFill>
              </a:rPr>
              <a:t>Lắng</a:t>
            </a:r>
            <a:r>
              <a:rPr lang="en-US" dirty="0" smtClean="0">
                <a:solidFill>
                  <a:srgbClr val="FF0000"/>
                </a:solidFill>
              </a:rPr>
              <a:t> </a:t>
            </a:r>
            <a:r>
              <a:rPr lang="en-US" dirty="0" err="1" smtClean="0">
                <a:solidFill>
                  <a:srgbClr val="FF0000"/>
                </a:solidFill>
              </a:rPr>
              <a:t>nghe</a:t>
            </a:r>
            <a:r>
              <a:rPr lang="en-US" dirty="0" smtClean="0">
                <a:solidFill>
                  <a:srgbClr val="FF0000"/>
                </a:solidFill>
              </a:rPr>
              <a:t> </a:t>
            </a:r>
            <a:r>
              <a:rPr lang="en-US" dirty="0" err="1" smtClean="0">
                <a:solidFill>
                  <a:srgbClr val="FF0000"/>
                </a:solidFill>
              </a:rPr>
              <a:t>dò</a:t>
            </a:r>
            <a:r>
              <a:rPr lang="en-US" dirty="0" smtClean="0">
                <a:solidFill>
                  <a:srgbClr val="FF0000"/>
                </a:solidFill>
              </a:rPr>
              <a:t> </a:t>
            </a:r>
            <a:r>
              <a:rPr lang="en-US" dirty="0" err="1" smtClean="0">
                <a:solidFill>
                  <a:srgbClr val="FF0000"/>
                </a:solidFill>
              </a:rPr>
              <a:t>bài</a:t>
            </a:r>
            <a:r>
              <a:rPr lang="en-US" dirty="0" smtClean="0">
                <a:solidFill>
                  <a:srgbClr val="FF0000"/>
                </a:solidFill>
              </a:rPr>
              <a:t> </a:t>
            </a:r>
            <a:r>
              <a:rPr lang="en-US" dirty="0" err="1" smtClean="0">
                <a:solidFill>
                  <a:srgbClr val="FF0000"/>
                </a:solidFill>
              </a:rPr>
              <a:t>trong</a:t>
            </a:r>
            <a:r>
              <a:rPr lang="en-US" dirty="0" smtClean="0">
                <a:solidFill>
                  <a:srgbClr val="FF0000"/>
                </a:solidFill>
              </a:rPr>
              <a:t> SGK </a:t>
            </a:r>
            <a:r>
              <a:rPr lang="en-US" dirty="0" err="1" smtClean="0">
                <a:solidFill>
                  <a:srgbClr val="FF0000"/>
                </a:solidFill>
              </a:rPr>
              <a:t>trang</a:t>
            </a:r>
            <a:r>
              <a:rPr lang="en-US" dirty="0" smtClean="0">
                <a:solidFill>
                  <a:srgbClr val="FF0000"/>
                </a:solidFill>
              </a:rPr>
              <a:t> 85</a:t>
            </a:r>
            <a:endParaRPr lang="vi-VN" dirty="0">
              <a:solidFill>
                <a:srgbClr val="FF0000"/>
              </a:solidFill>
            </a:endParaRPr>
          </a:p>
        </p:txBody>
      </p:sp>
    </p:spTree>
    <p:extLst>
      <p:ext uri="{BB962C8B-B14F-4D97-AF65-F5344CB8AC3E}">
        <p14:creationId xmlns:p14="http://schemas.microsoft.com/office/powerpoint/2010/main" val="603960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26CEAE9A-29F1-4A32-99A8-1F7CC7584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06" y="16930"/>
            <a:ext cx="6212909" cy="6841070"/>
          </a:xfrm>
          <a:prstGeom prst="rect">
            <a:avLst/>
          </a:prstGeom>
        </p:spPr>
      </p:pic>
      <p:pic>
        <p:nvPicPr>
          <p:cNvPr id="18" name="Picture 17">
            <a:extLst>
              <a:ext uri="{FF2B5EF4-FFF2-40B4-BE49-F238E27FC236}">
                <a16:creationId xmlns:a16="http://schemas.microsoft.com/office/drawing/2014/main" xmlns="" id="{5A55DD4D-FC41-445B-9240-C4776A160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704" y="792949"/>
            <a:ext cx="5274734" cy="5776893"/>
          </a:xfrm>
          <a:prstGeom prst="rect">
            <a:avLst/>
          </a:prstGeom>
        </p:spPr>
      </p:pic>
    </p:spTree>
    <p:extLst>
      <p:ext uri="{BB962C8B-B14F-4D97-AF65-F5344CB8AC3E}">
        <p14:creationId xmlns:p14="http://schemas.microsoft.com/office/powerpoint/2010/main" val="2812849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ubtitle 2"/>
          <p:cNvSpPr txBox="1">
            <a:spLocks noChangeArrowheads="1"/>
          </p:cNvSpPr>
          <p:nvPr/>
        </p:nvSpPr>
        <p:spPr bwMode="auto">
          <a:xfrm>
            <a:off x="3932238" y="2794000"/>
            <a:ext cx="47037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20000"/>
              </a:spcBef>
            </a:pPr>
            <a:r>
              <a:rPr lang="en-US" altLang="en-US" sz="5300" b="1" dirty="0" smtClean="0">
                <a:solidFill>
                  <a:srgbClr val="0000CC"/>
                </a:solidFill>
                <a:latin typeface="Times New Roman" pitchFamily="18" charset="0"/>
                <a:cs typeface="Times New Roman" pitchFamily="18" charset="0"/>
              </a:rPr>
              <a:t>2.Tìm </a:t>
            </a:r>
            <a:r>
              <a:rPr lang="en-US" altLang="en-US" sz="5300" b="1" dirty="0" err="1">
                <a:solidFill>
                  <a:srgbClr val="0000CC"/>
                </a:solidFill>
                <a:latin typeface="Times New Roman" pitchFamily="18" charset="0"/>
                <a:cs typeface="Times New Roman" pitchFamily="18" charset="0"/>
              </a:rPr>
              <a:t>hiểu</a:t>
            </a:r>
            <a:r>
              <a:rPr lang="en-US" altLang="en-US" sz="5300" b="1" dirty="0">
                <a:solidFill>
                  <a:srgbClr val="0000CC"/>
                </a:solidFill>
                <a:latin typeface="Times New Roman" pitchFamily="18" charset="0"/>
                <a:cs typeface="Times New Roman" pitchFamily="18" charset="0"/>
              </a:rPr>
              <a:t> </a:t>
            </a:r>
            <a:r>
              <a:rPr lang="en-US" altLang="en-US" sz="5300" b="1" dirty="0" err="1">
                <a:solidFill>
                  <a:srgbClr val="0000CC"/>
                </a:solidFill>
                <a:latin typeface="Times New Roman" pitchFamily="18" charset="0"/>
                <a:cs typeface="Times New Roman" pitchFamily="18" charset="0"/>
              </a:rPr>
              <a:t>bài</a:t>
            </a:r>
            <a:endParaRPr lang="en-US" altLang="en-US" sz="53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41341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1">
            <a:extLst>
              <a:ext uri="{FF2B5EF4-FFF2-40B4-BE49-F238E27FC236}">
                <a16:creationId xmlns:a16="http://schemas.microsoft.com/office/drawing/2014/main" xmlns="" id="{FFFC4AC2-87AD-433E-A3B7-708EAE4CCBFF}"/>
              </a:ext>
            </a:extLst>
          </p:cNvPr>
          <p:cNvSpPr>
            <a:spLocks noChangeArrowheads="1"/>
          </p:cNvSpPr>
          <p:nvPr/>
        </p:nvSpPr>
        <p:spPr bwMode="auto">
          <a:xfrm>
            <a:off x="-289606" y="831145"/>
            <a:ext cx="668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23" name="文本框 17">
            <a:extLst>
              <a:ext uri="{FF2B5EF4-FFF2-40B4-BE49-F238E27FC236}">
                <a16:creationId xmlns:a16="http://schemas.microsoft.com/office/drawing/2014/main" xmlns="" id="{AB92AB31-3FD8-43C8-A810-EC4F8B182E06}"/>
              </a:ext>
            </a:extLst>
          </p:cNvPr>
          <p:cNvSpPr txBox="1">
            <a:spLocks noChangeArrowheads="1"/>
          </p:cNvSpPr>
          <p:nvPr/>
        </p:nvSpPr>
        <p:spPr bwMode="auto">
          <a:xfrm>
            <a:off x="961941" y="320688"/>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latin typeface="+mj-lt"/>
                <a:ea typeface="方正姚体" panose="02010601030101010101" pitchFamily="2" charset="-122"/>
              </a:rPr>
              <a:t>Tập đọc</a:t>
            </a:r>
            <a:endParaRPr lang="zh-CN" altLang="en-US" sz="2800" dirty="0">
              <a:latin typeface="+mj-lt"/>
              <a:ea typeface="方正姚体" panose="02010601030101010101" pitchFamily="2" charset="-122"/>
            </a:endParaRPr>
          </a:p>
        </p:txBody>
      </p:sp>
      <p:sp>
        <p:nvSpPr>
          <p:cNvPr id="3" name="TextBox 2">
            <a:extLst>
              <a:ext uri="{FF2B5EF4-FFF2-40B4-BE49-F238E27FC236}">
                <a16:creationId xmlns:a16="http://schemas.microsoft.com/office/drawing/2014/main" xmlns="" id="{5A863435-4F4A-4E1D-9E9D-1FAEEAD2B6BD}"/>
              </a:ext>
            </a:extLst>
          </p:cNvPr>
          <p:cNvSpPr txBox="1"/>
          <p:nvPr/>
        </p:nvSpPr>
        <p:spPr>
          <a:xfrm>
            <a:off x="838200" y="1835665"/>
            <a:ext cx="4461933" cy="400110"/>
          </a:xfrm>
          <a:prstGeom prst="rect">
            <a:avLst/>
          </a:prstGeom>
          <a:noFill/>
        </p:spPr>
        <p:txBody>
          <a:bodyPr wrap="square" rtlCol="0">
            <a:spAutoFit/>
          </a:bodyPr>
          <a:lstStyle/>
          <a:p>
            <a:r>
              <a:rPr lang="vi-VN" sz="2000" b="1" dirty="0"/>
              <a:t>* </a:t>
            </a:r>
            <a:r>
              <a:rPr lang="vi-VN" sz="2000" b="1" dirty="0">
                <a:latin typeface="+mj-lt"/>
              </a:rPr>
              <a:t>Đọc thầm đoạn 1 và </a:t>
            </a:r>
            <a:r>
              <a:rPr lang="vi-VN" sz="2000" b="1" dirty="0" smtClean="0">
                <a:latin typeface="+mj-lt"/>
              </a:rPr>
              <a:t>trả </a:t>
            </a:r>
            <a:r>
              <a:rPr lang="vi-VN" sz="2000" b="1" dirty="0">
                <a:latin typeface="+mj-lt"/>
              </a:rPr>
              <a:t>lời câu hỏi:</a:t>
            </a:r>
            <a:endParaRPr lang="en-US" sz="2000" b="1" dirty="0"/>
          </a:p>
        </p:txBody>
      </p:sp>
      <p:sp>
        <p:nvSpPr>
          <p:cNvPr id="25" name="TextBox 24">
            <a:extLst>
              <a:ext uri="{FF2B5EF4-FFF2-40B4-BE49-F238E27FC236}">
                <a16:creationId xmlns:a16="http://schemas.microsoft.com/office/drawing/2014/main" xmlns="" id="{820977F7-8E91-45C7-BE16-362D6D87CE12}"/>
              </a:ext>
            </a:extLst>
          </p:cNvPr>
          <p:cNvSpPr txBox="1"/>
          <p:nvPr/>
        </p:nvSpPr>
        <p:spPr>
          <a:xfrm>
            <a:off x="770468" y="2297330"/>
            <a:ext cx="5443046" cy="3785652"/>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Từ ngày phải nghỉ học, Cương đâm ra nhớ cái lò rèn cạnh trường. Một hôm, em ngỏ ý với mẹ:</a:t>
            </a:r>
          </a:p>
          <a:p>
            <a:pPr marL="285750" indent="-285750">
              <a:buFontTx/>
              <a:buChar char="-"/>
            </a:pPr>
            <a:r>
              <a:rPr lang="vi-VN" sz="2000" dirty="0">
                <a:latin typeface="Times New Roman" panose="02020603050405020304" pitchFamily="18" charset="0"/>
                <a:cs typeface="Times New Roman" panose="02020603050405020304" pitchFamily="18" charset="0"/>
              </a:rPr>
              <a:t>Mẹ nói với thầy cho con đi học nghề rèn.</a:t>
            </a:r>
          </a:p>
          <a:p>
            <a:r>
              <a:rPr lang="vi-VN" sz="2000" dirty="0">
                <a:latin typeface="Times New Roman" panose="02020603050405020304" pitchFamily="18" charset="0"/>
                <a:cs typeface="Times New Roman" panose="02020603050405020304" pitchFamily="18" charset="0"/>
              </a:rPr>
              <a:t>Mẹ Cương đã nghe rõ mồn một lời con, nhưng bà vẫn hỏi lại:</a:t>
            </a:r>
          </a:p>
          <a:p>
            <a:pPr marL="285750" indent="-285750">
              <a:buFontTx/>
              <a:buChar char="-"/>
            </a:pPr>
            <a:r>
              <a:rPr lang="vi-VN" sz="2000" dirty="0">
                <a:latin typeface="Times New Roman" panose="02020603050405020304" pitchFamily="18" charset="0"/>
                <a:cs typeface="Times New Roman" panose="02020603050405020304" pitchFamily="18" charset="0"/>
              </a:rPr>
              <a:t>Con vừa bảo gì ?</a:t>
            </a:r>
          </a:p>
          <a:p>
            <a:pPr marL="285750" indent="-285750">
              <a:buFontTx/>
              <a:buChar char="-"/>
            </a:pPr>
            <a:r>
              <a:rPr lang="vi-VN" sz="2000" dirty="0">
                <a:latin typeface="Times New Roman" panose="02020603050405020304" pitchFamily="18" charset="0"/>
                <a:cs typeface="Times New Roman" panose="02020603050405020304" pitchFamily="18" charset="0"/>
              </a:rPr>
              <a:t>Mẹ xin thầy cho con đi làm thợ rèn.</a:t>
            </a:r>
          </a:p>
          <a:p>
            <a:pPr marL="285750" indent="-285750">
              <a:buFontTx/>
              <a:buChar char="-"/>
            </a:pPr>
            <a:r>
              <a:rPr lang="vi-VN" sz="2000" dirty="0">
                <a:latin typeface="Times New Roman" panose="02020603050405020304" pitchFamily="18" charset="0"/>
                <a:cs typeface="Times New Roman" panose="02020603050405020304" pitchFamily="18" charset="0"/>
              </a:rPr>
              <a:t>Ai xui con thế ?</a:t>
            </a:r>
          </a:p>
          <a:p>
            <a:r>
              <a:rPr lang="vi-VN" sz="2000" dirty="0">
                <a:latin typeface="Times New Roman" panose="02020603050405020304" pitchFamily="18" charset="0"/>
                <a:cs typeface="Times New Roman" panose="02020603050405020304" pitchFamily="18" charset="0"/>
              </a:rPr>
              <a:t>Cương cố cắt nghĩa cho mẹ hiểu:</a:t>
            </a:r>
          </a:p>
          <a:p>
            <a:r>
              <a:rPr lang="vi-VN" sz="2000" dirty="0">
                <a:latin typeface="Times New Roman" panose="02020603050405020304" pitchFamily="18" charset="0"/>
                <a:cs typeface="Times New Roman" panose="02020603050405020304" pitchFamily="18" charset="0"/>
              </a:rPr>
              <a:t>- Thưa mẹ, tự ý con muốn thế. Con thương mẹ vất vả, đã phải nuôi bằng mấy đứa em lại còn phải nuôi con...Con muốn học một nghề để kiếm sống...</a:t>
            </a:r>
            <a:endParaRPr lang="en-US" sz="20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xmlns="" id="{36F28D6A-5316-4881-AE59-837369AEB935}"/>
              </a:ext>
            </a:extLst>
          </p:cNvPr>
          <p:cNvCxnSpPr/>
          <p:nvPr/>
        </p:nvCxnSpPr>
        <p:spPr>
          <a:xfrm>
            <a:off x="6500245" y="67733"/>
            <a:ext cx="0" cy="679026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63274A87-DC31-42D3-9C1F-35038F293B3F}"/>
              </a:ext>
            </a:extLst>
          </p:cNvPr>
          <p:cNvSpPr txBox="1"/>
          <p:nvPr/>
        </p:nvSpPr>
        <p:spPr>
          <a:xfrm>
            <a:off x="6694825" y="160088"/>
            <a:ext cx="5308587" cy="523220"/>
          </a:xfrm>
          <a:prstGeom prst="rect">
            <a:avLst/>
          </a:prstGeom>
          <a:noFill/>
        </p:spPr>
        <p:txBody>
          <a:bodyPr wrap="square" rtlCol="0">
            <a:spAutoFit/>
          </a:bodyPr>
          <a:lstStyle/>
          <a:p>
            <a:r>
              <a:rPr lang="vi-VN" sz="2800" b="1" dirty="0" smtClean="0">
                <a:solidFill>
                  <a:srgbClr val="0070C0"/>
                </a:solidFill>
                <a:latin typeface="+mj-lt"/>
              </a:rPr>
              <a:t>Cương </a:t>
            </a:r>
            <a:r>
              <a:rPr lang="vi-VN" sz="2800" b="1" dirty="0">
                <a:solidFill>
                  <a:srgbClr val="0070C0"/>
                </a:solidFill>
                <a:latin typeface="+mj-lt"/>
              </a:rPr>
              <a:t>xin mẹ đi học nghề gì ? </a:t>
            </a:r>
            <a:endParaRPr lang="en-US" sz="2800" b="1" dirty="0">
              <a:solidFill>
                <a:srgbClr val="0070C0"/>
              </a:solidFill>
              <a:latin typeface="+mj-lt"/>
            </a:endParaRPr>
          </a:p>
        </p:txBody>
      </p:sp>
      <p:sp>
        <p:nvSpPr>
          <p:cNvPr id="9" name="TextBox 8">
            <a:extLst>
              <a:ext uri="{FF2B5EF4-FFF2-40B4-BE49-F238E27FC236}">
                <a16:creationId xmlns:a16="http://schemas.microsoft.com/office/drawing/2014/main" xmlns="" id="{4C32FEAC-42AD-423D-9ECC-58DA802BA060}"/>
              </a:ext>
            </a:extLst>
          </p:cNvPr>
          <p:cNvSpPr txBox="1"/>
          <p:nvPr/>
        </p:nvSpPr>
        <p:spPr>
          <a:xfrm>
            <a:off x="6694825" y="825225"/>
            <a:ext cx="5280876" cy="954107"/>
          </a:xfrm>
          <a:prstGeom prst="rect">
            <a:avLst/>
          </a:prstGeom>
          <a:noFill/>
        </p:spPr>
        <p:txBody>
          <a:bodyPr wrap="square" rtlCol="0">
            <a:spAutoFit/>
          </a:bodyPr>
          <a:lstStyle/>
          <a:p>
            <a:pPr algn="just"/>
            <a:r>
              <a:rPr lang="vi-VN" sz="2800" b="1" dirty="0">
                <a:latin typeface="+mj-lt"/>
              </a:rPr>
              <a:t>- Cương xin mẹ đi học nghề thợ rèn</a:t>
            </a:r>
            <a:r>
              <a:rPr lang="vi-VN" sz="2800" b="1" dirty="0" smtClean="0">
                <a:latin typeface="+mj-lt"/>
              </a:rPr>
              <a:t>.</a:t>
            </a:r>
            <a:endParaRPr lang="vi-VN" sz="2800" b="1" dirty="0">
              <a:latin typeface="+mj-lt"/>
            </a:endParaRPr>
          </a:p>
        </p:txBody>
      </p:sp>
    </p:spTree>
    <p:extLst>
      <p:ext uri="{BB962C8B-B14F-4D97-AF65-F5344CB8AC3E}">
        <p14:creationId xmlns:p14="http://schemas.microsoft.com/office/powerpoint/2010/main" val="3493397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
            <a:extLst>
              <a:ext uri="{FF2B5EF4-FFF2-40B4-BE49-F238E27FC236}">
                <a16:creationId xmlns:a16="http://schemas.microsoft.com/office/drawing/2014/main" xmlns="" id="{FFFC4AC2-87AD-433E-A3B7-708EAE4CCBFF}"/>
              </a:ext>
            </a:extLst>
          </p:cNvPr>
          <p:cNvSpPr>
            <a:spLocks noChangeArrowheads="1"/>
          </p:cNvSpPr>
          <p:nvPr/>
        </p:nvSpPr>
        <p:spPr bwMode="auto">
          <a:xfrm>
            <a:off x="-289606" y="831145"/>
            <a:ext cx="668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23" name="文本框 17">
            <a:extLst>
              <a:ext uri="{FF2B5EF4-FFF2-40B4-BE49-F238E27FC236}">
                <a16:creationId xmlns:a16="http://schemas.microsoft.com/office/drawing/2014/main" xmlns="" id="{AB92AB31-3FD8-43C8-A810-EC4F8B182E06}"/>
              </a:ext>
            </a:extLst>
          </p:cNvPr>
          <p:cNvSpPr txBox="1">
            <a:spLocks noChangeArrowheads="1"/>
          </p:cNvSpPr>
          <p:nvPr/>
        </p:nvSpPr>
        <p:spPr bwMode="auto">
          <a:xfrm>
            <a:off x="961941" y="320688"/>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latin typeface="+mj-lt"/>
                <a:ea typeface="方正姚体" panose="02010601030101010101" pitchFamily="2" charset="-122"/>
              </a:rPr>
              <a:t>Tập đọc</a:t>
            </a:r>
            <a:endParaRPr lang="zh-CN" altLang="en-US" sz="2800" dirty="0">
              <a:latin typeface="+mj-lt"/>
              <a:ea typeface="方正姚体" panose="02010601030101010101" pitchFamily="2" charset="-122"/>
            </a:endParaRPr>
          </a:p>
        </p:txBody>
      </p:sp>
      <p:sp>
        <p:nvSpPr>
          <p:cNvPr id="3" name="TextBox 2">
            <a:extLst>
              <a:ext uri="{FF2B5EF4-FFF2-40B4-BE49-F238E27FC236}">
                <a16:creationId xmlns:a16="http://schemas.microsoft.com/office/drawing/2014/main" xmlns="" id="{5A863435-4F4A-4E1D-9E9D-1FAEEAD2B6BD}"/>
              </a:ext>
            </a:extLst>
          </p:cNvPr>
          <p:cNvSpPr txBox="1"/>
          <p:nvPr/>
        </p:nvSpPr>
        <p:spPr>
          <a:xfrm>
            <a:off x="838200" y="1835665"/>
            <a:ext cx="4461933" cy="400110"/>
          </a:xfrm>
          <a:prstGeom prst="rect">
            <a:avLst/>
          </a:prstGeom>
          <a:noFill/>
        </p:spPr>
        <p:txBody>
          <a:bodyPr wrap="square" rtlCol="0">
            <a:spAutoFit/>
          </a:bodyPr>
          <a:lstStyle/>
          <a:p>
            <a:r>
              <a:rPr lang="vi-VN" sz="2000" b="1" dirty="0"/>
              <a:t>* </a:t>
            </a:r>
            <a:r>
              <a:rPr lang="vi-VN" sz="2000" b="1" dirty="0">
                <a:latin typeface="+mj-lt"/>
              </a:rPr>
              <a:t>Đọc thầm đoạn 1 và </a:t>
            </a:r>
            <a:r>
              <a:rPr lang="vi-VN" sz="2000" b="1" dirty="0" smtClean="0">
                <a:latin typeface="+mj-lt"/>
              </a:rPr>
              <a:t>trả </a:t>
            </a:r>
            <a:r>
              <a:rPr lang="vi-VN" sz="2000" b="1" dirty="0">
                <a:latin typeface="+mj-lt"/>
              </a:rPr>
              <a:t>lời câu hỏi:</a:t>
            </a:r>
            <a:endParaRPr lang="en-US" sz="2000" b="1" dirty="0"/>
          </a:p>
        </p:txBody>
      </p:sp>
      <p:sp>
        <p:nvSpPr>
          <p:cNvPr id="25" name="TextBox 24">
            <a:extLst>
              <a:ext uri="{FF2B5EF4-FFF2-40B4-BE49-F238E27FC236}">
                <a16:creationId xmlns:a16="http://schemas.microsoft.com/office/drawing/2014/main" xmlns="" id="{820977F7-8E91-45C7-BE16-362D6D87CE12}"/>
              </a:ext>
            </a:extLst>
          </p:cNvPr>
          <p:cNvSpPr txBox="1"/>
          <p:nvPr/>
        </p:nvSpPr>
        <p:spPr>
          <a:xfrm>
            <a:off x="770468" y="2297330"/>
            <a:ext cx="5443046" cy="3785652"/>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Từ ngày phải nghỉ học, Cương đâm ra nhớ cái lò rèn cạnh trường. Một hôm, em ngỏ ý với mẹ:</a:t>
            </a:r>
          </a:p>
          <a:p>
            <a:pPr marL="285750" indent="-285750">
              <a:buFontTx/>
              <a:buChar char="-"/>
            </a:pPr>
            <a:r>
              <a:rPr lang="vi-VN" sz="2000" dirty="0">
                <a:latin typeface="Times New Roman" panose="02020603050405020304" pitchFamily="18" charset="0"/>
                <a:cs typeface="Times New Roman" panose="02020603050405020304" pitchFamily="18" charset="0"/>
              </a:rPr>
              <a:t>Mẹ nói với thầy cho con đi học nghề rèn.</a:t>
            </a:r>
          </a:p>
          <a:p>
            <a:r>
              <a:rPr lang="vi-VN" sz="2000" dirty="0">
                <a:latin typeface="Times New Roman" panose="02020603050405020304" pitchFamily="18" charset="0"/>
                <a:cs typeface="Times New Roman" panose="02020603050405020304" pitchFamily="18" charset="0"/>
              </a:rPr>
              <a:t>Mẹ Cương đã nghe rõ mồn một lời con, nhưng bà vẫn hỏi lại:</a:t>
            </a:r>
          </a:p>
          <a:p>
            <a:pPr marL="285750" indent="-285750">
              <a:buFontTx/>
              <a:buChar char="-"/>
            </a:pPr>
            <a:r>
              <a:rPr lang="vi-VN" sz="2000" dirty="0">
                <a:latin typeface="Times New Roman" panose="02020603050405020304" pitchFamily="18" charset="0"/>
                <a:cs typeface="Times New Roman" panose="02020603050405020304" pitchFamily="18" charset="0"/>
              </a:rPr>
              <a:t>Con vừa bảo gì ?</a:t>
            </a:r>
          </a:p>
          <a:p>
            <a:pPr marL="285750" indent="-285750">
              <a:buFontTx/>
              <a:buChar char="-"/>
            </a:pPr>
            <a:r>
              <a:rPr lang="vi-VN" sz="2000" dirty="0">
                <a:latin typeface="Times New Roman" panose="02020603050405020304" pitchFamily="18" charset="0"/>
                <a:cs typeface="Times New Roman" panose="02020603050405020304" pitchFamily="18" charset="0"/>
              </a:rPr>
              <a:t>Mẹ xin thầy cho con đi làm thợ rèn.</a:t>
            </a:r>
          </a:p>
          <a:p>
            <a:pPr marL="285750" indent="-285750">
              <a:buFontTx/>
              <a:buChar char="-"/>
            </a:pPr>
            <a:r>
              <a:rPr lang="vi-VN" sz="2000" dirty="0">
                <a:latin typeface="Times New Roman" panose="02020603050405020304" pitchFamily="18" charset="0"/>
                <a:cs typeface="Times New Roman" panose="02020603050405020304" pitchFamily="18" charset="0"/>
              </a:rPr>
              <a:t>Ai xui con thế ?</a:t>
            </a:r>
          </a:p>
          <a:p>
            <a:r>
              <a:rPr lang="vi-VN" sz="2000" dirty="0">
                <a:latin typeface="Times New Roman" panose="02020603050405020304" pitchFamily="18" charset="0"/>
                <a:cs typeface="Times New Roman" panose="02020603050405020304" pitchFamily="18" charset="0"/>
              </a:rPr>
              <a:t>Cương cố cắt nghĩa cho mẹ hiểu:</a:t>
            </a:r>
          </a:p>
          <a:p>
            <a:r>
              <a:rPr lang="vi-VN" sz="2000" dirty="0">
                <a:latin typeface="Times New Roman" panose="02020603050405020304" pitchFamily="18" charset="0"/>
                <a:cs typeface="Times New Roman" panose="02020603050405020304" pitchFamily="18" charset="0"/>
              </a:rPr>
              <a:t>- Thưa mẹ, tự ý con muốn thế. Con thương mẹ vất vả, đã phải nuôi bằng mấy đứa em lại còn phải nuôi con...Con muốn học một nghề để kiếm sống...</a:t>
            </a:r>
            <a:endParaRPr lang="en-US" sz="20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xmlns="" id="{36F28D6A-5316-4881-AE59-837369AEB935}"/>
              </a:ext>
            </a:extLst>
          </p:cNvPr>
          <p:cNvCxnSpPr/>
          <p:nvPr/>
        </p:nvCxnSpPr>
        <p:spPr>
          <a:xfrm>
            <a:off x="6500245" y="67733"/>
            <a:ext cx="0" cy="679026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63274A87-DC31-42D3-9C1F-35038F293B3F}"/>
              </a:ext>
            </a:extLst>
          </p:cNvPr>
          <p:cNvSpPr txBox="1"/>
          <p:nvPr/>
        </p:nvSpPr>
        <p:spPr>
          <a:xfrm>
            <a:off x="6694825" y="160088"/>
            <a:ext cx="5308587" cy="954107"/>
          </a:xfrm>
          <a:prstGeom prst="rect">
            <a:avLst/>
          </a:prstGeom>
          <a:noFill/>
        </p:spPr>
        <p:txBody>
          <a:bodyPr wrap="square" rtlCol="0">
            <a:spAutoFit/>
          </a:bodyPr>
          <a:lstStyle/>
          <a:p>
            <a:r>
              <a:rPr lang="vi-VN" sz="2800" b="1" dirty="0" smtClean="0">
                <a:solidFill>
                  <a:srgbClr val="0070C0"/>
                </a:solidFill>
                <a:latin typeface="+mj-lt"/>
              </a:rPr>
              <a:t>1.Cương </a:t>
            </a:r>
            <a:r>
              <a:rPr lang="vi-VN" sz="2800" b="1" dirty="0">
                <a:solidFill>
                  <a:srgbClr val="0070C0"/>
                </a:solidFill>
                <a:latin typeface="+mj-lt"/>
              </a:rPr>
              <a:t>học nghề thợ rèn để làm gì ?</a:t>
            </a:r>
            <a:endParaRPr lang="en-US" sz="2800" b="1" dirty="0">
              <a:solidFill>
                <a:srgbClr val="0070C0"/>
              </a:solidFill>
              <a:latin typeface="+mj-lt"/>
            </a:endParaRPr>
          </a:p>
        </p:txBody>
      </p:sp>
      <p:sp>
        <p:nvSpPr>
          <p:cNvPr id="9" name="TextBox 8">
            <a:extLst>
              <a:ext uri="{FF2B5EF4-FFF2-40B4-BE49-F238E27FC236}">
                <a16:creationId xmlns:a16="http://schemas.microsoft.com/office/drawing/2014/main" xmlns="" id="{4C32FEAC-42AD-423D-9ECC-58DA802BA060}"/>
              </a:ext>
            </a:extLst>
          </p:cNvPr>
          <p:cNvSpPr txBox="1"/>
          <p:nvPr/>
        </p:nvSpPr>
        <p:spPr>
          <a:xfrm>
            <a:off x="6722536" y="1396995"/>
            <a:ext cx="5280876" cy="1815882"/>
          </a:xfrm>
          <a:prstGeom prst="rect">
            <a:avLst/>
          </a:prstGeom>
          <a:noFill/>
        </p:spPr>
        <p:txBody>
          <a:bodyPr wrap="square" rtlCol="0">
            <a:spAutoFit/>
          </a:bodyPr>
          <a:lstStyle/>
          <a:p>
            <a:pPr algn="just"/>
            <a:r>
              <a:rPr lang="vi-VN" sz="2800" b="1" dirty="0" smtClean="0">
                <a:latin typeface="+mj-lt"/>
              </a:rPr>
              <a:t>- </a:t>
            </a:r>
            <a:r>
              <a:rPr lang="vi-VN" sz="2800" b="1" dirty="0">
                <a:latin typeface="+mj-lt"/>
              </a:rPr>
              <a:t>Cương học nghề thợ rèn để giúp đỡ mẹ. Cương thương mẹ vất vả. Cương muốn tự mình kiếm sống.</a:t>
            </a:r>
            <a:endParaRPr lang="en-US" sz="2800" b="1" dirty="0">
              <a:latin typeface="+mj-lt"/>
            </a:endParaRPr>
          </a:p>
        </p:txBody>
      </p:sp>
      <p:sp>
        <p:nvSpPr>
          <p:cNvPr id="10" name="Cloud 9">
            <a:extLst>
              <a:ext uri="{FF2B5EF4-FFF2-40B4-BE49-F238E27FC236}">
                <a16:creationId xmlns:a16="http://schemas.microsoft.com/office/drawing/2014/main" xmlns="" id="{AFA62DD8-CFE8-483C-B5BB-DFABBA4A9558}"/>
              </a:ext>
            </a:extLst>
          </p:cNvPr>
          <p:cNvSpPr/>
          <p:nvPr/>
        </p:nvSpPr>
        <p:spPr>
          <a:xfrm>
            <a:off x="6431580" y="3959357"/>
            <a:ext cx="5308587" cy="1097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6">
                    <a:lumMod val="50000"/>
                  </a:schemeClr>
                </a:solidFill>
              </a:rPr>
              <a:t>Đoạn 1 nói lên điều gì ?</a:t>
            </a:r>
            <a:endParaRPr lang="en-US" sz="2400" dirty="0">
              <a:solidFill>
                <a:schemeClr val="accent6">
                  <a:lumMod val="50000"/>
                </a:schemeClr>
              </a:solidFill>
            </a:endParaRPr>
          </a:p>
        </p:txBody>
      </p:sp>
      <p:sp>
        <p:nvSpPr>
          <p:cNvPr id="11" name="TextBox 10">
            <a:extLst>
              <a:ext uri="{FF2B5EF4-FFF2-40B4-BE49-F238E27FC236}">
                <a16:creationId xmlns:a16="http://schemas.microsoft.com/office/drawing/2014/main" xmlns="" id="{9704701C-F0D7-48DA-880A-328101049196}"/>
              </a:ext>
            </a:extLst>
          </p:cNvPr>
          <p:cNvSpPr txBox="1"/>
          <p:nvPr/>
        </p:nvSpPr>
        <p:spPr>
          <a:xfrm>
            <a:off x="6694826" y="5043069"/>
            <a:ext cx="5308586" cy="1569660"/>
          </a:xfrm>
          <a:prstGeom prst="rect">
            <a:avLst/>
          </a:prstGeom>
          <a:noFill/>
        </p:spPr>
        <p:txBody>
          <a:bodyPr wrap="square" rtlCol="0">
            <a:spAutoFit/>
          </a:bodyPr>
          <a:lstStyle/>
          <a:p>
            <a:pPr algn="just"/>
            <a:r>
              <a:rPr lang="vi-VN" sz="3200" dirty="0">
                <a:solidFill>
                  <a:srgbClr val="FF0000"/>
                </a:solidFill>
                <a:latin typeface="+mj-lt"/>
              </a:rPr>
              <a:t>Ý </a:t>
            </a:r>
            <a:r>
              <a:rPr lang="vi-VN" sz="3200" dirty="0" smtClean="0">
                <a:solidFill>
                  <a:srgbClr val="FF0000"/>
                </a:solidFill>
                <a:latin typeface="+mj-lt"/>
              </a:rPr>
              <a:t>1:</a:t>
            </a:r>
            <a:r>
              <a:rPr lang="en-US" sz="3200" dirty="0" smtClean="0">
                <a:solidFill>
                  <a:srgbClr val="FF0000"/>
                </a:solidFill>
                <a:latin typeface="+mj-lt"/>
              </a:rPr>
              <a:t> </a:t>
            </a:r>
            <a:r>
              <a:rPr lang="vi-VN" sz="3200" dirty="0" smtClean="0">
                <a:solidFill>
                  <a:srgbClr val="FF0000"/>
                </a:solidFill>
                <a:latin typeface="+mj-lt"/>
              </a:rPr>
              <a:t>Nói </a:t>
            </a:r>
            <a:r>
              <a:rPr lang="vi-VN" sz="3200" dirty="0">
                <a:solidFill>
                  <a:srgbClr val="FF0000"/>
                </a:solidFill>
                <a:latin typeface="+mj-lt"/>
              </a:rPr>
              <a:t>lên ước mơ của Cương trở thành thợ rèn để giúp đỡ mẹ.</a:t>
            </a:r>
            <a:endParaRPr lang="en-US" sz="3200" dirty="0">
              <a:solidFill>
                <a:srgbClr val="FF0000"/>
              </a:solidFill>
              <a:latin typeface="+mj-lt"/>
            </a:endParaRPr>
          </a:p>
        </p:txBody>
      </p:sp>
    </p:spTree>
    <p:extLst>
      <p:ext uri="{BB962C8B-B14F-4D97-AF65-F5344CB8AC3E}">
        <p14:creationId xmlns:p14="http://schemas.microsoft.com/office/powerpoint/2010/main" val="324551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1">
            <a:extLst>
              <a:ext uri="{FF2B5EF4-FFF2-40B4-BE49-F238E27FC236}">
                <a16:creationId xmlns:a16="http://schemas.microsoft.com/office/drawing/2014/main" xmlns="" id="{FFFC4AC2-87AD-433E-A3B7-708EAE4CCBFF}"/>
              </a:ext>
            </a:extLst>
          </p:cNvPr>
          <p:cNvSpPr>
            <a:spLocks noChangeArrowheads="1"/>
          </p:cNvSpPr>
          <p:nvPr/>
        </p:nvSpPr>
        <p:spPr bwMode="auto">
          <a:xfrm>
            <a:off x="2615485" y="469282"/>
            <a:ext cx="668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23" name="文本框 17">
            <a:extLst>
              <a:ext uri="{FF2B5EF4-FFF2-40B4-BE49-F238E27FC236}">
                <a16:creationId xmlns:a16="http://schemas.microsoft.com/office/drawing/2014/main" xmlns="" id="{AB92AB31-3FD8-43C8-A810-EC4F8B182E06}"/>
              </a:ext>
            </a:extLst>
          </p:cNvPr>
          <p:cNvSpPr txBox="1">
            <a:spLocks noChangeArrowheads="1"/>
          </p:cNvSpPr>
          <p:nvPr/>
        </p:nvSpPr>
        <p:spPr bwMode="auto">
          <a:xfrm>
            <a:off x="4715219" y="28235"/>
            <a:ext cx="27982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latin typeface="+mj-lt"/>
                <a:ea typeface="方正姚体" panose="02010601030101010101" pitchFamily="2" charset="-122"/>
              </a:rPr>
              <a:t>Tập đọc</a:t>
            </a:r>
            <a:endParaRPr lang="zh-CN" altLang="en-US" sz="2800" dirty="0">
              <a:latin typeface="+mj-lt"/>
              <a:ea typeface="方正姚体" panose="02010601030101010101" pitchFamily="2" charset="-122"/>
            </a:endParaRPr>
          </a:p>
        </p:txBody>
      </p:sp>
      <p:sp>
        <p:nvSpPr>
          <p:cNvPr id="3" name="TextBox 2">
            <a:extLst>
              <a:ext uri="{FF2B5EF4-FFF2-40B4-BE49-F238E27FC236}">
                <a16:creationId xmlns:a16="http://schemas.microsoft.com/office/drawing/2014/main" xmlns="" id="{5A863435-4F4A-4E1D-9E9D-1FAEEAD2B6BD}"/>
              </a:ext>
            </a:extLst>
          </p:cNvPr>
          <p:cNvSpPr txBox="1"/>
          <p:nvPr/>
        </p:nvSpPr>
        <p:spPr>
          <a:xfrm>
            <a:off x="527076" y="1200999"/>
            <a:ext cx="5155614" cy="461665"/>
          </a:xfrm>
          <a:prstGeom prst="rect">
            <a:avLst/>
          </a:prstGeom>
          <a:noFill/>
        </p:spPr>
        <p:txBody>
          <a:bodyPr wrap="square" rtlCol="0">
            <a:spAutoFit/>
          </a:bodyPr>
          <a:lstStyle/>
          <a:p>
            <a:r>
              <a:rPr lang="vi-VN" sz="2400" b="1" dirty="0"/>
              <a:t>* </a:t>
            </a:r>
            <a:r>
              <a:rPr lang="vi-VN" sz="2400" b="1" dirty="0">
                <a:latin typeface="+mj-lt"/>
              </a:rPr>
              <a:t>Đọc thầm đoạn 2 và </a:t>
            </a:r>
            <a:r>
              <a:rPr lang="vi-VN" sz="2400" b="1" dirty="0" smtClean="0">
                <a:latin typeface="+mj-lt"/>
              </a:rPr>
              <a:t>trả </a:t>
            </a:r>
            <a:r>
              <a:rPr lang="vi-VN" sz="2400" b="1" dirty="0">
                <a:latin typeface="+mj-lt"/>
              </a:rPr>
              <a:t>lời câu hỏi:</a:t>
            </a:r>
            <a:endParaRPr lang="en-US" sz="2400" b="1" dirty="0"/>
          </a:p>
        </p:txBody>
      </p:sp>
      <p:sp>
        <p:nvSpPr>
          <p:cNvPr id="25" name="TextBox 24">
            <a:extLst>
              <a:ext uri="{FF2B5EF4-FFF2-40B4-BE49-F238E27FC236}">
                <a16:creationId xmlns:a16="http://schemas.microsoft.com/office/drawing/2014/main" xmlns="" id="{820977F7-8E91-45C7-BE16-362D6D87CE12}"/>
              </a:ext>
            </a:extLst>
          </p:cNvPr>
          <p:cNvSpPr txBox="1"/>
          <p:nvPr/>
        </p:nvSpPr>
        <p:spPr>
          <a:xfrm>
            <a:off x="160879" y="1570013"/>
            <a:ext cx="11836490" cy="415498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Mẹ </a:t>
            </a:r>
            <a:r>
              <a:rPr lang="vi-VN" sz="2400" dirty="0">
                <a:latin typeface="Times New Roman" panose="02020603050405020304" pitchFamily="18" charset="0"/>
                <a:cs typeface="Times New Roman" panose="02020603050405020304" pitchFamily="18" charset="0"/>
              </a:rPr>
              <a:t>Cương như đã hiểu lòng con. Bà cảm động, xoa đầu Cương và bảo: </a:t>
            </a:r>
          </a:p>
          <a:p>
            <a:r>
              <a:rPr lang="en-US" sz="2400" dirty="0" smtClean="0">
                <a:latin typeface="Times New Roman" panose="02020603050405020304" pitchFamily="18" charset="0"/>
                <a:cs typeface="Times New Roman" panose="02020603050405020304" pitchFamily="18" charset="0"/>
              </a:rPr>
              <a:t>       - </a:t>
            </a:r>
            <a:r>
              <a:rPr lang="vi-VN" sz="2400" dirty="0" smtClean="0">
                <a:latin typeface="Times New Roman" panose="02020603050405020304" pitchFamily="18" charset="0"/>
                <a:cs typeface="Times New Roman" panose="02020603050405020304" pitchFamily="18" charset="0"/>
              </a:rPr>
              <a:t>Con </a:t>
            </a:r>
            <a:r>
              <a:rPr lang="vi-VN" sz="2400" dirty="0">
                <a:latin typeface="Times New Roman" panose="02020603050405020304" pitchFamily="18" charset="0"/>
                <a:cs typeface="Times New Roman" panose="02020603050405020304" pitchFamily="18" charset="0"/>
              </a:rPr>
              <a:t>muốn giúp mẹ như thế là phải. Nhưng biết thầy có chịu nghe không? Nhà ta tuy nghèo nhưng thuộc dòng dõi quan sang. Không lẽ bây giờ mẹ để con phải làm đầy tớ anh thợ rèn.</a:t>
            </a: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Cương </a:t>
            </a:r>
            <a:r>
              <a:rPr lang="vi-VN" sz="2400" dirty="0">
                <a:latin typeface="Times New Roman" panose="02020603050405020304" pitchFamily="18" charset="0"/>
                <a:cs typeface="Times New Roman" panose="02020603050405020304" pitchFamily="18" charset="0"/>
              </a:rPr>
              <a:t>thấy nghèn nghẹn ở cổ. Em nắm lấy tay mẹ thiết tha:</a:t>
            </a:r>
          </a:p>
          <a:p>
            <a:r>
              <a:rPr lang="en-US" sz="2400" dirty="0" smtClean="0">
                <a:latin typeface="Times New Roman" panose="02020603050405020304" pitchFamily="18" charset="0"/>
                <a:cs typeface="Times New Roman" panose="02020603050405020304" pitchFamily="18" charset="0"/>
              </a:rPr>
              <a:t>        - </a:t>
            </a:r>
            <a:r>
              <a:rPr lang="vi-VN" sz="2400" dirty="0" smtClean="0">
                <a:latin typeface="Times New Roman" panose="02020603050405020304" pitchFamily="18" charset="0"/>
                <a:cs typeface="Times New Roman" panose="02020603050405020304" pitchFamily="18" charset="0"/>
              </a:rPr>
              <a:t>Mẹ </a:t>
            </a:r>
            <a:r>
              <a:rPr lang="vi-VN" sz="2400" dirty="0">
                <a:latin typeface="Times New Roman" panose="02020603050405020304" pitchFamily="18" charset="0"/>
                <a:cs typeface="Times New Roman" panose="02020603050405020304" pitchFamily="18" charset="0"/>
              </a:rPr>
              <a:t>ơi ! Người ta ai cũng phải có một nghề. Làm ruộng hay buôn bán, làm thầy hay làm thợ đều đáng trọng như nhau. Chỉ những ai ăn bám mới đáng bị coi thường. </a:t>
            </a: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Bất </a:t>
            </a:r>
            <a:r>
              <a:rPr lang="vi-VN" sz="2400" dirty="0">
                <a:latin typeface="Times New Roman" panose="02020603050405020304" pitchFamily="18" charset="0"/>
                <a:cs typeface="Times New Roman" panose="02020603050405020304" pitchFamily="18" charset="0"/>
              </a:rPr>
              <a:t>giác, em lại nhớ đến ba người thợ nhễ nhại mồ hôi mà vui vẻ bên tiếng bể thổi “ phì phào”, tiếng búa con, búa lớn theo nhau đập “ cúc cắc” và những tàn lửa hồng, bắn tóe lên như khi đốt cây bông</a:t>
            </a:r>
          </a:p>
          <a:p>
            <a:r>
              <a:rPr lang="vi-VN" sz="2400" dirty="0">
                <a:latin typeface="Times New Roman" panose="02020603050405020304" pitchFamily="18" charset="0"/>
                <a:cs typeface="Times New Roman" panose="02020603050405020304" pitchFamily="18" charset="0"/>
              </a:rPr>
              <a:t>                                                                                         Theo Nam Cao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874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0DF558A-B7F4-408B-BED2-BC242B6990CD}"/>
              </a:ext>
            </a:extLst>
          </p:cNvPr>
          <p:cNvSpPr>
            <a:spLocks noChangeArrowheads="1"/>
          </p:cNvSpPr>
          <p:nvPr/>
        </p:nvSpPr>
        <p:spPr bwMode="auto">
          <a:xfrm>
            <a:off x="374071" y="540346"/>
            <a:ext cx="11388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4000" b="1" dirty="0" err="1" smtClean="0">
                <a:solidFill>
                  <a:srgbClr val="FF0000"/>
                </a:solidFill>
                <a:latin typeface="Times New Roman" panose="02020603050405020304" pitchFamily="18" charset="0"/>
                <a:cs typeface="Times New Roman" panose="02020603050405020304" pitchFamily="18" charset="0"/>
              </a:rPr>
              <a:t>Câu</a:t>
            </a:r>
            <a:r>
              <a:rPr lang="en-US" altLang="en-US" sz="4000" b="1" dirty="0" smtClean="0">
                <a:solidFill>
                  <a:srgbClr val="FF0000"/>
                </a:solidFill>
                <a:latin typeface="Times New Roman" panose="02020603050405020304" pitchFamily="18" charset="0"/>
                <a:cs typeface="Times New Roman" panose="02020603050405020304" pitchFamily="18" charset="0"/>
              </a:rPr>
              <a:t> 2:</a:t>
            </a:r>
            <a:r>
              <a:rPr lang="vi-VN" altLang="en-US" sz="4000" b="1" dirty="0" smtClean="0">
                <a:solidFill>
                  <a:srgbClr val="FF0000"/>
                </a:solidFill>
                <a:latin typeface="Times New Roman" panose="02020603050405020304" pitchFamily="18" charset="0"/>
                <a:cs typeface="Times New Roman" panose="02020603050405020304" pitchFamily="18" charset="0"/>
              </a:rPr>
              <a:t>Mẹ </a:t>
            </a:r>
            <a:r>
              <a:rPr lang="vi-VN" altLang="en-US" sz="4000" b="1" dirty="0">
                <a:solidFill>
                  <a:srgbClr val="FF0000"/>
                </a:solidFill>
                <a:latin typeface="Times New Roman" panose="02020603050405020304" pitchFamily="18" charset="0"/>
                <a:cs typeface="Times New Roman" panose="02020603050405020304" pitchFamily="18" charset="0"/>
              </a:rPr>
              <a:t>Cương nêu lí do phản đối như thế nào?</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CBFAD86-85FE-46D2-BDAF-5AEDA6B09ECD}"/>
              </a:ext>
            </a:extLst>
          </p:cNvPr>
          <p:cNvSpPr>
            <a:spLocks noChangeArrowheads="1"/>
          </p:cNvSpPr>
          <p:nvPr/>
        </p:nvSpPr>
        <p:spPr bwMode="auto">
          <a:xfrm>
            <a:off x="415636" y="1413186"/>
            <a:ext cx="11388437"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vi-VN" altLang="en-US" sz="3200" b="1" dirty="0" smtClean="0">
                <a:solidFill>
                  <a:srgbClr val="0000FF"/>
                </a:solidFill>
                <a:latin typeface="Times New Roman" panose="02020603050405020304" pitchFamily="18" charset="0"/>
                <a:cs typeface="Times New Roman" panose="02020603050405020304" pitchFamily="18" charset="0"/>
              </a:rPr>
              <a:t>Mẹ </a:t>
            </a:r>
            <a:r>
              <a:rPr lang="vi-VN" altLang="en-US" sz="3200" b="1" dirty="0">
                <a:solidFill>
                  <a:srgbClr val="0000FF"/>
                </a:solidFill>
                <a:latin typeface="Times New Roman" panose="02020603050405020304" pitchFamily="18" charset="0"/>
                <a:cs typeface="Times New Roman" panose="02020603050405020304" pitchFamily="18" charset="0"/>
              </a:rPr>
              <a:t>cho là Cương bị ai xui. Mẹ bảo nhà Cương thuộc dòng dõi quan sang, bố Cương cũng sẽ không chịu cho Cương đi làm nghề thợ rèn vì </a:t>
            </a:r>
            <a:r>
              <a:rPr lang="en-US" altLang="en-US" sz="3200" b="1" dirty="0" err="1">
                <a:solidFill>
                  <a:srgbClr val="0000FF"/>
                </a:solidFill>
                <a:latin typeface="Times New Roman" panose="02020603050405020304" pitchFamily="18" charset="0"/>
                <a:cs typeface="Times New Roman" panose="02020603050405020304" pitchFamily="18" charset="0"/>
              </a:rPr>
              <a:t>phải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đầy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tớ</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vi-VN" altLang="en-US" sz="3200" b="1" dirty="0">
                <a:solidFill>
                  <a:srgbClr val="0000FF"/>
                </a:solidFill>
                <a:latin typeface="Times New Roman" panose="02020603050405020304" pitchFamily="18" charset="0"/>
                <a:cs typeface="Times New Roman" panose="02020603050405020304" pitchFamily="18" charset="0"/>
              </a:rPr>
              <a:t>sợ mất thể diện gia đình. </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xmlns="" id="{CB40D6DE-9D37-4CDF-97ED-E8C7E7E002C4}"/>
              </a:ext>
            </a:extLst>
          </p:cNvPr>
          <p:cNvSpPr>
            <a:spLocks noChangeArrowheads="1"/>
          </p:cNvSpPr>
          <p:nvPr/>
        </p:nvSpPr>
        <p:spPr bwMode="auto">
          <a:xfrm>
            <a:off x="415636" y="3040079"/>
            <a:ext cx="11388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4000" b="1" dirty="0" err="1" smtClean="0">
                <a:solidFill>
                  <a:srgbClr val="FF0000"/>
                </a:solidFill>
                <a:latin typeface="Times New Roman" panose="02020603050405020304" pitchFamily="18" charset="0"/>
                <a:cs typeface="Times New Roman" panose="02020603050405020304" pitchFamily="18" charset="0"/>
              </a:rPr>
              <a:t>Câu</a:t>
            </a:r>
            <a:r>
              <a:rPr lang="en-US" altLang="en-US" sz="4000" b="1" dirty="0" smtClean="0">
                <a:solidFill>
                  <a:srgbClr val="FF0000"/>
                </a:solidFill>
                <a:latin typeface="Times New Roman" panose="02020603050405020304" pitchFamily="18" charset="0"/>
                <a:cs typeface="Times New Roman" panose="02020603050405020304" pitchFamily="18" charset="0"/>
              </a:rPr>
              <a:t> 3: </a:t>
            </a:r>
            <a:r>
              <a:rPr lang="vi-VN" altLang="en-US" sz="4000" b="1" dirty="0" smtClean="0">
                <a:solidFill>
                  <a:srgbClr val="FF0000"/>
                </a:solidFill>
                <a:latin typeface="Times New Roman" panose="02020603050405020304" pitchFamily="18" charset="0"/>
                <a:cs typeface="Times New Roman" panose="02020603050405020304" pitchFamily="18" charset="0"/>
              </a:rPr>
              <a:t>Cương </a:t>
            </a:r>
            <a:r>
              <a:rPr lang="vi-VN" altLang="en-US" sz="4000" b="1" dirty="0">
                <a:solidFill>
                  <a:srgbClr val="FF0000"/>
                </a:solidFill>
                <a:latin typeface="Times New Roman" panose="02020603050405020304" pitchFamily="18" charset="0"/>
                <a:cs typeface="Times New Roman" panose="02020603050405020304" pitchFamily="18" charset="0"/>
              </a:rPr>
              <a:t>thuyết phục mẹ bằng cách nào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D13147A3-C973-4C50-8631-00AA8B5E0045}"/>
              </a:ext>
            </a:extLst>
          </p:cNvPr>
          <p:cNvSpPr>
            <a:spLocks noChangeArrowheads="1"/>
          </p:cNvSpPr>
          <p:nvPr/>
        </p:nvSpPr>
        <p:spPr bwMode="auto">
          <a:xfrm>
            <a:off x="415636" y="3747965"/>
            <a:ext cx="11513126"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vi-VN" altLang="en-US" sz="3200" b="1" dirty="0" smtClean="0">
                <a:solidFill>
                  <a:srgbClr val="0000FF"/>
                </a:solidFill>
                <a:latin typeface="Times New Roman" panose="02020603050405020304" pitchFamily="18" charset="0"/>
                <a:cs typeface="Times New Roman" panose="02020603050405020304" pitchFamily="18" charset="0"/>
              </a:rPr>
              <a:t>Cương </a:t>
            </a:r>
            <a:r>
              <a:rPr lang="vi-VN" altLang="en-US" sz="3200" b="1" dirty="0">
                <a:solidFill>
                  <a:srgbClr val="0000FF"/>
                </a:solidFill>
                <a:latin typeface="Times New Roman" panose="02020603050405020304" pitchFamily="18" charset="0"/>
                <a:cs typeface="Times New Roman" panose="02020603050405020304" pitchFamily="18" charset="0"/>
              </a:rPr>
              <a:t>nghèn nghẹn, nắm lấy tay mẹ. Em nói với mẹ bằng những lời tha thiết: ai cũng phải có một nghề, nghề nào cũng đáng trân trọng, chỉ những ai trộm cắp hay ăn bám mới đáng bị coi thường. </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p-doc-lop-4-thua-chuyen-voi-me-a"/>
          <p:cNvPicPr>
            <a:picLocks noChangeAspect="1"/>
          </p:cNvPicPr>
          <p:nvPr/>
        </p:nvPicPr>
        <p:blipFill>
          <a:blip r:embed="rId2"/>
          <a:stretch>
            <a:fillRect/>
          </a:stretch>
        </p:blipFill>
        <p:spPr>
          <a:xfrm>
            <a:off x="0" y="1110343"/>
            <a:ext cx="9023985" cy="5747022"/>
          </a:xfrm>
          <a:prstGeom prst="rect">
            <a:avLst/>
          </a:prstGeom>
        </p:spPr>
      </p:pic>
      <p:sp>
        <p:nvSpPr>
          <p:cNvPr id="4" name="Rectangles 3"/>
          <p:cNvSpPr/>
          <p:nvPr/>
        </p:nvSpPr>
        <p:spPr>
          <a:xfrm rot="10800000" flipV="1">
            <a:off x="8310245" y="1616983"/>
            <a:ext cx="3881755" cy="521970"/>
          </a:xfrm>
          <a:prstGeom prst="rect">
            <a:avLst/>
          </a:prstGeom>
          <a:noFill/>
          <a:ln>
            <a:noFill/>
          </a:ln>
        </p:spPr>
        <p:txBody>
          <a:bodyPr wrap="square" rtlCol="0" anchor="t">
            <a:spAutoFit/>
          </a:bodyPr>
          <a:lstStyle/>
          <a:p>
            <a:pPr algn="ctr"/>
            <a:r>
              <a:rPr lang="en-US" altLang="zh-CN" sz="2800" b="1"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Bức</a:t>
            </a:r>
            <a:r>
              <a:rPr lang="en-US" altLang="zh-CN" sz="2800" b="1"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b="1"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tranh</a:t>
            </a:r>
            <a:r>
              <a:rPr lang="en-US" altLang="zh-CN" sz="2800" b="1"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b="1"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vẽ</a:t>
            </a:r>
            <a:r>
              <a:rPr lang="en-US" altLang="zh-CN" sz="2800" b="1"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b="1"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cảnh</a:t>
            </a:r>
            <a:r>
              <a:rPr lang="en-US" altLang="zh-CN" sz="2800" b="1"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b="1"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gì</a:t>
            </a:r>
            <a:r>
              <a:rPr lang="en-US" altLang="zh-CN" sz="2800" b="1"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p>
        </p:txBody>
      </p:sp>
      <p:sp>
        <p:nvSpPr>
          <p:cNvPr id="5" name="Rectangles 4"/>
          <p:cNvSpPr/>
          <p:nvPr/>
        </p:nvSpPr>
        <p:spPr>
          <a:xfrm>
            <a:off x="8382000" y="2446020"/>
            <a:ext cx="3463290" cy="3107690"/>
          </a:xfrm>
          <a:prstGeom prst="rect">
            <a:avLst/>
          </a:prstGeom>
          <a:noFill/>
          <a:ln>
            <a:noFill/>
          </a:ln>
        </p:spPr>
        <p:txBody>
          <a:bodyPr wrap="square" rtlCol="0" anchor="t">
            <a:spAutoFit/>
          </a:bodyPr>
          <a:lstStyle/>
          <a:p>
            <a:pPr algn="just"/>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Bức tranh vẽ một cậu bé đang nói chuyện với mẹ. Sau lưng cậu là hình ảnh một lò rèn. Ở đó có những người thợ đang miệt mài làm việc.</a:t>
            </a:r>
          </a:p>
        </p:txBody>
      </p:sp>
    </p:spTree>
    <p:extLst>
      <p:ext uri="{BB962C8B-B14F-4D97-AF65-F5344CB8AC3E}">
        <p14:creationId xmlns:p14="http://schemas.microsoft.com/office/powerpoint/2010/main" val="258974849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5708691-7C1E-4208-840F-39B6846F8F6C}"/>
              </a:ext>
            </a:extLst>
          </p:cNvPr>
          <p:cNvSpPr txBox="1"/>
          <p:nvPr/>
        </p:nvSpPr>
        <p:spPr>
          <a:xfrm>
            <a:off x="202065" y="3061276"/>
            <a:ext cx="11507040" cy="584775"/>
          </a:xfrm>
          <a:prstGeom prst="rect">
            <a:avLst/>
          </a:prstGeom>
          <a:noFill/>
        </p:spPr>
        <p:txBody>
          <a:bodyPr wrap="square" rtlCol="0">
            <a:spAutoFit/>
          </a:bodyPr>
          <a:lstStyle/>
          <a:p>
            <a:r>
              <a:rPr lang="vi-VN" altLang="en-US" sz="3200" b="1" dirty="0" smtClean="0">
                <a:solidFill>
                  <a:srgbClr val="FF0000"/>
                </a:solidFill>
                <a:latin typeface="+mj-lt"/>
              </a:rPr>
              <a:t>Ý </a:t>
            </a:r>
            <a:r>
              <a:rPr lang="vi-VN" altLang="en-US" sz="3200" b="1" dirty="0">
                <a:solidFill>
                  <a:srgbClr val="FF0000"/>
                </a:solidFill>
                <a:latin typeface="+mj-lt"/>
              </a:rPr>
              <a:t>2 : Cương thuyết phục mẹ để mẹ hiểu và đồng ý với em. </a:t>
            </a:r>
            <a:endParaRPr lang="en-US" sz="3200" dirty="0">
              <a:solidFill>
                <a:srgbClr val="FF0000"/>
              </a:solidFill>
              <a:latin typeface="+mj-lt"/>
            </a:endParaRPr>
          </a:p>
        </p:txBody>
      </p:sp>
      <p:sp>
        <p:nvSpPr>
          <p:cNvPr id="8" name="Rectangle 9">
            <a:extLst>
              <a:ext uri="{FF2B5EF4-FFF2-40B4-BE49-F238E27FC236}">
                <a16:creationId xmlns:a16="http://schemas.microsoft.com/office/drawing/2014/main" xmlns="" id="{E854E4FC-0462-4323-AAA4-13B9B600FE84}"/>
              </a:ext>
            </a:extLst>
          </p:cNvPr>
          <p:cNvSpPr>
            <a:spLocks noChangeArrowheads="1"/>
          </p:cNvSpPr>
          <p:nvPr/>
        </p:nvSpPr>
        <p:spPr bwMode="auto">
          <a:xfrm>
            <a:off x="600419" y="1874919"/>
            <a:ext cx="822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b="1" dirty="0">
                <a:latin typeface="Times New Roman" panose="02020603050405020304" pitchFamily="18" charset="0"/>
                <a:cs typeface="Times New Roman" panose="02020603050405020304" pitchFamily="18" charset="0"/>
              </a:rPr>
              <a:t>Nội dung chính của đoạn 2 là gì?</a:t>
            </a:r>
            <a:endParaRPr lang="en-US"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77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xmlns="" id="{892F14DF-4F68-4AAD-9A15-CB178D284D78}"/>
              </a:ext>
            </a:extLst>
          </p:cNvPr>
          <p:cNvSpPr>
            <a:spLocks noChangeArrowheads="1"/>
          </p:cNvSpPr>
          <p:nvPr/>
        </p:nvSpPr>
        <p:spPr bwMode="auto">
          <a:xfrm>
            <a:off x="157555" y="19197"/>
            <a:ext cx="102887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b="1" dirty="0" err="1" smtClean="0">
                <a:solidFill>
                  <a:srgbClr val="FF0000"/>
                </a:solidFill>
                <a:latin typeface="Times New Roman" panose="02020603050405020304" pitchFamily="18" charset="0"/>
                <a:cs typeface="Times New Roman" panose="02020603050405020304" pitchFamily="18" charset="0"/>
              </a:rPr>
              <a:t>Câu</a:t>
            </a:r>
            <a:r>
              <a:rPr lang="en-US" altLang="en-US" b="1" dirty="0" smtClean="0">
                <a:solidFill>
                  <a:srgbClr val="FF0000"/>
                </a:solidFill>
                <a:latin typeface="Times New Roman" panose="02020603050405020304" pitchFamily="18" charset="0"/>
                <a:cs typeface="Times New Roman" panose="02020603050405020304" pitchFamily="18" charset="0"/>
              </a:rPr>
              <a:t> 4: </a:t>
            </a:r>
            <a:r>
              <a:rPr lang="en-US" altLang="en-US" b="1" dirty="0" err="1" smtClean="0">
                <a:solidFill>
                  <a:srgbClr val="FF0000"/>
                </a:solidFill>
                <a:latin typeface="Times New Roman" panose="02020603050405020304" pitchFamily="18" charset="0"/>
                <a:cs typeface="Times New Roman" panose="02020603050405020304" pitchFamily="18" charset="0"/>
              </a:rPr>
              <a:t>Nhận</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xét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trò</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chuyện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hai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mẹ</a:t>
            </a:r>
            <a:r>
              <a:rPr lang="en-US" altLang="en-US" b="1" dirty="0">
                <a:solidFill>
                  <a:srgbClr val="FF0000"/>
                </a:solidFill>
                <a:latin typeface="Times New Roman" panose="02020603050405020304" pitchFamily="18" charset="0"/>
                <a:cs typeface="Times New Roman" panose="02020603050405020304" pitchFamily="18" charset="0"/>
              </a:rPr>
              <a:t> con:</a:t>
            </a:r>
            <a:r>
              <a:rPr lang="vi-VN" altLang="en-US" b="1" dirty="0">
                <a:solidFill>
                  <a:srgbClr val="FF0000"/>
                </a:solidFill>
                <a:latin typeface="Times New Roman" panose="02020603050405020304" pitchFamily="18" charset="0"/>
                <a:cs typeface="Times New Roman" panose="02020603050405020304" pitchFamily="18" charset="0"/>
              </a:rPr>
              <a:t> </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47107" name="Rectangle 4">
            <a:extLst>
              <a:ext uri="{FF2B5EF4-FFF2-40B4-BE49-F238E27FC236}">
                <a16:creationId xmlns:a16="http://schemas.microsoft.com/office/drawing/2014/main" xmlns="" id="{C9784FAF-8956-4F17-8519-7E65B13E15F7}"/>
              </a:ext>
            </a:extLst>
          </p:cNvPr>
          <p:cNvSpPr>
            <a:spLocks noChangeArrowheads="1"/>
          </p:cNvSpPr>
          <p:nvPr/>
        </p:nvSpPr>
        <p:spPr bwMode="auto">
          <a:xfrm>
            <a:off x="1638301" y="444500"/>
            <a:ext cx="6810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AutoNum type="alphaLcParenR"/>
            </a:pPr>
            <a:r>
              <a:rPr lang="en-US" altLang="en-US" b="1">
                <a:solidFill>
                  <a:srgbClr val="0000FF"/>
                </a:solidFill>
                <a:latin typeface="Times New Roman" panose="02020603050405020304" pitchFamily="18" charset="0"/>
                <a:cs typeface="Times New Roman" panose="02020603050405020304" pitchFamily="18" charset="0"/>
              </a:rPr>
              <a:t>Cách xưng hô.</a:t>
            </a:r>
          </a:p>
          <a:p>
            <a:pPr eaLnBrk="1" hangingPunct="1">
              <a:buFontTx/>
              <a:buAutoNum type="alphaLcParenR"/>
            </a:pPr>
            <a:r>
              <a:rPr lang="en-US" altLang="en-US" b="1">
                <a:solidFill>
                  <a:srgbClr val="0000FF"/>
                </a:solidFill>
                <a:latin typeface="Times New Roman" panose="02020603050405020304" pitchFamily="18" charset="0"/>
                <a:cs typeface="Times New Roman" panose="02020603050405020304" pitchFamily="18" charset="0"/>
              </a:rPr>
              <a:t>Cử chỉ trong lúc trò chuyện.</a:t>
            </a:r>
            <a:r>
              <a:rPr lang="vi-VN" altLang="en-US" b="1">
                <a:solidFill>
                  <a:srgbClr val="0000FF"/>
                </a:solidFill>
                <a:latin typeface="Times New Roman" panose="02020603050405020304" pitchFamily="18" charset="0"/>
                <a:cs typeface="Times New Roman" panose="02020603050405020304" pitchFamily="18" charset="0"/>
              </a:rPr>
              <a:t> </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1F9F9716-6A89-4311-91BA-E1482BA4335B}"/>
              </a:ext>
            </a:extLst>
          </p:cNvPr>
          <p:cNvSpPr>
            <a:spLocks noChangeArrowheads="1"/>
          </p:cNvSpPr>
          <p:nvPr/>
        </p:nvSpPr>
        <p:spPr bwMode="auto">
          <a:xfrm>
            <a:off x="1314450" y="1693864"/>
            <a:ext cx="9563100" cy="255428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vi-VN" altLang="en-US" sz="3200" b="1" dirty="0">
                <a:latin typeface="Times New Roman" panose="02020603050405020304" pitchFamily="18" charset="0"/>
                <a:cs typeface="Times New Roman" panose="02020603050405020304" pitchFamily="18" charset="0"/>
              </a:rPr>
              <a:t>* Cách xưng hô đúng theo thứ bậc trên dưới trong gia đình. Cương xưng hô với mẹ lễ phép, kính trọng. Mẹ Cương xưng mẹ gọi con rất dịu dàng, âu yếm. Qua cách xưng hô em thấy tình cảm mẹ con rất thắm thiết, thân ái.</a:t>
            </a:r>
            <a:endParaRPr lang="en-US" altLang="en-US" sz="32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4852BEBD-6102-4F96-A009-8905C0A32DE1}"/>
              </a:ext>
            </a:extLst>
          </p:cNvPr>
          <p:cNvSpPr>
            <a:spLocks noChangeArrowheads="1"/>
          </p:cNvSpPr>
          <p:nvPr/>
        </p:nvSpPr>
        <p:spPr bwMode="auto">
          <a:xfrm>
            <a:off x="1352550" y="4530725"/>
            <a:ext cx="9563100" cy="1570038"/>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vi-VN" altLang="en-US" sz="3200" b="1" dirty="0">
                <a:latin typeface="Times New Roman" panose="02020603050405020304" pitchFamily="18" charset="0"/>
                <a:cs typeface="Times New Roman" panose="02020603050405020304" pitchFamily="18" charset="0"/>
              </a:rPr>
              <a:t>Cử chỉ trong lúc trò chuyện: thân mật, tình cảm. Mẹ xoa đầu Cương khi thấy Cương biết thương mẹ, Cương nói thiết tha khi mẹ nêu lí do phản đối.</a:t>
            </a:r>
            <a:endParaRPr lang="en-US" altLang="en-US" sz="3200" b="1" dirty="0">
              <a:latin typeface="Times New Roman" panose="02020603050405020304" pitchFamily="18" charset="0"/>
              <a:cs typeface="Times New Roman" panose="02020603050405020304" pitchFamily="18" charset="0"/>
            </a:endParaRPr>
          </a:p>
        </p:txBody>
      </p:sp>
      <p:sp>
        <p:nvSpPr>
          <p:cNvPr id="6" name="文本框 17">
            <a:extLst>
              <a:ext uri="{FF2B5EF4-FFF2-40B4-BE49-F238E27FC236}">
                <a16:creationId xmlns:a16="http://schemas.microsoft.com/office/drawing/2014/main" xmlns="" id="{1CC464F1-ECF1-409B-A2E9-B8FF8D8D6AEA}"/>
              </a:ext>
            </a:extLst>
          </p:cNvPr>
          <p:cNvSpPr txBox="1">
            <a:spLocks noChangeArrowheads="1"/>
          </p:cNvSpPr>
          <p:nvPr/>
        </p:nvSpPr>
        <p:spPr bwMode="auto">
          <a:xfrm>
            <a:off x="510047" y="6156249"/>
            <a:ext cx="9066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altLang="en-US" sz="3600" b="1" dirty="0" smtClean="0">
                <a:solidFill>
                  <a:srgbClr val="C00000"/>
                </a:solidFill>
                <a:latin typeface="Times New Roman" panose="02020603050405020304" pitchFamily="18" charset="0"/>
                <a:cs typeface="Times New Roman" panose="02020603050405020304" pitchFamily="18" charset="0"/>
              </a:rPr>
              <a:t>Nội </a:t>
            </a:r>
            <a:r>
              <a:rPr lang="vi-VN" altLang="en-US" sz="3600" b="1" dirty="0">
                <a:solidFill>
                  <a:srgbClr val="C00000"/>
                </a:solidFill>
                <a:latin typeface="Times New Roman" panose="02020603050405020304" pitchFamily="18" charset="0"/>
                <a:cs typeface="Times New Roman" panose="02020603050405020304" pitchFamily="18" charset="0"/>
              </a:rPr>
              <a:t>dung chính của bài tập đọc là gì?</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17">
            <a:extLst>
              <a:ext uri="{FF2B5EF4-FFF2-40B4-BE49-F238E27FC236}">
                <a16:creationId xmlns:a16="http://schemas.microsoft.com/office/drawing/2014/main" xmlns="" id="{1CC464F1-ECF1-409B-A2E9-B8FF8D8D6AEA}"/>
              </a:ext>
            </a:extLst>
          </p:cNvPr>
          <p:cNvSpPr txBox="1">
            <a:spLocks noChangeArrowheads="1"/>
          </p:cNvSpPr>
          <p:nvPr/>
        </p:nvSpPr>
        <p:spPr bwMode="auto">
          <a:xfrm>
            <a:off x="741218" y="2316832"/>
            <a:ext cx="107095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altLang="en-US" sz="3600" b="1" u="sng" dirty="0">
                <a:solidFill>
                  <a:srgbClr val="FFFF00"/>
                </a:solidFill>
                <a:effectLst>
                  <a:outerShdw blurRad="38100" dist="38100" dir="2700000" algn="tl">
                    <a:srgbClr val="000000">
                      <a:alpha val="43137"/>
                    </a:srgbClr>
                  </a:outerShdw>
                </a:effectLst>
                <a:latin typeface="HP001 4 hàng" pitchFamily="34" charset="0"/>
                <a:cs typeface="Times New Roman" panose="02020603050405020304" pitchFamily="18" charset="0"/>
              </a:rPr>
              <a:t>Nội dung:</a:t>
            </a:r>
            <a:r>
              <a:rPr lang="vi-VN" altLang="en-US" sz="3600" b="1" dirty="0">
                <a:solidFill>
                  <a:srgbClr val="FFFF00"/>
                </a:solidFill>
                <a:effectLst>
                  <a:outerShdw blurRad="38100" dist="38100" dir="2700000" algn="tl">
                    <a:srgbClr val="000000">
                      <a:alpha val="43137"/>
                    </a:srgbClr>
                  </a:outerShdw>
                </a:effectLst>
                <a:latin typeface="HP001 4 hàng" pitchFamily="34" charset="0"/>
                <a:cs typeface="Times New Roman" panose="02020603050405020304" pitchFamily="18" charset="0"/>
              </a:rPr>
              <a:t> Cương ước mơ trở thành thợ rèn để kiếm sống </a:t>
            </a:r>
            <a:r>
              <a:rPr lang="en-US" altLang="en-US" sz="3600" b="1" dirty="0" err="1">
                <a:solidFill>
                  <a:srgbClr val="FFFF00"/>
                </a:solidFill>
                <a:effectLst>
                  <a:outerShdw blurRad="38100" dist="38100" dir="2700000" algn="tl">
                    <a:srgbClr val="000000">
                      <a:alpha val="43137"/>
                    </a:srgbClr>
                  </a:outerShdw>
                </a:effectLst>
                <a:latin typeface="HP001 4 hàng" pitchFamily="34" charset="0"/>
                <a:cs typeface="Times New Roman" pitchFamily="18" charset="0"/>
              </a:rPr>
              <a:t>nên</a:t>
            </a:r>
            <a:r>
              <a:rPr lang="en-US" altLang="en-US" sz="3600" b="1" dirty="0">
                <a:solidFill>
                  <a:srgbClr val="FFFF00"/>
                </a:solidFill>
                <a:effectLst>
                  <a:outerShdw blurRad="38100" dist="38100" dir="2700000" algn="tl">
                    <a:srgbClr val="000000">
                      <a:alpha val="43137"/>
                    </a:srgbClr>
                  </a:outerShdw>
                </a:effectLst>
                <a:latin typeface="HP001 4 hàng" pitchFamily="34" charset="0"/>
                <a:cs typeface="Times New Roman" pitchFamily="18" charset="0"/>
              </a:rPr>
              <a:t> </a:t>
            </a:r>
            <a:r>
              <a:rPr lang="en-US" altLang="en-US" sz="3600" b="1" dirty="0" err="1">
                <a:solidFill>
                  <a:srgbClr val="FFFF00"/>
                </a:solidFill>
                <a:effectLst>
                  <a:outerShdw blurRad="38100" dist="38100" dir="2700000" algn="tl">
                    <a:srgbClr val="000000">
                      <a:alpha val="43137"/>
                    </a:srgbClr>
                  </a:outerShdw>
                </a:effectLst>
                <a:latin typeface="HP001 4 hàng" pitchFamily="34" charset="0"/>
                <a:cs typeface="Times New Roman" pitchFamily="18" charset="0"/>
              </a:rPr>
              <a:t>đã</a:t>
            </a:r>
            <a:r>
              <a:rPr lang="en-US" altLang="en-US" sz="3600" b="1" dirty="0">
                <a:solidFill>
                  <a:srgbClr val="FFFF00"/>
                </a:solidFill>
                <a:effectLst>
                  <a:outerShdw blurRad="38100" dist="38100" dir="2700000" algn="tl">
                    <a:srgbClr val="000000">
                      <a:alpha val="43137"/>
                    </a:srgbClr>
                  </a:outerShdw>
                </a:effectLst>
                <a:latin typeface="HP001 4 hàng" pitchFamily="34" charset="0"/>
                <a:cs typeface="Times New Roman" pitchFamily="18" charset="0"/>
              </a:rPr>
              <a:t> </a:t>
            </a:r>
            <a:r>
              <a:rPr lang="vi-VN" altLang="en-US" sz="3600" b="1" dirty="0">
                <a:solidFill>
                  <a:srgbClr val="FFFF00"/>
                </a:solidFill>
                <a:effectLst>
                  <a:outerShdw blurRad="38100" dist="38100" dir="2700000" algn="tl">
                    <a:srgbClr val="000000">
                      <a:alpha val="43137"/>
                    </a:srgbClr>
                  </a:outerShdw>
                </a:effectLst>
                <a:latin typeface="HP001 4 hàng" pitchFamily="34" charset="0"/>
                <a:cs typeface="Times New Roman" panose="02020603050405020304" pitchFamily="18" charset="0"/>
              </a:rPr>
              <a:t>thuyết phục mẹ </a:t>
            </a:r>
            <a:r>
              <a:rPr lang="en-US" altLang="en-US" sz="3600" b="1" dirty="0" err="1">
                <a:solidFill>
                  <a:srgbClr val="FFFF00"/>
                </a:solidFill>
                <a:effectLst>
                  <a:outerShdw blurRad="38100" dist="38100" dir="2700000" algn="tl">
                    <a:srgbClr val="000000">
                      <a:alpha val="43137"/>
                    </a:srgbClr>
                  </a:outerShdw>
                </a:effectLst>
                <a:latin typeface="HP001 4 hàng" pitchFamily="34" charset="0"/>
                <a:cs typeface="Times New Roman" pitchFamily="18" charset="0"/>
              </a:rPr>
              <a:t>để</a:t>
            </a:r>
            <a:r>
              <a:rPr lang="en-US" altLang="en-US" sz="3600" b="1" dirty="0">
                <a:solidFill>
                  <a:srgbClr val="FFFF00"/>
                </a:solidFill>
                <a:effectLst>
                  <a:outerShdw blurRad="38100" dist="38100" dir="2700000" algn="tl">
                    <a:srgbClr val="000000">
                      <a:alpha val="43137"/>
                    </a:srgbClr>
                  </a:outerShdw>
                </a:effectLst>
                <a:latin typeface="HP001 4 hàng" pitchFamily="34" charset="0"/>
                <a:cs typeface="Times New Roman" pitchFamily="18" charset="0"/>
              </a:rPr>
              <a:t> </a:t>
            </a:r>
            <a:r>
              <a:rPr lang="en-US" altLang="en-US" sz="3600" b="1" dirty="0" err="1">
                <a:solidFill>
                  <a:srgbClr val="FFFF00"/>
                </a:solidFill>
                <a:effectLst>
                  <a:outerShdw blurRad="38100" dist="38100" dir="2700000" algn="tl">
                    <a:srgbClr val="000000">
                      <a:alpha val="43137"/>
                    </a:srgbClr>
                  </a:outerShdw>
                </a:effectLst>
                <a:latin typeface="HP001 4 hàng" pitchFamily="34" charset="0"/>
                <a:cs typeface="Times New Roman" pitchFamily="18" charset="0"/>
              </a:rPr>
              <a:t>mẹ</a:t>
            </a:r>
            <a:r>
              <a:rPr lang="en-US" altLang="en-US" sz="3600" b="1" dirty="0">
                <a:solidFill>
                  <a:srgbClr val="FFFF00"/>
                </a:solidFill>
                <a:effectLst>
                  <a:outerShdw blurRad="38100" dist="38100" dir="2700000" algn="tl">
                    <a:srgbClr val="000000">
                      <a:alpha val="43137"/>
                    </a:srgbClr>
                  </a:outerShdw>
                </a:effectLst>
                <a:latin typeface="HP001 4 hàng" pitchFamily="34" charset="0"/>
                <a:cs typeface="Times New Roman" pitchFamily="18" charset="0"/>
              </a:rPr>
              <a:t> </a:t>
            </a:r>
            <a:r>
              <a:rPr lang="en-US" altLang="en-US" sz="3600" b="1" dirty="0" err="1">
                <a:solidFill>
                  <a:srgbClr val="FFFF00"/>
                </a:solidFill>
                <a:effectLst>
                  <a:outerShdw blurRad="38100" dist="38100" dir="2700000" algn="tl">
                    <a:srgbClr val="000000">
                      <a:alpha val="43137"/>
                    </a:srgbClr>
                  </a:outerShdw>
                </a:effectLst>
                <a:latin typeface="HP001 4 hàng" pitchFamily="34" charset="0"/>
                <a:cs typeface="Times New Roman" pitchFamily="18" charset="0"/>
              </a:rPr>
              <a:t>thấy</a:t>
            </a:r>
            <a:r>
              <a:rPr lang="vi-VN" altLang="en-US" sz="3600" b="1" dirty="0">
                <a:solidFill>
                  <a:srgbClr val="FFFF00"/>
                </a:solidFill>
                <a:effectLst>
                  <a:outerShdw blurRad="38100" dist="38100" dir="2700000" algn="tl">
                    <a:srgbClr val="000000">
                      <a:alpha val="43137"/>
                    </a:srgbClr>
                  </a:outerShdw>
                </a:effectLst>
                <a:latin typeface="HP001 4 hàng" pitchFamily="34" charset="0"/>
                <a:cs typeface="Times New Roman" pitchFamily="18" charset="0"/>
              </a:rPr>
              <a:t> </a:t>
            </a:r>
            <a:r>
              <a:rPr lang="en-US" altLang="en-US" sz="3600" b="1" dirty="0">
                <a:solidFill>
                  <a:srgbClr val="FFFF00"/>
                </a:solidFill>
                <a:effectLst>
                  <a:outerShdw blurRad="38100" dist="38100" dir="2700000" algn="tl">
                    <a:srgbClr val="000000">
                      <a:alpha val="43137"/>
                    </a:srgbClr>
                  </a:outerShdw>
                </a:effectLst>
                <a:latin typeface="HP001 4 hàng" pitchFamily="34" charset="0"/>
                <a:cs typeface="Times New Roman" pitchFamily="18" charset="0"/>
              </a:rPr>
              <a:t>n</a:t>
            </a:r>
            <a:r>
              <a:rPr lang="vi-VN" altLang="en-US" sz="3600" b="1" dirty="0">
                <a:solidFill>
                  <a:srgbClr val="FFFF00"/>
                </a:solidFill>
                <a:effectLst>
                  <a:outerShdw blurRad="38100" dist="38100" dir="2700000" algn="tl">
                    <a:srgbClr val="000000">
                      <a:alpha val="43137"/>
                    </a:srgbClr>
                  </a:outerShdw>
                </a:effectLst>
                <a:latin typeface="HP001 4 hàng" pitchFamily="34" charset="0"/>
                <a:cs typeface="Times New Roman" pitchFamily="18" charset="0"/>
              </a:rPr>
              <a:t>ghề nghiệp nào cũng đáng quý.</a:t>
            </a:r>
            <a:endParaRPr lang="en-US" altLang="en-US" sz="3600" b="1" i="1" dirty="0">
              <a:solidFill>
                <a:srgbClr val="FFFF00"/>
              </a:solidFill>
              <a:effectLst>
                <a:outerShdw blurRad="38100" dist="38100" dir="2700000" algn="tl">
                  <a:srgbClr val="000000">
                    <a:alpha val="43137"/>
                  </a:srgbClr>
                </a:outerShdw>
              </a:effectLst>
              <a:latin typeface="HP001 4 hàng" pitchFamily="34" charset="0"/>
              <a:cs typeface="Times New Roman" panose="02020603050405020304" pitchFamily="18" charset="0"/>
            </a:endParaRPr>
          </a:p>
        </p:txBody>
      </p:sp>
    </p:spTree>
    <p:extLst>
      <p:ext uri="{BB962C8B-B14F-4D97-AF65-F5344CB8AC3E}">
        <p14:creationId xmlns:p14="http://schemas.microsoft.com/office/powerpoint/2010/main" val="636729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72" y="889441"/>
            <a:ext cx="11199205" cy="1446550"/>
          </a:xfrm>
          <a:prstGeom prst="rect">
            <a:avLst/>
          </a:prstGeom>
        </p:spPr>
        <p:txBody>
          <a:bodyPr wrap="square">
            <a:spAutoFit/>
          </a:bodyPr>
          <a:lstStyle/>
          <a:p>
            <a:r>
              <a:rPr lang="nl-NL"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Qua bài học này, em học </a:t>
            </a:r>
            <a:r>
              <a:rPr lang="nl-NL" sz="4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tập</a:t>
            </a:r>
            <a:r>
              <a:rPr lang="vi-VN" sz="4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nl-NL" sz="4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được </a:t>
            </a:r>
            <a:r>
              <a:rPr lang="nl-NL"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điều gì ở Cương ?</a:t>
            </a:r>
            <a:endParaRPr lang="vi-VN"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a:off x="1227551" y="2967335"/>
            <a:ext cx="9757775" cy="3477875"/>
          </a:xfrm>
          <a:prstGeom prst="rect">
            <a:avLst/>
          </a:prstGeom>
        </p:spPr>
        <p:txBody>
          <a:bodyPr wrap="square">
            <a:spAutoFit/>
          </a:bodyPr>
          <a:lstStyle/>
          <a:p>
            <a:r>
              <a:rPr lang="vi-VN" sz="4400" i="1" dirty="0" smtClean="0">
                <a:solidFill>
                  <a:srgbClr val="FF0000"/>
                </a:solidFill>
              </a:rPr>
              <a:t>	</a:t>
            </a:r>
            <a:r>
              <a:rPr lang="nl-NL" sz="4400" i="1" dirty="0" smtClean="0">
                <a:solidFill>
                  <a:srgbClr val="FF0000"/>
                </a:solidFill>
              </a:rPr>
              <a:t>Ước </a:t>
            </a:r>
            <a:r>
              <a:rPr lang="nl-NL" sz="4400" i="1" dirty="0">
                <a:solidFill>
                  <a:srgbClr val="FF0000"/>
                </a:solidFill>
              </a:rPr>
              <a:t>mơ có một nghề chính đáng để giúp đỡ gia đình, trong cuộc sống nghề nào cũng cao quí, đáng trân trọng, chỉ những kẻ trộm cắp, ăn bám mới bị coi thường. </a:t>
            </a:r>
            <a:endParaRPr lang="vi-VN" sz="4400" dirty="0">
              <a:solidFill>
                <a:srgbClr val="FF0000"/>
              </a:solidFill>
            </a:endParaRPr>
          </a:p>
        </p:txBody>
      </p:sp>
    </p:spTree>
    <p:extLst>
      <p:ext uri="{BB962C8B-B14F-4D97-AF65-F5344CB8AC3E}">
        <p14:creationId xmlns:p14="http://schemas.microsoft.com/office/powerpoint/2010/main" val="4194367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4191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4400" b="1">
                <a:solidFill>
                  <a:srgbClr val="0000FF"/>
                </a:solidFill>
              </a:rPr>
              <a:t>     </a:t>
            </a:r>
            <a:endParaRPr lang="en-US" altLang="en-US" b="1">
              <a:solidFill>
                <a:srgbClr val="0000FF"/>
              </a:solidFill>
            </a:endParaRPr>
          </a:p>
        </p:txBody>
      </p:sp>
      <p:sp>
        <p:nvSpPr>
          <p:cNvPr id="24579" name="Text Box 5"/>
          <p:cNvSpPr txBox="1">
            <a:spLocks noChangeArrowheads="1"/>
          </p:cNvSpPr>
          <p:nvPr/>
        </p:nvSpPr>
        <p:spPr bwMode="auto">
          <a:xfrm>
            <a:off x="5105400" y="27432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1800" b="1">
                <a:latin typeface=".VnTimeH" pitchFamily="34" charset="0"/>
              </a:rPr>
              <a:t> </a:t>
            </a:r>
          </a:p>
        </p:txBody>
      </p:sp>
      <p:sp>
        <p:nvSpPr>
          <p:cNvPr id="24580" name="Text Box 6"/>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b="1"/>
              <a:t>   </a:t>
            </a:r>
          </a:p>
        </p:txBody>
      </p:sp>
      <p:sp>
        <p:nvSpPr>
          <p:cNvPr id="11" name="Rectangle 10"/>
          <p:cNvSpPr/>
          <p:nvPr/>
        </p:nvSpPr>
        <p:spPr>
          <a:xfrm>
            <a:off x="76200" y="0"/>
            <a:ext cx="120396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4582"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11"/>
          <p:cNvSpPr>
            <a:spLocks noChangeArrowheads="1" noChangeShapeType="1" noTextEdit="1"/>
          </p:cNvSpPr>
          <p:nvPr/>
        </p:nvSpPr>
        <p:spPr bwMode="auto">
          <a:xfrm rot="366346">
            <a:off x="2801938" y="1558925"/>
            <a:ext cx="6553200" cy="2895600"/>
          </a:xfrm>
          <a:prstGeom prst="rect">
            <a:avLst/>
          </a:prstGeom>
        </p:spPr>
        <p:txBody>
          <a:bodyPr wrap="none" fromWordArt="1">
            <a:prstTxWarp prst="textCascadeUp">
              <a:avLst>
                <a:gd name="adj" fmla="val 44444"/>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4980000" scaled="1"/>
                </a:gradFill>
                <a:latin typeface="Times New Roman"/>
                <a:cs typeface="Times New Roman"/>
              </a:rPr>
              <a:t>Luyện đọc diễn cảm</a:t>
            </a:r>
            <a:endParaRPr lang="en-US" sz="3600" b="1" kern="10">
              <a:ln w="9525">
                <a:round/>
                <a:headEnd/>
                <a:tailEnd/>
              </a:ln>
              <a:gradFill rotWithShape="1">
                <a:gsLst>
                  <a:gs pos="0">
                    <a:srgbClr val="FFE701"/>
                  </a:gs>
                  <a:gs pos="100000">
                    <a:srgbClr val="FE3E02"/>
                  </a:gs>
                </a:gsLst>
                <a:lin ang="4980000" scaled="1"/>
              </a:gradFill>
              <a:latin typeface="Times New Roman"/>
              <a:cs typeface="Times New Roman"/>
            </a:endParaRPr>
          </a:p>
        </p:txBody>
      </p:sp>
    </p:spTree>
    <p:extLst>
      <p:ext uri="{BB962C8B-B14F-4D97-AF65-F5344CB8AC3E}">
        <p14:creationId xmlns:p14="http://schemas.microsoft.com/office/powerpoint/2010/main" val="1430051315"/>
      </p:ext>
    </p:extLst>
  </p:cSld>
  <p:clrMapOvr>
    <a:masterClrMapping/>
  </p:clrMapOvr>
  <p:transition spd="med">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6">
            <a:extLst>
              <a:ext uri="{FF2B5EF4-FFF2-40B4-BE49-F238E27FC236}">
                <a16:creationId xmlns:a16="http://schemas.microsoft.com/office/drawing/2014/main" xmlns="" id="{941B9E58-E0CB-473C-B27F-6AD8212C6599}"/>
              </a:ext>
            </a:extLst>
          </p:cNvPr>
          <p:cNvSpPr txBox="1">
            <a:spLocks noChangeArrowheads="1"/>
          </p:cNvSpPr>
          <p:nvPr/>
        </p:nvSpPr>
        <p:spPr bwMode="auto">
          <a:xfrm>
            <a:off x="3248026" y="3962401"/>
            <a:ext cx="2043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vi-VN" altLang="en-US" sz="1800">
              <a:latin typeface="Times New Roman" panose="02020603050405020304" pitchFamily="18" charset="0"/>
            </a:endParaRPr>
          </a:p>
        </p:txBody>
      </p:sp>
      <p:sp>
        <p:nvSpPr>
          <p:cNvPr id="52227" name="Text Box 10">
            <a:extLst>
              <a:ext uri="{FF2B5EF4-FFF2-40B4-BE49-F238E27FC236}">
                <a16:creationId xmlns:a16="http://schemas.microsoft.com/office/drawing/2014/main" xmlns="" id="{154EA6D9-246A-472A-B99C-5D027D5DF092}"/>
              </a:ext>
            </a:extLst>
          </p:cNvPr>
          <p:cNvSpPr txBox="1">
            <a:spLocks noChangeArrowheads="1"/>
          </p:cNvSpPr>
          <p:nvPr/>
        </p:nvSpPr>
        <p:spPr bwMode="auto">
          <a:xfrm>
            <a:off x="6343651" y="3124201"/>
            <a:ext cx="3343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endParaRPr>
          </a:p>
        </p:txBody>
      </p:sp>
      <p:sp>
        <p:nvSpPr>
          <p:cNvPr id="52228" name="Text Box 11">
            <a:extLst>
              <a:ext uri="{FF2B5EF4-FFF2-40B4-BE49-F238E27FC236}">
                <a16:creationId xmlns:a16="http://schemas.microsoft.com/office/drawing/2014/main" xmlns="" id="{3BC69FFF-4D2D-4928-AF13-FBEA2A6751D5}"/>
              </a:ext>
            </a:extLst>
          </p:cNvPr>
          <p:cNvSpPr txBox="1">
            <a:spLocks noChangeArrowheads="1"/>
          </p:cNvSpPr>
          <p:nvPr/>
        </p:nvSpPr>
        <p:spPr bwMode="auto">
          <a:xfrm>
            <a:off x="734291" y="1026244"/>
            <a:ext cx="10667999"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lnSpc>
                <a:spcPct val="150000"/>
              </a:lnSpc>
              <a:spcBef>
                <a:spcPct val="50000"/>
              </a:spcBef>
            </a:pPr>
            <a:r>
              <a:rPr lang="en-US" altLang="en-US" sz="2400" dirty="0">
                <a:latin typeface="Times New Roman" panose="02020603050405020304" pitchFamily="18" charset="0"/>
              </a:rPr>
              <a:t>       </a:t>
            </a:r>
            <a:r>
              <a:rPr lang="en-US" altLang="en-US" sz="2800" dirty="0" err="1">
                <a:solidFill>
                  <a:srgbClr val="0000FF"/>
                </a:solidFill>
                <a:latin typeface="Times New Roman" panose="02020603050405020304" pitchFamily="18" charset="0"/>
              </a:rPr>
              <a:t>Cương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thấy</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nghèn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nghẹn</a:t>
            </a:r>
            <a:r>
              <a:rPr lang="en-US" altLang="en-US" sz="2800" dirty="0">
                <a:solidFill>
                  <a:srgbClr val="FF0000"/>
                </a:solidFill>
                <a:latin typeface="Times New Roman" panose="02020603050405020304" pitchFamily="18" charset="0"/>
              </a:rPr>
              <a:t> </a:t>
            </a:r>
            <a:r>
              <a:rPr lang="en-US" altLang="en-US" sz="2800" dirty="0">
                <a:solidFill>
                  <a:srgbClr val="0000FF"/>
                </a:solidFill>
                <a:latin typeface="Times New Roman" panose="02020603050405020304" pitchFamily="18" charset="0"/>
              </a:rPr>
              <a:t>ở </a:t>
            </a:r>
            <a:r>
              <a:rPr lang="en-US" altLang="en-US" sz="2800" dirty="0" err="1">
                <a:solidFill>
                  <a:srgbClr val="0000FF"/>
                </a:solidFill>
                <a:latin typeface="Times New Roman" panose="02020603050405020304" pitchFamily="18" charset="0"/>
              </a:rPr>
              <a:t>cổ</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Em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nắm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lấy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tay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mẹ</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thiết</a:t>
            </a:r>
            <a:r>
              <a:rPr lang="en-US" altLang="en-US" sz="2800" b="1" i="1"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tha</a:t>
            </a:r>
            <a:r>
              <a:rPr lang="en-US" altLang="en-US" sz="2800" dirty="0">
                <a:solidFill>
                  <a:srgbClr val="FF0000"/>
                </a:solidFill>
                <a:latin typeface="Times New Roman" panose="02020603050405020304" pitchFamily="18" charset="0"/>
              </a:rPr>
              <a:t>:</a:t>
            </a:r>
          </a:p>
          <a:p>
            <a:pPr algn="just" eaLnBrk="1" hangingPunct="1">
              <a:lnSpc>
                <a:spcPct val="150000"/>
              </a:lnSpc>
              <a:spcBef>
                <a:spcPct val="50000"/>
              </a:spcBef>
            </a:pPr>
            <a:r>
              <a:rPr lang="en-US" altLang="en-US" sz="2800" dirty="0">
                <a:solidFill>
                  <a:srgbClr val="0000FF"/>
                </a:solidFill>
                <a:latin typeface="Times New Roman" panose="02020603050405020304" pitchFamily="18" charset="0"/>
              </a:rPr>
              <a:t>       - </a:t>
            </a:r>
            <a:r>
              <a:rPr lang="en-US" altLang="en-US" sz="2800" dirty="0" err="1">
                <a:solidFill>
                  <a:srgbClr val="0000FF"/>
                </a:solidFill>
                <a:latin typeface="Times New Roman" panose="02020603050405020304" pitchFamily="18" charset="0"/>
              </a:rPr>
              <a:t>Mẹ</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ơi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Người</a:t>
            </a:r>
            <a:r>
              <a:rPr lang="en-US" altLang="en-US" sz="2800" dirty="0">
                <a:solidFill>
                  <a:srgbClr val="0000FF"/>
                </a:solidFill>
                <a:latin typeface="Times New Roman" panose="02020603050405020304" pitchFamily="18" charset="0"/>
              </a:rPr>
              <a:t> ta ai </a:t>
            </a:r>
            <a:r>
              <a:rPr lang="en-US" altLang="en-US" sz="2800" dirty="0" err="1">
                <a:solidFill>
                  <a:srgbClr val="0000FF"/>
                </a:solidFill>
                <a:latin typeface="Times New Roman" panose="02020603050405020304" pitchFamily="18" charset="0"/>
              </a:rPr>
              <a:t>cũng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phải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có</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một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nghề</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Làm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ruộng</a:t>
            </a:r>
            <a:r>
              <a:rPr lang="en-US" altLang="en-US" sz="2800" dirty="0">
                <a:solidFill>
                  <a:srgbClr val="0000FF"/>
                </a:solidFill>
                <a:latin typeface="Times New Roman" panose="02020603050405020304" pitchFamily="18" charset="0"/>
              </a:rPr>
              <a:t> </a:t>
            </a:r>
            <a:r>
              <a:rPr lang="en-US" altLang="en-US" sz="2800" dirty="0" smtClean="0">
                <a:solidFill>
                  <a:srgbClr val="0000FF"/>
                </a:solidFill>
                <a:latin typeface="Times New Roman" panose="02020603050405020304" pitchFamily="18" charset="0"/>
              </a:rPr>
              <a:t>hay </a:t>
            </a:r>
            <a:r>
              <a:rPr lang="en-US" altLang="en-US" sz="2800" dirty="0" err="1" smtClean="0">
                <a:solidFill>
                  <a:srgbClr val="0000FF"/>
                </a:solidFill>
                <a:latin typeface="Times New Roman" panose="02020603050405020304" pitchFamily="18" charset="0"/>
              </a:rPr>
              <a:t>buôn</a:t>
            </a:r>
            <a:r>
              <a:rPr lang="en-US" altLang="en-US" sz="2800" dirty="0" smtClean="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bán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làm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thầy</a:t>
            </a:r>
            <a:r>
              <a:rPr lang="en-US" altLang="en-US" sz="2800" dirty="0">
                <a:solidFill>
                  <a:srgbClr val="0000FF"/>
                </a:solidFill>
                <a:latin typeface="Times New Roman" panose="02020603050405020304" pitchFamily="18" charset="0"/>
              </a:rPr>
              <a:t> hay </a:t>
            </a:r>
            <a:r>
              <a:rPr lang="en-US" altLang="en-US" sz="2800" dirty="0" err="1">
                <a:solidFill>
                  <a:srgbClr val="0000FF"/>
                </a:solidFill>
                <a:latin typeface="Times New Roman" panose="02020603050405020304" pitchFamily="18" charset="0"/>
              </a:rPr>
              <a:t>làm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thợ</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đều</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đáng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trọng</a:t>
            </a:r>
            <a:r>
              <a:rPr lang="en-US" altLang="en-US" sz="2800" dirty="0">
                <a:solidFill>
                  <a:srgbClr val="FF0000"/>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như</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nhau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Chỉ</a:t>
            </a:r>
            <a:r>
              <a:rPr lang="en-US" altLang="en-US" sz="2800" dirty="0">
                <a:solidFill>
                  <a:srgbClr val="0000FF"/>
                </a:solidFill>
                <a:latin typeface="Times New Roman" panose="02020603050405020304" pitchFamily="18" charset="0"/>
              </a:rPr>
              <a:t> </a:t>
            </a:r>
            <a:r>
              <a:rPr lang="en-US" altLang="en-US" sz="2800" dirty="0" err="1" smtClean="0">
                <a:solidFill>
                  <a:srgbClr val="0000FF"/>
                </a:solidFill>
                <a:latin typeface="Times New Roman" panose="02020603050405020304" pitchFamily="18" charset="0"/>
              </a:rPr>
              <a:t>những</a:t>
            </a:r>
            <a:r>
              <a:rPr lang="en-US" altLang="en-US" sz="2800" dirty="0" smtClean="0">
                <a:solidFill>
                  <a:srgbClr val="0000FF"/>
                </a:solidFill>
                <a:latin typeface="Times New Roman" panose="02020603050405020304" pitchFamily="18" charset="0"/>
              </a:rPr>
              <a:t> </a:t>
            </a:r>
            <a:r>
              <a:rPr lang="en-US" altLang="en-US" sz="2800" dirty="0">
                <a:solidFill>
                  <a:srgbClr val="0000FF"/>
                </a:solidFill>
                <a:latin typeface="Times New Roman" panose="02020603050405020304" pitchFamily="18" charset="0"/>
              </a:rPr>
              <a:t>ai </a:t>
            </a:r>
            <a:r>
              <a:rPr lang="en-US" altLang="en-US" sz="2800" b="1" i="1" dirty="0" err="1">
                <a:solidFill>
                  <a:srgbClr val="FF0000"/>
                </a:solidFill>
                <a:latin typeface="Times New Roman" panose="02020603050405020304" pitchFamily="18" charset="0"/>
              </a:rPr>
              <a:t>trộm</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cắp</a:t>
            </a:r>
            <a:r>
              <a:rPr lang="en-US" altLang="en-US" sz="2800" dirty="0">
                <a:solidFill>
                  <a:srgbClr val="FF0000"/>
                </a:solidFill>
                <a:latin typeface="Times New Roman" panose="02020603050405020304" pitchFamily="18" charset="0"/>
              </a:rPr>
              <a:t> </a:t>
            </a:r>
            <a:r>
              <a:rPr lang="vi-VN" altLang="en-US" sz="2800" dirty="0">
                <a:solidFill>
                  <a:srgbClr val="FF0000"/>
                </a:solidFill>
                <a:latin typeface="Times New Roman" panose="02020603050405020304" pitchFamily="18" charset="0"/>
              </a:rPr>
              <a:t> </a:t>
            </a:r>
            <a:r>
              <a:rPr lang="en-US" altLang="en-US" sz="2800" dirty="0">
                <a:solidFill>
                  <a:srgbClr val="0000FF"/>
                </a:solidFill>
                <a:latin typeface="Times New Roman" panose="02020603050405020304" pitchFamily="18" charset="0"/>
              </a:rPr>
              <a:t>hay </a:t>
            </a:r>
            <a:r>
              <a:rPr lang="en-US" altLang="en-US" sz="2800" b="1" i="1" dirty="0" err="1">
                <a:solidFill>
                  <a:srgbClr val="FF0000"/>
                </a:solidFill>
                <a:latin typeface="Times New Roman" panose="02020603050405020304" pitchFamily="18" charset="0"/>
              </a:rPr>
              <a:t>ăn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bám</a:t>
            </a:r>
            <a:r>
              <a:rPr lang="en-US" altLang="en-US" sz="2800" dirty="0">
                <a:solidFill>
                  <a:srgbClr val="FF0000"/>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mới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bị</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coi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thường</a:t>
            </a:r>
            <a:r>
              <a:rPr lang="en-US" altLang="en-US" sz="2800" dirty="0">
                <a:solidFill>
                  <a:srgbClr val="0000FF"/>
                </a:solidFill>
                <a:latin typeface="Times New Roman" panose="02020603050405020304" pitchFamily="18" charset="0"/>
              </a:rPr>
              <a:t>.</a:t>
            </a:r>
          </a:p>
          <a:p>
            <a:pPr algn="just" eaLnBrk="1" hangingPunct="1">
              <a:lnSpc>
                <a:spcPct val="150000"/>
              </a:lnSpc>
              <a:spcBef>
                <a:spcPct val="50000"/>
              </a:spcBef>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Bất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giác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em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lại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nhớ</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đến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người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thợ</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nhễ</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nhại</a:t>
            </a:r>
            <a:r>
              <a:rPr lang="en-US" altLang="en-US" sz="2800" dirty="0">
                <a:solidFill>
                  <a:srgbClr val="FF0000"/>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mồ</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hôi</a:t>
            </a:r>
            <a:r>
              <a:rPr lang="en-US" altLang="en-US" sz="2800" dirty="0">
                <a:solidFill>
                  <a:srgbClr val="0000FF"/>
                </a:solidFill>
                <a:latin typeface="Times New Roman" panose="02020603050405020304" pitchFamily="18" charset="0"/>
              </a:rPr>
              <a:t> </a:t>
            </a:r>
            <a:r>
              <a:rPr lang="vi-VN"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mà</a:t>
            </a:r>
            <a:r>
              <a:rPr lang="en-US" altLang="en-US" sz="2800" dirty="0">
                <a:solidFill>
                  <a:srgbClr val="0000FF"/>
                </a:solidFill>
                <a:latin typeface="Times New Roman" panose="02020603050405020304" pitchFamily="18" charset="0"/>
              </a:rPr>
              <a:t> </a:t>
            </a:r>
            <a:r>
              <a:rPr lang="en-US" altLang="en-US" sz="2800" dirty="0" err="1" smtClean="0">
                <a:solidFill>
                  <a:srgbClr val="0000FF"/>
                </a:solidFill>
                <a:latin typeface="Times New Roman" panose="02020603050405020304" pitchFamily="18" charset="0"/>
              </a:rPr>
              <a:t>vui</a:t>
            </a:r>
            <a:r>
              <a:rPr lang="en-US" altLang="en-US" sz="2800" dirty="0" smtClean="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vẻ</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bên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tiếng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bễ</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thổi</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phì</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phào</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tiếng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búa</a:t>
            </a:r>
            <a:r>
              <a:rPr lang="en-US" altLang="en-US" sz="2800" dirty="0">
                <a:solidFill>
                  <a:srgbClr val="0000FF"/>
                </a:solidFill>
                <a:latin typeface="Times New Roman" panose="02020603050405020304" pitchFamily="18" charset="0"/>
              </a:rPr>
              <a:t> con, </a:t>
            </a:r>
            <a:r>
              <a:rPr lang="en-US" altLang="en-US" sz="2800" dirty="0" err="1">
                <a:solidFill>
                  <a:srgbClr val="0000FF"/>
                </a:solidFill>
                <a:latin typeface="Times New Roman" panose="02020603050405020304" pitchFamily="18" charset="0"/>
              </a:rPr>
              <a:t>búa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lớn</a:t>
            </a:r>
            <a:r>
              <a:rPr lang="en-US" altLang="en-US" sz="2800" dirty="0">
                <a:solidFill>
                  <a:srgbClr val="0000FF"/>
                </a:solidFill>
                <a:latin typeface="Times New Roman" panose="02020603050405020304" pitchFamily="18" charset="0"/>
              </a:rPr>
              <a:t> </a:t>
            </a:r>
            <a:r>
              <a:rPr lang="en-US" altLang="en-US" sz="2800" dirty="0" err="1" smtClean="0">
                <a:solidFill>
                  <a:srgbClr val="0000FF"/>
                </a:solidFill>
                <a:latin typeface="Times New Roman" panose="02020603050405020304" pitchFamily="18" charset="0"/>
              </a:rPr>
              <a:t>theo</a:t>
            </a:r>
            <a:r>
              <a:rPr lang="en-US" altLang="en-US" sz="2800" dirty="0" smtClean="0">
                <a:solidFill>
                  <a:srgbClr val="0000FF"/>
                </a:solidFill>
                <a:latin typeface="Times New Roman" panose="02020603050405020304" pitchFamily="18" charset="0"/>
              </a:rPr>
              <a:t> </a:t>
            </a:r>
            <a:r>
              <a:rPr lang="en-US" altLang="en-US" sz="2800" dirty="0" err="1" smtClean="0">
                <a:solidFill>
                  <a:srgbClr val="0000FF"/>
                </a:solidFill>
                <a:latin typeface="Times New Roman" panose="02020603050405020304" pitchFamily="18" charset="0"/>
              </a:rPr>
              <a:t>nhau</a:t>
            </a:r>
            <a:r>
              <a:rPr lang="en-US" altLang="en-US" sz="2800" dirty="0" smtClean="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đập</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cúc</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cắc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những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tàn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lửa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đỏ</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hồng</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bắn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toé</a:t>
            </a:r>
            <a:r>
              <a:rPr lang="en-US" altLang="en-US" sz="2800" dirty="0">
                <a:solidFill>
                  <a:srgbClr val="FF0000"/>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lên</a:t>
            </a:r>
            <a:r>
              <a:rPr lang="en-US" altLang="en-US" sz="2800" dirty="0">
                <a:solidFill>
                  <a:srgbClr val="0000FF"/>
                </a:solidFill>
                <a:latin typeface="Times New Roman" panose="02020603050405020304" pitchFamily="18" charset="0"/>
              </a:rPr>
              <a:t> </a:t>
            </a:r>
            <a:r>
              <a:rPr lang="en-US" altLang="en-US" sz="2800" dirty="0" err="1" smtClean="0">
                <a:solidFill>
                  <a:srgbClr val="0000FF"/>
                </a:solidFill>
                <a:latin typeface="Times New Roman" panose="02020603050405020304" pitchFamily="18" charset="0"/>
              </a:rPr>
              <a:t>như</a:t>
            </a:r>
            <a:r>
              <a:rPr lang="en-US" altLang="en-US" sz="2800" dirty="0" smtClean="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khi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đốt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cây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bông</a:t>
            </a:r>
            <a:r>
              <a:rPr lang="en-US" altLang="en-US" sz="2800" dirty="0">
                <a:solidFill>
                  <a:srgbClr val="0000FF"/>
                </a:solidFill>
                <a:latin typeface="Times New Roman" panose="02020603050405020304" pitchFamily="18" charset="0"/>
              </a:rPr>
              <a:t>.</a:t>
            </a:r>
          </a:p>
        </p:txBody>
      </p:sp>
      <p:sp>
        <p:nvSpPr>
          <p:cNvPr id="52232" name="Text Box 9">
            <a:extLst>
              <a:ext uri="{FF2B5EF4-FFF2-40B4-BE49-F238E27FC236}">
                <a16:creationId xmlns:a16="http://schemas.microsoft.com/office/drawing/2014/main" xmlns="" id="{E806B772-140B-4B6B-B4A3-BC233988C2B5}"/>
              </a:ext>
            </a:extLst>
          </p:cNvPr>
          <p:cNvSpPr txBox="1">
            <a:spLocks noChangeArrowheads="1"/>
          </p:cNvSpPr>
          <p:nvPr/>
        </p:nvSpPr>
        <p:spPr bwMode="auto">
          <a:xfrm>
            <a:off x="2652714" y="381001"/>
            <a:ext cx="29098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Luyện đọc diễn cảm</a:t>
            </a: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vi-VN" dirty="0" smtClean="0"/>
              <a:t>2 bạn thi đọc</a:t>
            </a:r>
            <a:endParaRPr lang="vi-VN" dirty="0"/>
          </a:p>
        </p:txBody>
      </p:sp>
      <p:sp>
        <p:nvSpPr>
          <p:cNvPr id="3" name="Subtitle 2"/>
          <p:cNvSpPr>
            <a:spLocks noGrp="1"/>
          </p:cNvSpPr>
          <p:nvPr>
            <p:ph type="subTitle" idx="1"/>
          </p:nvPr>
        </p:nvSpPr>
        <p:spPr/>
        <p:txBody>
          <a:bodyPr/>
          <a:lstStyle/>
          <a:p>
            <a:endParaRPr lang="vi-VN"/>
          </a:p>
        </p:txBody>
      </p:sp>
    </p:spTree>
    <p:extLst>
      <p:ext uri="{BB962C8B-B14F-4D97-AF65-F5344CB8AC3E}">
        <p14:creationId xmlns:p14="http://schemas.microsoft.com/office/powerpoint/2010/main" val="17232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s 2"/>
          <p:cNvSpPr/>
          <p:nvPr/>
        </p:nvSpPr>
        <p:spPr>
          <a:xfrm>
            <a:off x="1572805" y="2340157"/>
            <a:ext cx="9344660" cy="3170099"/>
          </a:xfrm>
          <a:prstGeom prst="rect">
            <a:avLst/>
          </a:prstGeom>
          <a:noFill/>
          <a:ln>
            <a:noFill/>
          </a:ln>
        </p:spPr>
        <p:txBody>
          <a:bodyPr wrap="square" rtlCol="0" anchor="t">
            <a:spAutoFit/>
          </a:bodyPr>
          <a:lstStyle/>
          <a:p>
            <a:pPr algn="just"/>
            <a:r>
              <a:rPr lang="en-US" altLang="zh-CN" sz="4000" b="1"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Câu</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chuyện</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nhắn</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nhủ</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chúng</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ta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luôn</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có</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ý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thức</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trò</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chuyện</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thân</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mật</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tình</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cảm</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với</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mọi</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người</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p>
          <a:p>
            <a:pPr algn="just"/>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Tự</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tin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vào</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bản</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thân</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nghe</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và</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lắng</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nghe</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tích</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40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cực</a:t>
            </a:r>
            <a:r>
              <a:rPr lang="en-US" altLang="zh-CN" sz="40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p>
        </p:txBody>
      </p:sp>
      <p:sp>
        <p:nvSpPr>
          <p:cNvPr id="4" name="Rectangles 3"/>
          <p:cNvSpPr/>
          <p:nvPr/>
        </p:nvSpPr>
        <p:spPr>
          <a:xfrm>
            <a:off x="1570990" y="183061"/>
            <a:ext cx="9427845" cy="1938992"/>
          </a:xfrm>
          <a:prstGeom prst="rect">
            <a:avLst/>
          </a:prstGeom>
          <a:noFill/>
          <a:ln>
            <a:noFill/>
          </a:ln>
        </p:spPr>
        <p:txBody>
          <a:bodyPr wrap="square" rtlCol="0" anchor="t">
            <a:spAutoFit/>
          </a:bodyPr>
          <a:lstStyle/>
          <a:p>
            <a:pPr algn="ctr"/>
            <a:endParaRPr lang="en-US" altLang="zh-CN" sz="4000" b="1" dirty="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endParaRPr>
          </a:p>
          <a:p>
            <a:pPr algn="ctr"/>
            <a:r>
              <a:rPr lang="en-US" altLang="zh-CN" sz="4000" b="1" dirty="0" err="1"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Câu</a:t>
            </a:r>
            <a:r>
              <a:rPr lang="en-US" altLang="zh-CN" sz="4000" b="1" dirty="0"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 </a:t>
            </a:r>
            <a:r>
              <a:rPr lang="en-US" altLang="zh-CN" sz="4000" b="1" dirty="0" err="1"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chuyện</a:t>
            </a:r>
            <a:r>
              <a:rPr lang="en-US" altLang="zh-CN" sz="4000" b="1" dirty="0"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 </a:t>
            </a:r>
            <a:r>
              <a:rPr lang="en-US" altLang="zh-CN" sz="4000" b="1" dirty="0" err="1"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muốn</a:t>
            </a:r>
            <a:r>
              <a:rPr lang="en-US" altLang="zh-CN" sz="4000" b="1" dirty="0"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 </a:t>
            </a:r>
            <a:r>
              <a:rPr lang="en-US" altLang="zh-CN" sz="4000" b="1" dirty="0" err="1"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nhắn</a:t>
            </a:r>
            <a:r>
              <a:rPr lang="en-US" altLang="zh-CN" sz="4000" b="1" dirty="0"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 </a:t>
            </a:r>
            <a:r>
              <a:rPr lang="en-US" altLang="zh-CN" sz="4000" b="1" dirty="0" err="1"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nhủ</a:t>
            </a:r>
            <a:r>
              <a:rPr lang="en-US" altLang="zh-CN" sz="4000" b="1" dirty="0"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 </a:t>
            </a:r>
            <a:r>
              <a:rPr lang="en-US" altLang="zh-CN" sz="4000" b="1" dirty="0" err="1"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với</a:t>
            </a:r>
            <a:r>
              <a:rPr lang="en-US" altLang="zh-CN" sz="4000" b="1" dirty="0"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 </a:t>
            </a:r>
            <a:r>
              <a:rPr lang="en-US" altLang="zh-CN" sz="4000" b="1" dirty="0" err="1"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em</a:t>
            </a:r>
            <a:r>
              <a:rPr lang="en-US" altLang="zh-CN" sz="4000" b="1" dirty="0"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 </a:t>
            </a:r>
            <a:r>
              <a:rPr lang="en-US" altLang="zh-CN" sz="4000" b="1" dirty="0" err="1"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điều</a:t>
            </a:r>
            <a:r>
              <a:rPr lang="en-US" altLang="zh-CN" sz="4000" b="1" dirty="0"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 </a:t>
            </a:r>
            <a:r>
              <a:rPr lang="en-US" altLang="zh-CN" sz="4000" b="1" dirty="0" err="1"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gì</a:t>
            </a:r>
            <a:r>
              <a:rPr lang="en-US" altLang="zh-CN" sz="4000" b="1" dirty="0" smtClean="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rPr>
              <a:t>?</a:t>
            </a:r>
            <a:endParaRPr lang="en-US" altLang="zh-CN" sz="4000" b="1" dirty="0">
              <a:solidFill>
                <a:schemeClr val="tx1"/>
              </a:solidFill>
              <a:effectLst>
                <a:outerShdw blurRad="38100" dist="19050" dir="2700000" algn="tl" rotWithShape="0">
                  <a:schemeClr val="dk1">
                    <a:alpha val="40000"/>
                  </a:schemeClr>
                </a:outerShdw>
              </a:effectLst>
              <a:latin typeface="HP001 4 hàng" panose="020B0603050302020204" charset="0"/>
              <a:cs typeface="HP001 4 hàng" panose="020B0603050302020204" charset="0"/>
            </a:endParaRPr>
          </a:p>
        </p:txBody>
      </p:sp>
    </p:spTree>
    <p:extLst>
      <p:ext uri="{BB962C8B-B14F-4D97-AF65-F5344CB8AC3E}">
        <p14:creationId xmlns:p14="http://schemas.microsoft.com/office/powerpoint/2010/main" val="23422194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4191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4400" b="1">
                <a:solidFill>
                  <a:srgbClr val="0000FF"/>
                </a:solidFill>
              </a:rPr>
              <a:t>     </a:t>
            </a:r>
            <a:endParaRPr lang="en-US" altLang="en-US" b="1">
              <a:solidFill>
                <a:srgbClr val="0000FF"/>
              </a:solidFill>
            </a:endParaRPr>
          </a:p>
        </p:txBody>
      </p:sp>
      <p:sp>
        <p:nvSpPr>
          <p:cNvPr id="24579" name="Text Box 5"/>
          <p:cNvSpPr txBox="1">
            <a:spLocks noChangeArrowheads="1"/>
          </p:cNvSpPr>
          <p:nvPr/>
        </p:nvSpPr>
        <p:spPr bwMode="auto">
          <a:xfrm>
            <a:off x="5105400" y="27432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1800" b="1">
                <a:latin typeface=".VnTimeH" pitchFamily="34" charset="0"/>
              </a:rPr>
              <a:t> </a:t>
            </a:r>
          </a:p>
        </p:txBody>
      </p:sp>
      <p:sp>
        <p:nvSpPr>
          <p:cNvPr id="24580" name="Text Box 6"/>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b="1"/>
              <a:t>   </a:t>
            </a:r>
          </a:p>
        </p:txBody>
      </p:sp>
      <p:sp>
        <p:nvSpPr>
          <p:cNvPr id="11" name="Rectangle 10"/>
          <p:cNvSpPr/>
          <p:nvPr/>
        </p:nvSpPr>
        <p:spPr>
          <a:xfrm>
            <a:off x="76200" y="0"/>
            <a:ext cx="120396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4582"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11"/>
          <p:cNvSpPr>
            <a:spLocks noChangeArrowheads="1" noChangeShapeType="1" noTextEdit="1"/>
          </p:cNvSpPr>
          <p:nvPr/>
        </p:nvSpPr>
        <p:spPr bwMode="auto">
          <a:xfrm>
            <a:off x="2632355" y="238558"/>
            <a:ext cx="6553200" cy="2895600"/>
          </a:xfrm>
          <a:prstGeom prst="rect">
            <a:avLst/>
          </a:prstGeom>
        </p:spPr>
        <p:txBody>
          <a:bodyPr wrap="none" fromWordArt="1">
            <a:prstTxWarp prst="textCascadeUp">
              <a:avLst>
                <a:gd name="adj" fmla="val 44444"/>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b="1" kern="10" dirty="0" smtClean="0">
                <a:ln w="9525">
                  <a:round/>
                  <a:headEnd/>
                  <a:tailEnd/>
                </a:ln>
                <a:gradFill rotWithShape="1">
                  <a:gsLst>
                    <a:gs pos="0">
                      <a:srgbClr val="FFE701"/>
                    </a:gs>
                    <a:gs pos="100000">
                      <a:srgbClr val="FE3E02"/>
                    </a:gs>
                  </a:gsLst>
                  <a:lin ang="4980000" scaled="1"/>
                </a:gradFill>
                <a:latin typeface="Times New Roman"/>
                <a:cs typeface="Times New Roman"/>
              </a:rPr>
              <a:t>CỦNG CỐ</a:t>
            </a:r>
            <a:endParaRPr lang="en-US" sz="3600" b="1" kern="10" dirty="0">
              <a:ln w="9525">
                <a:round/>
                <a:headEnd/>
                <a:tailEnd/>
              </a:ln>
              <a:gradFill rotWithShape="1">
                <a:gsLst>
                  <a:gs pos="0">
                    <a:srgbClr val="FFE701"/>
                  </a:gs>
                  <a:gs pos="100000">
                    <a:srgbClr val="FE3E02"/>
                  </a:gs>
                </a:gsLst>
                <a:lin ang="4980000" scaled="1"/>
              </a:gradFill>
              <a:latin typeface="Times New Roman"/>
              <a:cs typeface="Times New Roman"/>
            </a:endParaRPr>
          </a:p>
        </p:txBody>
      </p:sp>
      <p:sp>
        <p:nvSpPr>
          <p:cNvPr id="9" name="文本框 17">
            <a:extLst>
              <a:ext uri="{FF2B5EF4-FFF2-40B4-BE49-F238E27FC236}">
                <a16:creationId xmlns:a16="http://schemas.microsoft.com/office/drawing/2014/main" xmlns="" id="{1CC464F1-ECF1-409B-A2E9-B8FF8D8D6AEA}"/>
              </a:ext>
            </a:extLst>
          </p:cNvPr>
          <p:cNvSpPr txBox="1">
            <a:spLocks noChangeArrowheads="1"/>
          </p:cNvSpPr>
          <p:nvPr/>
        </p:nvSpPr>
        <p:spPr bwMode="auto">
          <a:xfrm>
            <a:off x="1011382" y="3685450"/>
            <a:ext cx="105155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altLang="en-US" sz="3600" b="1" dirty="0">
                <a:solidFill>
                  <a:srgbClr val="FF0000"/>
                </a:solidFill>
                <a:latin typeface="Times New Roman" panose="02020603050405020304" pitchFamily="18" charset="0"/>
                <a:cs typeface="Times New Roman" panose="02020603050405020304" pitchFamily="18" charset="0"/>
              </a:rPr>
              <a:t>Nội dung</a:t>
            </a:r>
            <a:r>
              <a:rPr lang="vi-VN" altLang="en-US" sz="3600" b="1" dirty="0">
                <a:solidFill>
                  <a:srgbClr val="FFC000"/>
                </a:solidFill>
                <a:latin typeface="Times New Roman" panose="02020603050405020304" pitchFamily="18" charset="0"/>
                <a:cs typeface="Times New Roman" panose="02020603050405020304" pitchFamily="18" charset="0"/>
              </a:rPr>
              <a:t>: Cương ước mơ trở thành thợ rèn để kiếm sống </a:t>
            </a:r>
            <a:r>
              <a:rPr lang="en-US" altLang="en-US" sz="3600" b="1" dirty="0" err="1">
                <a:solidFill>
                  <a:srgbClr val="FFC000"/>
                </a:solidFill>
                <a:latin typeface="Times New Roman" panose="02020603050405020304" pitchFamily="18" charset="0"/>
                <a:cs typeface="Times New Roman" panose="02020603050405020304" pitchFamily="18" charset="0"/>
              </a:rPr>
              <a:t>nên</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đã</a:t>
            </a:r>
            <a:r>
              <a:rPr lang="en-US" altLang="en-US" sz="3600" b="1" dirty="0">
                <a:solidFill>
                  <a:srgbClr val="FFC000"/>
                </a:solidFill>
                <a:latin typeface="Times New Roman" panose="02020603050405020304" pitchFamily="18" charset="0"/>
                <a:cs typeface="Times New Roman" panose="02020603050405020304" pitchFamily="18" charset="0"/>
              </a:rPr>
              <a:t> </a:t>
            </a:r>
            <a:r>
              <a:rPr lang="vi-VN" altLang="en-US" sz="3600" b="1" dirty="0">
                <a:solidFill>
                  <a:srgbClr val="FFC000"/>
                </a:solidFill>
                <a:latin typeface="Times New Roman" panose="02020603050405020304" pitchFamily="18" charset="0"/>
                <a:cs typeface="Times New Roman" panose="02020603050405020304" pitchFamily="18" charset="0"/>
              </a:rPr>
              <a:t>thuyết phục mẹ </a:t>
            </a:r>
            <a:r>
              <a:rPr lang="en-US" altLang="en-US" sz="3600" b="1" dirty="0" err="1">
                <a:solidFill>
                  <a:srgbClr val="FFC000"/>
                </a:solidFill>
                <a:latin typeface="Times New Roman" panose="02020603050405020304" pitchFamily="18" charset="0"/>
                <a:cs typeface="Times New Roman" panose="02020603050405020304" pitchFamily="18" charset="0"/>
              </a:rPr>
              <a:t>để</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mẹ</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thấy</a:t>
            </a:r>
            <a:r>
              <a:rPr lang="vi-VN"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a:solidFill>
                  <a:srgbClr val="FFC000"/>
                </a:solidFill>
                <a:latin typeface="Times New Roman" panose="02020603050405020304" pitchFamily="18" charset="0"/>
                <a:cs typeface="Times New Roman" panose="02020603050405020304" pitchFamily="18" charset="0"/>
              </a:rPr>
              <a:t>n</a:t>
            </a:r>
            <a:r>
              <a:rPr lang="vi-VN" altLang="en-US" sz="3600" b="1" dirty="0">
                <a:solidFill>
                  <a:srgbClr val="FFC000"/>
                </a:solidFill>
                <a:latin typeface="Times New Roman" panose="02020603050405020304" pitchFamily="18" charset="0"/>
                <a:cs typeface="Times New Roman" panose="02020603050405020304" pitchFamily="18" charset="0"/>
              </a:rPr>
              <a:t>ghề nghiệp nào cũng đáng quý.</a:t>
            </a:r>
            <a:endParaRPr lang="en-US" altLang="en-US" sz="3600" b="1" i="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57540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6">
            <a:extLst>
              <a:ext uri="{FF2B5EF4-FFF2-40B4-BE49-F238E27FC236}">
                <a16:creationId xmlns:a16="http://schemas.microsoft.com/office/drawing/2014/main" xmlns="" id="{941B9E58-E0CB-473C-B27F-6AD8212C6599}"/>
              </a:ext>
            </a:extLst>
          </p:cNvPr>
          <p:cNvSpPr txBox="1">
            <a:spLocks noChangeArrowheads="1"/>
          </p:cNvSpPr>
          <p:nvPr/>
        </p:nvSpPr>
        <p:spPr bwMode="auto">
          <a:xfrm>
            <a:off x="3248026" y="3962401"/>
            <a:ext cx="2043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vi-VN" altLang="en-US" sz="1800">
              <a:latin typeface="Times New Roman" panose="02020603050405020304" pitchFamily="18" charset="0"/>
            </a:endParaRPr>
          </a:p>
        </p:txBody>
      </p:sp>
      <p:sp>
        <p:nvSpPr>
          <p:cNvPr id="52227" name="Text Box 10">
            <a:extLst>
              <a:ext uri="{FF2B5EF4-FFF2-40B4-BE49-F238E27FC236}">
                <a16:creationId xmlns:a16="http://schemas.microsoft.com/office/drawing/2014/main" xmlns="" id="{154EA6D9-246A-472A-B99C-5D027D5DF092}"/>
              </a:ext>
            </a:extLst>
          </p:cNvPr>
          <p:cNvSpPr txBox="1">
            <a:spLocks noChangeArrowheads="1"/>
          </p:cNvSpPr>
          <p:nvPr/>
        </p:nvSpPr>
        <p:spPr bwMode="auto">
          <a:xfrm>
            <a:off x="6343651" y="3124201"/>
            <a:ext cx="3343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endParaRPr>
          </a:p>
        </p:txBody>
      </p:sp>
      <p:pic>
        <p:nvPicPr>
          <p:cNvPr id="3" name="Picture 2">
            <a:extLst>
              <a:ext uri="{FF2B5EF4-FFF2-40B4-BE49-F238E27FC236}">
                <a16:creationId xmlns:a16="http://schemas.microsoft.com/office/drawing/2014/main" xmlns="" id="{77C428BE-17B7-490C-91FA-67D910B6E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86" y="0"/>
            <a:ext cx="12313186" cy="6858000"/>
          </a:xfrm>
          <a:prstGeom prst="rect">
            <a:avLst/>
          </a:prstGeom>
        </p:spPr>
      </p:pic>
      <p:pic>
        <p:nvPicPr>
          <p:cNvPr id="8" name="Picture 7">
            <a:extLst>
              <a:ext uri="{FF2B5EF4-FFF2-40B4-BE49-F238E27FC236}">
                <a16:creationId xmlns:a16="http://schemas.microsoft.com/office/drawing/2014/main" xmlns="" id="{C07F7732-CF5F-4773-88D8-96DE06779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107"/>
            <a:ext cx="12313186" cy="6858000"/>
          </a:xfrm>
          <a:prstGeom prst="rect">
            <a:avLst/>
          </a:prstGeom>
        </p:spPr>
      </p:pic>
      <p:sp>
        <p:nvSpPr>
          <p:cNvPr id="10" name="Rectangle 1">
            <a:extLst>
              <a:ext uri="{FF2B5EF4-FFF2-40B4-BE49-F238E27FC236}">
                <a16:creationId xmlns:a16="http://schemas.microsoft.com/office/drawing/2014/main" xmlns="" id="{5C3103FF-1525-412D-802D-900B5FFD3ABC}"/>
              </a:ext>
            </a:extLst>
          </p:cNvPr>
          <p:cNvSpPr>
            <a:spLocks noChangeArrowheads="1"/>
          </p:cNvSpPr>
          <p:nvPr/>
        </p:nvSpPr>
        <p:spPr bwMode="auto">
          <a:xfrm>
            <a:off x="3883410" y="1831539"/>
            <a:ext cx="1531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Dặn</a:t>
            </a:r>
            <a:r>
              <a:rPr lang="en-US" altLang="en-US"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dò</a:t>
            </a:r>
            <a:endParaRPr lang="en-US" alt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Rectangle 2">
            <a:extLst>
              <a:ext uri="{FF2B5EF4-FFF2-40B4-BE49-F238E27FC236}">
                <a16:creationId xmlns:a16="http://schemas.microsoft.com/office/drawing/2014/main" xmlns="" id="{77C9B0C3-3909-4897-9607-D85CAFC67AA9}"/>
              </a:ext>
            </a:extLst>
          </p:cNvPr>
          <p:cNvSpPr>
            <a:spLocks noChangeArrowheads="1"/>
          </p:cNvSpPr>
          <p:nvPr/>
        </p:nvSpPr>
        <p:spPr bwMode="auto">
          <a:xfrm>
            <a:off x="2985296" y="2477870"/>
            <a:ext cx="3205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vi-VN" altLang="en-US" dirty="0" smtClean="0">
                <a:latin typeface="Times New Roman" panose="02020603050405020304" pitchFamily="18" charset="0"/>
                <a:cs typeface="Times New Roman" panose="02020603050405020304" pitchFamily="18" charset="0"/>
              </a:rPr>
              <a:t>Đọc lại bài </a:t>
            </a:r>
            <a:endParaRPr lang="en-US" altLang="en-US" dirty="0"/>
          </a:p>
        </p:txBody>
      </p:sp>
    </p:spTree>
    <p:extLst>
      <p:ext uri="{BB962C8B-B14F-4D97-AF65-F5344CB8AC3E}">
        <p14:creationId xmlns:p14="http://schemas.microsoft.com/office/powerpoint/2010/main" val="3636337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200400" y="1655763"/>
            <a:ext cx="527843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spcBef>
                <a:spcPct val="20000"/>
              </a:spcBef>
              <a:buClr>
                <a:schemeClr val="folHlink"/>
              </a:buClr>
              <a:buSzPct val="60000"/>
              <a:buFont typeface="Wingdings" pitchFamily="2" charset="2"/>
              <a:buNone/>
            </a:pPr>
            <a:r>
              <a:rPr lang="en-US" altLang="vi-VN" sz="4000" b="1" u="sng" dirty="0" err="1">
                <a:solidFill>
                  <a:schemeClr val="bg1"/>
                </a:solidFill>
                <a:latin typeface="HP001 4 hàng" pitchFamily="34" charset="0"/>
                <a:ea typeface="HP001 5Ha"/>
                <a:cs typeface="Times New Roman" pitchFamily="18" charset="0"/>
              </a:rPr>
              <a:t>Tập</a:t>
            </a:r>
            <a:r>
              <a:rPr lang="en-US" altLang="vi-VN" sz="4000" b="1" u="sng" dirty="0">
                <a:solidFill>
                  <a:schemeClr val="bg1"/>
                </a:solidFill>
                <a:latin typeface="HP001 4 hàng" pitchFamily="34" charset="0"/>
                <a:ea typeface="HP001 5Ha"/>
                <a:cs typeface="Times New Roman" pitchFamily="18" charset="0"/>
              </a:rPr>
              <a:t> </a:t>
            </a:r>
            <a:r>
              <a:rPr lang="en-US" altLang="vi-VN" sz="4000" b="1" u="sng" dirty="0" err="1">
                <a:solidFill>
                  <a:schemeClr val="bg1"/>
                </a:solidFill>
                <a:latin typeface="HP001 4 hàng" pitchFamily="34" charset="0"/>
                <a:ea typeface="HP001 5Ha"/>
                <a:cs typeface="Times New Roman" pitchFamily="18" charset="0"/>
              </a:rPr>
              <a:t>đọc</a:t>
            </a:r>
            <a:endParaRPr lang="en-US" altLang="vi-VN" sz="4000" b="1" u="sng" dirty="0">
              <a:solidFill>
                <a:schemeClr val="bg1"/>
              </a:solidFill>
              <a:latin typeface="HP001 4 hàng" pitchFamily="34" charset="0"/>
              <a:ea typeface="HP001 5Ha"/>
              <a:cs typeface="Times New Roman" pitchFamily="18" charset="0"/>
            </a:endParaRPr>
          </a:p>
        </p:txBody>
      </p:sp>
      <p:sp>
        <p:nvSpPr>
          <p:cNvPr id="6" name="TextBox 5"/>
          <p:cNvSpPr txBox="1">
            <a:spLocks noChangeArrowheads="1"/>
          </p:cNvSpPr>
          <p:nvPr/>
        </p:nvSpPr>
        <p:spPr bwMode="auto">
          <a:xfrm>
            <a:off x="1909763" y="2311400"/>
            <a:ext cx="814705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spcBef>
                <a:spcPct val="20000"/>
              </a:spcBef>
              <a:buClr>
                <a:schemeClr val="folHlink"/>
              </a:buClr>
              <a:buSzPct val="60000"/>
              <a:buFont typeface="Wingdings" pitchFamily="2" charset="2"/>
              <a:buNone/>
            </a:pPr>
            <a:r>
              <a:rPr lang="en-US" altLang="vi-VN" sz="4000" b="1" dirty="0" err="1">
                <a:solidFill>
                  <a:srgbClr val="FFFF66"/>
                </a:solidFill>
                <a:latin typeface="HP001 4 hàng" pitchFamily="34" charset="0"/>
                <a:ea typeface="HP001 5Ha"/>
                <a:cs typeface="Times New Roman" pitchFamily="18" charset="0"/>
              </a:rPr>
              <a:t>Thưa</a:t>
            </a:r>
            <a:r>
              <a:rPr lang="en-US" altLang="vi-VN" sz="4000" b="1" dirty="0">
                <a:solidFill>
                  <a:srgbClr val="FFFF66"/>
                </a:solidFill>
                <a:latin typeface="HP001 4 hàng" pitchFamily="34" charset="0"/>
                <a:ea typeface="HP001 5Ha"/>
                <a:cs typeface="Times New Roman" pitchFamily="18" charset="0"/>
              </a:rPr>
              <a:t> </a:t>
            </a:r>
            <a:r>
              <a:rPr lang="en-US" altLang="vi-VN" sz="4000" b="1" dirty="0" err="1">
                <a:solidFill>
                  <a:srgbClr val="FFFF66"/>
                </a:solidFill>
                <a:latin typeface="HP001 4 hàng" pitchFamily="34" charset="0"/>
                <a:ea typeface="HP001 5Ha"/>
                <a:cs typeface="Times New Roman" pitchFamily="18" charset="0"/>
              </a:rPr>
              <a:t>chuyện</a:t>
            </a:r>
            <a:r>
              <a:rPr lang="en-US" altLang="vi-VN" sz="4000" b="1" dirty="0">
                <a:solidFill>
                  <a:srgbClr val="FFFF66"/>
                </a:solidFill>
                <a:latin typeface="HP001 4 hàng" pitchFamily="34" charset="0"/>
                <a:ea typeface="HP001 5Ha"/>
                <a:cs typeface="Times New Roman" pitchFamily="18" charset="0"/>
              </a:rPr>
              <a:t> </a:t>
            </a:r>
            <a:r>
              <a:rPr lang="en-US" altLang="vi-VN" sz="4000" b="1" dirty="0" err="1">
                <a:solidFill>
                  <a:srgbClr val="FFFF66"/>
                </a:solidFill>
                <a:latin typeface="HP001 4 hàng" pitchFamily="34" charset="0"/>
                <a:ea typeface="HP001 5Ha"/>
                <a:cs typeface="Times New Roman" pitchFamily="18" charset="0"/>
              </a:rPr>
              <a:t>với</a:t>
            </a:r>
            <a:r>
              <a:rPr lang="en-US" altLang="vi-VN" sz="4000" b="1" dirty="0">
                <a:solidFill>
                  <a:srgbClr val="FFFF66"/>
                </a:solidFill>
                <a:latin typeface="HP001 4 hàng" pitchFamily="34" charset="0"/>
                <a:ea typeface="HP001 5Ha"/>
                <a:cs typeface="Times New Roman" pitchFamily="18" charset="0"/>
              </a:rPr>
              <a:t> </a:t>
            </a:r>
            <a:r>
              <a:rPr lang="en-US" altLang="vi-VN" sz="4000" b="1" dirty="0" err="1">
                <a:solidFill>
                  <a:srgbClr val="FFFF66"/>
                </a:solidFill>
                <a:latin typeface="HP001 4 hàng" pitchFamily="34" charset="0"/>
                <a:ea typeface="HP001 5Ha"/>
                <a:cs typeface="Times New Roman" pitchFamily="18" charset="0"/>
              </a:rPr>
              <a:t>mẹ</a:t>
            </a:r>
            <a:endParaRPr lang="vi-VN" altLang="vi-VN" sz="4000" b="1" dirty="0">
              <a:solidFill>
                <a:srgbClr val="FFFF66"/>
              </a:solidFill>
              <a:latin typeface="HP001 4 hàng" pitchFamily="34" charset="0"/>
              <a:ea typeface="HP001 5Ha"/>
              <a:cs typeface="Times New Roman" pitchFamily="18" charset="0"/>
            </a:endParaRPr>
          </a:p>
        </p:txBody>
      </p:sp>
      <p:sp>
        <p:nvSpPr>
          <p:cNvPr id="8" name="文本框 17">
            <a:extLst>
              <a:ext uri="{FF2B5EF4-FFF2-40B4-BE49-F238E27FC236}">
                <a16:creationId xmlns:a16="http://schemas.microsoft.com/office/drawing/2014/main" xmlns="" id="{B834EF20-DA59-4B5F-9F50-722B3FD53360}"/>
              </a:ext>
            </a:extLst>
          </p:cNvPr>
          <p:cNvSpPr txBox="1">
            <a:spLocks noChangeArrowheads="1"/>
          </p:cNvSpPr>
          <p:nvPr/>
        </p:nvSpPr>
        <p:spPr bwMode="auto">
          <a:xfrm>
            <a:off x="5237761" y="3053482"/>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b="1" dirty="0">
                <a:solidFill>
                  <a:srgbClr val="FFFFFF"/>
                </a:solidFill>
                <a:latin typeface="HP001 4 hàng" pitchFamily="34" charset="0"/>
                <a:ea typeface="方正姚体" panose="02010601030101010101" pitchFamily="2" charset="-122"/>
              </a:rPr>
              <a:t>(</a:t>
            </a:r>
            <a:r>
              <a:rPr lang="vi-VN" altLang="zh-CN" sz="3200" b="1" i="1" dirty="0">
                <a:solidFill>
                  <a:srgbClr val="FFFFFF"/>
                </a:solidFill>
                <a:latin typeface="HP001 4 hàng" pitchFamily="34" charset="0"/>
                <a:ea typeface="方正姚体" panose="02010601030101010101" pitchFamily="2" charset="-122"/>
              </a:rPr>
              <a:t>Theo Nam Cao</a:t>
            </a:r>
            <a:r>
              <a:rPr lang="vi-VN" altLang="zh-CN" sz="3200" b="1" dirty="0">
                <a:solidFill>
                  <a:srgbClr val="FFFFFF"/>
                </a:solidFill>
                <a:latin typeface="HP001 4 hàng" pitchFamily="34" charset="0"/>
                <a:ea typeface="方正姚体" panose="02010601030101010101" pitchFamily="2" charset="-122"/>
              </a:rPr>
              <a:t>)</a:t>
            </a:r>
            <a:endParaRPr lang="zh-CN" altLang="en-US" sz="3200" b="1" dirty="0">
              <a:solidFill>
                <a:srgbClr val="FFFFFF"/>
              </a:solidFill>
              <a:latin typeface="HP001 4 hàng" pitchFamily="34" charset="0"/>
              <a:ea typeface="方正姚体" panose="02010601030101010101" pitchFamily="2" charset="-122"/>
            </a:endParaRPr>
          </a:p>
        </p:txBody>
      </p:sp>
    </p:spTree>
    <p:extLst>
      <p:ext uri="{BB962C8B-B14F-4D97-AF65-F5344CB8AC3E}">
        <p14:creationId xmlns:p14="http://schemas.microsoft.com/office/powerpoint/2010/main" val="3327887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9349" y="950936"/>
            <a:ext cx="10359024" cy="283924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68580" tIns="34291" rIns="68580" bIns="34291">
            <a:spAutoFit/>
          </a:bodyPr>
          <a:lstStyle/>
          <a:p>
            <a:pPr algn="ctr">
              <a:defRPr/>
            </a:pPr>
            <a:r>
              <a:rPr lang="en-US" sz="36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Cảm</a:t>
            </a:r>
            <a:r>
              <a:rPr lang="en-US" sz="3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ơn</a:t>
            </a:r>
            <a:r>
              <a:rPr lang="en-US" sz="3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quý</a:t>
            </a:r>
            <a:r>
              <a:rPr lang="en-US" sz="3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thầy</a:t>
            </a:r>
            <a:r>
              <a:rPr lang="en-US" sz="3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cô</a:t>
            </a:r>
            <a:r>
              <a:rPr lang="en-US" sz="3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đã</a:t>
            </a:r>
            <a:r>
              <a:rPr lang="en-US" sz="3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tham</a:t>
            </a:r>
            <a:r>
              <a:rPr lang="en-US" sz="3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dự</a:t>
            </a:r>
            <a:r>
              <a:rPr lang="en-US" sz="3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a:t>
            </a:r>
          </a:p>
          <a:p>
            <a:pPr algn="ctr">
              <a:defRPr/>
            </a:pPr>
            <a:endParaRPr lang="en-US" sz="3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3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CHÚC CÁC </a:t>
            </a:r>
            <a:r>
              <a:rPr lang="en-US" sz="36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em</a:t>
            </a:r>
            <a:r>
              <a:rPr lang="en-US" sz="3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defRPr/>
            </a:pPr>
            <a:r>
              <a:rPr lang="en-US" sz="3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CHĂM NGOAN, HỌC GIỎI!</a:t>
            </a:r>
          </a:p>
          <a:p>
            <a:pPr algn="ctr">
              <a:defRPr/>
            </a:pPr>
            <a:endParaRPr lang="en-US" sz="3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670197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26CEAE9A-29F1-4A32-99A8-1F7CC7584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47" y="16930"/>
            <a:ext cx="6739002" cy="6841070"/>
          </a:xfrm>
          <a:prstGeom prst="rect">
            <a:avLst/>
          </a:prstGeom>
        </p:spPr>
      </p:pic>
      <p:pic>
        <p:nvPicPr>
          <p:cNvPr id="18" name="Picture 17">
            <a:extLst>
              <a:ext uri="{FF2B5EF4-FFF2-40B4-BE49-F238E27FC236}">
                <a16:creationId xmlns:a16="http://schemas.microsoft.com/office/drawing/2014/main" xmlns="" id="{5A55DD4D-FC41-445B-9240-C4776A160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7162" y="636432"/>
            <a:ext cx="5274734" cy="4581427"/>
          </a:xfrm>
          <a:prstGeom prst="rect">
            <a:avLst/>
          </a:prstGeom>
        </p:spPr>
      </p:pic>
    </p:spTree>
    <p:extLst>
      <p:ext uri="{BB962C8B-B14F-4D97-AF65-F5344CB8AC3E}">
        <p14:creationId xmlns:p14="http://schemas.microsoft.com/office/powerpoint/2010/main" val="283885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s 2"/>
          <p:cNvSpPr/>
          <p:nvPr/>
        </p:nvSpPr>
        <p:spPr>
          <a:xfrm>
            <a:off x="2426788" y="277900"/>
            <a:ext cx="2978150" cy="583565"/>
          </a:xfrm>
          <a:prstGeom prst="rect">
            <a:avLst/>
          </a:prstGeom>
          <a:noFill/>
          <a:ln>
            <a:noFill/>
          </a:ln>
        </p:spPr>
        <p:txBody>
          <a:bodyPr wrap="square" rtlCol="0" anchor="t">
            <a:spAutoFit/>
          </a:bodyPr>
          <a:lstStyle/>
          <a:p>
            <a:pPr algn="ctr"/>
            <a:r>
              <a:rPr lang="en-US" altLang="zh-CN" sz="3200" b="1" u="sng" dirty="0" err="1" smtClean="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Chú</a:t>
            </a:r>
            <a:r>
              <a:rPr lang="en-US" altLang="zh-CN" sz="3200" b="1" u="sng" dirty="0" smtClean="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ý</a:t>
            </a:r>
            <a:endParaRPr lang="en-US" altLang="zh-CN" sz="3200" b="1" u="sng"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5" name="Rectangles 4"/>
          <p:cNvSpPr/>
          <p:nvPr/>
        </p:nvSpPr>
        <p:spPr>
          <a:xfrm>
            <a:off x="1299433" y="1014991"/>
            <a:ext cx="8702040" cy="3538220"/>
          </a:xfrm>
          <a:prstGeom prst="rect">
            <a:avLst/>
          </a:prstGeom>
          <a:noFill/>
          <a:ln>
            <a:noFill/>
          </a:ln>
        </p:spPr>
        <p:txBody>
          <a:bodyPr wrap="square" rtlCol="0" anchor="t">
            <a:spAutoFit/>
          </a:bodyPr>
          <a:lstStyle/>
          <a:p>
            <a:pPr algn="just"/>
            <a:r>
              <a:rPr lang="en-US" altLang="zh-CN" sz="3200" b="1" dirty="0" err="1">
                <a:solidFill>
                  <a:schemeClr val="accent5"/>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Lời</a:t>
            </a:r>
            <a:r>
              <a:rPr lang="en-US" altLang="zh-CN" sz="3200" b="1" dirty="0">
                <a:solidFill>
                  <a:schemeClr val="accent5"/>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accent5"/>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Cương</a:t>
            </a:r>
            <a:r>
              <a:rPr lang="en-US" altLang="zh-CN" sz="3200" b="1" dirty="0">
                <a:solidFill>
                  <a:schemeClr val="accent5"/>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đọc</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với</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giọng</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lễ</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phép</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khẩn</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khoản</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thiết</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tha</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xin</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mẹ</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cho</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học</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nghề</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rèn</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và</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giúp</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thuyết</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phục</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cha.</a:t>
            </a:r>
          </a:p>
          <a:p>
            <a:pPr algn="just"/>
            <a:r>
              <a:rPr lang="en-US" altLang="zh-CN" sz="3200" b="1" dirty="0" err="1">
                <a:solidFill>
                  <a:schemeClr val="accent5"/>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Lời</a:t>
            </a:r>
            <a:r>
              <a:rPr lang="en-US" altLang="zh-CN" sz="3200" b="1" dirty="0">
                <a:solidFill>
                  <a:schemeClr val="accent5"/>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accent5"/>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mẹ</a:t>
            </a:r>
            <a:r>
              <a:rPr lang="en-US" altLang="zh-CN" sz="3200" b="1" dirty="0">
                <a:solidFill>
                  <a:schemeClr val="accent5"/>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accent5"/>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Cương</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ngạc</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nhiên</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khi</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nghe</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con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nói</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“Con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vừa</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bảo</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gì</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Ai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xui</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con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thế</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cảm</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động</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dịu</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dàng</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khi</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hiểu</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lòng</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con: “Con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muốn</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giúp</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mẹ</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anh</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thợ</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rèn</a:t>
            </a:r>
            <a:r>
              <a:rPr lang="en-US" altLang="zh-CN" sz="32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p>
        </p:txBody>
      </p:sp>
    </p:spTree>
    <p:extLst>
      <p:ext uri="{BB962C8B-B14F-4D97-AF65-F5344CB8AC3E}">
        <p14:creationId xmlns:p14="http://schemas.microsoft.com/office/powerpoint/2010/main" val="31677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7">
            <a:extLst>
              <a:ext uri="{FF2B5EF4-FFF2-40B4-BE49-F238E27FC236}">
                <a16:creationId xmlns:a16="http://schemas.microsoft.com/office/drawing/2014/main" xmlns="" id="{1CC464F1-ECF1-409B-A2E9-B8FF8D8D6AEA}"/>
              </a:ext>
            </a:extLst>
          </p:cNvPr>
          <p:cNvSpPr txBox="1">
            <a:spLocks noChangeArrowheads="1"/>
          </p:cNvSpPr>
          <p:nvPr/>
        </p:nvSpPr>
        <p:spPr bwMode="auto">
          <a:xfrm>
            <a:off x="774315" y="2965392"/>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00B050"/>
                </a:solidFill>
                <a:latin typeface="+mj-lt"/>
                <a:ea typeface="方正姚体" panose="02010601030101010101" pitchFamily="2" charset="-122"/>
              </a:rPr>
              <a:t>Bài văn gồm 2 đoạn:</a:t>
            </a:r>
            <a:endParaRPr lang="zh-CN" altLang="en-US" sz="3200" dirty="0">
              <a:solidFill>
                <a:srgbClr val="00B050"/>
              </a:solidFill>
              <a:latin typeface="+mj-lt"/>
              <a:ea typeface="方正姚体" panose="02010601030101010101" pitchFamily="2" charset="-122"/>
            </a:endParaRPr>
          </a:p>
        </p:txBody>
      </p:sp>
      <p:sp>
        <p:nvSpPr>
          <p:cNvPr id="12" name="文本框 17">
            <a:extLst>
              <a:ext uri="{FF2B5EF4-FFF2-40B4-BE49-F238E27FC236}">
                <a16:creationId xmlns:a16="http://schemas.microsoft.com/office/drawing/2014/main" xmlns="" id="{5E9DB31B-55AC-4977-BF89-F60D27739A24}"/>
              </a:ext>
            </a:extLst>
          </p:cNvPr>
          <p:cNvSpPr txBox="1">
            <a:spLocks noChangeArrowheads="1"/>
          </p:cNvSpPr>
          <p:nvPr/>
        </p:nvSpPr>
        <p:spPr bwMode="auto">
          <a:xfrm>
            <a:off x="1411993" y="3644326"/>
            <a:ext cx="574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latin typeface="+mj-lt"/>
                <a:ea typeface="方正姚体" panose="02010601030101010101" pitchFamily="2" charset="-122"/>
              </a:rPr>
              <a:t>Đoạn 1: Từ đầu...để kiếm sống</a:t>
            </a:r>
            <a:endParaRPr lang="zh-CN" altLang="en-US" sz="3200" dirty="0">
              <a:latin typeface="+mj-lt"/>
              <a:ea typeface="方正姚体" panose="02010601030101010101" pitchFamily="2" charset="-122"/>
            </a:endParaRPr>
          </a:p>
        </p:txBody>
      </p:sp>
      <p:sp>
        <p:nvSpPr>
          <p:cNvPr id="13" name="文本框 17">
            <a:extLst>
              <a:ext uri="{FF2B5EF4-FFF2-40B4-BE49-F238E27FC236}">
                <a16:creationId xmlns:a16="http://schemas.microsoft.com/office/drawing/2014/main" xmlns="" id="{12A7C786-00DF-422E-AB6E-6530E774598E}"/>
              </a:ext>
            </a:extLst>
          </p:cNvPr>
          <p:cNvSpPr txBox="1">
            <a:spLocks noChangeArrowheads="1"/>
          </p:cNvSpPr>
          <p:nvPr/>
        </p:nvSpPr>
        <p:spPr bwMode="auto">
          <a:xfrm>
            <a:off x="1557950" y="4297497"/>
            <a:ext cx="40512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latin typeface="+mj-lt"/>
                <a:ea typeface="方正姚体" panose="02010601030101010101" pitchFamily="2" charset="-122"/>
              </a:rPr>
              <a:t>Đoạn 2: Phần còn lại.</a:t>
            </a:r>
            <a:endParaRPr lang="zh-CN" altLang="en-US" sz="3200" dirty="0">
              <a:latin typeface="+mj-lt"/>
              <a:ea typeface="方正姚体" panose="02010601030101010101" pitchFamily="2" charset="-122"/>
            </a:endParaRPr>
          </a:p>
        </p:txBody>
      </p:sp>
    </p:spTree>
    <p:extLst>
      <p:ext uri="{BB962C8B-B14F-4D97-AF65-F5344CB8AC3E}">
        <p14:creationId xmlns:p14="http://schemas.microsoft.com/office/powerpoint/2010/main" val="4050258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ubtitle 2"/>
          <p:cNvSpPr txBox="1">
            <a:spLocks/>
          </p:cNvSpPr>
          <p:nvPr/>
        </p:nvSpPr>
        <p:spPr bwMode="auto">
          <a:xfrm>
            <a:off x="3044825" y="2563813"/>
            <a:ext cx="67849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20000"/>
              </a:spcBef>
            </a:pPr>
            <a:r>
              <a:rPr lang="en-US" altLang="en-US" sz="6000" b="1" dirty="0" smtClean="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Luyện</a:t>
            </a:r>
            <a:r>
              <a:rPr lang="en-US" altLang="en-US" sz="6000" b="1" dirty="0">
                <a:solidFill>
                  <a:srgbClr val="0000CC"/>
                </a:solidFill>
                <a:latin typeface="Times New Roman" pitchFamily="18" charset="0"/>
                <a:cs typeface="Times New Roman" pitchFamily="18" charset="0"/>
              </a:rPr>
              <a:t> </a:t>
            </a:r>
            <a:r>
              <a:rPr lang="en-US" altLang="en-US" sz="6000" b="1" dirty="0" err="1" smtClean="0">
                <a:solidFill>
                  <a:srgbClr val="0000CC"/>
                </a:solidFill>
                <a:latin typeface="Times New Roman" pitchFamily="18" charset="0"/>
                <a:cs typeface="Times New Roman" pitchFamily="18" charset="0"/>
              </a:rPr>
              <a:t>đọc</a:t>
            </a:r>
            <a:r>
              <a:rPr lang="en-US" altLang="en-US" sz="6000" b="1" dirty="0" smtClean="0">
                <a:solidFill>
                  <a:srgbClr val="0000CC"/>
                </a:solidFill>
                <a:latin typeface="Times New Roman" pitchFamily="18" charset="0"/>
                <a:cs typeface="Times New Roman" pitchFamily="18" charset="0"/>
              </a:rPr>
              <a:t> 1</a:t>
            </a:r>
            <a:endParaRPr lang="en-US" altLang="en-US" sz="6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31258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7">
            <a:extLst>
              <a:ext uri="{FF2B5EF4-FFF2-40B4-BE49-F238E27FC236}">
                <a16:creationId xmlns:a16="http://schemas.microsoft.com/office/drawing/2014/main" xmlns="" id="{1CC464F1-ECF1-409B-A2E9-B8FF8D8D6AEA}"/>
              </a:ext>
            </a:extLst>
          </p:cNvPr>
          <p:cNvSpPr txBox="1">
            <a:spLocks noChangeArrowheads="1"/>
          </p:cNvSpPr>
          <p:nvPr/>
        </p:nvSpPr>
        <p:spPr bwMode="auto">
          <a:xfrm>
            <a:off x="981614" y="3062134"/>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00B050"/>
                </a:solidFill>
                <a:latin typeface="+mj-lt"/>
                <a:ea typeface="方正姚体" panose="02010601030101010101" pitchFamily="2" charset="-122"/>
              </a:rPr>
              <a:t>Luyện đọc đúng</a:t>
            </a:r>
            <a:endParaRPr lang="zh-CN" altLang="en-US" sz="3200" dirty="0">
              <a:solidFill>
                <a:srgbClr val="00B050"/>
              </a:solidFill>
              <a:latin typeface="+mj-lt"/>
              <a:ea typeface="方正姚体" panose="02010601030101010101" pitchFamily="2" charset="-122"/>
            </a:endParaRPr>
          </a:p>
        </p:txBody>
      </p:sp>
      <p:sp>
        <p:nvSpPr>
          <p:cNvPr id="15" name="Text Box 5">
            <a:extLst>
              <a:ext uri="{FF2B5EF4-FFF2-40B4-BE49-F238E27FC236}">
                <a16:creationId xmlns:a16="http://schemas.microsoft.com/office/drawing/2014/main" xmlns="" id="{CDD8226E-D993-471A-B5A8-DC4ECCBDC9CB}"/>
              </a:ext>
            </a:extLst>
          </p:cNvPr>
          <p:cNvSpPr txBox="1">
            <a:spLocks noChangeArrowheads="1"/>
          </p:cNvSpPr>
          <p:nvPr/>
        </p:nvSpPr>
        <p:spPr bwMode="auto">
          <a:xfrm>
            <a:off x="2177739" y="3751873"/>
            <a:ext cx="2038661"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vi-VN" b="1" dirty="0" err="1">
                <a:solidFill>
                  <a:srgbClr val="FF0000"/>
                </a:solidFill>
                <a:latin typeface="Times New Roman" pitchFamily="18" charset="0"/>
                <a:cs typeface="Times New Roman" pitchFamily="18" charset="0"/>
              </a:rPr>
              <a:t>mồn</a:t>
            </a:r>
            <a:r>
              <a:rPr lang="en-GB" altLang="vi-VN" b="1" dirty="0">
                <a:latin typeface="Times New Roman" pitchFamily="18" charset="0"/>
                <a:cs typeface="Times New Roman" pitchFamily="18" charset="0"/>
              </a:rPr>
              <a:t> </a:t>
            </a:r>
            <a:r>
              <a:rPr lang="en-GB" altLang="vi-VN" b="1" dirty="0" err="1">
                <a:latin typeface="Times New Roman" pitchFamily="18" charset="0"/>
                <a:cs typeface="Times New Roman" pitchFamily="18" charset="0"/>
              </a:rPr>
              <a:t>một</a:t>
            </a:r>
            <a:endParaRPr lang="en-GB" altLang="vi-VN" b="1" dirty="0">
              <a:latin typeface="Times New Roman" pitchFamily="18" charset="0"/>
              <a:cs typeface="Times New Roman" pitchFamily="18" charset="0"/>
            </a:endParaRPr>
          </a:p>
        </p:txBody>
      </p:sp>
      <p:sp>
        <p:nvSpPr>
          <p:cNvPr id="17" name="Text Box 16">
            <a:extLst>
              <a:ext uri="{FF2B5EF4-FFF2-40B4-BE49-F238E27FC236}">
                <a16:creationId xmlns:a16="http://schemas.microsoft.com/office/drawing/2014/main" xmlns="" id="{24AF7FC3-E57F-44D4-8B8A-1A30C4AADB9A}"/>
              </a:ext>
            </a:extLst>
          </p:cNvPr>
          <p:cNvSpPr txBox="1">
            <a:spLocks noChangeArrowheads="1"/>
          </p:cNvSpPr>
          <p:nvPr/>
        </p:nvSpPr>
        <p:spPr bwMode="auto">
          <a:xfrm>
            <a:off x="2328053" y="4551330"/>
            <a:ext cx="2097927"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err="1">
                <a:solidFill>
                  <a:srgbClr val="FF0000"/>
                </a:solidFill>
                <a:latin typeface="Times New Roman" pitchFamily="18" charset="0"/>
                <a:cs typeface="Times New Roman" pitchFamily="18" charset="0"/>
              </a:rPr>
              <a:t>nhễ</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nhại</a:t>
            </a:r>
            <a:endParaRPr lang="en-US" altLang="vi-VN" b="1" dirty="0">
              <a:solidFill>
                <a:srgbClr val="FF0000"/>
              </a:solidFill>
              <a:latin typeface="Times New Roman" pitchFamily="18" charset="0"/>
              <a:cs typeface="Times New Roman" pitchFamily="18" charset="0"/>
            </a:endParaRPr>
          </a:p>
        </p:txBody>
      </p:sp>
      <p:sp>
        <p:nvSpPr>
          <p:cNvPr id="18" name="Text Box 7">
            <a:extLst>
              <a:ext uri="{FF2B5EF4-FFF2-40B4-BE49-F238E27FC236}">
                <a16:creationId xmlns:a16="http://schemas.microsoft.com/office/drawing/2014/main" xmlns="" id="{126ED521-1631-4D53-AA47-7C9B6D6E3EA6}"/>
              </a:ext>
            </a:extLst>
          </p:cNvPr>
          <p:cNvSpPr txBox="1">
            <a:spLocks noChangeArrowheads="1"/>
          </p:cNvSpPr>
          <p:nvPr/>
        </p:nvSpPr>
        <p:spPr bwMode="auto">
          <a:xfrm>
            <a:off x="5598758" y="3762903"/>
            <a:ext cx="196502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vi-VN" b="1" dirty="0" err="1" smtClean="0">
                <a:solidFill>
                  <a:srgbClr val="FF0000"/>
                </a:solidFill>
                <a:latin typeface="Times New Roman" pitchFamily="18" charset="0"/>
                <a:cs typeface="Times New Roman" pitchFamily="18" charset="0"/>
              </a:rPr>
              <a:t>Bất</a:t>
            </a:r>
            <a:r>
              <a:rPr lang="en-GB" altLang="vi-VN" b="1" dirty="0" smtClean="0">
                <a:solidFill>
                  <a:srgbClr val="FF0000"/>
                </a:solidFill>
                <a:latin typeface="Times New Roman" pitchFamily="18" charset="0"/>
                <a:cs typeface="Times New Roman" pitchFamily="18" charset="0"/>
              </a:rPr>
              <a:t> </a:t>
            </a:r>
            <a:r>
              <a:rPr lang="en-GB" altLang="vi-VN" b="1" dirty="0" err="1" smtClean="0">
                <a:solidFill>
                  <a:srgbClr val="FF0000"/>
                </a:solidFill>
                <a:latin typeface="Times New Roman" pitchFamily="18" charset="0"/>
                <a:cs typeface="Times New Roman" pitchFamily="18" charset="0"/>
              </a:rPr>
              <a:t>giác</a:t>
            </a:r>
            <a:endParaRPr lang="en-GB" altLang="vi-VN" b="1" dirty="0">
              <a:solidFill>
                <a:srgbClr val="FF0000"/>
              </a:solidFill>
              <a:latin typeface="Times New Roman" pitchFamily="18" charset="0"/>
              <a:cs typeface="Times New Roman" pitchFamily="18" charset="0"/>
            </a:endParaRPr>
          </a:p>
        </p:txBody>
      </p:sp>
      <p:sp>
        <p:nvSpPr>
          <p:cNvPr id="19" name="Text Box 25">
            <a:extLst>
              <a:ext uri="{FF2B5EF4-FFF2-40B4-BE49-F238E27FC236}">
                <a16:creationId xmlns:a16="http://schemas.microsoft.com/office/drawing/2014/main" xmlns="" id="{91C93D13-8EE8-433B-9665-C78664BA267F}"/>
              </a:ext>
            </a:extLst>
          </p:cNvPr>
          <p:cNvSpPr txBox="1">
            <a:spLocks noChangeArrowheads="1"/>
          </p:cNvSpPr>
          <p:nvPr/>
        </p:nvSpPr>
        <p:spPr bwMode="auto">
          <a:xfrm>
            <a:off x="5598757" y="4556340"/>
            <a:ext cx="196502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err="1" smtClean="0">
                <a:latin typeface="Times New Roman" pitchFamily="18" charset="0"/>
                <a:cs typeface="Times New Roman" pitchFamily="18" charset="0"/>
              </a:rPr>
              <a:t>Bắn</a:t>
            </a:r>
            <a:r>
              <a:rPr lang="en-US" altLang="vi-VN" b="1" dirty="0" smtClean="0">
                <a:latin typeface="Times New Roman" pitchFamily="18" charset="0"/>
                <a:cs typeface="Times New Roman" pitchFamily="18" charset="0"/>
              </a:rPr>
              <a:t> </a:t>
            </a:r>
            <a:r>
              <a:rPr lang="en-US" altLang="vi-VN" b="1" dirty="0" err="1" smtClean="0">
                <a:solidFill>
                  <a:srgbClr val="FF0000"/>
                </a:solidFill>
                <a:latin typeface="Times New Roman" pitchFamily="18" charset="0"/>
                <a:cs typeface="Times New Roman" pitchFamily="18" charset="0"/>
              </a:rPr>
              <a:t>tóe</a:t>
            </a:r>
            <a:endParaRPr lang="en-US" alt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86430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cxnSp>
        <p:nvCxnSpPr>
          <p:cNvPr id="18" name="直接连接符 17"/>
          <p:cNvCxnSpPr>
            <a:cxnSpLocks/>
          </p:cNvCxnSpPr>
          <p:nvPr/>
        </p:nvCxnSpPr>
        <p:spPr>
          <a:xfrm flipH="1">
            <a:off x="5315898" y="2070034"/>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4" name="文本框 17">
            <a:extLst>
              <a:ext uri="{FF2B5EF4-FFF2-40B4-BE49-F238E27FC236}">
                <a16:creationId xmlns:a16="http://schemas.microsoft.com/office/drawing/2014/main" xmlns="" id="{1CC464F1-ECF1-409B-A2E9-B8FF8D8D6AEA}"/>
              </a:ext>
            </a:extLst>
          </p:cNvPr>
          <p:cNvSpPr txBox="1">
            <a:spLocks noChangeArrowheads="1"/>
          </p:cNvSpPr>
          <p:nvPr/>
        </p:nvSpPr>
        <p:spPr bwMode="auto">
          <a:xfrm>
            <a:off x="724676" y="2683551"/>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0070C0"/>
                </a:solidFill>
                <a:latin typeface="+mj-lt"/>
                <a:ea typeface="方正姚体" panose="02010601030101010101" pitchFamily="2" charset="-122"/>
              </a:rPr>
              <a:t>Luyện đọc </a:t>
            </a:r>
            <a:r>
              <a:rPr lang="vi-VN" altLang="zh-CN" sz="3200" dirty="0" smtClean="0">
                <a:solidFill>
                  <a:srgbClr val="0070C0"/>
                </a:solidFill>
                <a:latin typeface="+mj-lt"/>
                <a:ea typeface="方正姚体" panose="02010601030101010101" pitchFamily="2" charset="-122"/>
              </a:rPr>
              <a:t>câu:</a:t>
            </a:r>
            <a:endParaRPr lang="zh-CN" altLang="en-US" sz="3200" dirty="0">
              <a:solidFill>
                <a:srgbClr val="0070C0"/>
              </a:solidFill>
              <a:latin typeface="+mj-lt"/>
              <a:ea typeface="方正姚体" panose="02010601030101010101" pitchFamily="2" charset="-122"/>
            </a:endParaRPr>
          </a:p>
        </p:txBody>
      </p:sp>
      <p:sp>
        <p:nvSpPr>
          <p:cNvPr id="7" name="Rectangle 6">
            <a:extLst>
              <a:ext uri="{FF2B5EF4-FFF2-40B4-BE49-F238E27FC236}">
                <a16:creationId xmlns:a16="http://schemas.microsoft.com/office/drawing/2014/main" xmlns="" id="{54D51856-5068-4A98-B73B-3A96F13298B2}"/>
              </a:ext>
            </a:extLst>
          </p:cNvPr>
          <p:cNvSpPr/>
          <p:nvPr/>
        </p:nvSpPr>
        <p:spPr>
          <a:xfrm>
            <a:off x="983673" y="3286051"/>
            <a:ext cx="10571018" cy="2062103"/>
          </a:xfrm>
          <a:prstGeom prst="rect">
            <a:avLst/>
          </a:prstGeom>
        </p:spPr>
        <p:txBody>
          <a:bodyPr wrap="square">
            <a:spAutoFit/>
          </a:bodyPr>
          <a:lstStyle/>
          <a:p>
            <a:pPr algn="just">
              <a:spcBef>
                <a:spcPct val="0"/>
              </a:spcBef>
            </a:pPr>
            <a:r>
              <a:rPr lang="en-US" altLang="en-US" sz="3200" b="1" dirty="0" smtClean="0">
                <a:latin typeface="+mj-lt"/>
              </a:rPr>
              <a:t>      </a:t>
            </a:r>
            <a:r>
              <a:rPr lang="vi-VN" altLang="en-US" sz="3200" b="1" dirty="0" smtClean="0">
                <a:latin typeface="+mj-lt"/>
              </a:rPr>
              <a:t>Bất </a:t>
            </a:r>
            <a:r>
              <a:rPr lang="vi-VN" altLang="en-US" sz="3200" b="1" dirty="0">
                <a:latin typeface="+mj-lt"/>
              </a:rPr>
              <a:t>giác,</a:t>
            </a:r>
            <a:r>
              <a:rPr lang="vi-VN" altLang="en-US" sz="3200" b="1" i="1" dirty="0">
                <a:latin typeface="+mj-lt"/>
              </a:rPr>
              <a:t> </a:t>
            </a:r>
            <a:r>
              <a:rPr lang="vi-VN" altLang="en-US" sz="3200" b="1" dirty="0">
                <a:latin typeface="+mj-lt"/>
              </a:rPr>
              <a:t>em lại nhớ đến ba người thợ nhễ nhại mồ hôi </a:t>
            </a:r>
            <a:r>
              <a:rPr lang="en-US" altLang="en-US" sz="3200" b="1" i="1" dirty="0">
                <a:latin typeface="+mj-lt"/>
              </a:rPr>
              <a:t> </a:t>
            </a:r>
            <a:r>
              <a:rPr lang="vi-VN" altLang="en-US" sz="3200" b="1" dirty="0">
                <a:latin typeface="+mj-lt"/>
              </a:rPr>
              <a:t>mà vui vẻ</a:t>
            </a:r>
            <a:r>
              <a:rPr lang="vi-VN" altLang="en-US" sz="3200" b="1" i="1" dirty="0">
                <a:latin typeface="+mj-lt"/>
              </a:rPr>
              <a:t> </a:t>
            </a:r>
            <a:r>
              <a:rPr lang="vi-VN" altLang="en-US" sz="3200" b="1" dirty="0">
                <a:latin typeface="+mj-lt"/>
              </a:rPr>
              <a:t>bên tiếng bễ thổi “phì phào”, </a:t>
            </a:r>
            <a:r>
              <a:rPr lang="vi-VN" altLang="en-US" sz="3200" b="1" i="1" dirty="0">
                <a:latin typeface="+mj-lt"/>
              </a:rPr>
              <a:t> </a:t>
            </a:r>
            <a:r>
              <a:rPr lang="vi-VN" altLang="en-US" sz="3200" b="1" dirty="0">
                <a:latin typeface="+mj-lt"/>
              </a:rPr>
              <a:t>tiếng búa con, búa lớn  theo nhau đập “cúc cắc”</a:t>
            </a:r>
            <a:r>
              <a:rPr lang="vi-VN" altLang="en-US" sz="3200" b="1" i="1" dirty="0">
                <a:latin typeface="+mj-lt"/>
              </a:rPr>
              <a:t> </a:t>
            </a:r>
            <a:r>
              <a:rPr lang="vi-VN" altLang="en-US" sz="3200" b="1" dirty="0">
                <a:latin typeface="+mj-lt"/>
              </a:rPr>
              <a:t> và những tàn lửa đỏ hồng, bắn tóe lên  như khi đốt cây bông.</a:t>
            </a:r>
            <a:endParaRPr lang="en-US" altLang="en-US" sz="3200" b="1" dirty="0">
              <a:latin typeface="+mj-lt"/>
            </a:endParaRPr>
          </a:p>
        </p:txBody>
      </p:sp>
      <p:cxnSp>
        <p:nvCxnSpPr>
          <p:cNvPr id="20" name="Straight Connector 19">
            <a:extLst>
              <a:ext uri="{FF2B5EF4-FFF2-40B4-BE49-F238E27FC236}">
                <a16:creationId xmlns:a16="http://schemas.microsoft.com/office/drawing/2014/main" xmlns="" id="{55FF3187-6C7D-4D8F-8104-E0D1663DA995}"/>
              </a:ext>
            </a:extLst>
          </p:cNvPr>
          <p:cNvCxnSpPr>
            <a:cxnSpLocks/>
          </p:cNvCxnSpPr>
          <p:nvPr/>
        </p:nvCxnSpPr>
        <p:spPr>
          <a:xfrm flipH="1">
            <a:off x="1694103" y="4372522"/>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8F08342E-9F0F-469C-A6CC-36219485F89A}"/>
              </a:ext>
            </a:extLst>
          </p:cNvPr>
          <p:cNvCxnSpPr>
            <a:cxnSpLocks/>
          </p:cNvCxnSpPr>
          <p:nvPr/>
        </p:nvCxnSpPr>
        <p:spPr>
          <a:xfrm flipH="1">
            <a:off x="8384419" y="3405738"/>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66E94EF9-C303-42B2-A167-06E34E25A7C7}"/>
              </a:ext>
            </a:extLst>
          </p:cNvPr>
          <p:cNvCxnSpPr>
            <a:cxnSpLocks/>
          </p:cNvCxnSpPr>
          <p:nvPr/>
        </p:nvCxnSpPr>
        <p:spPr>
          <a:xfrm flipH="1">
            <a:off x="2985315" y="4821374"/>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6432F05A-2540-433B-A482-3E79F6A1A973}"/>
              </a:ext>
            </a:extLst>
          </p:cNvPr>
          <p:cNvCxnSpPr>
            <a:cxnSpLocks/>
          </p:cNvCxnSpPr>
          <p:nvPr/>
        </p:nvCxnSpPr>
        <p:spPr>
          <a:xfrm flipH="1">
            <a:off x="6416566" y="4340318"/>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ED35DD2E-01CF-4799-9C47-57FE6986FC6A}"/>
              </a:ext>
            </a:extLst>
          </p:cNvPr>
          <p:cNvCxnSpPr>
            <a:cxnSpLocks/>
          </p:cNvCxnSpPr>
          <p:nvPr/>
        </p:nvCxnSpPr>
        <p:spPr>
          <a:xfrm flipH="1">
            <a:off x="11413069" y="3405738"/>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083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1444</Words>
  <Application>Microsoft Office PowerPoint</Application>
  <PresentationFormat>Custom</PresentationFormat>
  <Paragraphs>126</Paragraphs>
  <Slides>30</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Arial</vt:lpstr>
      <vt:lpstr>Calibri Light</vt:lpstr>
      <vt:lpstr>HP001 5Ha</vt:lpstr>
      <vt:lpstr>.VnTimeH</vt:lpstr>
      <vt:lpstr>宋体</vt:lpstr>
      <vt:lpstr>微软雅黑</vt:lpstr>
      <vt:lpstr>方正粗谭黑简体</vt:lpstr>
      <vt:lpstr>Times New Roman</vt:lpstr>
      <vt:lpstr>Calibri</vt:lpstr>
      <vt:lpstr>Arial Unicode MS</vt:lpstr>
      <vt:lpstr>HP001 4 hàng</vt:lpstr>
      <vt:lpstr>方正姚体</vt:lpstr>
      <vt:lpstr>Wingdings</vt:lpstr>
      <vt:lpstr>Tahoma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Lắng nghe dò bài trong SGK trang 85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bạn thi đọc</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Administrator</cp:lastModifiedBy>
  <cp:revision>86</cp:revision>
  <dcterms:created xsi:type="dcterms:W3CDTF">2017-03-24T06:12:57Z</dcterms:created>
  <dcterms:modified xsi:type="dcterms:W3CDTF">2022-10-25T06:08:18Z</dcterms:modified>
</cp:coreProperties>
</file>