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media/audio3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5.wav" ContentType="audio/wav"/>
  <Override PartName="/ppt/media/audio6.wav" ContentType="audio/wav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470" r:id="rId2"/>
    <p:sldId id="512" r:id="rId3"/>
    <p:sldId id="513" r:id="rId4"/>
    <p:sldId id="514" r:id="rId5"/>
    <p:sldId id="515" r:id="rId6"/>
    <p:sldId id="516" r:id="rId7"/>
    <p:sldId id="538" r:id="rId8"/>
    <p:sldId id="353" r:id="rId9"/>
    <p:sldId id="518" r:id="rId10"/>
    <p:sldId id="352" r:id="rId11"/>
    <p:sldId id="517" r:id="rId12"/>
    <p:sldId id="520" r:id="rId13"/>
    <p:sldId id="519" r:id="rId14"/>
    <p:sldId id="521" r:id="rId15"/>
    <p:sldId id="522" r:id="rId16"/>
    <p:sldId id="523" r:id="rId17"/>
    <p:sldId id="524" r:id="rId18"/>
    <p:sldId id="529" r:id="rId19"/>
    <p:sldId id="543" r:id="rId20"/>
    <p:sldId id="528" r:id="rId21"/>
    <p:sldId id="525" r:id="rId22"/>
    <p:sldId id="531" r:id="rId23"/>
    <p:sldId id="530" r:id="rId24"/>
    <p:sldId id="526" r:id="rId25"/>
    <p:sldId id="527" r:id="rId26"/>
    <p:sldId id="532" r:id="rId27"/>
    <p:sldId id="539" r:id="rId28"/>
    <p:sldId id="540" r:id="rId29"/>
    <p:sldId id="542" r:id="rId30"/>
    <p:sldId id="541" r:id="rId31"/>
    <p:sldId id="544" r:id="rId32"/>
    <p:sldId id="545" r:id="rId33"/>
    <p:sldId id="533" r:id="rId34"/>
    <p:sldId id="534" r:id="rId35"/>
    <p:sldId id="535" r:id="rId36"/>
    <p:sldId id="536" r:id="rId37"/>
    <p:sldId id="546" r:id="rId38"/>
    <p:sldId id="297" r:id="rId39"/>
  </p:sldIdLst>
  <p:sldSz cx="12190413" cy="6859588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442"/>
    <a:srgbClr val="46B29B"/>
    <a:srgbClr val="F39C32"/>
    <a:srgbClr val="45C5A4"/>
    <a:srgbClr val="3296A8"/>
    <a:srgbClr val="6D8AAB"/>
    <a:srgbClr val="31709C"/>
    <a:srgbClr val="7697B3"/>
    <a:srgbClr val="6FA094"/>
    <a:srgbClr val="94B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4" autoAdjust="0"/>
    <p:restoredTop sz="97778" autoAdjust="0"/>
  </p:normalViewPr>
  <p:slideViewPr>
    <p:cSldViewPr snapToGrid="0" showGuides="1">
      <p:cViewPr varScale="1">
        <p:scale>
          <a:sx n="79" d="100"/>
          <a:sy n="79" d="100"/>
        </p:scale>
        <p:origin x="78" y="7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320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E860A0F0-0158-4862-B88D-AA5CABDB0A8B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47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20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732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7978C5-1A59-47A6-8F23-EEF854854AE9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75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B902A1-7A8B-4057-B5DF-A388B13CFB6D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546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8B3F2E-617F-4F63-9C91-81AEE70E3A67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873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200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390979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F13F332-62BD-4EDF-903A-61CEC86ED02E}"/>
              </a:ext>
            </a:extLst>
          </p:cNvPr>
          <p:cNvSpPr txBox="1"/>
          <p:nvPr userDrawn="1"/>
        </p:nvSpPr>
        <p:spPr>
          <a:xfrm>
            <a:off x="0" y="-4121"/>
            <a:ext cx="62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20000"/>
                    <a:lumOff val="80000"/>
                  </a:schemeClr>
                </a:solidFill>
                <a:latin typeface="UTM Mabella" panose="02040603050506020204" pitchFamily="18" charset="0"/>
              </a:rPr>
              <a:t>KTUTS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FDC4D892-4A3E-48F7-BAB3-1DC19DE3E4E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798" y="9012952"/>
            <a:ext cx="1118607" cy="9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user\Local%20Settings\Temp\Rar$DI00.641\Thuan%20Thanh%203.ppt#-1,16,Slide 16" TargetMode="Externa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file:///C:\Documents%20and%20Settings\user\Local%20Settings\Temp\Rar$DI00.641\Thuan%20Thanh%203.ppt#-1,19,Slide 19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file:///C:\Documents%20and%20Settings\user\Local%20Settings\Temp\Rar$DI00.641\Thuan%20Thanh%203.ppt#-1,13,Slide 13" TargetMode="External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file:///C:\Documents%20and%20Settings\user\Local%20Settings\Temp\Rar$DI00.641\Thuan%20Thanh%203.ppt#-1,16,Slide 16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hyperlink" Target="../../../../HONG%20ANH/anh%20thoai/phan%20bon.ppt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gif"/><Relationship Id="rId5" Type="http://schemas.openxmlformats.org/officeDocument/2006/relationships/image" Target="../media/image38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极高可信度的说明">
            <a:extLst>
              <a:ext uri="{FF2B5EF4-FFF2-40B4-BE49-F238E27FC236}">
                <a16:creationId xmlns:a16="http://schemas.microsoft.com/office/drawing/2014/main" xmlns="" id="{30924C95-5B98-4874-BD41-47870EA7E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481"/>
            <a:ext cx="12190413" cy="6857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3" y="745298"/>
            <a:ext cx="10510684" cy="3406238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4735DFFE-2E0B-4666-B354-1CF2C4CB2767}"/>
              </a:ext>
            </a:extLst>
          </p:cNvPr>
          <p:cNvCxnSpPr>
            <a:cxnSpLocks/>
          </p:cNvCxnSpPr>
          <p:nvPr/>
        </p:nvCxnSpPr>
        <p:spPr>
          <a:xfrm flipV="1">
            <a:off x="6966565" y="4817942"/>
            <a:ext cx="1639206" cy="1266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5">
            <a:extLst>
              <a:ext uri="{FF2B5EF4-FFF2-40B4-BE49-F238E27FC236}">
                <a16:creationId xmlns:a16="http://schemas.microsoft.com/office/drawing/2014/main" xmlns="" id="{EDD35E9E-1025-4936-8DC3-2F265C98A5CA}"/>
              </a:ext>
            </a:extLst>
          </p:cNvPr>
          <p:cNvSpPr txBox="1"/>
          <p:nvPr/>
        </p:nvSpPr>
        <p:spPr>
          <a:xfrm>
            <a:off x="5733857" y="4223129"/>
            <a:ext cx="4104623" cy="523220"/>
          </a:xfrm>
          <a:prstGeom prst="rect">
            <a:avLst/>
          </a:prstGeom>
          <a:solidFill>
            <a:srgbClr val="46B29B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err="1">
                <a:solidFill>
                  <a:schemeClr val="bg1"/>
                </a:solidFill>
                <a:latin typeface="UTM Colossalis" panose="0204060305050602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2800">
                <a:solidFill>
                  <a:schemeClr val="bg1"/>
                </a:solidFill>
                <a:latin typeface="UTM Colossalis" panose="0204060305050602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viên:</a:t>
            </a:r>
            <a:endParaRPr lang="en-US" sz="2800" dirty="0">
              <a:solidFill>
                <a:schemeClr val="bg1"/>
              </a:solidFill>
              <a:latin typeface="UTM Colossalis" panose="020406030505060202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1410" y="2648201"/>
            <a:ext cx="6441584" cy="15033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vo" panose="02040603050506020204" pitchFamily="18" charset="0"/>
              </a:rPr>
              <a:t>MÔN TOÁN LỚP 4</a:t>
            </a:r>
          </a:p>
        </p:txBody>
      </p:sp>
      <p:sp>
        <p:nvSpPr>
          <p:cNvPr id="13" name="TextBox 12"/>
          <p:cNvSpPr txBox="1"/>
          <p:nvPr/>
        </p:nvSpPr>
        <p:spPr>
          <a:xfrm rot="19642286">
            <a:off x="467490" y="453572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  <a:latin typeface="UTM Penumbra" panose="02040603050506020204" pitchFamily="18" charset="0"/>
                <a:cs typeface="Times New Roman" panose="020206030504050203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68" y="925582"/>
            <a:ext cx="10720234" cy="4765099"/>
          </a:xfrm>
          <a:prstGeom prst="rect">
            <a:avLst/>
          </a:prstGeom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697349" y="1257920"/>
            <a:ext cx="914242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70. 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926605" y="1891458"/>
            <a:ext cx="1056084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58269" y="2487392"/>
            <a:ext cx="6242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68563" y="2516119"/>
            <a:ext cx="2111816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949321" y="1856852"/>
            <a:ext cx="4987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729358" y="1886035"/>
            <a:ext cx="12123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1383779" y="3077718"/>
            <a:ext cx="7181072" cy="1775092"/>
            <a:chOff x="1383779" y="3077718"/>
            <a:chExt cx="7181072" cy="1775092"/>
          </a:xfrm>
        </p:grpSpPr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5875451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31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33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039589" y="4032963"/>
              <a:ext cx="2820360" cy="200298"/>
              <a:chOff x="2979857" y="4043808"/>
              <a:chExt cx="2820360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7" y="4143957"/>
                <a:ext cx="28094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" name="AutoShape 20"/>
            <p:cNvSpPr>
              <a:spLocks/>
            </p:cNvSpPr>
            <p:nvPr/>
          </p:nvSpPr>
          <p:spPr bwMode="auto">
            <a:xfrm rot="-5400000">
              <a:off x="6336431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2526380" y="2790575"/>
            <a:ext cx="2281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566693" y="1421933"/>
            <a:ext cx="790915" cy="62064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8205584" y="914328"/>
            <a:ext cx="878889" cy="7408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6304253" y="5421304"/>
            <a:ext cx="42737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          )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233322" y="3324893"/>
            <a:ext cx="4002525" cy="15482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8975" y="458248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8" name="Flowchart: Process 27"/>
          <p:cNvSpPr/>
          <p:nvPr/>
        </p:nvSpPr>
        <p:spPr>
          <a:xfrm>
            <a:off x="6335443" y="957225"/>
            <a:ext cx="1229903" cy="28722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526380" y="2790575"/>
            <a:ext cx="2281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433536" y="3474500"/>
            <a:ext cx="4840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70 – 10 = 60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433536" y="4059375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 : 2 = 30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412849" y="4611544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70 – 30 = 40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486128" y="5168779"/>
            <a:ext cx="39708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264596" y="3342844"/>
            <a:ext cx="5009108" cy="1268700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39" y="3893126"/>
            <a:ext cx="1273680" cy="590552"/>
          </a:xfrm>
          <a:prstGeom prst="rect">
            <a:avLst/>
          </a:prstGeom>
        </p:spPr>
      </p:pic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7331606" y="3449507"/>
            <a:ext cx="42423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– 10) : 2 = 30</a:t>
            </a:r>
          </a:p>
        </p:txBody>
      </p:sp>
      <p:sp>
        <p:nvSpPr>
          <p:cNvPr id="46" name="Striped Right Arrow 45"/>
          <p:cNvSpPr/>
          <p:nvPr/>
        </p:nvSpPr>
        <p:spPr>
          <a:xfrm rot="16200000">
            <a:off x="7577410" y="4844465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011589" y="5418616"/>
            <a:ext cx="1324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686145" y="5415000"/>
            <a:ext cx="12394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triped Right Arrow 49"/>
          <p:cNvSpPr/>
          <p:nvPr/>
        </p:nvSpPr>
        <p:spPr>
          <a:xfrm rot="16200000">
            <a:off x="8659949" y="4888851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995826" y="5416386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981480" y="5423992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84" y="4469772"/>
            <a:ext cx="2934699" cy="1761891"/>
          </a:xfrm>
          <a:prstGeom prst="rect">
            <a:avLst/>
          </a:prstGeom>
        </p:spPr>
      </p:pic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025572" y="5497237"/>
            <a:ext cx="24704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>
            <a:off x="3489984" y="1101695"/>
            <a:ext cx="2814269" cy="15369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>
            <a:off x="3493353" y="1505187"/>
            <a:ext cx="2814269" cy="15369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911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7" grpId="0" animBg="1"/>
      <p:bldP spid="56" grpId="0" animBg="1"/>
      <p:bldP spid="53" grpId="0"/>
      <p:bldP spid="45" grpId="0" animBg="1"/>
      <p:bldP spid="27" grpId="0"/>
      <p:bldP spid="28" grpId="0" animBg="1"/>
      <p:bldP spid="30" grpId="0"/>
      <p:bldP spid="31" grpId="0"/>
      <p:bldP spid="32" grpId="0"/>
      <p:bldP spid="33" grpId="0"/>
      <p:bldP spid="33" grpId="1"/>
      <p:bldP spid="34" grpId="0"/>
      <p:bldP spid="34" grpId="1"/>
      <p:bldP spid="40" grpId="0" animBg="1"/>
      <p:bldP spid="43" grpId="0"/>
      <p:bldP spid="46" grpId="0" animBg="1"/>
      <p:bldP spid="47" grpId="0"/>
      <p:bldP spid="50" grpId="0" animBg="1"/>
      <p:bldP spid="51" grpId="0"/>
      <p:bldP spid="52" grpId="0"/>
      <p:bldP spid="55" grpId="0"/>
      <p:bldP spid="58" grpId="0" animBg="1"/>
      <p:bldP spid="58" grpId="1" animBg="1"/>
      <p:bldP spid="59" grpId="0" animBg="1"/>
      <p:bldP spid="5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8975" y="458248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75451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-5400000">
              <a:off x="6336431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109924" y="2828296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069450" y="5105661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555169" y="2794547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– 10) : 2 = 30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3267087" y="3950104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30 = 40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7385216" y="4201307"/>
            <a:ext cx="32696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+ 10 = 40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90638" y="4223896"/>
            <a:ext cx="2743544" cy="1001693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908476" y="4467954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1947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30" grpId="0"/>
      <p:bldP spid="34" grpId="0"/>
      <p:bldP spid="43" grpId="0"/>
      <p:bldP spid="55" grpId="0"/>
      <p:bldP spid="48" grpId="0"/>
      <p:bldP spid="56" grpId="0" animBg="1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80" y="-96306"/>
            <a:ext cx="8454563" cy="4323806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238506" y="2779358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xmlns="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10021" y="2630466"/>
            <a:ext cx="3637873" cy="4409502"/>
          </a:xfrm>
          <a:prstGeom prst="rect">
            <a:avLst/>
          </a:prstGeom>
        </p:spPr>
      </p:pic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369501" y="2741780"/>
            <a:ext cx="5140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</p:spTree>
    <p:extLst>
      <p:ext uri="{BB962C8B-B14F-4D97-AF65-F5344CB8AC3E}">
        <p14:creationId xmlns:p14="http://schemas.microsoft.com/office/powerpoint/2010/main" val="41175769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12674"/>
            <a:ext cx="13393996" cy="47420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604271" y="1697506"/>
            <a:ext cx="790915" cy="5711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8205584" y="914328"/>
            <a:ext cx="878889" cy="7408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304253" y="5421304"/>
            <a:ext cx="42737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         )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233322" y="3324893"/>
            <a:ext cx="4002525" cy="15482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66414" y="458941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268496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526380" y="2790575"/>
            <a:ext cx="2281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433536" y="3474500"/>
            <a:ext cx="4840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70 + 10 = 80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433536" y="4059375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80 : 2 = 40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412849" y="4611544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70 – 40 = 30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486128" y="5168779"/>
            <a:ext cx="39708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264596" y="3342844"/>
            <a:ext cx="5009108" cy="1268700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39" y="3893126"/>
            <a:ext cx="1273680" cy="590552"/>
          </a:xfrm>
          <a:prstGeom prst="rect">
            <a:avLst/>
          </a:prstGeom>
        </p:spPr>
      </p:pic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7331606" y="3449507"/>
            <a:ext cx="42423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+ 10) : 2 = 40</a:t>
            </a:r>
          </a:p>
        </p:txBody>
      </p:sp>
      <p:sp>
        <p:nvSpPr>
          <p:cNvPr id="46" name="Striped Right Arrow 45"/>
          <p:cNvSpPr/>
          <p:nvPr/>
        </p:nvSpPr>
        <p:spPr>
          <a:xfrm rot="16200000">
            <a:off x="7577410" y="4844465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011589" y="5418616"/>
            <a:ext cx="1324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686145" y="5415000"/>
            <a:ext cx="12394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triped Right Arrow 49"/>
          <p:cNvSpPr/>
          <p:nvPr/>
        </p:nvSpPr>
        <p:spPr>
          <a:xfrm rot="16200000">
            <a:off x="8659949" y="4888851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995826" y="5416386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981480" y="5423992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736" y="4503081"/>
            <a:ext cx="2934699" cy="1761891"/>
          </a:xfrm>
          <a:prstGeom prst="rect">
            <a:avLst/>
          </a:prstGeom>
        </p:spPr>
      </p:pic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025572" y="5497237"/>
            <a:ext cx="24704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 flipV="1">
            <a:off x="3487960" y="1062069"/>
            <a:ext cx="4094352" cy="26167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>
            <a:off x="3546981" y="1507327"/>
            <a:ext cx="4027760" cy="36034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6384026" y="1512871"/>
            <a:ext cx="1187329" cy="0"/>
          </a:xfrm>
          <a:prstGeom prst="line">
            <a:avLst/>
          </a:prstGeom>
          <a:ln w="41275">
            <a:solidFill>
              <a:srgbClr val="E3744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594838" y="1402439"/>
            <a:ext cx="0" cy="206057"/>
          </a:xfrm>
          <a:prstGeom prst="line">
            <a:avLst/>
          </a:prstGeom>
          <a:ln w="508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3138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7" grpId="0" animBg="1"/>
      <p:bldP spid="56" grpId="0" animBg="1"/>
      <p:bldP spid="53" grpId="0"/>
      <p:bldP spid="45" grpId="0" animBg="1"/>
      <p:bldP spid="27" grpId="0"/>
      <p:bldP spid="30" grpId="0"/>
      <p:bldP spid="31" grpId="0"/>
      <p:bldP spid="32" grpId="0"/>
      <p:bldP spid="33" grpId="0"/>
      <p:bldP spid="33" grpId="1"/>
      <p:bldP spid="34" grpId="0"/>
      <p:bldP spid="34" grpId="1"/>
      <p:bldP spid="40" grpId="0" animBg="1"/>
      <p:bldP spid="43" grpId="0"/>
      <p:bldP spid="46" grpId="0" animBg="1"/>
      <p:bldP spid="47" grpId="0"/>
      <p:bldP spid="50" grpId="0" animBg="1"/>
      <p:bldP spid="51" grpId="0"/>
      <p:bldP spid="52" grpId="0"/>
      <p:bldP spid="55" grpId="0"/>
      <p:bldP spid="58" grpId="0" animBg="1"/>
      <p:bldP spid="58" grpId="1" animBg="1"/>
      <p:bldP spid="59" grpId="0" animBg="1"/>
      <p:bldP spid="5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8975" y="458248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75451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-5400000">
              <a:off x="6336431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109924" y="2828296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069450" y="5105661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555169" y="2794547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+ 10) : 2 = 40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3267087" y="3950104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40 = 30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7385216" y="4201307"/>
            <a:ext cx="32696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40 - 10 = 30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90638" y="4223896"/>
            <a:ext cx="2743544" cy="1001693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908476" y="4467954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620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30" grpId="0"/>
      <p:bldP spid="34" grpId="0"/>
      <p:bldP spid="43" grpId="0"/>
      <p:bldP spid="55" grpId="0"/>
      <p:bldP spid="48" grpId="0"/>
      <p:bldP spid="56" grpId="0" animBg="1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82" y="-108832"/>
            <a:ext cx="8454563" cy="4323806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238506" y="2779358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xmlns="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10021" y="2630466"/>
            <a:ext cx="3637873" cy="4409502"/>
          </a:xfrm>
          <a:prstGeom prst="rect">
            <a:avLst/>
          </a:prstGeom>
        </p:spPr>
      </p:pic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458573" y="2779357"/>
            <a:ext cx="4238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</p:spTree>
    <p:extLst>
      <p:ext uri="{BB962C8B-B14F-4D97-AF65-F5344CB8AC3E}">
        <p14:creationId xmlns:p14="http://schemas.microsoft.com/office/powerpoint/2010/main" val="14388644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1871190"/>
            <a:ext cx="8904412" cy="4212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-481366"/>
            <a:ext cx="8904412" cy="421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39" y="1871190"/>
            <a:ext cx="2773920" cy="5296111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065769" y="1624846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153599" y="1698305"/>
            <a:ext cx="38240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328271" y="4050861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548338" y="4050860"/>
            <a:ext cx="4238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pic>
        <p:nvPicPr>
          <p:cNvPr id="10" name="图片 10">
            <a:extLst>
              <a:ext uri="{FF2B5EF4-FFF2-40B4-BE49-F238E27FC236}">
                <a16:creationId xmlns:a16="http://schemas.microsoft.com/office/drawing/2014/main" xmlns="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2798" y="3609544"/>
            <a:ext cx="2177615" cy="368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493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65" y="1186349"/>
            <a:ext cx="5608003" cy="4548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0" y="1186348"/>
            <a:ext cx="5729546" cy="4548309"/>
          </a:xfrm>
          <a:prstGeom prst="rect">
            <a:avLst/>
          </a:prstGeom>
        </p:spPr>
      </p:pic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6629720" y="4038282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7115439" y="1727168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+ 10) : 2 = 40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6827357" y="2882725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40 = 30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802239" y="3993510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289140" y="1660010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– 10) : 2 = 30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999876" y="2837953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30 = 40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1" y="134419"/>
            <a:ext cx="2462691" cy="18777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34073">
            <a:off x="1040769" y="761521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27" y="133287"/>
            <a:ext cx="2462691" cy="18777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34073">
            <a:off x="6927295" y="760389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9535457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5"/>
          <p:cNvSpPr txBox="1"/>
          <p:nvPr/>
        </p:nvSpPr>
        <p:spPr>
          <a:xfrm>
            <a:off x="1593246" y="1724488"/>
            <a:ext cx="4425742" cy="4525298"/>
          </a:xfrm>
          <a:prstGeom prst="rect">
            <a:avLst/>
          </a:prstGeom>
          <a:solidFill>
            <a:srgbClr val="A8F4F6"/>
          </a:solidFill>
          <a:ln w="28575">
            <a:solidFill>
              <a:srgbClr val="FF0066"/>
            </a:solidFill>
          </a:ln>
        </p:spPr>
        <p:txBody>
          <a:bodyPr wrap="square" lIns="91395" tIns="45699" rIns="91395" bIns="45699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CÁCH 1: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B1. Vẽ sơ đồ minh hoạ bài toán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B2. </a:t>
            </a:r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</a:rPr>
              <a:t>Số bé = (Tổng – Hiệu) : 2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</a:rPr>
              <a:t> B3. Tìm số lớn = Tổng – số bé (vừa tìm được) hay lấy số bé cộng với  hiệu.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</a:rPr>
              <a:t> B4. Ghi đáp số: 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en-US" alt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9455" y="568031"/>
            <a:ext cx="8383940" cy="1077402"/>
          </a:xfrm>
          <a:prstGeom prst="rect">
            <a:avLst/>
          </a:prstGeom>
        </p:spPr>
        <p:txBody>
          <a:bodyPr wrap="square" lIns="91395" tIns="45699" rIns="91395" bIns="45699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1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giải bài bài toán. </a:t>
            </a:r>
            <a:r>
              <a:rPr lang="vi-VN" sz="3201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hai số khi biết tổng và hiệu của hai số đó</a:t>
            </a:r>
            <a:r>
              <a:rPr lang="en-US" sz="3201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1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5"/>
          <p:cNvSpPr txBox="1"/>
          <p:nvPr/>
        </p:nvSpPr>
        <p:spPr>
          <a:xfrm>
            <a:off x="6171424" y="1724489"/>
            <a:ext cx="4344405" cy="4525298"/>
          </a:xfrm>
          <a:prstGeom prst="rect">
            <a:avLst/>
          </a:prstGeom>
          <a:solidFill>
            <a:srgbClr val="A8F4F6"/>
          </a:solidFill>
          <a:ln w="28575">
            <a:solidFill>
              <a:srgbClr val="FF0066"/>
            </a:solidFill>
          </a:ln>
        </p:spPr>
        <p:txBody>
          <a:bodyPr wrap="square" lIns="91395" tIns="45699" rIns="91395" bIns="45699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CÁCH 2: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B1. Vẽ sơ đồ minh hoạ bài toán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B2. </a:t>
            </a:r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</a:rPr>
              <a:t>Số lớn = (Tổng + Hiệu) : 2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</a:rPr>
              <a:t> B3. Tìm số bé = Tổng – số lớn (vừa tìm được) hay lấy số lớn trừ đi  hiệu.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</a:rPr>
              <a:t> B4. Ghi đáp số: 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en-US" alt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328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29" y="1820783"/>
            <a:ext cx="5051966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95" y="2494282"/>
            <a:ext cx="4000697" cy="19600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38" y="-22294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xmlns="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89" y="72997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xmlns="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53" y="520957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xmlns="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38" y="15044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xmlns="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393" y="2331977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xmlns="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97" y="314202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xmlns="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84" y="230519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xmlns="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914" y="14239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xmlns="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861" y="110064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xmlns="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40" y="249428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xmlns="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40" y="174961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xmlns="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07" y="30596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xmlns="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55" y="247741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xmlns="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15" y="2424990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xmlns="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57" y="124416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xmlns="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111" y="309294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xmlns="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64" y="2010000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14" y="2988378"/>
            <a:ext cx="3121675" cy="36783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953647" y="2741344"/>
            <a:ext cx="32079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UTM Staccato " panose="02040603050506020204" pitchFamily="18" charset="0"/>
              </a:rPr>
              <a:t>HÁI TÁO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90096EC6-5AD2-40B1-8993-9E2E8D33A2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923" y="3411802"/>
            <a:ext cx="3150303" cy="3427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1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797954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极高可信度的说明">
            <a:extLst>
              <a:ext uri="{FF2B5EF4-FFF2-40B4-BE49-F238E27FC236}">
                <a16:creationId xmlns:a16="http://schemas.microsoft.com/office/drawing/2014/main" xmlns="" id="{30924C95-5B98-4874-BD41-47870EA7E6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481"/>
            <a:ext cx="12190413" cy="6857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41" y="745298"/>
            <a:ext cx="9812521" cy="3406238"/>
          </a:xfrm>
          <a:prstGeom prst="rect">
            <a:avLst/>
          </a:prstGeom>
        </p:spPr>
      </p:pic>
      <p:pic>
        <p:nvPicPr>
          <p:cNvPr id="9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xmlns="" id="{F57380F8-8431-44BF-9300-52047EA3EE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6093" y="-1396459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1410" y="2648201"/>
            <a:ext cx="6441584" cy="15033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vo" panose="02040603050506020204" pitchFamily="18" charset="0"/>
              </a:rPr>
              <a:t>LUYỆN TẬP</a:t>
            </a:r>
          </a:p>
        </p:txBody>
      </p:sp>
      <p:sp>
        <p:nvSpPr>
          <p:cNvPr id="13" name="TextBox 12"/>
          <p:cNvSpPr txBox="1"/>
          <p:nvPr/>
        </p:nvSpPr>
        <p:spPr>
          <a:xfrm rot="19642286">
            <a:off x="35032" y="261610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582049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1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6">
            <a:extLst>
              <a:ext uri="{FF2B5EF4-FFF2-40B4-BE49-F238E27FC236}">
                <a16:creationId xmlns:a16="http://schemas.microsoft.com/office/drawing/2014/main" xmlns="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68324" y="-3715087"/>
            <a:ext cx="3807097" cy="11237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0690">
            <a:off x="316446" y="-25575"/>
            <a:ext cx="2462691" cy="1877731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60785" y="870561"/>
            <a:ext cx="9743091" cy="217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38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</p:txBody>
      </p:sp>
      <p:sp>
        <p:nvSpPr>
          <p:cNvPr id="5" name="Rectangle 4"/>
          <p:cNvSpPr/>
          <p:nvPr/>
        </p:nvSpPr>
        <p:spPr>
          <a:xfrm rot="19258151">
            <a:off x="892803" y="516618"/>
            <a:ext cx="13099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026" name="Picture 2" descr="1.829 file vector về chủ đề ba và con trai , độ phân giải cao tuyệt đối - 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754" y="2718875"/>
            <a:ext cx="3628149" cy="422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481375" y="1557978"/>
            <a:ext cx="668738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81375" y="2144110"/>
            <a:ext cx="419435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79482" y="2144110"/>
            <a:ext cx="106280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8812924" y="2144110"/>
            <a:ext cx="1492465" cy="89336"/>
            <a:chOff x="8812924" y="2144110"/>
            <a:chExt cx="1492465" cy="8933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8812924" y="2144110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823430" y="2233446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349350" y="2720250"/>
            <a:ext cx="2333009" cy="111277"/>
            <a:chOff x="8812924" y="2144110"/>
            <a:chExt cx="1492465" cy="89336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8812924" y="2144110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823430" y="2233446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882343" y="2730242"/>
            <a:ext cx="3941087" cy="101285"/>
            <a:chOff x="8812924" y="2144110"/>
            <a:chExt cx="1492465" cy="8933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8812924" y="2144110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823430" y="2233446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19886" y="4435234"/>
            <a:ext cx="8070499" cy="1775092"/>
            <a:chOff x="1036824" y="3077718"/>
            <a:chExt cx="8070499" cy="1775092"/>
          </a:xfrm>
        </p:grpSpPr>
        <p:sp>
          <p:nvSpPr>
            <p:cNvPr id="31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1052017" y="3300940"/>
              <a:ext cx="18964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1036824" y="3807905"/>
              <a:ext cx="17201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</p:txBody>
        </p:sp>
        <p:sp>
          <p:nvSpPr>
            <p:cNvPr id="3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>
              <a:off x="5947923" y="3940722"/>
              <a:ext cx="13433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12854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46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901302" y="3727348"/>
            <a:ext cx="19383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588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6848" y="266033"/>
            <a:ext cx="11044382" cy="2083029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 rot="34073">
            <a:off x="1116889" y="275744"/>
            <a:ext cx="11881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937268" y="2794547"/>
            <a:ext cx="603964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(58 + 38) : 2 = 48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– 48 = 10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con: 10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35077" y="519768"/>
            <a:ext cx="8070499" cy="1775092"/>
            <a:chOff x="1036824" y="3077718"/>
            <a:chExt cx="8070499" cy="1775092"/>
          </a:xfrm>
        </p:grpSpPr>
        <p:sp>
          <p:nvSpPr>
            <p:cNvPr id="61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1052017" y="3300940"/>
              <a:ext cx="18964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 Box 19"/>
            <p:cNvSpPr txBox="1">
              <a:spLocks noChangeArrowheads="1"/>
            </p:cNvSpPr>
            <p:nvPr/>
          </p:nvSpPr>
          <p:spPr bwMode="auto">
            <a:xfrm>
              <a:off x="1036824" y="3807905"/>
              <a:ext cx="17201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</p:txBody>
        </p:sp>
        <p:sp>
          <p:nvSpPr>
            <p:cNvPr id="6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>
              <a:off x="5947923" y="3940722"/>
              <a:ext cx="13433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12854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72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79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76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6" y="1948235"/>
            <a:ext cx="2462691" cy="1877731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 rot="34073">
            <a:off x="1283409" y="2519306"/>
            <a:ext cx="15183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693492" y="756804"/>
            <a:ext cx="1332467" cy="605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ight Arrow 84"/>
          <p:cNvSpPr/>
          <p:nvPr/>
        </p:nvSpPr>
        <p:spPr>
          <a:xfrm>
            <a:off x="1655853" y="1365163"/>
            <a:ext cx="1332467" cy="60586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61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4" grpId="0"/>
      <p:bldP spid="2" grpId="0" animBg="1"/>
      <p:bldP spid="8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6848" y="266033"/>
            <a:ext cx="11044382" cy="2083029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 rot="34073">
            <a:off x="1116889" y="275744"/>
            <a:ext cx="11881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937268" y="2794547"/>
            <a:ext cx="603964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(58 - 38) : 2 = 10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– 10 = 48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con: 10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35077" y="519768"/>
            <a:ext cx="8070499" cy="1775092"/>
            <a:chOff x="1036824" y="3077718"/>
            <a:chExt cx="8070499" cy="1775092"/>
          </a:xfrm>
        </p:grpSpPr>
        <p:sp>
          <p:nvSpPr>
            <p:cNvPr id="61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1052017" y="3300940"/>
              <a:ext cx="18964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 Box 19"/>
            <p:cNvSpPr txBox="1">
              <a:spLocks noChangeArrowheads="1"/>
            </p:cNvSpPr>
            <p:nvPr/>
          </p:nvSpPr>
          <p:spPr bwMode="auto">
            <a:xfrm>
              <a:off x="1036824" y="3807905"/>
              <a:ext cx="17201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</p:txBody>
        </p:sp>
        <p:sp>
          <p:nvSpPr>
            <p:cNvPr id="6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>
              <a:off x="5947923" y="3940722"/>
              <a:ext cx="13433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12854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72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79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76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6" y="1948235"/>
            <a:ext cx="2462691" cy="1877731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 rot="34073">
            <a:off x="1340315" y="2519306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693492" y="756804"/>
            <a:ext cx="1332467" cy="605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ight Arrow 84"/>
          <p:cNvSpPr/>
          <p:nvPr/>
        </p:nvSpPr>
        <p:spPr>
          <a:xfrm>
            <a:off x="1655853" y="1365163"/>
            <a:ext cx="1332467" cy="60586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874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798" y="2969355"/>
            <a:ext cx="3933479" cy="3533740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8" y="2946245"/>
            <a:ext cx="5756391" cy="33294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>
            <a:off x="5269" y="311598"/>
            <a:ext cx="5878190" cy="33957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358" y="3407122"/>
            <a:ext cx="4019178" cy="3452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444770">
            <a:off x="260345" y="1224650"/>
            <a:ext cx="4829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 flipH="1">
            <a:off x="6859700" y="77319"/>
            <a:ext cx="4604464" cy="33957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743045">
            <a:off x="7358935" y="713198"/>
            <a:ext cx="36059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8750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7" y="175083"/>
            <a:ext cx="10468303" cy="6194186"/>
          </a:xfrm>
          <a:prstGeom prst="rect">
            <a:avLst/>
          </a:prstGeom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697313" y="854773"/>
            <a:ext cx="89970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91555" y="3272176"/>
            <a:ext cx="9785280" cy="1775092"/>
            <a:chOff x="160860" y="3077718"/>
            <a:chExt cx="9785280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82288" y="3285174"/>
              <a:ext cx="276620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trai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60860" y="3807905"/>
              <a:ext cx="259609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gái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058285" y="3940722"/>
              <a:ext cx="20018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717987" y="3546295"/>
              <a:ext cx="22281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" name="Rectangle 25"/>
          <p:cNvSpPr/>
          <p:nvPr/>
        </p:nvSpPr>
        <p:spPr>
          <a:xfrm rot="34073">
            <a:off x="2116850" y="2511504"/>
            <a:ext cx="15856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544" y="4501500"/>
            <a:ext cx="2543721" cy="218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169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65" y="1186349"/>
            <a:ext cx="5608003" cy="4548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0" y="1186348"/>
            <a:ext cx="5729546" cy="4548309"/>
          </a:xfrm>
          <a:prstGeom prst="rect">
            <a:avLst/>
          </a:prstGeom>
        </p:spPr>
      </p:pic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5665767" y="4038282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6827357" y="1824383"/>
            <a:ext cx="58595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(28 - 4) : 2 = 12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6827357" y="2882725"/>
            <a:ext cx="54103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– 12 = 16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55853" y="4134810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289140" y="1660010"/>
            <a:ext cx="53393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 + 4) : 2 = 16(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999875" y="2837953"/>
            <a:ext cx="45666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– 16 = 12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1" y="134419"/>
            <a:ext cx="2462691" cy="18777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34073">
            <a:off x="1040769" y="761521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83" y="113910"/>
            <a:ext cx="2462691" cy="18777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34073">
            <a:off x="6927295" y="760389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821991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>
            <a:spLocks noGrp="1" noChangeArrowheads="1"/>
          </p:cNvSpPr>
          <p:nvPr>
            <p:ph type="title"/>
          </p:nvPr>
        </p:nvSpPr>
        <p:spPr>
          <a:xfrm>
            <a:off x="1750801" y="992443"/>
            <a:ext cx="8674521" cy="1006658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27285" indent="-927285">
              <a:spcBef>
                <a:spcPct val="50000"/>
              </a:spcBef>
            </a:pPr>
            <a:r>
              <a:rPr lang="en-US" altLang="en-US" sz="2200" b="1">
                <a:latin typeface="Arial" panose="020B0604020202020204" pitchFamily="34" charset="0"/>
              </a:rPr>
              <a:t>Bài 3: </a:t>
            </a:r>
            <a:r>
              <a:rPr lang="en-US" altLang="en-US" sz="2200">
                <a:latin typeface="Arial" panose="020B0604020202020204" pitchFamily="34" charset="0"/>
              </a:rPr>
              <a:t>Cả hai lớp 4A và 4B trồng </a:t>
            </a:r>
            <a:r>
              <a:rPr lang="vi-VN" altLang="en-US" sz="2200">
                <a:latin typeface="Arial" panose="020B0604020202020204" pitchFamily="34" charset="0"/>
              </a:rPr>
              <a:t>đư</a:t>
            </a:r>
            <a:r>
              <a:rPr lang="en-US" altLang="en-US" sz="2200">
                <a:latin typeface="Arial" panose="020B0604020202020204" pitchFamily="34" charset="0"/>
              </a:rPr>
              <a:t>ợc 600 cây. Lớp 4A trồng </a:t>
            </a:r>
            <a:r>
              <a:rPr lang="vi-VN" altLang="en-US" sz="2200">
                <a:latin typeface="Arial" panose="020B0604020202020204" pitchFamily="34" charset="0"/>
              </a:rPr>
              <a:t>đư</a:t>
            </a:r>
            <a:r>
              <a:rPr lang="en-US" altLang="en-US" sz="2200">
                <a:latin typeface="Arial" panose="020B0604020202020204" pitchFamily="34" charset="0"/>
              </a:rPr>
              <a:t>ợc ít h</a:t>
            </a:r>
            <a:r>
              <a:rPr lang="vi-VN" altLang="en-US" sz="2200">
                <a:latin typeface="Arial" panose="020B0604020202020204" pitchFamily="34" charset="0"/>
              </a:rPr>
              <a:t>ơ</a:t>
            </a:r>
            <a:r>
              <a:rPr lang="en-US" altLang="en-US" sz="2200">
                <a:latin typeface="Arial" panose="020B0604020202020204" pitchFamily="34" charset="0"/>
              </a:rPr>
              <a:t>n lớp 4B là 50 cây. Hỏi mỗi lớp trồng </a:t>
            </a:r>
            <a:r>
              <a:rPr lang="vi-VN" altLang="en-US" sz="2200">
                <a:latin typeface="Arial" panose="020B0604020202020204" pitchFamily="34" charset="0"/>
              </a:rPr>
              <a:t>đư</a:t>
            </a:r>
            <a:r>
              <a:rPr lang="en-US" altLang="en-US" sz="2200">
                <a:latin typeface="Arial" panose="020B0604020202020204" pitchFamily="34" charset="0"/>
              </a:rPr>
              <a:t>ợc bao nhiêu cây?</a:t>
            </a:r>
            <a:endParaRPr lang="en-US" altLang="en-US" sz="2200" b="1">
              <a:latin typeface="Arial" panose="020B0604020202020204" pitchFamily="34" charset="0"/>
            </a:endParaRPr>
          </a:p>
        </p:txBody>
      </p:sp>
      <p:sp>
        <p:nvSpPr>
          <p:cNvPr id="15363" name="Text Box 38"/>
          <p:cNvSpPr>
            <a:spLocks noGrp="1" noChangeArrowheads="1"/>
          </p:cNvSpPr>
          <p:nvPr>
            <p:ph idx="1"/>
          </p:nvPr>
        </p:nvSpPr>
        <p:spPr>
          <a:xfrm>
            <a:off x="1750800" y="2057877"/>
            <a:ext cx="8671345" cy="3255038"/>
          </a:xfrm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None/>
            </a:pPr>
            <a:endParaRPr lang="vi-VN" altLang="en-US" sz="2601" b="1" i="1" u="sng">
              <a:latin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vi-VN" altLang="en-US" sz="2601" b="1" i="1" u="sng">
              <a:latin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vi-VN" altLang="en-US" sz="2601" b="1" i="1" u="sng">
              <a:latin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vi-VN" altLang="en-US" sz="2601" b="1" i="1" u="sng">
              <a:latin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vi-VN" altLang="en-US" sz="2601" b="1" i="1" u="sng">
              <a:latin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altLang="en-US" sz="2601" b="1" i="1" u="sng">
              <a:latin typeface="Arial" panose="020B0604020202020204" pitchFamily="34" charset="0"/>
            </a:endParaRPr>
          </a:p>
        </p:txBody>
      </p: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3824556" y="3429794"/>
            <a:ext cx="4858874" cy="384264"/>
            <a:chOff x="1728" y="2064"/>
            <a:chExt cx="3315" cy="242"/>
          </a:xfrm>
        </p:grpSpPr>
        <p:sp>
          <p:nvSpPr>
            <p:cNvPr id="15392" name="Text Box 22"/>
            <p:cNvSpPr txBox="1">
              <a:spLocks noChangeArrowheads="1"/>
            </p:cNvSpPr>
            <p:nvPr/>
          </p:nvSpPr>
          <p:spPr bwMode="auto">
            <a:xfrm>
              <a:off x="1728" y="2064"/>
              <a:ext cx="91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900" b="1">
                  <a:latin typeface="Arial" panose="020B0604020202020204" pitchFamily="34" charset="0"/>
                </a:rPr>
                <a:t>Lớp 4B:</a:t>
              </a:r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>
              <a:off x="2601" y="2210"/>
              <a:ext cx="1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394" name="Line 19"/>
            <p:cNvSpPr>
              <a:spLocks noChangeShapeType="1"/>
            </p:cNvSpPr>
            <p:nvPr/>
          </p:nvSpPr>
          <p:spPr bwMode="auto">
            <a:xfrm>
              <a:off x="4419" y="221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5" name="Line 49"/>
            <p:cNvSpPr>
              <a:spLocks noChangeShapeType="1"/>
            </p:cNvSpPr>
            <p:nvPr/>
          </p:nvSpPr>
          <p:spPr bwMode="auto">
            <a:xfrm>
              <a:off x="2601" y="2162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6" name="Line 53"/>
            <p:cNvSpPr>
              <a:spLocks noChangeShapeType="1"/>
            </p:cNvSpPr>
            <p:nvPr/>
          </p:nvSpPr>
          <p:spPr bwMode="auto">
            <a:xfrm>
              <a:off x="5043" y="2162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58"/>
          <p:cNvGrpSpPr>
            <a:grpSpLocks/>
          </p:cNvGrpSpPr>
          <p:nvPr/>
        </p:nvGrpSpPr>
        <p:grpSpPr bwMode="auto">
          <a:xfrm>
            <a:off x="3765805" y="4064941"/>
            <a:ext cx="3964905" cy="384264"/>
            <a:chOff x="1711" y="2535"/>
            <a:chExt cx="2705" cy="242"/>
          </a:xfrm>
        </p:grpSpPr>
        <p:sp>
          <p:nvSpPr>
            <p:cNvPr id="15388" name="Text Box 30"/>
            <p:cNvSpPr txBox="1">
              <a:spLocks noChangeArrowheads="1"/>
            </p:cNvSpPr>
            <p:nvPr/>
          </p:nvSpPr>
          <p:spPr bwMode="auto">
            <a:xfrm>
              <a:off x="1711" y="2535"/>
              <a:ext cx="911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900" b="1">
                  <a:latin typeface="Arial" panose="020B0604020202020204" pitchFamily="34" charset="0"/>
                </a:rPr>
                <a:t>Lớp 4A:</a:t>
              </a:r>
            </a:p>
          </p:txBody>
        </p:sp>
        <p:sp>
          <p:nvSpPr>
            <p:cNvPr id="15389" name="Line 26"/>
            <p:cNvSpPr>
              <a:spLocks noChangeShapeType="1"/>
            </p:cNvSpPr>
            <p:nvPr/>
          </p:nvSpPr>
          <p:spPr bwMode="auto">
            <a:xfrm>
              <a:off x="2592" y="2688"/>
              <a:ext cx="1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0" name="Line 46"/>
            <p:cNvSpPr>
              <a:spLocks noChangeShapeType="1"/>
            </p:cNvSpPr>
            <p:nvPr/>
          </p:nvSpPr>
          <p:spPr bwMode="auto">
            <a:xfrm>
              <a:off x="4416" y="2640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1" name="Line 47"/>
            <p:cNvSpPr>
              <a:spLocks noChangeShapeType="1"/>
            </p:cNvSpPr>
            <p:nvPr/>
          </p:nvSpPr>
          <p:spPr bwMode="auto">
            <a:xfrm>
              <a:off x="2592" y="2640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AutoShape 21"/>
          <p:cNvSpPr>
            <a:spLocks/>
          </p:cNvSpPr>
          <p:nvPr/>
        </p:nvSpPr>
        <p:spPr bwMode="auto">
          <a:xfrm rot="-5400000">
            <a:off x="6812922" y="1765709"/>
            <a:ext cx="76218" cy="3588580"/>
          </a:xfrm>
          <a:prstGeom prst="rightBracket">
            <a:avLst>
              <a:gd name="adj" fmla="val 425058"/>
            </a:avLst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7943" tIns="38972" rIns="77943" bIns="3897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0" name="AutoShape 29"/>
          <p:cNvSpPr>
            <a:spLocks/>
          </p:cNvSpPr>
          <p:nvPr/>
        </p:nvSpPr>
        <p:spPr bwMode="auto">
          <a:xfrm rot="5400000">
            <a:off x="6355616" y="3075700"/>
            <a:ext cx="76218" cy="2673969"/>
          </a:xfrm>
          <a:prstGeom prst="rightBracket">
            <a:avLst>
              <a:gd name="adj" fmla="val 316725"/>
            </a:avLst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7943" tIns="38972" rIns="77943" bIns="3897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grpSp>
        <p:nvGrpSpPr>
          <p:cNvPr id="24" name="Group 64"/>
          <p:cNvGrpSpPr>
            <a:grpSpLocks/>
          </p:cNvGrpSpPr>
          <p:nvPr/>
        </p:nvGrpSpPr>
        <p:grpSpPr bwMode="auto">
          <a:xfrm>
            <a:off x="7724358" y="3547297"/>
            <a:ext cx="1238537" cy="701837"/>
            <a:chOff x="4878" y="2930"/>
            <a:chExt cx="532" cy="442"/>
          </a:xfrm>
        </p:grpSpPr>
        <p:grpSp>
          <p:nvGrpSpPr>
            <p:cNvPr id="15380" name="Group 59"/>
            <p:cNvGrpSpPr>
              <a:grpSpLocks/>
            </p:cNvGrpSpPr>
            <p:nvPr/>
          </p:nvGrpSpPr>
          <p:grpSpPr bwMode="auto">
            <a:xfrm>
              <a:off x="4878" y="3051"/>
              <a:ext cx="532" cy="321"/>
              <a:chOff x="4408" y="3483"/>
              <a:chExt cx="532" cy="321"/>
            </a:xfrm>
          </p:grpSpPr>
          <p:grpSp>
            <p:nvGrpSpPr>
              <p:cNvPr id="15382" name="Group 9"/>
              <p:cNvGrpSpPr>
                <a:grpSpLocks/>
              </p:cNvGrpSpPr>
              <p:nvPr/>
            </p:nvGrpSpPr>
            <p:grpSpPr bwMode="auto">
              <a:xfrm>
                <a:off x="4416" y="3564"/>
                <a:ext cx="0" cy="240"/>
                <a:chOff x="1008" y="2016"/>
                <a:chExt cx="0" cy="240"/>
              </a:xfrm>
            </p:grpSpPr>
            <p:sp>
              <p:nvSpPr>
                <p:cNvPr id="15385" name="Line 10"/>
                <p:cNvSpPr>
                  <a:spLocks noChangeShapeType="1"/>
                </p:cNvSpPr>
                <p:nvPr/>
              </p:nvSpPr>
              <p:spPr bwMode="auto">
                <a:xfrm>
                  <a:off x="1008" y="201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6" name="Line 11"/>
                <p:cNvSpPr>
                  <a:spLocks noChangeShapeType="1"/>
                </p:cNvSpPr>
                <p:nvPr/>
              </p:nvSpPr>
              <p:spPr bwMode="auto">
                <a:xfrm>
                  <a:off x="1008" y="2112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7" name="Line 12"/>
                <p:cNvSpPr>
                  <a:spLocks noChangeShapeType="1"/>
                </p:cNvSpPr>
                <p:nvPr/>
              </p:nvSpPr>
              <p:spPr bwMode="auto">
                <a:xfrm>
                  <a:off x="1008" y="2208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383" name="AutoShape 33"/>
              <p:cNvSpPr>
                <a:spLocks/>
              </p:cNvSpPr>
              <p:nvPr/>
            </p:nvSpPr>
            <p:spPr bwMode="auto">
              <a:xfrm rot="5400000">
                <a:off x="4586" y="3305"/>
                <a:ext cx="40" cy="396"/>
              </a:xfrm>
              <a:prstGeom prst="rightBrace">
                <a:avLst>
                  <a:gd name="adj1" fmla="val 108350"/>
                  <a:gd name="adj2" fmla="val 50000"/>
                </a:avLst>
              </a:prstGeom>
              <a:solidFill>
                <a:srgbClr val="FF33CC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384" name="Text Box 34"/>
              <p:cNvSpPr txBox="1">
                <a:spLocks noChangeArrowheads="1"/>
              </p:cNvSpPr>
              <p:nvPr/>
            </p:nvSpPr>
            <p:spPr bwMode="auto">
              <a:xfrm>
                <a:off x="4440" y="3540"/>
                <a:ext cx="50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latin typeface="Arial" panose="020B0604020202020204" pitchFamily="34" charset="0"/>
                  </a:rPr>
                  <a:t>50 cây</a:t>
                </a:r>
              </a:p>
            </p:txBody>
          </p:sp>
        </p:grpSp>
        <p:sp>
          <p:nvSpPr>
            <p:cNvPr id="15381" name="Line 51"/>
            <p:cNvSpPr>
              <a:spLocks noChangeShapeType="1"/>
            </p:cNvSpPr>
            <p:nvPr/>
          </p:nvSpPr>
          <p:spPr bwMode="auto">
            <a:xfrm>
              <a:off x="4878" y="2930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" name="AutoShape 65"/>
          <p:cNvSpPr>
            <a:spLocks/>
          </p:cNvSpPr>
          <p:nvPr/>
        </p:nvSpPr>
        <p:spPr bwMode="auto">
          <a:xfrm>
            <a:off x="9040701" y="3493308"/>
            <a:ext cx="161962" cy="1143265"/>
          </a:xfrm>
          <a:prstGeom prst="rightBrace">
            <a:avLst>
              <a:gd name="adj1" fmla="val 114281"/>
              <a:gd name="adj2" fmla="val 5000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7943" tIns="38972" rIns="77943" bIns="3897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9202663" y="3848991"/>
            <a:ext cx="1092453" cy="35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43" tIns="38972" rIns="77943" bIns="3897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 sz="1800" b="1">
                <a:latin typeface="Arial" panose="020B0604020202020204" pitchFamily="34" charset="0"/>
              </a:rPr>
              <a:t>600</a:t>
            </a:r>
            <a:r>
              <a:rPr lang="en-US" altLang="en-US" sz="1800" b="1">
                <a:latin typeface="Arial" panose="020B0604020202020204" pitchFamily="34" charset="0"/>
              </a:rPr>
              <a:t> cây</a:t>
            </a:r>
          </a:p>
        </p:txBody>
      </p:sp>
      <p:sp>
        <p:nvSpPr>
          <p:cNvPr id="35" name="Text Box 40"/>
          <p:cNvSpPr txBox="1">
            <a:spLocks noChangeArrowheads="1"/>
          </p:cNvSpPr>
          <p:nvPr/>
        </p:nvSpPr>
        <p:spPr bwMode="auto">
          <a:xfrm>
            <a:off x="6184126" y="3169384"/>
            <a:ext cx="1251240" cy="33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43" tIns="38972" rIns="77943" bIns="3897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700" b="1">
                <a:latin typeface="Arial" panose="020B0604020202020204" pitchFamily="34" charset="0"/>
              </a:rPr>
              <a:t>? cây</a:t>
            </a:r>
          </a:p>
        </p:txBody>
      </p:sp>
      <p:sp>
        <p:nvSpPr>
          <p:cNvPr id="36" name="Text Box 40"/>
          <p:cNvSpPr txBox="1">
            <a:spLocks noChangeArrowheads="1"/>
          </p:cNvSpPr>
          <p:nvPr/>
        </p:nvSpPr>
        <p:spPr bwMode="auto">
          <a:xfrm>
            <a:off x="5971352" y="4492078"/>
            <a:ext cx="1252828" cy="33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43" tIns="38972" rIns="77943" bIns="3897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700" b="1">
                <a:latin typeface="Arial" panose="020B0604020202020204" pitchFamily="34" charset="0"/>
              </a:rPr>
              <a:t>? cây</a:t>
            </a:r>
          </a:p>
        </p:txBody>
      </p:sp>
      <p:pic>
        <p:nvPicPr>
          <p:cNvPr id="15373" name="Picture 7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74" y="5792541"/>
            <a:ext cx="8961924" cy="83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7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221" y="-228653"/>
            <a:ext cx="8961925" cy="83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Oval 38" descr="daisy_button_yellow_hb">
            <a:hlinkClick r:id="rId3" action="ppaction://hlinkpres?slideindex=16&amp;slidetitle=Slide 16"/>
          </p:cNvPr>
          <p:cNvSpPr>
            <a:spLocks noChangeArrowheads="1"/>
          </p:cNvSpPr>
          <p:nvPr/>
        </p:nvSpPr>
        <p:spPr bwMode="auto">
          <a:xfrm>
            <a:off x="1522148" y="6094236"/>
            <a:ext cx="562105" cy="549402"/>
          </a:xfrm>
          <a:prstGeom prst="ellipse">
            <a:avLst/>
          </a:prstGeom>
          <a:blipFill dpi="0" rotWithShape="0">
            <a:blip r:embed="rId4">
              <a:lum bright="-12000" contrast="30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943" tIns="38972" rIns="77943" bIns="3897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101" b="1">
              <a:latin typeface="Arial" panose="020B0604020202020204" pitchFamily="34" charset="0"/>
            </a:endParaRPr>
          </a:p>
        </p:txBody>
      </p:sp>
      <p:sp>
        <p:nvSpPr>
          <p:cNvPr id="15376" name="Oval 39" descr="daisy_button_yellow_hb">
            <a:hlinkClick r:id="rId3" action="ppaction://hlinkpres?slideindex=16&amp;slidetitle=Slide 16"/>
          </p:cNvPr>
          <p:cNvSpPr>
            <a:spLocks noChangeArrowheads="1"/>
          </p:cNvSpPr>
          <p:nvPr/>
        </p:nvSpPr>
        <p:spPr bwMode="auto">
          <a:xfrm>
            <a:off x="10036294" y="158788"/>
            <a:ext cx="562105" cy="549402"/>
          </a:xfrm>
          <a:prstGeom prst="ellipse">
            <a:avLst/>
          </a:prstGeom>
          <a:blipFill dpi="0" rotWithShape="0">
            <a:blip r:embed="rId4">
              <a:lum bright="-12000" contrast="30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943" tIns="38972" rIns="77943" bIns="3897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101" b="1">
              <a:latin typeface="Arial" panose="020B0604020202020204" pitchFamily="34" charset="0"/>
            </a:endParaRPr>
          </a:p>
        </p:txBody>
      </p:sp>
      <p:sp>
        <p:nvSpPr>
          <p:cNvPr id="15377" name="Oval 40" descr="daisy_button_yellow_hb">
            <a:hlinkClick r:id="rId3" action="ppaction://hlinkpres?slideindex=16&amp;slidetitle=Slide 16"/>
          </p:cNvPr>
          <p:cNvSpPr>
            <a:spLocks noChangeArrowheads="1"/>
          </p:cNvSpPr>
          <p:nvPr/>
        </p:nvSpPr>
        <p:spPr bwMode="auto">
          <a:xfrm>
            <a:off x="1636475" y="73043"/>
            <a:ext cx="562105" cy="549402"/>
          </a:xfrm>
          <a:prstGeom prst="ellipse">
            <a:avLst/>
          </a:prstGeom>
          <a:blipFill dpi="0" rotWithShape="0">
            <a:blip r:embed="rId4">
              <a:lum bright="-12000" contrast="30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943" tIns="38972" rIns="77943" bIns="3897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101" b="1">
              <a:latin typeface="Arial" panose="020B0604020202020204" pitchFamily="34" charset="0"/>
            </a:endParaRPr>
          </a:p>
        </p:txBody>
      </p:sp>
      <p:sp>
        <p:nvSpPr>
          <p:cNvPr id="15378" name="Oval 41" descr="daisy_button_yellow_hb">
            <a:hlinkClick r:id="rId3" action="ppaction://hlinkpres?slideindex=16&amp;slidetitle=Slide 16"/>
          </p:cNvPr>
          <p:cNvSpPr>
            <a:spLocks noChangeArrowheads="1"/>
          </p:cNvSpPr>
          <p:nvPr/>
        </p:nvSpPr>
        <p:spPr bwMode="auto">
          <a:xfrm>
            <a:off x="10036294" y="5944977"/>
            <a:ext cx="562105" cy="549402"/>
          </a:xfrm>
          <a:prstGeom prst="ellipse">
            <a:avLst/>
          </a:prstGeom>
          <a:blipFill dpi="0" rotWithShape="0">
            <a:blip r:embed="rId4">
              <a:lum bright="-12000" contrast="30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943" tIns="38972" rIns="77943" bIns="3897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101" b="1">
              <a:latin typeface="Arial" panose="020B0604020202020204" pitchFamily="34" charset="0"/>
            </a:endParaRPr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2258918" y="2515183"/>
            <a:ext cx="1899090" cy="4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43" tIns="38972" rIns="77943" bIns="3897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601" b="1">
                <a:solidFill>
                  <a:srgbClr val="FF0000"/>
                </a:solidFill>
                <a:latin typeface="Arial" panose="020B0604020202020204" pitchFamily="34" charset="0"/>
              </a:rPr>
              <a:t>Tóm tắt:</a:t>
            </a:r>
          </a:p>
        </p:txBody>
      </p:sp>
    </p:spTree>
    <p:extLst>
      <p:ext uri="{BB962C8B-B14F-4D97-AF65-F5344CB8AC3E}">
        <p14:creationId xmlns:p14="http://schemas.microsoft.com/office/powerpoint/2010/main" val="38872334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20" grpId="0" animBg="1"/>
      <p:bldP spid="33" grpId="0" animBg="1"/>
      <p:bldP spid="34" grpId="0"/>
      <p:bldP spid="35" grpId="0"/>
      <p:bldP spid="36" grpId="0"/>
      <p:bldP spid="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9" name="Text Box 5"/>
          <p:cNvSpPr txBox="1">
            <a:spLocks noChangeArrowheads="1"/>
          </p:cNvSpPr>
          <p:nvPr/>
        </p:nvSpPr>
        <p:spPr bwMode="auto">
          <a:xfrm>
            <a:off x="2339900" y="1672025"/>
            <a:ext cx="7458213" cy="32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43" tIns="38972" rIns="77943" bIns="3897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Lớp 4A trồng </a:t>
            </a:r>
            <a:r>
              <a:rPr lang="vi-VN" altLang="en-US" sz="2400" b="1">
                <a:latin typeface="Arial" panose="020B0604020202020204" pitchFamily="34" charset="0"/>
              </a:rPr>
              <a:t>đư</a:t>
            </a:r>
            <a:r>
              <a:rPr lang="en-US" altLang="en-US" sz="2400" b="1">
                <a:latin typeface="Arial" panose="020B0604020202020204" pitchFamily="34" charset="0"/>
              </a:rPr>
              <a:t>ợc số cây là: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 sz="2400" b="1">
                <a:latin typeface="Arial" panose="020B0604020202020204" pitchFamily="34" charset="0"/>
              </a:rPr>
              <a:t>        </a:t>
            </a:r>
            <a:r>
              <a:rPr lang="en-US" altLang="en-US" sz="2400" b="1">
                <a:latin typeface="Arial" panose="020B0604020202020204" pitchFamily="34" charset="0"/>
              </a:rPr>
              <a:t>(</a:t>
            </a:r>
            <a:r>
              <a:rPr lang="vi-VN" altLang="en-US" sz="2400" b="1">
                <a:latin typeface="Arial" panose="020B0604020202020204" pitchFamily="34" charset="0"/>
              </a:rPr>
              <a:t>600</a:t>
            </a:r>
            <a:r>
              <a:rPr lang="en-US" altLang="en-US" sz="2400" b="1">
                <a:latin typeface="Arial" panose="020B0604020202020204" pitchFamily="34" charset="0"/>
              </a:rPr>
              <a:t> – </a:t>
            </a:r>
            <a:r>
              <a:rPr lang="vi-VN" altLang="en-US" sz="2400" b="1">
                <a:latin typeface="Arial" panose="020B0604020202020204" pitchFamily="34" charset="0"/>
              </a:rPr>
              <a:t>50</a:t>
            </a:r>
            <a:r>
              <a:rPr lang="en-US" altLang="en-US" sz="2400" b="1">
                <a:latin typeface="Arial" panose="020B0604020202020204" pitchFamily="34" charset="0"/>
              </a:rPr>
              <a:t>) : 2 = </a:t>
            </a:r>
            <a:r>
              <a:rPr lang="vi-VN" altLang="en-US" sz="2400" b="1">
                <a:latin typeface="Arial" panose="020B0604020202020204" pitchFamily="34" charset="0"/>
              </a:rPr>
              <a:t>275</a:t>
            </a:r>
            <a:r>
              <a:rPr lang="en-US" altLang="en-US" sz="2400" b="1">
                <a:latin typeface="Arial" panose="020B0604020202020204" pitchFamily="34" charset="0"/>
              </a:rPr>
              <a:t> (cây)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Lớp 4B trồng </a:t>
            </a:r>
            <a:r>
              <a:rPr lang="vi-VN" altLang="en-US" sz="2400" b="1">
                <a:latin typeface="Arial" panose="020B0604020202020204" pitchFamily="34" charset="0"/>
              </a:rPr>
              <a:t>đư</a:t>
            </a:r>
            <a:r>
              <a:rPr lang="en-US" altLang="en-US" sz="2400" b="1">
                <a:latin typeface="Arial" panose="020B0604020202020204" pitchFamily="34" charset="0"/>
              </a:rPr>
              <a:t>ợc số cây là: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 sz="2400" b="1">
                <a:latin typeface="Arial" panose="020B0604020202020204" pitchFamily="34" charset="0"/>
              </a:rPr>
              <a:t>275</a:t>
            </a:r>
            <a:r>
              <a:rPr lang="en-US" altLang="en-US" sz="2400" b="1">
                <a:latin typeface="Arial" panose="020B0604020202020204" pitchFamily="34" charset="0"/>
              </a:rPr>
              <a:t> + </a:t>
            </a:r>
            <a:r>
              <a:rPr lang="vi-VN" altLang="en-US" sz="2400" b="1">
                <a:latin typeface="Arial" panose="020B0604020202020204" pitchFamily="34" charset="0"/>
              </a:rPr>
              <a:t>50</a:t>
            </a:r>
            <a:r>
              <a:rPr lang="en-US" altLang="en-US" sz="2400" b="1">
                <a:latin typeface="Arial" panose="020B0604020202020204" pitchFamily="34" charset="0"/>
              </a:rPr>
              <a:t> = </a:t>
            </a:r>
            <a:r>
              <a:rPr lang="vi-VN" altLang="en-US" sz="2400" b="1">
                <a:latin typeface="Arial" panose="020B0604020202020204" pitchFamily="34" charset="0"/>
              </a:rPr>
              <a:t>325</a:t>
            </a:r>
            <a:r>
              <a:rPr lang="en-US" altLang="en-US" sz="2400" b="1">
                <a:latin typeface="Arial" panose="020B0604020202020204" pitchFamily="34" charset="0"/>
              </a:rPr>
              <a:t> (cây)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 sz="2400" b="1">
                <a:latin typeface="Arial" panose="020B0604020202020204" pitchFamily="34" charset="0"/>
              </a:rPr>
              <a:t>                 </a:t>
            </a:r>
            <a:r>
              <a:rPr lang="en-US" altLang="en-US" sz="2400" b="1">
                <a:latin typeface="Arial" panose="020B0604020202020204" pitchFamily="34" charset="0"/>
              </a:rPr>
              <a:t>Đáp số:</a:t>
            </a:r>
            <a:r>
              <a:rPr lang="en-US" altLang="en-US" sz="2400" b="1" i="1">
                <a:latin typeface="Arial" panose="020B0604020202020204" pitchFamily="34" charset="0"/>
              </a:rPr>
              <a:t> </a:t>
            </a:r>
            <a:r>
              <a:rPr lang="en-US" altLang="en-US" sz="2400" b="1">
                <a:latin typeface="Arial" panose="020B0604020202020204" pitchFamily="34" charset="0"/>
              </a:rPr>
              <a:t>Lớp 4A</a:t>
            </a:r>
            <a:r>
              <a:rPr lang="vi-VN" altLang="en-US" sz="2400" b="1">
                <a:latin typeface="Arial" panose="020B0604020202020204" pitchFamily="34" charset="0"/>
              </a:rPr>
              <a:t>: 275</a:t>
            </a:r>
            <a:r>
              <a:rPr lang="en-US" altLang="en-US" sz="2400" b="1">
                <a:latin typeface="Arial" panose="020B0604020202020204" pitchFamily="34" charset="0"/>
              </a:rPr>
              <a:t> cây</a:t>
            </a:r>
            <a:endParaRPr lang="vi-VN" altLang="en-US" sz="2400" b="1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 </a:t>
            </a:r>
            <a:r>
              <a:rPr lang="vi-VN" altLang="en-US" sz="2400" b="1">
                <a:latin typeface="Arial" panose="020B0604020202020204" pitchFamily="34" charset="0"/>
              </a:rPr>
              <a:t>                               </a:t>
            </a:r>
            <a:r>
              <a:rPr lang="en-US" altLang="en-US" sz="2400" b="1">
                <a:latin typeface="Arial" panose="020B0604020202020204" pitchFamily="34" charset="0"/>
              </a:rPr>
              <a:t>Lớp 4</a:t>
            </a:r>
            <a:r>
              <a:rPr lang="vi-VN" altLang="en-US" sz="2400" b="1">
                <a:latin typeface="Arial" panose="020B0604020202020204" pitchFamily="34" charset="0"/>
              </a:rPr>
              <a:t>B: 325</a:t>
            </a:r>
            <a:r>
              <a:rPr lang="en-US" altLang="en-US" sz="2400" b="1">
                <a:latin typeface="Arial" panose="020B0604020202020204" pitchFamily="34" charset="0"/>
              </a:rPr>
              <a:t> cây</a:t>
            </a:r>
          </a:p>
        </p:txBody>
      </p:sp>
      <p:pic>
        <p:nvPicPr>
          <p:cNvPr id="16387" name="Picture 7" descr="Buom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02" y="5716323"/>
            <a:ext cx="8961925" cy="83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9674" name="Text Box 10"/>
          <p:cNvSpPr txBox="1">
            <a:spLocks noChangeArrowheads="1"/>
          </p:cNvSpPr>
          <p:nvPr/>
        </p:nvSpPr>
        <p:spPr bwMode="auto">
          <a:xfrm>
            <a:off x="5250461" y="914612"/>
            <a:ext cx="1689491" cy="555754"/>
          </a:xfrm>
          <a:prstGeom prst="rect">
            <a:avLst/>
          </a:prstGeom>
          <a:noFill/>
          <a:ln>
            <a:noFill/>
          </a:ln>
          <a:effectLst/>
        </p:spPr>
        <p:txBody>
          <a:bodyPr lIns="77943" tIns="38972" rIns="77943" bIns="38972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101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Giải</a:t>
            </a:r>
            <a:r>
              <a:rPr lang="en-US" sz="3101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16389" name="Oval 11" descr="daisy_button_yellow_hb">
            <a:hlinkClick r:id="rId4" action="ppaction://hlinkpres?slideindex=19&amp;slidetitle=Slide 19"/>
          </p:cNvPr>
          <p:cNvSpPr>
            <a:spLocks noChangeArrowheads="1"/>
          </p:cNvSpPr>
          <p:nvPr/>
        </p:nvSpPr>
        <p:spPr bwMode="auto">
          <a:xfrm>
            <a:off x="9894974" y="5640105"/>
            <a:ext cx="630383" cy="685959"/>
          </a:xfrm>
          <a:prstGeom prst="ellipse">
            <a:avLst/>
          </a:prstGeom>
          <a:blipFill dpi="0" rotWithShape="0">
            <a:blip r:embed="rId5">
              <a:lum bright="-12000" contrast="30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943" tIns="38972" rIns="77943" bIns="3897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101" b="1">
              <a:latin typeface="Arial" panose="020B0604020202020204" pitchFamily="34" charset="0"/>
            </a:endParaRPr>
          </a:p>
        </p:txBody>
      </p:sp>
      <p:sp>
        <p:nvSpPr>
          <p:cNvPr id="16390" name="Oval 11" descr="daisy_button_yellow_hb">
            <a:hlinkClick r:id="rId4" action="ppaction://hlinkpres?slideindex=19&amp;slidetitle=Slide 19"/>
          </p:cNvPr>
          <p:cNvSpPr>
            <a:spLocks noChangeArrowheads="1"/>
          </p:cNvSpPr>
          <p:nvPr/>
        </p:nvSpPr>
        <p:spPr bwMode="auto">
          <a:xfrm>
            <a:off x="1572960" y="5792541"/>
            <a:ext cx="631971" cy="685959"/>
          </a:xfrm>
          <a:prstGeom prst="ellipse">
            <a:avLst/>
          </a:prstGeom>
          <a:blipFill dpi="0" rotWithShape="0">
            <a:blip r:embed="rId5">
              <a:lum bright="-12000" contrast="30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943" tIns="38972" rIns="77943" bIns="3897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101" b="1">
              <a:latin typeface="Arial" panose="020B0604020202020204" pitchFamily="34" charset="0"/>
            </a:endParaRPr>
          </a:p>
        </p:txBody>
      </p:sp>
      <p:sp>
        <p:nvSpPr>
          <p:cNvPr id="16391" name="Oval 11" descr="daisy_button_yellow_hb">
            <a:hlinkClick r:id="rId4" action="ppaction://hlinkpres?slideindex=19&amp;slidetitle=Slide 19"/>
          </p:cNvPr>
          <p:cNvSpPr>
            <a:spLocks noChangeArrowheads="1"/>
          </p:cNvSpPr>
          <p:nvPr/>
        </p:nvSpPr>
        <p:spPr bwMode="auto">
          <a:xfrm>
            <a:off x="1706341" y="0"/>
            <a:ext cx="631971" cy="685959"/>
          </a:xfrm>
          <a:prstGeom prst="ellipse">
            <a:avLst/>
          </a:prstGeom>
          <a:blipFill dpi="0" rotWithShape="0">
            <a:blip r:embed="rId5">
              <a:lum bright="-12000" contrast="30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943" tIns="38972" rIns="77943" bIns="3897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101" b="1">
              <a:latin typeface="Arial" panose="020B0604020202020204" pitchFamily="34" charset="0"/>
            </a:endParaRPr>
          </a:p>
        </p:txBody>
      </p:sp>
      <p:sp>
        <p:nvSpPr>
          <p:cNvPr id="16392" name="Oval 11" descr="daisy_button_yellow_hb">
            <a:hlinkClick r:id="rId4" action="ppaction://hlinkpres?slideindex=19&amp;slidetitle=Slide 19"/>
          </p:cNvPr>
          <p:cNvSpPr>
            <a:spLocks noChangeArrowheads="1"/>
          </p:cNvSpPr>
          <p:nvPr/>
        </p:nvSpPr>
        <p:spPr bwMode="auto">
          <a:xfrm>
            <a:off x="9894974" y="0"/>
            <a:ext cx="630383" cy="685959"/>
          </a:xfrm>
          <a:prstGeom prst="ellipse">
            <a:avLst/>
          </a:prstGeom>
          <a:blipFill dpi="0" rotWithShape="0">
            <a:blip r:embed="rId5">
              <a:lum bright="-12000" contrast="30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943" tIns="38972" rIns="77943" bIns="3897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101" b="1">
              <a:latin typeface="Arial" panose="020B0604020202020204" pitchFamily="34" charset="0"/>
            </a:endParaRPr>
          </a:p>
        </p:txBody>
      </p:sp>
      <p:pic>
        <p:nvPicPr>
          <p:cNvPr id="16393" name="Picture 12" descr="Buom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20" y="-419197"/>
            <a:ext cx="8960336" cy="83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2771800" y="366798"/>
            <a:ext cx="1618036" cy="52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43" tIns="38972" rIns="77943" bIns="3897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 sz="2901" b="1">
                <a:solidFill>
                  <a:srgbClr val="FF0000"/>
                </a:solidFill>
                <a:latin typeface="Arial" panose="020B0604020202020204" pitchFamily="34" charset="0"/>
              </a:rPr>
              <a:t>Cách 1</a:t>
            </a:r>
            <a:r>
              <a:rPr lang="en-US" altLang="en-US" sz="2901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573836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0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966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8" name="Text Box 4"/>
          <p:cNvSpPr txBox="1">
            <a:spLocks noChangeArrowheads="1"/>
          </p:cNvSpPr>
          <p:nvPr/>
        </p:nvSpPr>
        <p:spPr bwMode="auto">
          <a:xfrm>
            <a:off x="2578080" y="1219482"/>
            <a:ext cx="7175573" cy="178000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77943" tIns="38972" rIns="77943" bIns="38972">
            <a:spAutoFit/>
          </a:bodyPr>
          <a:lstStyle>
            <a:lvl1pPr marL="49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201" b="1">
                <a:solidFill>
                  <a:srgbClr val="FFFF00"/>
                </a:solidFill>
                <a:latin typeface="Arial" panose="020B0604020202020204" pitchFamily="34" charset="0"/>
              </a:rPr>
              <a:t>Bài 4: Tính nhẩm: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901" b="1">
                <a:latin typeface="Arial" panose="020B0604020202020204" pitchFamily="34" charset="0"/>
              </a:rPr>
              <a:t>Tổng của hai số bằng 8, hiệu của chúng cũng bằng 8. Tìm hai số </a:t>
            </a:r>
            <a:r>
              <a:rPr lang="vi-VN" altLang="en-US" sz="2901" b="1">
                <a:latin typeface="Arial" panose="020B0604020202020204" pitchFamily="34" charset="0"/>
              </a:rPr>
              <a:t>đ</a:t>
            </a:r>
            <a:r>
              <a:rPr lang="en-US" altLang="en-US" sz="2901" b="1">
                <a:latin typeface="Arial" panose="020B0604020202020204" pitchFamily="34" charset="0"/>
              </a:rPr>
              <a:t>ó ?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400" b="1" i="1">
              <a:solidFill>
                <a:srgbClr val="FFCCFF"/>
              </a:solidFill>
              <a:latin typeface="Arial" panose="020B0604020202020204" pitchFamily="34" charset="0"/>
            </a:endParaRPr>
          </a:p>
        </p:txBody>
      </p:sp>
      <p:sp>
        <p:nvSpPr>
          <p:cNvPr id="19465" name="Text Box 40"/>
          <p:cNvSpPr txBox="1">
            <a:spLocks noChangeArrowheads="1"/>
          </p:cNvSpPr>
          <p:nvPr/>
        </p:nvSpPr>
        <p:spPr bwMode="auto">
          <a:xfrm>
            <a:off x="4278685" y="4466672"/>
            <a:ext cx="3869634" cy="477948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77943" tIns="38972" rIns="77943" bIns="38972">
            <a:spAutoFit/>
          </a:bodyPr>
          <a:lstStyle>
            <a:lvl1pPr marL="976313" indent="-9763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601" b="1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1" b="1">
                <a:latin typeface="Arial" panose="020B0604020202020204" pitchFamily="34" charset="0"/>
              </a:rPr>
              <a:t>Số lớn là 8, số bé là 0</a:t>
            </a:r>
          </a:p>
        </p:txBody>
      </p:sp>
      <p:sp>
        <p:nvSpPr>
          <p:cNvPr id="999472" name="Oval 48" descr="daisy_button_yellow_hb"/>
          <p:cNvSpPr>
            <a:spLocks noChangeArrowheads="1"/>
          </p:cNvSpPr>
          <p:nvPr/>
        </p:nvSpPr>
        <p:spPr bwMode="auto">
          <a:xfrm>
            <a:off x="1611069" y="47637"/>
            <a:ext cx="631971" cy="625620"/>
          </a:xfrm>
          <a:prstGeom prst="ellipse">
            <a:avLst/>
          </a:prstGeom>
          <a:blipFill dpi="0" rotWithShape="0">
            <a:blip r:embed="rId3">
              <a:lum bright="-12000" contrast="30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943" tIns="38972" rIns="77943" bIns="3897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101" b="1">
              <a:latin typeface="Arial" panose="020B0604020202020204" pitchFamily="34" charset="0"/>
            </a:endParaRPr>
          </a:p>
        </p:txBody>
      </p:sp>
      <p:sp>
        <p:nvSpPr>
          <p:cNvPr id="999473" name="Oval 49" descr="daisy_button_yellow_hb"/>
          <p:cNvSpPr>
            <a:spLocks noChangeArrowheads="1"/>
          </p:cNvSpPr>
          <p:nvPr/>
        </p:nvSpPr>
        <p:spPr bwMode="auto">
          <a:xfrm>
            <a:off x="9963251" y="47637"/>
            <a:ext cx="633560" cy="625620"/>
          </a:xfrm>
          <a:prstGeom prst="ellipse">
            <a:avLst/>
          </a:prstGeom>
          <a:blipFill dpi="0" rotWithShape="0">
            <a:blip r:embed="rId3">
              <a:lum bright="-12000" contrast="30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943" tIns="38972" rIns="77943" bIns="3897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101" b="1">
              <a:latin typeface="Arial" panose="020B0604020202020204" pitchFamily="34" charset="0"/>
            </a:endParaRPr>
          </a:p>
        </p:txBody>
      </p:sp>
      <p:pic>
        <p:nvPicPr>
          <p:cNvPr id="20486" name="Picture 7" descr="Buom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922" y="-228653"/>
            <a:ext cx="8960337" cy="83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Buom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335" y="5716323"/>
            <a:ext cx="8961924" cy="83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Oval 74" descr="daisy_button_yellow_hb">
            <a:hlinkClick r:id="rId5" action="ppaction://hlinkpres?slideindex=13&amp;slidetitle=Slide 13"/>
          </p:cNvPr>
          <p:cNvSpPr>
            <a:spLocks noChangeArrowheads="1"/>
          </p:cNvSpPr>
          <p:nvPr/>
        </p:nvSpPr>
        <p:spPr bwMode="auto">
          <a:xfrm>
            <a:off x="10069639" y="6130758"/>
            <a:ext cx="703425" cy="701837"/>
          </a:xfrm>
          <a:prstGeom prst="ellipse">
            <a:avLst/>
          </a:prstGeom>
          <a:blipFill dpi="0" rotWithShape="0">
            <a:blip r:embed="rId6">
              <a:lum bright="-12000" contrast="30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943" tIns="38972" rIns="77943" bIns="3897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101" b="1">
              <a:latin typeface="Arial" panose="020B0604020202020204" pitchFamily="34" charset="0"/>
            </a:endParaRPr>
          </a:p>
        </p:txBody>
      </p:sp>
      <p:sp>
        <p:nvSpPr>
          <p:cNvPr id="20489" name="Oval 74" descr="daisy_button_yellow_hb">
            <a:hlinkClick r:id="rId5" action="ppaction://hlinkpres?slideindex=13&amp;slidetitle=Slide 13"/>
          </p:cNvPr>
          <p:cNvSpPr>
            <a:spLocks noChangeArrowheads="1"/>
          </p:cNvSpPr>
          <p:nvPr/>
        </p:nvSpPr>
        <p:spPr bwMode="auto">
          <a:xfrm>
            <a:off x="1611069" y="6010080"/>
            <a:ext cx="701837" cy="701837"/>
          </a:xfrm>
          <a:prstGeom prst="ellipse">
            <a:avLst/>
          </a:prstGeom>
          <a:blipFill dpi="0" rotWithShape="0">
            <a:blip r:embed="rId6">
              <a:lum bright="-12000" contrast="30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943" tIns="38972" rIns="77943" bIns="3897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101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054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9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9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9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99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99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99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9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9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  <p:bldP spid="999472" grpId="0" animBg="1"/>
      <p:bldP spid="9994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36" y="269944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73" y="1820783"/>
            <a:ext cx="5779122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xmlns="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06" y="66315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xmlns="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70" y="45413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xmlns="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54" y="143760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xmlns="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9" y="22651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xmlns="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14" y="30752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xmlns="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01" y="223837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xmlns="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346" y="135731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xmlns="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77" y="10338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xmlns="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56" y="242746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xmlns="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57" y="168279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xmlns="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xmlns="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xmlns="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87" y="2498034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xmlns="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74" y="117734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xmlns="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27" y="302612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BE3211B7-5C00-41C9-ADD5-6A89B04AD8A0}"/>
              </a:ext>
            </a:extLst>
          </p:cNvPr>
          <p:cNvSpPr txBox="1"/>
          <p:nvPr/>
        </p:nvSpPr>
        <p:spPr>
          <a:xfrm>
            <a:off x="920665" y="238217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9687EFD1-959C-4B5A-A529-6C2D25396F69}"/>
              </a:ext>
            </a:extLst>
          </p:cNvPr>
          <p:cNvSpPr txBox="1"/>
          <p:nvPr/>
        </p:nvSpPr>
        <p:spPr>
          <a:xfrm>
            <a:off x="1615685" y="316796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4793CD6A-2991-46E3-A1D4-AC3BE9D18C9D}"/>
              </a:ext>
            </a:extLst>
          </p:cNvPr>
          <p:cNvSpPr txBox="1"/>
          <p:nvPr/>
        </p:nvSpPr>
        <p:spPr>
          <a:xfrm>
            <a:off x="2043743" y="152494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E031507D-58CF-499E-81C3-3B69322C3C57}"/>
              </a:ext>
            </a:extLst>
          </p:cNvPr>
          <p:cNvSpPr txBox="1"/>
          <p:nvPr/>
        </p:nvSpPr>
        <p:spPr>
          <a:xfrm>
            <a:off x="2912995" y="7763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19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F5824130-CFF0-4B45-AC08-28AB2ECDF14F}"/>
              </a:ext>
            </a:extLst>
          </p:cNvPr>
          <p:cNvSpPr txBox="1"/>
          <p:nvPr/>
        </p:nvSpPr>
        <p:spPr>
          <a:xfrm>
            <a:off x="2393519" y="233324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581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99C4C796-0327-4743-9555-E9940AFA7456}"/>
              </a:ext>
            </a:extLst>
          </p:cNvPr>
          <p:cNvSpPr txBox="1"/>
          <p:nvPr/>
        </p:nvSpPr>
        <p:spPr>
          <a:xfrm>
            <a:off x="3307893" y="251779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0CB282E6-9011-413F-8F83-6BCCC282F79A}"/>
              </a:ext>
            </a:extLst>
          </p:cNvPr>
          <p:cNvSpPr txBox="1"/>
          <p:nvPr/>
        </p:nvSpPr>
        <p:spPr>
          <a:xfrm>
            <a:off x="3954709" y="548228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790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xmlns="" id="{CE027506-A55E-4E1D-848F-F17A1018D510}"/>
              </a:ext>
            </a:extLst>
          </p:cNvPr>
          <p:cNvSpPr txBox="1"/>
          <p:nvPr/>
        </p:nvSpPr>
        <p:spPr>
          <a:xfrm>
            <a:off x="5630835" y="311338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A594D355-29E7-4BBB-9EC9-F2A5A74BB4B6}"/>
              </a:ext>
            </a:extLst>
          </p:cNvPr>
          <p:cNvSpPr txBox="1"/>
          <p:nvPr/>
        </p:nvSpPr>
        <p:spPr>
          <a:xfrm>
            <a:off x="1585946" y="2566119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CCFC3D4-8584-47AF-99F8-9B4C36644AA9}"/>
              </a:ext>
            </a:extLst>
          </p:cNvPr>
          <p:cNvSpPr txBox="1"/>
          <p:nvPr/>
        </p:nvSpPr>
        <p:spPr>
          <a:xfrm>
            <a:off x="5766812" y="126932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412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8DD961E-FC2D-4ECE-9C5E-955A71CF6FF0}"/>
              </a:ext>
            </a:extLst>
          </p:cNvPr>
          <p:cNvSpPr txBox="1"/>
          <p:nvPr/>
        </p:nvSpPr>
        <p:spPr>
          <a:xfrm>
            <a:off x="3350850" y="144806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14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7105FB1-2B80-42BC-84FA-A693C23CB056}"/>
              </a:ext>
            </a:extLst>
          </p:cNvPr>
          <p:cNvSpPr txBox="1"/>
          <p:nvPr/>
        </p:nvSpPr>
        <p:spPr>
          <a:xfrm>
            <a:off x="4582864" y="113857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B032F85-1C88-4668-B32D-E75FEAD823BD}"/>
              </a:ext>
            </a:extLst>
          </p:cNvPr>
          <p:cNvSpPr txBox="1"/>
          <p:nvPr/>
        </p:nvSpPr>
        <p:spPr>
          <a:xfrm>
            <a:off x="5132843" y="1778375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307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xmlns="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80" y="194317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7C3372C-264B-41AF-B99A-F2AA51AE5C88}"/>
              </a:ext>
            </a:extLst>
          </p:cNvPr>
          <p:cNvSpPr txBox="1"/>
          <p:nvPr/>
        </p:nvSpPr>
        <p:spPr>
          <a:xfrm>
            <a:off x="4191034" y="2038370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140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6760861" y="2708974"/>
            <a:ext cx="4786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</a:t>
            </a:r>
            <a:r>
              <a:rPr lang="es-ES_tradnl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s-ES_tradnl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s-ES_tradnl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25+40+75 </a:t>
            </a:r>
            <a:r>
              <a:rPr lang="es-ES_tradnl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_tradnl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ES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62" y="2890290"/>
            <a:ext cx="3121675" cy="36783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310442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00052 0.39121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92487 0.004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6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5" name="Text Box 3"/>
          <p:cNvSpPr txBox="1">
            <a:spLocks noChangeArrowheads="1"/>
          </p:cNvSpPr>
          <p:nvPr/>
        </p:nvSpPr>
        <p:spPr bwMode="auto">
          <a:xfrm>
            <a:off x="5234582" y="550991"/>
            <a:ext cx="1687904" cy="555754"/>
          </a:xfrm>
          <a:prstGeom prst="rect">
            <a:avLst/>
          </a:prstGeom>
          <a:noFill/>
          <a:ln>
            <a:noFill/>
          </a:ln>
          <a:effectLst/>
        </p:spPr>
        <p:txBody>
          <a:bodyPr lIns="77943" tIns="38972" rIns="77943" bIns="38972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101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Giải </a:t>
            </a:r>
          </a:p>
        </p:txBody>
      </p:sp>
      <p:sp>
        <p:nvSpPr>
          <p:cNvPr id="1011717" name="Text Box 5"/>
          <p:cNvSpPr txBox="1">
            <a:spLocks noChangeArrowheads="1"/>
          </p:cNvSpPr>
          <p:nvPr/>
        </p:nvSpPr>
        <p:spPr bwMode="auto">
          <a:xfrm>
            <a:off x="2438348" y="1360804"/>
            <a:ext cx="7458213" cy="377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43" tIns="38972" rIns="77943" bIns="3897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Lớp 4</a:t>
            </a:r>
            <a:r>
              <a:rPr lang="vi-VN" altLang="en-US" sz="2400" b="1">
                <a:latin typeface="Arial" panose="020B0604020202020204" pitchFamily="34" charset="0"/>
              </a:rPr>
              <a:t>B</a:t>
            </a:r>
            <a:r>
              <a:rPr lang="en-US" altLang="en-US" sz="2400" b="1">
                <a:latin typeface="Arial" panose="020B0604020202020204" pitchFamily="34" charset="0"/>
              </a:rPr>
              <a:t> trồng </a:t>
            </a:r>
            <a:r>
              <a:rPr lang="vi-VN" altLang="en-US" sz="2400" b="1">
                <a:latin typeface="Arial" panose="020B0604020202020204" pitchFamily="34" charset="0"/>
              </a:rPr>
              <a:t>đư</a:t>
            </a:r>
            <a:r>
              <a:rPr lang="en-US" altLang="en-US" sz="2400" b="1">
                <a:latin typeface="Arial" panose="020B0604020202020204" pitchFamily="34" charset="0"/>
              </a:rPr>
              <a:t>ợc số cây là: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 sz="2400" b="1">
                <a:latin typeface="Arial" panose="020B0604020202020204" pitchFamily="34" charset="0"/>
              </a:rPr>
              <a:t>        </a:t>
            </a:r>
            <a:r>
              <a:rPr lang="en-US" altLang="en-US" sz="2400" b="1">
                <a:latin typeface="Arial" panose="020B0604020202020204" pitchFamily="34" charset="0"/>
              </a:rPr>
              <a:t>(</a:t>
            </a:r>
            <a:r>
              <a:rPr lang="vi-VN" altLang="en-US" sz="2400" b="1">
                <a:latin typeface="Arial" panose="020B0604020202020204" pitchFamily="34" charset="0"/>
              </a:rPr>
              <a:t>600</a:t>
            </a:r>
            <a:r>
              <a:rPr lang="en-US" altLang="en-US" sz="2400" b="1">
                <a:latin typeface="Arial" panose="020B0604020202020204" pitchFamily="34" charset="0"/>
              </a:rPr>
              <a:t> </a:t>
            </a:r>
            <a:r>
              <a:rPr lang="vi-VN" altLang="en-US" sz="2400" b="1">
                <a:latin typeface="Arial" panose="020B0604020202020204" pitchFamily="34" charset="0"/>
              </a:rPr>
              <a:t>+</a:t>
            </a:r>
            <a:r>
              <a:rPr lang="en-US" altLang="en-US" sz="2400" b="1">
                <a:latin typeface="Arial" panose="020B0604020202020204" pitchFamily="34" charset="0"/>
              </a:rPr>
              <a:t> </a:t>
            </a:r>
            <a:r>
              <a:rPr lang="vi-VN" altLang="en-US" sz="2400" b="1">
                <a:latin typeface="Arial" panose="020B0604020202020204" pitchFamily="34" charset="0"/>
              </a:rPr>
              <a:t>50</a:t>
            </a:r>
            <a:r>
              <a:rPr lang="en-US" altLang="en-US" sz="2400" b="1">
                <a:latin typeface="Arial" panose="020B0604020202020204" pitchFamily="34" charset="0"/>
              </a:rPr>
              <a:t>) : 2 = </a:t>
            </a:r>
            <a:r>
              <a:rPr lang="vi-VN" altLang="en-US" sz="2400" b="1">
                <a:latin typeface="Arial" panose="020B0604020202020204" pitchFamily="34" charset="0"/>
              </a:rPr>
              <a:t>325</a:t>
            </a:r>
            <a:r>
              <a:rPr lang="en-US" altLang="en-US" sz="2400" b="1">
                <a:latin typeface="Arial" panose="020B0604020202020204" pitchFamily="34" charset="0"/>
              </a:rPr>
              <a:t> (cây)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Lớp 4</a:t>
            </a:r>
            <a:r>
              <a:rPr lang="vi-VN" altLang="en-US" sz="2400" b="1">
                <a:latin typeface="Arial" panose="020B0604020202020204" pitchFamily="34" charset="0"/>
              </a:rPr>
              <a:t>A</a:t>
            </a:r>
            <a:r>
              <a:rPr lang="en-US" altLang="en-US" sz="2400" b="1">
                <a:latin typeface="Arial" panose="020B0604020202020204" pitchFamily="34" charset="0"/>
              </a:rPr>
              <a:t> trồng </a:t>
            </a:r>
            <a:r>
              <a:rPr lang="vi-VN" altLang="en-US" sz="2400" b="1">
                <a:latin typeface="Arial" panose="020B0604020202020204" pitchFamily="34" charset="0"/>
              </a:rPr>
              <a:t>đư</a:t>
            </a:r>
            <a:r>
              <a:rPr lang="en-US" altLang="en-US" sz="2400" b="1">
                <a:latin typeface="Arial" panose="020B0604020202020204" pitchFamily="34" charset="0"/>
              </a:rPr>
              <a:t>ợc số cây là: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 sz="2400" b="1">
                <a:latin typeface="Arial" panose="020B0604020202020204" pitchFamily="34" charset="0"/>
              </a:rPr>
              <a:t>325</a:t>
            </a:r>
            <a:r>
              <a:rPr lang="en-US" altLang="en-US" sz="2400" b="1">
                <a:latin typeface="Arial" panose="020B0604020202020204" pitchFamily="34" charset="0"/>
              </a:rPr>
              <a:t> </a:t>
            </a:r>
            <a:r>
              <a:rPr lang="vi-VN" altLang="en-US" sz="2400" b="1">
                <a:latin typeface="Arial" panose="020B0604020202020204" pitchFamily="34" charset="0"/>
              </a:rPr>
              <a:t>-</a:t>
            </a:r>
            <a:r>
              <a:rPr lang="en-US" altLang="en-US" sz="2400" b="1">
                <a:latin typeface="Arial" panose="020B0604020202020204" pitchFamily="34" charset="0"/>
              </a:rPr>
              <a:t> </a:t>
            </a:r>
            <a:r>
              <a:rPr lang="vi-VN" altLang="en-US" sz="2400" b="1">
                <a:latin typeface="Arial" panose="020B0604020202020204" pitchFamily="34" charset="0"/>
              </a:rPr>
              <a:t>50</a:t>
            </a:r>
            <a:r>
              <a:rPr lang="en-US" altLang="en-US" sz="2400" b="1">
                <a:latin typeface="Arial" panose="020B0604020202020204" pitchFamily="34" charset="0"/>
              </a:rPr>
              <a:t> = </a:t>
            </a:r>
            <a:r>
              <a:rPr lang="vi-VN" altLang="en-US" sz="2400" b="1">
                <a:latin typeface="Arial" panose="020B0604020202020204" pitchFamily="34" charset="0"/>
              </a:rPr>
              <a:t>275</a:t>
            </a:r>
            <a:r>
              <a:rPr lang="en-US" altLang="en-US" sz="2400" b="1">
                <a:latin typeface="Arial" panose="020B0604020202020204" pitchFamily="34" charset="0"/>
              </a:rPr>
              <a:t> (cây)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 sz="2400" b="1">
                <a:latin typeface="Arial" panose="020B0604020202020204" pitchFamily="34" charset="0"/>
              </a:rPr>
              <a:t>                 </a:t>
            </a:r>
            <a:r>
              <a:rPr lang="en-US" altLang="en-US" sz="2400" b="1">
                <a:latin typeface="Arial" panose="020B0604020202020204" pitchFamily="34" charset="0"/>
              </a:rPr>
              <a:t>Đáp số:</a:t>
            </a:r>
            <a:r>
              <a:rPr lang="vi-VN" altLang="en-US" sz="2400" b="1">
                <a:latin typeface="Arial" panose="020B0604020202020204" pitchFamily="34" charset="0"/>
              </a:rPr>
              <a:t> </a:t>
            </a:r>
            <a:r>
              <a:rPr lang="en-US" altLang="en-US" sz="2400" b="1">
                <a:latin typeface="Arial" panose="020B0604020202020204" pitchFamily="34" charset="0"/>
              </a:rPr>
              <a:t>Lớp 4</a:t>
            </a:r>
            <a:r>
              <a:rPr lang="vi-VN" altLang="en-US" sz="2400" b="1">
                <a:latin typeface="Arial" panose="020B0604020202020204" pitchFamily="34" charset="0"/>
              </a:rPr>
              <a:t>B: 325</a:t>
            </a:r>
            <a:r>
              <a:rPr lang="en-US" altLang="en-US" sz="2400" b="1">
                <a:latin typeface="Arial" panose="020B0604020202020204" pitchFamily="34" charset="0"/>
              </a:rPr>
              <a:t> cây</a:t>
            </a:r>
            <a:endParaRPr lang="vi-VN" altLang="en-US" sz="2400" b="1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 </a:t>
            </a:r>
            <a:r>
              <a:rPr lang="vi-VN" altLang="en-US" sz="2400" b="1">
                <a:latin typeface="Arial" panose="020B0604020202020204" pitchFamily="34" charset="0"/>
              </a:rPr>
              <a:t>                              </a:t>
            </a:r>
            <a:r>
              <a:rPr lang="en-US" altLang="en-US" sz="2400" b="1">
                <a:latin typeface="Arial" panose="020B0604020202020204" pitchFamily="34" charset="0"/>
              </a:rPr>
              <a:t>Lớp 4A</a:t>
            </a:r>
            <a:r>
              <a:rPr lang="vi-VN" altLang="en-US" sz="2400" b="1">
                <a:latin typeface="Arial" panose="020B0604020202020204" pitchFamily="34" charset="0"/>
              </a:rPr>
              <a:t>: 275</a:t>
            </a:r>
            <a:r>
              <a:rPr lang="en-US" altLang="en-US" sz="2400" b="1">
                <a:latin typeface="Arial" panose="020B0604020202020204" pitchFamily="34" charset="0"/>
              </a:rPr>
              <a:t> cây</a:t>
            </a:r>
            <a:endParaRPr lang="vi-VN" altLang="en-US" sz="2400" b="1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>
              <a:latin typeface="Arial" panose="020B0604020202020204" pitchFamily="34" charset="0"/>
            </a:endParaRPr>
          </a:p>
        </p:txBody>
      </p:sp>
      <p:pic>
        <p:nvPicPr>
          <p:cNvPr id="18436" name="Picture 7" descr="Buom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891" y="-214362"/>
            <a:ext cx="8960336" cy="83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2771800" y="582749"/>
            <a:ext cx="1618036" cy="52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43" tIns="38972" rIns="77943" bIns="3897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 sz="2901" b="1">
                <a:solidFill>
                  <a:srgbClr val="FF0000"/>
                </a:solidFill>
                <a:latin typeface="Arial" panose="020B0604020202020204" pitchFamily="34" charset="0"/>
              </a:rPr>
              <a:t>Cách 2</a:t>
            </a:r>
            <a:r>
              <a:rPr lang="en-US" altLang="en-US" sz="2901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18438" name="Picture 7" descr="Buom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41" y="6006903"/>
            <a:ext cx="8961924" cy="83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Oval 7" descr="daisy_button_yellow_hb">
            <a:hlinkClick r:id="rId4" action="ppaction://hlinkpres?slideindex=16&amp;slidetitle=Slide 16"/>
          </p:cNvPr>
          <p:cNvSpPr>
            <a:spLocks noChangeArrowheads="1"/>
          </p:cNvSpPr>
          <p:nvPr/>
        </p:nvSpPr>
        <p:spPr bwMode="auto">
          <a:xfrm>
            <a:off x="1595190" y="6157751"/>
            <a:ext cx="562105" cy="549402"/>
          </a:xfrm>
          <a:prstGeom prst="ellipse">
            <a:avLst/>
          </a:prstGeom>
          <a:blipFill dpi="0" rotWithShape="0">
            <a:blip r:embed="rId5">
              <a:lum bright="-12000" contrast="30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943" tIns="38972" rIns="77943" bIns="3897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101" b="1">
              <a:latin typeface="Arial" panose="020B0604020202020204" pitchFamily="34" charset="0"/>
            </a:endParaRPr>
          </a:p>
        </p:txBody>
      </p:sp>
      <p:sp>
        <p:nvSpPr>
          <p:cNvPr id="18440" name="Oval 9" descr="daisy_button_yellow_hb">
            <a:hlinkClick r:id="rId4" action="ppaction://hlinkpres?slideindex=16&amp;slidetitle=Slide 16"/>
          </p:cNvPr>
          <p:cNvSpPr>
            <a:spLocks noChangeArrowheads="1"/>
          </p:cNvSpPr>
          <p:nvPr/>
        </p:nvSpPr>
        <p:spPr bwMode="auto">
          <a:xfrm>
            <a:off x="10087105" y="6159339"/>
            <a:ext cx="560518" cy="549402"/>
          </a:xfrm>
          <a:prstGeom prst="ellipse">
            <a:avLst/>
          </a:prstGeom>
          <a:blipFill dpi="0" rotWithShape="0">
            <a:blip r:embed="rId5">
              <a:lum bright="-12000" contrast="30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943" tIns="38972" rIns="77943" bIns="3897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101" b="1">
              <a:latin typeface="Arial" panose="020B0604020202020204" pitchFamily="34" charset="0"/>
            </a:endParaRPr>
          </a:p>
        </p:txBody>
      </p:sp>
      <p:sp>
        <p:nvSpPr>
          <p:cNvPr id="18441" name="Oval 10" descr="daisy_button_yellow_hb">
            <a:hlinkClick r:id="rId4" action="ppaction://hlinkpres?slideindex=16&amp;slidetitle=Slide 16"/>
          </p:cNvPr>
          <p:cNvSpPr>
            <a:spLocks noChangeArrowheads="1"/>
          </p:cNvSpPr>
          <p:nvPr/>
        </p:nvSpPr>
        <p:spPr bwMode="auto">
          <a:xfrm>
            <a:off x="10106160" y="60340"/>
            <a:ext cx="562105" cy="549402"/>
          </a:xfrm>
          <a:prstGeom prst="ellipse">
            <a:avLst/>
          </a:prstGeom>
          <a:blipFill dpi="0" rotWithShape="0">
            <a:blip r:embed="rId5">
              <a:lum bright="-12000" contrast="30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943" tIns="38972" rIns="77943" bIns="3897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101" b="1">
              <a:latin typeface="Arial" panose="020B0604020202020204" pitchFamily="34" charset="0"/>
            </a:endParaRPr>
          </a:p>
        </p:txBody>
      </p:sp>
      <p:sp>
        <p:nvSpPr>
          <p:cNvPr id="18442" name="Oval 11" descr="daisy_button_yellow_hb">
            <a:hlinkClick r:id="rId4" action="ppaction://hlinkpres?slideindex=16&amp;slidetitle=Slide 16"/>
          </p:cNvPr>
          <p:cNvSpPr>
            <a:spLocks noChangeArrowheads="1"/>
          </p:cNvSpPr>
          <p:nvPr/>
        </p:nvSpPr>
        <p:spPr bwMode="auto">
          <a:xfrm>
            <a:off x="1653942" y="33347"/>
            <a:ext cx="562105" cy="549402"/>
          </a:xfrm>
          <a:prstGeom prst="ellipse">
            <a:avLst/>
          </a:prstGeom>
          <a:blipFill dpi="0" rotWithShape="0">
            <a:blip r:embed="rId5">
              <a:lum bright="-12000" contrast="30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943" tIns="38972" rIns="77943" bIns="3897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101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4750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1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17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2" descr="ROSE1">
            <a:hlinkClick r:id="rId2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0853" y="6301215"/>
            <a:ext cx="533523" cy="4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4" descr="ROSE1">
            <a:hlinkClick r:id="rId2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3600" y="6301215"/>
            <a:ext cx="533523" cy="4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2" descr="ROSE1">
            <a:hlinkClick r:id="rId2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3341" y="6280576"/>
            <a:ext cx="533523" cy="43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3" descr="ROSE1">
            <a:hlinkClick r:id="rId2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7331" y="6356766"/>
            <a:ext cx="533523" cy="43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4" descr="ROSE1">
            <a:hlinkClick r:id="rId2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078" y="6356766"/>
            <a:ext cx="533523" cy="43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5" descr="ROSE1">
            <a:hlinkClick r:id="rId2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4378" y="6356766"/>
            <a:ext cx="533523" cy="43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WordArt 28"/>
          <p:cNvSpPr>
            <a:spLocks noChangeArrowheads="1" noChangeShapeType="1" noTextEdit="1"/>
          </p:cNvSpPr>
          <p:nvPr/>
        </p:nvSpPr>
        <p:spPr bwMode="auto">
          <a:xfrm>
            <a:off x="2145493" y="577429"/>
            <a:ext cx="7865356" cy="2730144"/>
          </a:xfrm>
          <a:prstGeom prst="rect">
            <a:avLst/>
          </a:prstGeom>
        </p:spPr>
        <p:txBody>
          <a:bodyPr spcFirstLastPara="1" wrap="none" lIns="76734" tIns="38367" rIns="76734" bIns="38367" numCol="1" fromWordArt="1">
            <a:prstTxWarp prst="textArchUp">
              <a:avLst>
                <a:gd name="adj" fmla="val 10123476"/>
              </a:avLst>
            </a:prstTxWarp>
          </a:bodyPr>
          <a:lstStyle/>
          <a:p>
            <a:pPr algn="ctr" defTabSz="767955"/>
            <a:r>
              <a:rPr lang="en-GB" sz="2701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ĐI TÌM NHÀ THÔNG THÁI!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10821" y="3604441"/>
            <a:ext cx="3817233" cy="10010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6734" tIns="38367" rIns="76734" bIns="38367">
            <a:spAutoFit/>
          </a:bodyPr>
          <a:lstStyle/>
          <a:p>
            <a:pPr defTabSz="767955">
              <a:defRPr/>
            </a:pPr>
            <a:r>
              <a:rPr lang="en-US" sz="3001" dirty="0">
                <a:solidFill>
                  <a:prstClr val="black"/>
                </a:solidFill>
                <a:latin typeface="Times New Roman"/>
              </a:rPr>
              <a:t>a/ </a:t>
            </a:r>
            <a:r>
              <a:rPr lang="en-US" sz="3001" dirty="0" err="1">
                <a:solidFill>
                  <a:prstClr val="black"/>
                </a:solidFill>
                <a:latin typeface="Times New Roman"/>
              </a:rPr>
              <a:t>Số</a:t>
            </a:r>
            <a:r>
              <a:rPr lang="en-US" sz="300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001" dirty="0" err="1">
                <a:solidFill>
                  <a:prstClr val="black"/>
                </a:solidFill>
                <a:latin typeface="Times New Roman"/>
              </a:rPr>
              <a:t>lớn</a:t>
            </a:r>
            <a:r>
              <a:rPr lang="en-US" sz="300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001" dirty="0" err="1">
                <a:solidFill>
                  <a:prstClr val="black"/>
                </a:solidFill>
                <a:latin typeface="Times New Roman"/>
              </a:rPr>
              <a:t>là</a:t>
            </a:r>
            <a:r>
              <a:rPr lang="en-US" sz="3001" dirty="0">
                <a:solidFill>
                  <a:prstClr val="black"/>
                </a:solidFill>
                <a:latin typeface="Times New Roman"/>
              </a:rPr>
              <a:t> 0, </a:t>
            </a:r>
            <a:r>
              <a:rPr lang="en-US" sz="3001" dirty="0" err="1">
                <a:solidFill>
                  <a:prstClr val="black"/>
                </a:solidFill>
                <a:latin typeface="Times New Roman"/>
              </a:rPr>
              <a:t>số</a:t>
            </a:r>
            <a:r>
              <a:rPr lang="en-US" sz="300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001" dirty="0" err="1">
                <a:solidFill>
                  <a:prstClr val="black"/>
                </a:solidFill>
                <a:latin typeface="Times New Roman"/>
              </a:rPr>
              <a:t>bé</a:t>
            </a:r>
            <a:r>
              <a:rPr lang="en-US" sz="300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001" dirty="0" err="1">
                <a:solidFill>
                  <a:prstClr val="black"/>
                </a:solidFill>
                <a:latin typeface="Times New Roman"/>
              </a:rPr>
              <a:t>là</a:t>
            </a:r>
            <a:r>
              <a:rPr lang="en-US" sz="3001" dirty="0">
                <a:solidFill>
                  <a:prstClr val="black"/>
                </a:solidFill>
                <a:latin typeface="Times New Roman"/>
              </a:rPr>
              <a:t> 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03674" y="4451645"/>
            <a:ext cx="3798179" cy="10010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6734" tIns="38367" rIns="76734" bIns="38367">
            <a:spAutoFit/>
          </a:bodyPr>
          <a:lstStyle/>
          <a:p>
            <a:pPr defTabSz="767955">
              <a:defRPr/>
            </a:pPr>
            <a:r>
              <a:rPr lang="en-US" sz="3001" dirty="0">
                <a:solidFill>
                  <a:prstClr val="black"/>
                </a:solidFill>
                <a:latin typeface="Times New Roman"/>
              </a:rPr>
              <a:t>b/ </a:t>
            </a:r>
            <a:r>
              <a:rPr lang="en-US" sz="3001" dirty="0" err="1">
                <a:solidFill>
                  <a:prstClr val="black"/>
                </a:solidFill>
                <a:latin typeface="Times New Roman"/>
              </a:rPr>
              <a:t>Số</a:t>
            </a:r>
            <a:r>
              <a:rPr lang="en-US" sz="300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001" dirty="0" err="1">
                <a:solidFill>
                  <a:prstClr val="black"/>
                </a:solidFill>
                <a:latin typeface="Times New Roman"/>
              </a:rPr>
              <a:t>lớn</a:t>
            </a:r>
            <a:r>
              <a:rPr lang="en-US" sz="300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001" dirty="0" err="1">
                <a:solidFill>
                  <a:prstClr val="black"/>
                </a:solidFill>
                <a:latin typeface="Times New Roman"/>
              </a:rPr>
              <a:t>là</a:t>
            </a:r>
            <a:r>
              <a:rPr lang="en-US" sz="3001" dirty="0">
                <a:solidFill>
                  <a:prstClr val="black"/>
                </a:solidFill>
                <a:latin typeface="Times New Roman"/>
              </a:rPr>
              <a:t> 7, </a:t>
            </a:r>
            <a:r>
              <a:rPr lang="en-US" sz="3001" dirty="0" err="1">
                <a:solidFill>
                  <a:prstClr val="black"/>
                </a:solidFill>
                <a:latin typeface="Times New Roman"/>
              </a:rPr>
              <a:t>số</a:t>
            </a:r>
            <a:r>
              <a:rPr lang="en-US" sz="300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001" dirty="0" err="1">
                <a:solidFill>
                  <a:prstClr val="black"/>
                </a:solidFill>
                <a:latin typeface="Times New Roman"/>
              </a:rPr>
              <a:t>bé</a:t>
            </a:r>
            <a:r>
              <a:rPr lang="en-US" sz="300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001" dirty="0" err="1">
                <a:solidFill>
                  <a:prstClr val="black"/>
                </a:solidFill>
                <a:latin typeface="Times New Roman"/>
              </a:rPr>
              <a:t>là</a:t>
            </a:r>
            <a:r>
              <a:rPr lang="en-US" sz="3001" dirty="0">
                <a:solidFill>
                  <a:prstClr val="black"/>
                </a:solidFill>
                <a:latin typeface="Times New Roman"/>
              </a:rPr>
              <a:t> 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98124" y="5232502"/>
            <a:ext cx="3809295" cy="5392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6734" tIns="38367" rIns="76734" bIns="38367">
            <a:spAutoFit/>
          </a:bodyPr>
          <a:lstStyle/>
          <a:p>
            <a:pPr defTabSz="767955">
              <a:defRPr/>
            </a:pPr>
            <a:r>
              <a:rPr lang="en-US" sz="3001" dirty="0">
                <a:solidFill>
                  <a:prstClr val="black"/>
                </a:solidFill>
                <a:latin typeface="Times New Roman"/>
              </a:rPr>
              <a:t>c/ </a:t>
            </a:r>
            <a:r>
              <a:rPr lang="en-US" sz="3001" dirty="0" err="1">
                <a:solidFill>
                  <a:prstClr val="black"/>
                </a:solidFill>
                <a:latin typeface="Times New Roman"/>
              </a:rPr>
              <a:t>Số</a:t>
            </a:r>
            <a:r>
              <a:rPr lang="en-US" sz="300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001" dirty="0" err="1">
                <a:solidFill>
                  <a:prstClr val="black"/>
                </a:solidFill>
                <a:latin typeface="Times New Roman"/>
              </a:rPr>
              <a:t>lớn</a:t>
            </a:r>
            <a:r>
              <a:rPr lang="en-US" sz="300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001" dirty="0" err="1">
                <a:solidFill>
                  <a:prstClr val="black"/>
                </a:solidFill>
                <a:latin typeface="Times New Roman"/>
              </a:rPr>
              <a:t>là</a:t>
            </a:r>
            <a:r>
              <a:rPr lang="en-US" sz="3001" dirty="0">
                <a:solidFill>
                  <a:prstClr val="black"/>
                </a:solidFill>
                <a:latin typeface="Times New Roman"/>
              </a:rPr>
              <a:t> 8,số </a:t>
            </a:r>
            <a:r>
              <a:rPr lang="en-US" sz="3001" dirty="0" err="1">
                <a:solidFill>
                  <a:prstClr val="black"/>
                </a:solidFill>
                <a:latin typeface="Times New Roman"/>
              </a:rPr>
              <a:t>bé</a:t>
            </a:r>
            <a:r>
              <a:rPr lang="en-US" sz="300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001" dirty="0" err="1">
                <a:solidFill>
                  <a:prstClr val="black"/>
                </a:solidFill>
                <a:latin typeface="Times New Roman"/>
              </a:rPr>
              <a:t>là</a:t>
            </a:r>
            <a:r>
              <a:rPr lang="en-US" sz="3001" dirty="0">
                <a:solidFill>
                  <a:prstClr val="black"/>
                </a:solidFill>
                <a:latin typeface="Times New Roman"/>
              </a:rPr>
              <a:t> 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80529" y="1801764"/>
            <a:ext cx="7044472" cy="1124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76734" tIns="38367" rIns="76734" bIns="38367">
            <a:spAutoFit/>
          </a:bodyPr>
          <a:lstStyle/>
          <a:p>
            <a:pPr defTabSz="767955">
              <a:defRPr/>
            </a:pPr>
            <a:r>
              <a:rPr lang="en-US" sz="3401" dirty="0" err="1">
                <a:solidFill>
                  <a:srgbClr val="7030A0"/>
                </a:solidFill>
                <a:latin typeface="Times New Roman"/>
              </a:rPr>
              <a:t>Tổng</a:t>
            </a:r>
            <a:r>
              <a:rPr lang="en-US" sz="340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401" dirty="0" err="1">
                <a:solidFill>
                  <a:srgbClr val="7030A0"/>
                </a:solidFill>
                <a:latin typeface="Times New Roman"/>
              </a:rPr>
              <a:t>của</a:t>
            </a:r>
            <a:r>
              <a:rPr lang="en-US" sz="340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401" dirty="0" err="1">
                <a:solidFill>
                  <a:srgbClr val="7030A0"/>
                </a:solidFill>
                <a:latin typeface="Times New Roman"/>
              </a:rPr>
              <a:t>hai</a:t>
            </a:r>
            <a:r>
              <a:rPr lang="en-US" sz="340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401" dirty="0" err="1">
                <a:solidFill>
                  <a:srgbClr val="7030A0"/>
                </a:solidFill>
                <a:latin typeface="Times New Roman"/>
              </a:rPr>
              <a:t>số</a:t>
            </a:r>
            <a:r>
              <a:rPr lang="en-US" sz="340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401" dirty="0" err="1">
                <a:solidFill>
                  <a:srgbClr val="7030A0"/>
                </a:solidFill>
                <a:latin typeface="Times New Roman"/>
              </a:rPr>
              <a:t>bằng</a:t>
            </a:r>
            <a:r>
              <a:rPr lang="en-US" sz="3401" dirty="0">
                <a:solidFill>
                  <a:srgbClr val="7030A0"/>
                </a:solidFill>
                <a:latin typeface="Times New Roman"/>
              </a:rPr>
              <a:t> 8, </a:t>
            </a:r>
            <a:r>
              <a:rPr lang="en-US" sz="3401" dirty="0" err="1">
                <a:solidFill>
                  <a:srgbClr val="7030A0"/>
                </a:solidFill>
                <a:latin typeface="Times New Roman"/>
              </a:rPr>
              <a:t>hiệu</a:t>
            </a:r>
            <a:r>
              <a:rPr lang="en-US" sz="340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401" dirty="0" err="1">
                <a:solidFill>
                  <a:srgbClr val="7030A0"/>
                </a:solidFill>
                <a:latin typeface="Times New Roman"/>
              </a:rPr>
              <a:t>của</a:t>
            </a:r>
            <a:r>
              <a:rPr lang="en-US" sz="340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401" dirty="0" err="1">
                <a:solidFill>
                  <a:srgbClr val="7030A0"/>
                </a:solidFill>
                <a:latin typeface="Times New Roman"/>
              </a:rPr>
              <a:t>chúng</a:t>
            </a:r>
            <a:r>
              <a:rPr lang="en-US" sz="340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401" dirty="0" err="1">
                <a:solidFill>
                  <a:srgbClr val="7030A0"/>
                </a:solidFill>
                <a:latin typeface="Times New Roman"/>
              </a:rPr>
              <a:t>cũng</a:t>
            </a:r>
            <a:r>
              <a:rPr lang="en-US" sz="340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401" dirty="0" err="1">
                <a:solidFill>
                  <a:srgbClr val="7030A0"/>
                </a:solidFill>
                <a:latin typeface="Times New Roman"/>
              </a:rPr>
              <a:t>bằng</a:t>
            </a:r>
            <a:r>
              <a:rPr lang="en-US" sz="3401" dirty="0">
                <a:solidFill>
                  <a:srgbClr val="7030A0"/>
                </a:solidFill>
                <a:latin typeface="Times New Roman"/>
              </a:rPr>
              <a:t> 8. </a:t>
            </a:r>
            <a:r>
              <a:rPr lang="en-US" sz="3401" dirty="0" err="1">
                <a:solidFill>
                  <a:srgbClr val="7030A0"/>
                </a:solidFill>
                <a:latin typeface="Times New Roman"/>
              </a:rPr>
              <a:t>Tìm</a:t>
            </a:r>
            <a:r>
              <a:rPr lang="en-US" sz="340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401" dirty="0" err="1">
                <a:solidFill>
                  <a:srgbClr val="7030A0"/>
                </a:solidFill>
                <a:latin typeface="Times New Roman"/>
              </a:rPr>
              <a:t>hai</a:t>
            </a:r>
            <a:r>
              <a:rPr lang="en-US" sz="340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401" dirty="0" err="1">
                <a:solidFill>
                  <a:srgbClr val="7030A0"/>
                </a:solidFill>
                <a:latin typeface="Times New Roman"/>
              </a:rPr>
              <a:t>số</a:t>
            </a:r>
            <a:r>
              <a:rPr lang="en-US" sz="340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401" dirty="0" err="1">
                <a:solidFill>
                  <a:srgbClr val="7030A0"/>
                </a:solidFill>
                <a:latin typeface="Times New Roman"/>
              </a:rPr>
              <a:t>đó</a:t>
            </a:r>
            <a:endParaRPr lang="en-US" sz="3401" dirty="0">
              <a:solidFill>
                <a:srgbClr val="7030A0"/>
              </a:solidFill>
              <a:latin typeface="Times New Roman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3158101" y="5139002"/>
            <a:ext cx="4769952" cy="1109404"/>
            <a:chOff x="1752600" y="4643438"/>
            <a:chExt cx="4769134" cy="1109551"/>
          </a:xfrm>
        </p:grpSpPr>
        <p:sp>
          <p:nvSpPr>
            <p:cNvPr id="11286" name="Oval 11"/>
            <p:cNvSpPr>
              <a:spLocks noChangeArrowheads="1"/>
            </p:cNvSpPr>
            <p:nvPr/>
          </p:nvSpPr>
          <p:spPr bwMode="auto">
            <a:xfrm>
              <a:off x="1752600" y="4643438"/>
              <a:ext cx="862012" cy="7715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7955"/>
              <a:r>
                <a:rPr lang="en-US" sz="3001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92453" y="4736956"/>
              <a:ext cx="3829281" cy="101603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767955">
                <a:defRPr/>
              </a:pPr>
              <a:r>
                <a:rPr lang="en-US" sz="3001" dirty="0">
                  <a:solidFill>
                    <a:srgbClr val="FF0000"/>
                  </a:solidFill>
                  <a:latin typeface="Times New Roman"/>
                </a:rPr>
                <a:t>c/ </a:t>
              </a:r>
              <a:r>
                <a:rPr lang="en-US" sz="3001" dirty="0" err="1">
                  <a:solidFill>
                    <a:srgbClr val="FF0000"/>
                  </a:solidFill>
                  <a:latin typeface="Times New Roman"/>
                </a:rPr>
                <a:t>Số</a:t>
              </a:r>
              <a:r>
                <a:rPr lang="en-US" sz="3001" dirty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3001" dirty="0" err="1">
                  <a:solidFill>
                    <a:srgbClr val="FF0000"/>
                  </a:solidFill>
                  <a:latin typeface="Times New Roman"/>
                </a:rPr>
                <a:t>lớn</a:t>
              </a:r>
              <a:r>
                <a:rPr lang="en-US" sz="3001" dirty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3001" dirty="0" err="1">
                  <a:solidFill>
                    <a:srgbClr val="FF0000"/>
                  </a:solidFill>
                  <a:latin typeface="Times New Roman"/>
                </a:rPr>
                <a:t>là</a:t>
              </a:r>
              <a:r>
                <a:rPr lang="en-US" sz="3001" dirty="0">
                  <a:solidFill>
                    <a:srgbClr val="FF0000"/>
                  </a:solidFill>
                  <a:latin typeface="Times New Roman"/>
                </a:rPr>
                <a:t> 8, </a:t>
              </a:r>
              <a:r>
                <a:rPr lang="en-US" sz="3001" dirty="0" err="1">
                  <a:solidFill>
                    <a:srgbClr val="FF0000"/>
                  </a:solidFill>
                  <a:latin typeface="Times New Roman"/>
                </a:rPr>
                <a:t>số</a:t>
              </a:r>
              <a:r>
                <a:rPr lang="en-US" sz="3001" dirty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3001" dirty="0" err="1">
                  <a:solidFill>
                    <a:srgbClr val="FF0000"/>
                  </a:solidFill>
                  <a:latin typeface="Times New Roman"/>
                </a:rPr>
                <a:t>bé</a:t>
              </a:r>
              <a:r>
                <a:rPr lang="en-US" sz="3001" dirty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3001" dirty="0" err="1">
                  <a:solidFill>
                    <a:srgbClr val="FF0000"/>
                  </a:solidFill>
                  <a:latin typeface="Times New Roman"/>
                </a:rPr>
                <a:t>là</a:t>
              </a:r>
              <a:r>
                <a:rPr lang="en-US" sz="3001" dirty="0">
                  <a:solidFill>
                    <a:srgbClr val="FF0000"/>
                  </a:solidFill>
                  <a:latin typeface="Times New Roman"/>
                </a:rPr>
                <a:t>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5004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/>
          <p:cNvSpPr/>
          <p:nvPr/>
        </p:nvSpPr>
        <p:spPr>
          <a:xfrm>
            <a:off x="2039109" y="2498443"/>
            <a:ext cx="5517494" cy="918101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62" tIns="38381" rIns="76762" bIns="38381" rtlCol="0" anchor="ctr"/>
          <a:lstStyle/>
          <a:p>
            <a:pPr defTabSz="768053"/>
            <a:r>
              <a:rPr lang="en-US" sz="3401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vi-VN" sz="3401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vi-VN" sz="2701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vi-VN" sz="2701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Chị 22 tuổi, em 14 tuổi.</a:t>
            </a:r>
          </a:p>
        </p:txBody>
      </p:sp>
      <p:sp>
        <p:nvSpPr>
          <p:cNvPr id="6" name="Rectangle: Diagonal Corners Snipped 5"/>
          <p:cNvSpPr/>
          <p:nvPr/>
        </p:nvSpPr>
        <p:spPr>
          <a:xfrm>
            <a:off x="1712896" y="1303102"/>
            <a:ext cx="9065136" cy="619445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62" tIns="38381" rIns="76762" bIns="38381" rtlCol="0" anchor="ctr"/>
          <a:lstStyle/>
          <a:p>
            <a:pPr defTabSz="768053"/>
            <a:r>
              <a:rPr lang="en-US" sz="30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chị và tuổi em cộng lại được 36 tuổi. Em kém chị 8 tuổi. Hỏi chị bao nhiêu tuổi, em bao nhiêu tuổi?</a:t>
            </a:r>
          </a:p>
        </p:txBody>
      </p:sp>
      <p:sp>
        <p:nvSpPr>
          <p:cNvPr id="7" name="Rectangle: Diagonal Corners Snipped 6"/>
          <p:cNvSpPr/>
          <p:nvPr/>
        </p:nvSpPr>
        <p:spPr>
          <a:xfrm>
            <a:off x="2039109" y="3568414"/>
            <a:ext cx="5517494" cy="918101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62" tIns="38381" rIns="76762" bIns="38381" rtlCol="0" anchor="ctr"/>
          <a:lstStyle/>
          <a:p>
            <a:pPr defTabSz="768053"/>
            <a:r>
              <a:rPr lang="en-US" sz="3401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B.</a:t>
            </a:r>
            <a:r>
              <a:rPr lang="vi-VN" sz="2701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2701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Chị 24 tuổi, em 12 tuổi.</a:t>
            </a:r>
          </a:p>
        </p:txBody>
      </p:sp>
      <p:sp>
        <p:nvSpPr>
          <p:cNvPr id="8" name="Rectangle: Diagonal Corners Snipped 7"/>
          <p:cNvSpPr/>
          <p:nvPr/>
        </p:nvSpPr>
        <p:spPr>
          <a:xfrm>
            <a:off x="2039109" y="4638389"/>
            <a:ext cx="5517494" cy="918101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62" tIns="38381" rIns="76762" bIns="38381" rtlCol="0" anchor="ctr"/>
          <a:lstStyle/>
          <a:p>
            <a:pPr defTabSz="768053"/>
            <a:r>
              <a:rPr lang="en-US" sz="3401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C. </a:t>
            </a:r>
            <a:r>
              <a:rPr lang="en-US" sz="2701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Chị 28 tuổi, em 8 tuổi.</a:t>
            </a:r>
          </a:p>
        </p:txBody>
      </p:sp>
      <p:sp>
        <p:nvSpPr>
          <p:cNvPr id="9" name="Rectangle: Diagonal Corners Snipped 8"/>
          <p:cNvSpPr/>
          <p:nvPr/>
        </p:nvSpPr>
        <p:spPr>
          <a:xfrm>
            <a:off x="2039109" y="5708369"/>
            <a:ext cx="5517494" cy="918101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62" tIns="38381" rIns="76762" bIns="38381" rtlCol="0" anchor="ctr"/>
          <a:lstStyle/>
          <a:p>
            <a:pPr defTabSz="768053"/>
            <a:r>
              <a:rPr lang="en-US" sz="2701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D. Chị 30 tuổi, em 6 tuổi</a:t>
            </a:r>
            <a:r>
              <a:rPr lang="vi-VN" sz="20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4001" b="1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895781" y="3876915"/>
            <a:ext cx="772488" cy="100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493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1917E-6 3.25156E-6 L -0.3128 -0.203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40" y="-10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798" y="2969355"/>
            <a:ext cx="3933479" cy="3533740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8" y="2946245"/>
            <a:ext cx="5756391" cy="33294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>
            <a:off x="1327866" y="901059"/>
            <a:ext cx="3619611" cy="20910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06" y="3050629"/>
            <a:ext cx="4019178" cy="3452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444770">
            <a:off x="1405209" y="1407955"/>
            <a:ext cx="3177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 flipH="1">
            <a:off x="5636099" y="171677"/>
            <a:ext cx="5835342" cy="33957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743045">
            <a:off x="6528356" y="838508"/>
            <a:ext cx="41097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31267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1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1818525"/>
            <a:ext cx="8904412" cy="4212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-481366"/>
            <a:ext cx="8904412" cy="421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39" y="1871190"/>
            <a:ext cx="2773920" cy="5296111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065769" y="1624846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153599" y="1698305"/>
            <a:ext cx="38240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328271" y="4050861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548338" y="4050860"/>
            <a:ext cx="4238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20" y="4881857"/>
            <a:ext cx="2302370" cy="19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473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9674985-13ED-4809-B07E-85A00396DD1B}"/>
              </a:ext>
            </a:extLst>
          </p:cNvPr>
          <p:cNvSpPr/>
          <p:nvPr/>
        </p:nvSpPr>
        <p:spPr>
          <a:xfrm>
            <a:off x="0" y="-290293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xmlns="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xmlns="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3" y="-74033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376DDA2-2154-4689-8F44-835DB49269AF}"/>
              </a:ext>
            </a:extLst>
          </p:cNvPr>
          <p:cNvGrpSpPr/>
          <p:nvPr/>
        </p:nvGrpSpPr>
        <p:grpSpPr>
          <a:xfrm>
            <a:off x="2691271" y="2987527"/>
            <a:ext cx="3122082" cy="3678854"/>
            <a:chOff x="1205371" y="2987527"/>
            <a:chExt cx="3122082" cy="36788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D4EDBF7F-A040-489B-9DD9-001236E5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401" y="4276528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63" y="452590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241D40DD-81CA-4939-8106-AC9612A6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898" y="314119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A18BE018-4D04-4A5E-94B0-EB9BED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71" y="2987527"/>
              <a:ext cx="3122082" cy="36788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677A95B-D583-424F-90DA-62D23A4AF559}"/>
              </a:ext>
            </a:extLst>
          </p:cNvPr>
          <p:cNvGrpSpPr/>
          <p:nvPr/>
        </p:nvGrpSpPr>
        <p:grpSpPr>
          <a:xfrm>
            <a:off x="7066289" y="3201084"/>
            <a:ext cx="3150713" cy="3428271"/>
            <a:chOff x="5580389" y="3201084"/>
            <a:chExt cx="3150713" cy="34282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63F42B9F-D5E7-44D4-B57F-22D9EB01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064" y="4510559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A4DAC2BA-C1BD-472E-B12C-4D736231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24" y="4358957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90096EC6-5AD2-40B1-8993-9E2E8D33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80389" y="3201084"/>
              <a:ext cx="3150713" cy="34282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5" name="Action Button: Blank 27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139FDF83-8BBE-4D5C-A051-9DA715C7EFF9}"/>
              </a:ext>
            </a:extLst>
          </p:cNvPr>
          <p:cNvSpPr/>
          <p:nvPr/>
        </p:nvSpPr>
        <p:spPr>
          <a:xfrm>
            <a:off x="10919019" y="6066979"/>
            <a:ext cx="841140" cy="413664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/>
              <a:t>exit</a:t>
            </a:r>
            <a:endParaRPr lang="es-ES" b="1" dirty="0"/>
          </a:p>
        </p:txBody>
      </p:sp>
      <p:sp>
        <p:nvSpPr>
          <p:cNvPr id="26" name="Speech Bubble: Oval 6">
            <a:extLst>
              <a:ext uri="{FF2B5EF4-FFF2-40B4-BE49-F238E27FC236}">
                <a16:creationId xmlns:a16="http://schemas.microsoft.com/office/drawing/2014/main" xmlns="" id="{7FF9EFB2-47B4-4CDD-9AC1-40630D75BD22}"/>
              </a:ext>
            </a:extLst>
          </p:cNvPr>
          <p:cNvSpPr/>
          <p:nvPr/>
        </p:nvSpPr>
        <p:spPr>
          <a:xfrm>
            <a:off x="7391964" y="772510"/>
            <a:ext cx="4487241" cy="1846030"/>
          </a:xfrm>
          <a:prstGeom prst="wedgeEllipseCallout">
            <a:avLst>
              <a:gd name="adj1" fmla="val -23321"/>
              <a:gd name="adj2" fmla="val 903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s-E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peech Bubble: Oval 6">
            <a:extLst>
              <a:ext uri="{FF2B5EF4-FFF2-40B4-BE49-F238E27FC236}">
                <a16:creationId xmlns:a16="http://schemas.microsoft.com/office/drawing/2014/main" xmlns="" id="{7FF9EFB2-47B4-4CDD-9AC1-40630D75BD22}"/>
              </a:ext>
            </a:extLst>
          </p:cNvPr>
          <p:cNvSpPr/>
          <p:nvPr/>
        </p:nvSpPr>
        <p:spPr>
          <a:xfrm>
            <a:off x="170237" y="772510"/>
            <a:ext cx="4086454" cy="1952330"/>
          </a:xfrm>
          <a:prstGeom prst="wedgeEllipseCallout">
            <a:avLst>
              <a:gd name="adj1" fmla="val 20759"/>
              <a:gd name="adj2" fmla="val 8685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s-E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271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9674985-13ED-4809-B07E-85A00396DD1B}"/>
              </a:ext>
            </a:extLst>
          </p:cNvPr>
          <p:cNvSpPr/>
          <p:nvPr/>
        </p:nvSpPr>
        <p:spPr>
          <a:xfrm>
            <a:off x="0" y="-290293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xmlns="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xmlns="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3" y="-74033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376DDA2-2154-4689-8F44-835DB49269AF}"/>
              </a:ext>
            </a:extLst>
          </p:cNvPr>
          <p:cNvGrpSpPr/>
          <p:nvPr/>
        </p:nvGrpSpPr>
        <p:grpSpPr>
          <a:xfrm>
            <a:off x="2691271" y="2987527"/>
            <a:ext cx="3122082" cy="3678854"/>
            <a:chOff x="1205371" y="2987527"/>
            <a:chExt cx="3122082" cy="36788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D4EDBF7F-A040-489B-9DD9-001236E5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401" y="4276528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63" y="452590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241D40DD-81CA-4939-8106-AC9612A6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898" y="314119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A18BE018-4D04-4A5E-94B0-EB9BED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71" y="2987527"/>
              <a:ext cx="3122082" cy="36788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677A95B-D583-424F-90DA-62D23A4AF559}"/>
              </a:ext>
            </a:extLst>
          </p:cNvPr>
          <p:cNvGrpSpPr/>
          <p:nvPr/>
        </p:nvGrpSpPr>
        <p:grpSpPr>
          <a:xfrm>
            <a:off x="7066289" y="3201084"/>
            <a:ext cx="3150713" cy="3428271"/>
            <a:chOff x="5580389" y="3201084"/>
            <a:chExt cx="3150713" cy="34282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63F42B9F-D5E7-44D4-B57F-22D9EB01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064" y="4510559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A4DAC2BA-C1BD-472E-B12C-4D736231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24" y="4358957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90096EC6-5AD2-40B1-8993-9E2E8D33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80389" y="3201084"/>
              <a:ext cx="3150713" cy="34282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6" name="Speech Bubble: Oval 6">
            <a:extLst>
              <a:ext uri="{FF2B5EF4-FFF2-40B4-BE49-F238E27FC236}">
                <a16:creationId xmlns:a16="http://schemas.microsoft.com/office/drawing/2014/main" xmlns="" id="{7FF9EFB2-47B4-4CDD-9AC1-40630D75BD22}"/>
              </a:ext>
            </a:extLst>
          </p:cNvPr>
          <p:cNvSpPr/>
          <p:nvPr/>
        </p:nvSpPr>
        <p:spPr>
          <a:xfrm>
            <a:off x="7391964" y="1103586"/>
            <a:ext cx="4487241" cy="1514954"/>
          </a:xfrm>
          <a:prstGeom prst="wedgeEllipseCallout">
            <a:avLst>
              <a:gd name="adj1" fmla="val -23672"/>
              <a:gd name="adj2" fmla="val 9452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nè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s-ES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peech Bubble: Oval 6">
            <a:extLst>
              <a:ext uri="{FF2B5EF4-FFF2-40B4-BE49-F238E27FC236}">
                <a16:creationId xmlns:a16="http://schemas.microsoft.com/office/drawing/2014/main" xmlns="" id="{7FF9EFB2-47B4-4CDD-9AC1-40630D75BD22}"/>
              </a:ext>
            </a:extLst>
          </p:cNvPr>
          <p:cNvSpPr/>
          <p:nvPr/>
        </p:nvSpPr>
        <p:spPr>
          <a:xfrm>
            <a:off x="170236" y="1308057"/>
            <a:ext cx="4665065" cy="1416783"/>
          </a:xfrm>
          <a:prstGeom prst="wedgeEllipseCallout">
            <a:avLst>
              <a:gd name="adj1" fmla="val 20759"/>
              <a:gd name="adj2" fmla="val 8685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nè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s-E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246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80110" y="95566"/>
            <a:ext cx="7615005" cy="86377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76" tIns="38388" rIns="76776" bIns="38388" rtlCol="0" anchor="ctr"/>
          <a:lstStyle/>
          <a:p>
            <a:pPr algn="ctr" defTabSz="768027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Google Shape;613;p40"/>
          <p:cNvSpPr txBox="1">
            <a:spLocks/>
          </p:cNvSpPr>
          <p:nvPr/>
        </p:nvSpPr>
        <p:spPr>
          <a:xfrm>
            <a:off x="2881734" y="42675"/>
            <a:ext cx="6728046" cy="885449"/>
          </a:xfrm>
          <a:prstGeom prst="rect">
            <a:avLst/>
          </a:prstGeom>
        </p:spPr>
        <p:txBody>
          <a:bodyPr spcFirstLastPara="1" vert="horz" wrap="square" lIns="102338" tIns="102338" rIns="102338" bIns="102338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8027">
              <a:lnSpc>
                <a:spcPct val="150000"/>
              </a:lnSpc>
            </a:pPr>
            <a:r>
              <a:rPr lang="vi-VN" sz="2501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Tìm hai số khi biết tổng và hiệu của hai số đó</a:t>
            </a:r>
          </a:p>
        </p:txBody>
      </p:sp>
      <p:pic>
        <p:nvPicPr>
          <p:cNvPr id="11" name="Google Shape;1433;p53">
            <a:hlinkClick r:id="" action="ppaction://noaction"/>
          </p:cNvPr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 flipH="1">
            <a:off x="9678332" y="340335"/>
            <a:ext cx="332276" cy="44284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238812" y="1131390"/>
            <a:ext cx="7144838" cy="446942"/>
          </a:xfrm>
          <a:prstGeom prst="rect">
            <a:avLst/>
          </a:prstGeom>
          <a:noFill/>
        </p:spPr>
        <p:txBody>
          <a:bodyPr wrap="square" lIns="76776" tIns="38388" rIns="76776" bIns="38388" rtlCol="0">
            <a:spAutoFit/>
          </a:bodyPr>
          <a:lstStyle/>
          <a:p>
            <a:pPr defTabSz="768027"/>
            <a:r>
              <a:rPr lang="vi-VN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1</a:t>
            </a:r>
            <a:r>
              <a:rPr lang="vi-VN" sz="2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Vẽ sơ đồ đoạn thẳng</a:t>
            </a:r>
            <a:endParaRPr lang="en-US" sz="2400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01439" y="2059744"/>
            <a:ext cx="3416635" cy="446942"/>
          </a:xfrm>
          <a:prstGeom prst="rect">
            <a:avLst/>
          </a:prstGeom>
        </p:spPr>
        <p:txBody>
          <a:bodyPr wrap="none" lIns="76776" tIns="38388" rIns="76776" bIns="38388">
            <a:spAutoFit/>
          </a:bodyPr>
          <a:lstStyle/>
          <a:p>
            <a:pPr defTabSz="768027"/>
            <a:r>
              <a:rPr lang="vi-VN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</a:t>
            </a:r>
            <a:r>
              <a:rPr lang="vi-VN" sz="2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Áp dụng quy tắc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84657" y="3110751"/>
            <a:ext cx="3438185" cy="446942"/>
          </a:xfrm>
          <a:prstGeom prst="rect">
            <a:avLst/>
          </a:prstGeom>
        </p:spPr>
        <p:txBody>
          <a:bodyPr wrap="none" lIns="76776" tIns="38388" rIns="76776" bIns="38388">
            <a:spAutoFit/>
          </a:bodyPr>
          <a:lstStyle/>
          <a:p>
            <a:pPr defTabSz="768027"/>
            <a:r>
              <a:rPr lang="vi-VN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lớn = (Tổng + hiệu) : 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72483" y="3146959"/>
            <a:ext cx="3301897" cy="446942"/>
          </a:xfrm>
          <a:prstGeom prst="rect">
            <a:avLst/>
          </a:prstGeom>
        </p:spPr>
        <p:txBody>
          <a:bodyPr wrap="none" lIns="76776" tIns="38388" rIns="76776" bIns="38388">
            <a:spAutoFit/>
          </a:bodyPr>
          <a:lstStyle/>
          <a:p>
            <a:pPr defTabSz="768027"/>
            <a:r>
              <a:rPr lang="vi-VN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bé = (Tổng – hiệu) : 2</a:t>
            </a:r>
            <a:endParaRPr lang="en-US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80106" y="4754597"/>
            <a:ext cx="3539663" cy="1185777"/>
          </a:xfrm>
          <a:prstGeom prst="rect">
            <a:avLst/>
          </a:prstGeom>
        </p:spPr>
        <p:txBody>
          <a:bodyPr wrap="square" lIns="76776" tIns="38388" rIns="76776" bIns="38388">
            <a:spAutoFit/>
          </a:bodyPr>
          <a:lstStyle/>
          <a:p>
            <a:pPr defTabSz="768027">
              <a:lnSpc>
                <a:spcPct val="150000"/>
              </a:lnSpc>
            </a:pPr>
            <a:r>
              <a:rPr lang="vi-VN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bé = Tổng – số lớn  </a:t>
            </a:r>
          </a:p>
          <a:p>
            <a:pPr defTabSz="768027">
              <a:lnSpc>
                <a:spcPct val="150000"/>
              </a:lnSpc>
            </a:pPr>
            <a:r>
              <a:rPr lang="vi-VN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bé = Số lớn – hiệu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2481" y="4768546"/>
            <a:ext cx="3784513" cy="1185777"/>
          </a:xfrm>
          <a:prstGeom prst="rect">
            <a:avLst/>
          </a:prstGeom>
        </p:spPr>
        <p:txBody>
          <a:bodyPr wrap="none" lIns="76776" tIns="38388" rIns="76776" bIns="38388">
            <a:spAutoFit/>
          </a:bodyPr>
          <a:lstStyle/>
          <a:p>
            <a:pPr defTabSz="768027">
              <a:lnSpc>
                <a:spcPct val="150000"/>
              </a:lnSpc>
            </a:pPr>
            <a:r>
              <a:rPr lang="vi-VN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lớn = Tổng – số bé             </a:t>
            </a:r>
          </a:p>
          <a:p>
            <a:pPr defTabSz="768027">
              <a:lnSpc>
                <a:spcPct val="150000"/>
              </a:lnSpc>
            </a:pPr>
            <a:r>
              <a:rPr lang="vi-VN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lớn = Số bé + hiệu</a:t>
            </a:r>
            <a:endParaRPr lang="en-US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5919791" y="3600085"/>
            <a:ext cx="224125" cy="311105"/>
          </a:xfrm>
          <a:prstGeom prst="down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76" tIns="38388" rIns="76776" bIns="38388" rtlCol="0" anchor="ctr"/>
          <a:lstStyle/>
          <a:p>
            <a:pPr algn="ctr" defTabSz="768027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5919824" y="1719882"/>
            <a:ext cx="224125" cy="311105"/>
          </a:xfrm>
          <a:prstGeom prst="down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76" tIns="38388" rIns="76776" bIns="38388" rtlCol="0" anchor="ctr"/>
          <a:lstStyle/>
          <a:p>
            <a:pPr algn="ctr" defTabSz="768027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4768571" y="2562717"/>
            <a:ext cx="1151221" cy="49513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182273" y="2557881"/>
            <a:ext cx="1204861" cy="53559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639526" y="4572476"/>
            <a:ext cx="767460" cy="33018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602208" y="4603571"/>
            <a:ext cx="713236" cy="31303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439025" y="3057858"/>
            <a:ext cx="3239626" cy="3081556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76" tIns="38388" rIns="76776" bIns="38388" rtlCol="0" anchor="ctr"/>
          <a:lstStyle/>
          <a:p>
            <a:pPr algn="ctr" defTabSz="768027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307549" y="3105871"/>
            <a:ext cx="3239626" cy="308155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76" tIns="38388" rIns="76776" bIns="38388" rtlCol="0" anchor="ctr"/>
          <a:lstStyle/>
          <a:p>
            <a:pPr algn="ctr" defTabSz="768027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93973" y="4049322"/>
            <a:ext cx="2398253" cy="816360"/>
          </a:xfrm>
          <a:prstGeom prst="rect">
            <a:avLst/>
          </a:prstGeom>
          <a:solidFill>
            <a:schemeClr val="bg1"/>
          </a:solidFill>
        </p:spPr>
        <p:txBody>
          <a:bodyPr wrap="square" lIns="76776" tIns="38388" rIns="76776" bIns="38388">
            <a:spAutoFit/>
          </a:bodyPr>
          <a:lstStyle/>
          <a:p>
            <a:pPr defTabSz="768027"/>
            <a:r>
              <a:rPr lang="vi-VN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3</a:t>
            </a:r>
            <a:r>
              <a:rPr lang="vi-VN" sz="2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Tìm số kia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717540" y="2697652"/>
            <a:ext cx="1009475" cy="788968"/>
            <a:chOff x="-50492" y="4314115"/>
            <a:chExt cx="1345655" cy="789071"/>
          </a:xfrm>
        </p:grpSpPr>
        <p:sp>
          <p:nvSpPr>
            <p:cNvPr id="39" name="Google Shape;970;p47"/>
            <p:cNvSpPr/>
            <p:nvPr/>
          </p:nvSpPr>
          <p:spPr>
            <a:xfrm>
              <a:off x="-50492" y="4314115"/>
              <a:ext cx="1211569" cy="78907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34" tIns="91434" rIns="91434" bIns="91434" anchor="ctr" anchorCtr="0">
              <a:noAutofit/>
            </a:bodyPr>
            <a:lstStyle/>
            <a:p>
              <a:pPr defTabSz="768027">
                <a:buClr>
                  <a:srgbClr val="000000"/>
                </a:buClr>
                <a:defRPr/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841" y="4506943"/>
              <a:ext cx="1247322" cy="369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8027"/>
              <a:r>
                <a:rPr lang="vi-VN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 1</a:t>
              </a:r>
              <a:endParaRPr lang="en-US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297679" y="2752980"/>
            <a:ext cx="1045457" cy="733641"/>
            <a:chOff x="10364972" y="2752093"/>
            <a:chExt cx="1393619" cy="733737"/>
          </a:xfrm>
        </p:grpSpPr>
        <p:sp>
          <p:nvSpPr>
            <p:cNvPr id="41" name="Google Shape;970;p47"/>
            <p:cNvSpPr/>
            <p:nvPr/>
          </p:nvSpPr>
          <p:spPr>
            <a:xfrm>
              <a:off x="10364972" y="2752093"/>
              <a:ext cx="1196304" cy="733737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spcFirstLastPara="1" wrap="square" lIns="91434" tIns="91434" rIns="91434" bIns="91434" anchor="ctr" anchorCtr="0">
              <a:noAutofit/>
            </a:bodyPr>
            <a:lstStyle/>
            <a:p>
              <a:pPr defTabSz="768027">
                <a:buClr>
                  <a:srgbClr val="000000"/>
                </a:buClr>
                <a:defRPr/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511269" y="2944718"/>
              <a:ext cx="1247322" cy="369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8027"/>
              <a:r>
                <a:rPr lang="vi-VN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 2</a:t>
              </a:r>
              <a:endParaRPr lang="en-US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47099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2" grpId="0"/>
      <p:bldP spid="15" grpId="0"/>
      <p:bldP spid="17" grpId="0"/>
      <p:bldP spid="18" grpId="0"/>
      <p:bldP spid="28" grpId="0" animBg="1"/>
      <p:bldP spid="30" grpId="0" animBg="1"/>
      <p:bldP spid="8" grpId="0" animBg="1"/>
      <p:bldP spid="29" grpId="0" animBg="1"/>
      <p:bldP spid="3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&#10;&#10;已生成极高可信度的说明">
            <a:extLst>
              <a:ext uri="{FF2B5EF4-FFF2-40B4-BE49-F238E27FC236}">
                <a16:creationId xmlns:a16="http://schemas.microsoft.com/office/drawing/2014/main" xmlns="" id="{732F909B-4AFE-4EDC-BF86-F8C60FE43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7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72" y="2940271"/>
            <a:ext cx="4019178" cy="34524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33" y="-138364"/>
            <a:ext cx="8987828" cy="3927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83" y="-264488"/>
            <a:ext cx="6579154" cy="37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0" y="105827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97" y="1820783"/>
            <a:ext cx="5904298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xmlns="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06" y="66315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xmlns="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70" y="45413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xmlns="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54" y="143760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xmlns="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9" y="22651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xmlns="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14" y="30752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xmlns="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01" y="223837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xmlns="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94" y="18207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xmlns="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77" y="10338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xmlns="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56" y="242746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xmlns="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57" y="168279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xmlns="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xmlns="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xmlns="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07" y="2764350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xmlns="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74" y="117734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xmlns="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27" y="302612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BE3211B7-5C00-41C9-ADD5-6A89B04AD8A0}"/>
              </a:ext>
            </a:extLst>
          </p:cNvPr>
          <p:cNvSpPr txBox="1"/>
          <p:nvPr/>
        </p:nvSpPr>
        <p:spPr>
          <a:xfrm>
            <a:off x="920665" y="238217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9687EFD1-959C-4B5A-A529-6C2D25396F69}"/>
              </a:ext>
            </a:extLst>
          </p:cNvPr>
          <p:cNvSpPr txBox="1"/>
          <p:nvPr/>
        </p:nvSpPr>
        <p:spPr>
          <a:xfrm>
            <a:off x="1615685" y="316796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4793CD6A-2991-46E3-A1D4-AC3BE9D18C9D}"/>
              </a:ext>
            </a:extLst>
          </p:cNvPr>
          <p:cNvSpPr txBox="1"/>
          <p:nvPr/>
        </p:nvSpPr>
        <p:spPr>
          <a:xfrm>
            <a:off x="2043743" y="152494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E031507D-58CF-499E-81C3-3B69322C3C57}"/>
              </a:ext>
            </a:extLst>
          </p:cNvPr>
          <p:cNvSpPr txBox="1"/>
          <p:nvPr/>
        </p:nvSpPr>
        <p:spPr>
          <a:xfrm>
            <a:off x="2912995" y="7763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47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F5824130-CFF0-4B45-AC08-28AB2ECDF14F}"/>
              </a:ext>
            </a:extLst>
          </p:cNvPr>
          <p:cNvSpPr txBox="1"/>
          <p:nvPr/>
        </p:nvSpPr>
        <p:spPr>
          <a:xfrm>
            <a:off x="2393519" y="233324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99C4C796-0327-4743-9555-E9940AFA7456}"/>
              </a:ext>
            </a:extLst>
          </p:cNvPr>
          <p:cNvSpPr txBox="1"/>
          <p:nvPr/>
        </p:nvSpPr>
        <p:spPr>
          <a:xfrm>
            <a:off x="3307893" y="251779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0CB282E6-9011-413F-8F83-6BCCC282F79A}"/>
              </a:ext>
            </a:extLst>
          </p:cNvPr>
          <p:cNvSpPr txBox="1"/>
          <p:nvPr/>
        </p:nvSpPr>
        <p:spPr>
          <a:xfrm>
            <a:off x="3954709" y="548228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xmlns="" id="{CE027506-A55E-4E1D-848F-F17A1018D510}"/>
              </a:ext>
            </a:extLst>
          </p:cNvPr>
          <p:cNvSpPr txBox="1"/>
          <p:nvPr/>
        </p:nvSpPr>
        <p:spPr>
          <a:xfrm>
            <a:off x="5630835" y="311338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A594D355-29E7-4BBB-9EC9-F2A5A74BB4B6}"/>
              </a:ext>
            </a:extLst>
          </p:cNvPr>
          <p:cNvSpPr txBox="1"/>
          <p:nvPr/>
        </p:nvSpPr>
        <p:spPr>
          <a:xfrm>
            <a:off x="2538496" y="285132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CCFC3D4-8584-47AF-99F8-9B4C36644AA9}"/>
              </a:ext>
            </a:extLst>
          </p:cNvPr>
          <p:cNvSpPr txBox="1"/>
          <p:nvPr/>
        </p:nvSpPr>
        <p:spPr>
          <a:xfrm>
            <a:off x="5766812" y="126932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8DD961E-FC2D-4ECE-9C5E-955A71CF6FF0}"/>
              </a:ext>
            </a:extLst>
          </p:cNvPr>
          <p:cNvSpPr txBox="1"/>
          <p:nvPr/>
        </p:nvSpPr>
        <p:spPr>
          <a:xfrm>
            <a:off x="4148115" y="1908306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26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7105FB1-2B80-42BC-84FA-A693C23CB056}"/>
              </a:ext>
            </a:extLst>
          </p:cNvPr>
          <p:cNvSpPr txBox="1"/>
          <p:nvPr/>
        </p:nvSpPr>
        <p:spPr>
          <a:xfrm>
            <a:off x="4582864" y="113857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B032F85-1C88-4668-B32D-E75FEAD823BD}"/>
              </a:ext>
            </a:extLst>
          </p:cNvPr>
          <p:cNvSpPr txBox="1"/>
          <p:nvPr/>
        </p:nvSpPr>
        <p:spPr>
          <a:xfrm>
            <a:off x="5132843" y="1778375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xmlns="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36" y="1419523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7C3372C-264B-41AF-B99A-F2AA51AE5C88}"/>
              </a:ext>
            </a:extLst>
          </p:cNvPr>
          <p:cNvSpPr txBox="1"/>
          <p:nvPr/>
        </p:nvSpPr>
        <p:spPr>
          <a:xfrm>
            <a:off x="3304678" y="1518881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60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7643345" y="2554732"/>
            <a:ext cx="30207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x:</a:t>
            </a:r>
          </a:p>
          <a:p>
            <a:pPr algn="ctr"/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760 – x = 700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80" y="3443912"/>
            <a:ext cx="3121675" cy="33558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8656132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39 0.44467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2222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1019 L -0.00364 0.46366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92487 0.004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25" y="105827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82" y="1820783"/>
            <a:ext cx="5680513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xmlns="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06" y="66315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xmlns="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70" y="45413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xmlns="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54" y="143760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xmlns="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9" y="22651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xmlns="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14" y="30752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xmlns="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61" y="191785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xmlns="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346" y="135731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xmlns="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77" y="10338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xmlns="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56" y="242746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xmlns="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57" y="168279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xmlns="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xmlns="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xmlns="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96" y="282054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xmlns="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74" y="117734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xmlns="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27" y="302612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BE3211B7-5C00-41C9-ADD5-6A89B04AD8A0}"/>
              </a:ext>
            </a:extLst>
          </p:cNvPr>
          <p:cNvSpPr txBox="1"/>
          <p:nvPr/>
        </p:nvSpPr>
        <p:spPr>
          <a:xfrm>
            <a:off x="920665" y="238217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9687EFD1-959C-4B5A-A529-6C2D25396F69}"/>
              </a:ext>
            </a:extLst>
          </p:cNvPr>
          <p:cNvSpPr txBox="1"/>
          <p:nvPr/>
        </p:nvSpPr>
        <p:spPr>
          <a:xfrm>
            <a:off x="1615685" y="316796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4793CD6A-2991-46E3-A1D4-AC3BE9D18C9D}"/>
              </a:ext>
            </a:extLst>
          </p:cNvPr>
          <p:cNvSpPr txBox="1"/>
          <p:nvPr/>
        </p:nvSpPr>
        <p:spPr>
          <a:xfrm>
            <a:off x="2043743" y="152494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E031507D-58CF-499E-81C3-3B69322C3C57}"/>
              </a:ext>
            </a:extLst>
          </p:cNvPr>
          <p:cNvSpPr txBox="1"/>
          <p:nvPr/>
        </p:nvSpPr>
        <p:spPr>
          <a:xfrm>
            <a:off x="2912995" y="7763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F5824130-CFF0-4B45-AC08-28AB2ECDF14F}"/>
              </a:ext>
            </a:extLst>
          </p:cNvPr>
          <p:cNvSpPr txBox="1"/>
          <p:nvPr/>
        </p:nvSpPr>
        <p:spPr>
          <a:xfrm>
            <a:off x="4183221" y="1989348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44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99C4C796-0327-4743-9555-E9940AFA7456}"/>
              </a:ext>
            </a:extLst>
          </p:cNvPr>
          <p:cNvSpPr txBox="1"/>
          <p:nvPr/>
        </p:nvSpPr>
        <p:spPr>
          <a:xfrm>
            <a:off x="3307893" y="251779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0CB282E6-9011-413F-8F83-6BCCC282F79A}"/>
              </a:ext>
            </a:extLst>
          </p:cNvPr>
          <p:cNvSpPr txBox="1"/>
          <p:nvPr/>
        </p:nvSpPr>
        <p:spPr>
          <a:xfrm>
            <a:off x="3954709" y="548228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xmlns="" id="{CE027506-A55E-4E1D-848F-F17A1018D510}"/>
              </a:ext>
            </a:extLst>
          </p:cNvPr>
          <p:cNvSpPr txBox="1"/>
          <p:nvPr/>
        </p:nvSpPr>
        <p:spPr>
          <a:xfrm>
            <a:off x="5630835" y="311338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A594D355-29E7-4BBB-9EC9-F2A5A74BB4B6}"/>
              </a:ext>
            </a:extLst>
          </p:cNvPr>
          <p:cNvSpPr txBox="1"/>
          <p:nvPr/>
        </p:nvSpPr>
        <p:spPr>
          <a:xfrm>
            <a:off x="2386054" y="2917891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CCFC3D4-8584-47AF-99F8-9B4C36644AA9}"/>
              </a:ext>
            </a:extLst>
          </p:cNvPr>
          <p:cNvSpPr txBox="1"/>
          <p:nvPr/>
        </p:nvSpPr>
        <p:spPr>
          <a:xfrm>
            <a:off x="5766812" y="126932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462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8DD961E-FC2D-4ECE-9C5E-955A71CF6FF0}"/>
              </a:ext>
            </a:extLst>
          </p:cNvPr>
          <p:cNvSpPr txBox="1"/>
          <p:nvPr/>
        </p:nvSpPr>
        <p:spPr>
          <a:xfrm>
            <a:off x="3350850" y="144806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940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7105FB1-2B80-42BC-84FA-A693C23CB056}"/>
              </a:ext>
            </a:extLst>
          </p:cNvPr>
          <p:cNvSpPr txBox="1"/>
          <p:nvPr/>
        </p:nvSpPr>
        <p:spPr>
          <a:xfrm>
            <a:off x="4582864" y="113857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208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B032F85-1C88-4668-B32D-E75FEAD823BD}"/>
              </a:ext>
            </a:extLst>
          </p:cNvPr>
          <p:cNvSpPr txBox="1"/>
          <p:nvPr/>
        </p:nvSpPr>
        <p:spPr>
          <a:xfrm>
            <a:off x="5132843" y="1778375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397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xmlns="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165" y="205124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7C3372C-264B-41AF-B99A-F2AA51AE5C88}"/>
              </a:ext>
            </a:extLst>
          </p:cNvPr>
          <p:cNvSpPr txBox="1"/>
          <p:nvPr/>
        </p:nvSpPr>
        <p:spPr>
          <a:xfrm>
            <a:off x="2599251" y="215212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890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07" y="2924365"/>
            <a:ext cx="3121675" cy="36783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6660491" y="2892790"/>
            <a:ext cx="5245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+ 890 = …+145</a:t>
            </a:r>
          </a:p>
        </p:txBody>
      </p:sp>
      <p:sp>
        <p:nvSpPr>
          <p:cNvPr id="43" name="Action Button: Go Forward or Next 7">
            <a:hlinkClick r:id="" action="ppaction://hlinkshowjump?jump=nextslide" highlightClick="1"/>
            <a:hlinkHover r:id="" action="ppaction://hlinkshowjump?jump=nextslide"/>
            <a:extLst>
              <a:ext uri="{FF2B5EF4-FFF2-40B4-BE49-F238E27FC236}">
                <a16:creationId xmlns:a16="http://schemas.microsoft.com/office/drawing/2014/main" xmlns="" id="{FCC3A791-B370-456F-AFCE-2AD774D0C7E8}"/>
              </a:ext>
            </a:extLst>
          </p:cNvPr>
          <p:cNvSpPr/>
          <p:nvPr/>
        </p:nvSpPr>
        <p:spPr>
          <a:xfrm>
            <a:off x="10882577" y="6297207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1839110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0.00052 0.3912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1.05677 0.004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2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5" y="178413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xmlns="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55" y="1132594"/>
            <a:ext cx="1047653" cy="10476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xmlns="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28" y="1970384"/>
            <a:ext cx="966159" cy="966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xmlns="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37" y="1922684"/>
            <a:ext cx="873549" cy="873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xmlns="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00" y="913423"/>
            <a:ext cx="990607" cy="9906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xmlns="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65" y="269798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xmlns="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xmlns="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xmlns="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80" y="302614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xmlns="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76" y="172407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xmlns="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89" y="222462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9687EFD1-959C-4B5A-A529-6C2D25396F69}"/>
              </a:ext>
            </a:extLst>
          </p:cNvPr>
          <p:cNvSpPr txBox="1"/>
          <p:nvPr/>
        </p:nvSpPr>
        <p:spPr>
          <a:xfrm>
            <a:off x="1038597" y="2225405"/>
            <a:ext cx="1083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4309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99C4C796-0327-4743-9555-E9940AFA7456}"/>
              </a:ext>
            </a:extLst>
          </p:cNvPr>
          <p:cNvSpPr txBox="1"/>
          <p:nvPr/>
        </p:nvSpPr>
        <p:spPr>
          <a:xfrm>
            <a:off x="3104164" y="27578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0CB282E6-9011-413F-8F83-6BCCC282F79A}"/>
              </a:ext>
            </a:extLst>
          </p:cNvPr>
          <p:cNvSpPr txBox="1"/>
          <p:nvPr/>
        </p:nvSpPr>
        <p:spPr>
          <a:xfrm>
            <a:off x="2746669" y="1473707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xmlns="" id="{CE027506-A55E-4E1D-848F-F17A1018D510}"/>
              </a:ext>
            </a:extLst>
          </p:cNvPr>
          <p:cNvSpPr txBox="1"/>
          <p:nvPr/>
        </p:nvSpPr>
        <p:spPr>
          <a:xfrm>
            <a:off x="2194554" y="2320745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A594D355-29E7-4BBB-9EC9-F2A5A74BB4B6}"/>
              </a:ext>
            </a:extLst>
          </p:cNvPr>
          <p:cNvSpPr txBox="1"/>
          <p:nvPr/>
        </p:nvSpPr>
        <p:spPr>
          <a:xfrm>
            <a:off x="1657976" y="311848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CCFC3D4-8584-47AF-99F8-9B4C36644AA9}"/>
              </a:ext>
            </a:extLst>
          </p:cNvPr>
          <p:cNvSpPr txBox="1"/>
          <p:nvPr/>
        </p:nvSpPr>
        <p:spPr>
          <a:xfrm>
            <a:off x="5572992" y="1803913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8DD961E-FC2D-4ECE-9C5E-955A71CF6FF0}"/>
              </a:ext>
            </a:extLst>
          </p:cNvPr>
          <p:cNvSpPr txBox="1"/>
          <p:nvPr/>
        </p:nvSpPr>
        <p:spPr>
          <a:xfrm>
            <a:off x="4001055" y="2151244"/>
            <a:ext cx="1087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872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7105FB1-2B80-42BC-84FA-A693C23CB056}"/>
              </a:ext>
            </a:extLst>
          </p:cNvPr>
          <p:cNvSpPr txBox="1"/>
          <p:nvPr/>
        </p:nvSpPr>
        <p:spPr>
          <a:xfrm>
            <a:off x="4612381" y="1173993"/>
            <a:ext cx="1159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5351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xmlns="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07" y="421166"/>
            <a:ext cx="950913" cy="950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7C3372C-264B-41AF-B99A-F2AA51AE5C88}"/>
              </a:ext>
            </a:extLst>
          </p:cNvPr>
          <p:cNvSpPr txBox="1"/>
          <p:nvPr/>
        </p:nvSpPr>
        <p:spPr>
          <a:xfrm>
            <a:off x="3654782" y="699593"/>
            <a:ext cx="1143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4593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54" y="3703183"/>
            <a:ext cx="3121675" cy="33558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  <p:pic>
        <p:nvPicPr>
          <p:cNvPr id="42" name="Picture 4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98" y="1845600"/>
            <a:ext cx="5766575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6214082" y="2668977"/>
            <a:ext cx="5245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s-E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1824 + 2769 </a:t>
            </a:r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622615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00299 0.60764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3037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1018 L 0.00065 0.6132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92487 0.0041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3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9" grpId="0"/>
      <p:bldP spid="39" grpId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9674985-13ED-4809-B07E-85A00396DD1B}"/>
              </a:ext>
            </a:extLst>
          </p:cNvPr>
          <p:cNvSpPr/>
          <p:nvPr/>
        </p:nvSpPr>
        <p:spPr>
          <a:xfrm>
            <a:off x="0" y="-290293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xmlns="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xmlns="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3" y="-74033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376DDA2-2154-4689-8F44-835DB49269AF}"/>
              </a:ext>
            </a:extLst>
          </p:cNvPr>
          <p:cNvGrpSpPr/>
          <p:nvPr/>
        </p:nvGrpSpPr>
        <p:grpSpPr>
          <a:xfrm>
            <a:off x="2691271" y="2987527"/>
            <a:ext cx="3122082" cy="3678854"/>
            <a:chOff x="1205371" y="2987527"/>
            <a:chExt cx="3122082" cy="36788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D4EDBF7F-A040-489B-9DD9-001236E5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401" y="4276528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63" y="452590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241D40DD-81CA-4939-8106-AC9612A6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898" y="314119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A18BE018-4D04-4A5E-94B0-EB9BED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71" y="2987527"/>
              <a:ext cx="3122082" cy="36788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677A95B-D583-424F-90DA-62D23A4AF559}"/>
              </a:ext>
            </a:extLst>
          </p:cNvPr>
          <p:cNvGrpSpPr/>
          <p:nvPr/>
        </p:nvGrpSpPr>
        <p:grpSpPr>
          <a:xfrm>
            <a:off x="7066289" y="3201084"/>
            <a:ext cx="3150713" cy="3428271"/>
            <a:chOff x="5580389" y="3201084"/>
            <a:chExt cx="3150713" cy="34282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63F42B9F-D5E7-44D4-B57F-22D9EB01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064" y="4510559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A4DAC2BA-C1BD-472E-B12C-4D736231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24" y="4358957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90096EC6-5AD2-40B1-8993-9E2E8D33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80389" y="3201084"/>
              <a:ext cx="3150713" cy="34282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5" name="Action Button: Blank 27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139FDF83-8BBE-4D5C-A051-9DA715C7EFF9}"/>
              </a:ext>
            </a:extLst>
          </p:cNvPr>
          <p:cNvSpPr/>
          <p:nvPr/>
        </p:nvSpPr>
        <p:spPr>
          <a:xfrm>
            <a:off x="10919019" y="6066979"/>
            <a:ext cx="841140" cy="413664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/>
              <a:t>exit</a:t>
            </a:r>
            <a:endParaRPr lang="es-ES" b="1" dirty="0"/>
          </a:p>
        </p:txBody>
      </p:sp>
      <p:sp>
        <p:nvSpPr>
          <p:cNvPr id="26" name="Speech Bubble: Oval 6">
            <a:extLst>
              <a:ext uri="{FF2B5EF4-FFF2-40B4-BE49-F238E27FC236}">
                <a16:creationId xmlns:a16="http://schemas.microsoft.com/office/drawing/2014/main" xmlns="" id="{7FF9EFB2-47B4-4CDD-9AC1-40630D75BD22}"/>
              </a:ext>
            </a:extLst>
          </p:cNvPr>
          <p:cNvSpPr/>
          <p:nvPr/>
        </p:nvSpPr>
        <p:spPr>
          <a:xfrm>
            <a:off x="7391964" y="772510"/>
            <a:ext cx="4487241" cy="1846030"/>
          </a:xfrm>
          <a:prstGeom prst="wedgeEllipseCallout">
            <a:avLst>
              <a:gd name="adj1" fmla="val -8213"/>
              <a:gd name="adj2" fmla="val 8524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s-ES_tradnl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s-E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peech Bubble: Oval 6">
            <a:extLst>
              <a:ext uri="{FF2B5EF4-FFF2-40B4-BE49-F238E27FC236}">
                <a16:creationId xmlns:a16="http://schemas.microsoft.com/office/drawing/2014/main" xmlns="" id="{7FF9EFB2-47B4-4CDD-9AC1-40630D75BD22}"/>
              </a:ext>
            </a:extLst>
          </p:cNvPr>
          <p:cNvSpPr/>
          <p:nvPr/>
        </p:nvSpPr>
        <p:spPr>
          <a:xfrm>
            <a:off x="170237" y="772510"/>
            <a:ext cx="4086454" cy="1952330"/>
          </a:xfrm>
          <a:prstGeom prst="wedgeEllipseCallout">
            <a:avLst>
              <a:gd name="adj1" fmla="val 20759"/>
              <a:gd name="adj2" fmla="val 8685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s-ES_tradnl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s-E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486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文字&#10;&#10;已生成极高可信度的说明">
            <a:extLst>
              <a:ext uri="{FF2B5EF4-FFF2-40B4-BE49-F238E27FC236}">
                <a16:creationId xmlns:a16="http://schemas.microsoft.com/office/drawing/2014/main" xmlns="" id="{262535C6-FD67-4DC2-8250-46E4E8DD9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1"/>
            <a:ext cx="12190413" cy="685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8" y="118775"/>
            <a:ext cx="11839903" cy="58676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11833" y="468121"/>
            <a:ext cx="1487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UTM Flavour" panose="02040603050506020204" pitchFamily="18" charset="0"/>
              </a:rPr>
              <a:t>Toán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UTM Flavour" panose="0204060305050602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57176" y="1515466"/>
            <a:ext cx="85972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Tìm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hai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số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khi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biết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</a:p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tổng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và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hiệu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của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hai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số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đó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UTM Staccato 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xmlns="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65372" y="-2615245"/>
            <a:ext cx="4571570" cy="11237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0690">
            <a:off x="573962" y="266218"/>
            <a:ext cx="2462691" cy="18777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294763">
            <a:off x="824110" y="819910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827" y="1586210"/>
            <a:ext cx="7528658" cy="276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70.</a:t>
            </a:r>
          </a:p>
          <a:p>
            <a:pPr algn="ctr">
              <a:spcBef>
                <a:spcPct val="20000"/>
              </a:spcBef>
            </a:pP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</a:p>
          <a:p>
            <a:pPr algn="ctr">
              <a:spcBef>
                <a:spcPct val="20000"/>
              </a:spcBef>
            </a:pP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5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62" y="2566988"/>
            <a:ext cx="42926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376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二年级教学课件范本PPT-我选我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5501</TotalTime>
  <Words>1555</Words>
  <Application>Microsoft Office PowerPoint</Application>
  <PresentationFormat>Custom</PresentationFormat>
  <Paragraphs>351</Paragraphs>
  <Slides>38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SimHei</vt:lpstr>
      <vt:lpstr>Arial</vt:lpstr>
      <vt:lpstr>Calibri</vt:lpstr>
      <vt:lpstr>Cambria</vt:lpstr>
      <vt:lpstr>Times New Roman</vt:lpstr>
      <vt:lpstr>UTM Avo</vt:lpstr>
      <vt:lpstr>UTM Colossalis</vt:lpstr>
      <vt:lpstr>UTM Flavour</vt:lpstr>
      <vt:lpstr>UTM Mabella</vt:lpstr>
      <vt:lpstr>UTM Penumbra</vt:lpstr>
      <vt:lpstr>UTM Staccato </vt:lpstr>
      <vt:lpstr>等线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 Cả hai lớp 4A và 4B trồng được 600 cây. Lớp 4A trồng được ít hơn lớp 4B là 50 cây. Hỏi mỗi lớp trồng được bao nhiêu cây?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TimHaiSoKhiBietTongvaHieu</dc:title>
  <dc:subject>Toan4</dc:subject>
  <dc:creator>KTUTS</dc:creator>
  <cp:keywords>BichHa</cp:keywords>
  <cp:lastModifiedBy>Admin</cp:lastModifiedBy>
  <cp:revision>3250</cp:revision>
  <dcterms:created xsi:type="dcterms:W3CDTF">2015-12-01T09:06:39Z</dcterms:created>
  <dcterms:modified xsi:type="dcterms:W3CDTF">2022-10-22T23:04:32Z</dcterms:modified>
</cp:coreProperties>
</file>