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8"/>
  </p:notesMasterIdLst>
  <p:sldIdLst>
    <p:sldId id="2646" r:id="rId3"/>
    <p:sldId id="260" r:id="rId4"/>
    <p:sldId id="2645" r:id="rId5"/>
    <p:sldId id="315" r:id="rId6"/>
    <p:sldId id="283" r:id="rId7"/>
    <p:sldId id="263" r:id="rId8"/>
    <p:sldId id="2636" r:id="rId9"/>
    <p:sldId id="285" r:id="rId10"/>
    <p:sldId id="290" r:id="rId11"/>
    <p:sldId id="292" r:id="rId12"/>
    <p:sldId id="293" r:id="rId13"/>
    <p:sldId id="291" r:id="rId14"/>
    <p:sldId id="294" r:id="rId15"/>
    <p:sldId id="300" r:id="rId16"/>
    <p:sldId id="297" r:id="rId17"/>
    <p:sldId id="299" r:id="rId18"/>
    <p:sldId id="2637" r:id="rId19"/>
    <p:sldId id="2638" r:id="rId20"/>
    <p:sldId id="2639" r:id="rId21"/>
    <p:sldId id="2640" r:id="rId22"/>
    <p:sldId id="2641" r:id="rId23"/>
    <p:sldId id="2642" r:id="rId24"/>
    <p:sldId id="2643" r:id="rId25"/>
    <p:sldId id="2644"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156"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41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9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48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4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A929840-79EE-469B-A54C-EFF3412EF79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 xmlns:a16="http://schemas.microsoft.com/office/drawing/2014/main" id="{CEF44D78-B629-4BCF-BD02-6712A976975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 xmlns:a16="http://schemas.microsoft.com/office/drawing/2014/main" id="{1279CA7E-A687-43A1-AE40-79A1250CDF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 xmlns:a16="http://schemas.microsoft.com/office/drawing/2014/main" id="{D1FADE22-C77E-430A-B33D-D30ECDCDEDB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 xmlns:a16="http://schemas.microsoft.com/office/drawing/2014/main" id="{2ED91967-558D-439F-8668-6045FB13177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 xmlns:a16="http://schemas.microsoft.com/office/drawing/2014/main" id="{9B6FB0EF-1B3B-4BAF-A806-FA72D4144238}"/>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 xmlns:a16="http://schemas.microsoft.com/office/drawing/2014/main" id="{1F46D25C-BF21-4896-8638-5319795E6D9B}"/>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43.png"/><Relationship Id="rId17"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8.xml"/><Relationship Id="rId5" Type="http://schemas.openxmlformats.org/officeDocument/2006/relationships/image" Target="../media/image5.png"/><Relationship Id="rId15" Type="http://schemas.openxmlformats.org/officeDocument/2006/relationships/image" Target="../media/image45.png"/><Relationship Id="rId10" Type="http://schemas.openxmlformats.org/officeDocument/2006/relationships/image" Target="../media/image24.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49.png"/><Relationship Id="rId17" Type="http://schemas.microsoft.com/office/2007/relationships/hdphoto" Target="../media/hdphoto7.wdp"/><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50.svg"/><Relationship Id="rId10" Type="http://schemas.openxmlformats.org/officeDocument/2006/relationships/image" Target="../media/image48.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3.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slide" Target="slide15.xml"/><Relationship Id="rId17" Type="http://schemas.openxmlformats.org/officeDocument/2006/relationships/image" Target="../media/image53.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3.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slide" Target="slide15.xml"/><Relationship Id="rId17" Type="http://schemas.openxmlformats.org/officeDocument/2006/relationships/image" Target="../media/image53.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3.png"/><Relationship Id="rId1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slide" Target="slide15.xml"/><Relationship Id="rId17" Type="http://schemas.openxmlformats.org/officeDocument/2006/relationships/image" Target="../media/image53.png"/><Relationship Id="rId2" Type="http://schemas.openxmlformats.org/officeDocument/2006/relationships/notesSlide" Target="../notesSlides/notesSlide9.xml"/><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emf"/><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2.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9.png"/><Relationship Id="rId11" Type="http://schemas.openxmlformats.org/officeDocument/2006/relationships/image" Target="../media/image35.png"/><Relationship Id="rId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5" Type="http://schemas.openxmlformats.org/officeDocument/2006/relationships/image" Target="../media/image37.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1FDD3B7B-436F-406F-8B6F-E40941E3FC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1841"/>
            <a:ext cx="12192000" cy="6774068"/>
          </a:xfrm>
          <a:prstGeom prst="rect">
            <a:avLst/>
          </a:prstGeom>
        </p:spPr>
      </p:pic>
      <p:sp>
        <p:nvSpPr>
          <p:cNvPr id="2" name="TextBox 1"/>
          <p:cNvSpPr txBox="1"/>
          <p:nvPr/>
        </p:nvSpPr>
        <p:spPr>
          <a:xfrm>
            <a:off x="-260555" y="946011"/>
            <a:ext cx="12192000" cy="3016210"/>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TRƯỜNG TIỂU HỌC ÁI MỘ A</a:t>
            </a:r>
          </a:p>
          <a:p>
            <a:pPr algn="ctr"/>
            <a:r>
              <a:rPr lang="en-US" sz="4800" b="1" dirty="0" smtClean="0">
                <a:solidFill>
                  <a:srgbClr val="FF0000"/>
                </a:solidFill>
                <a:latin typeface="Times New Roman" panose="02020603050405020304" pitchFamily="18" charset="0"/>
                <a:cs typeface="Times New Roman" panose="02020603050405020304" pitchFamily="18" charset="0"/>
              </a:rPr>
              <a:t>BÀI GIẢNG ĐIỆN TỬ LỚP 3</a:t>
            </a:r>
          </a:p>
          <a:p>
            <a:pPr algn="ctr"/>
            <a:r>
              <a:rPr lang="en-US" sz="4400" b="1" dirty="0" smtClean="0">
                <a:solidFill>
                  <a:srgbClr val="FF0000"/>
                </a:solidFill>
                <a:latin typeface="Times New Roman" panose="02020603050405020304" pitchFamily="18" charset="0"/>
                <a:cs typeface="Times New Roman" panose="02020603050405020304" pitchFamily="18" charset="0"/>
              </a:rPr>
              <a:t>MÔN: TIẾNG VIỆT-TUẦN 6</a:t>
            </a:r>
          </a:p>
          <a:p>
            <a:pPr algn="ct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37072" y="3553523"/>
            <a:ext cx="6828502" cy="1446550"/>
          </a:xfrm>
          <a:prstGeom prst="rect">
            <a:avLst/>
          </a:prstGeom>
        </p:spPr>
        <p:txBody>
          <a:bodyPr wrap="square">
            <a:spAutoFit/>
          </a:bodyPr>
          <a:lstStyle/>
          <a:p>
            <a:pPr algn="r"/>
            <a:r>
              <a:rPr lang="en-US" sz="4000" b="1" dirty="0" smtClean="0">
                <a:solidFill>
                  <a:srgbClr val="0070C0"/>
                </a:solidFill>
                <a:latin typeface="Times New Roman" panose="02020603050405020304" pitchFamily="18" charset="0"/>
                <a:ea typeface="Arial" panose="020B0604020202020204" pitchFamily="34" charset="0"/>
              </a:rPr>
              <a:t>       NGHE-</a:t>
            </a:r>
            <a:r>
              <a:rPr lang="en-US" sz="4800" b="1" dirty="0" smtClean="0">
                <a:solidFill>
                  <a:srgbClr val="0070C0"/>
                </a:solidFill>
                <a:latin typeface="Times New Roman" panose="02020603050405020304" pitchFamily="18" charset="0"/>
                <a:ea typeface="Arial" panose="020B0604020202020204" pitchFamily="34" charset="0"/>
              </a:rPr>
              <a:t> </a:t>
            </a:r>
            <a:r>
              <a:rPr lang="en-US" sz="4000" b="1" dirty="0" smtClean="0">
                <a:solidFill>
                  <a:srgbClr val="0070C0"/>
                </a:solidFill>
                <a:latin typeface="Times New Roman" panose="02020603050405020304" pitchFamily="18" charset="0"/>
                <a:ea typeface="Arial" panose="020B0604020202020204" pitchFamily="34" charset="0"/>
              </a:rPr>
              <a:t>VIẾT : LỜI GIẢI TOÁN ĐẶC BIỆT</a:t>
            </a:r>
          </a:p>
        </p:txBody>
      </p:sp>
    </p:spTree>
    <p:extLst>
      <p:ext uri="{BB962C8B-B14F-4D97-AF65-F5344CB8AC3E}">
        <p14:creationId xmlns:p14="http://schemas.microsoft.com/office/powerpoint/2010/main" val="1259407461"/>
      </p:ext>
    </p:extLst>
  </p:cSld>
  <p:clrMapOvr>
    <a:masterClrMapping/>
  </p:clrMapOvr>
  <mc:AlternateContent xmlns:mc="http://schemas.openxmlformats.org/markup-compatibility/2006">
    <mc:Choice xmlns:p14="http://schemas.microsoft.com/office/powerpoint/2010/main" Requires="p14">
      <p:transition spd="slow" p14:dur="1750" advTm="0">
        <p14:doors dir="vert"/>
      </p:transition>
    </mc:Choice>
    <mc:Fallback>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cs typeface="+mn-cs"/>
                </a:rPr>
                <a:t>Tiêu</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chí</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đánh</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giá</a:t>
              </a:r>
              <a:endParaRPr kumimoji="0" lang="en-US" sz="2800" b="1" i="0" u="none" strike="noStrike" kern="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cs typeface="+mn-cs"/>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cs typeface="+mn-cs"/>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2.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Chữ</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viết</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rõ</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ràng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sạch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đẹp</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3.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Trình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bày</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đúng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hình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thức</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cs typeface="+mn-cs"/>
              </a:endParaRPr>
            </a:p>
          </p:txBody>
        </p:sp>
        <p:sp>
          <p:nvSpPr>
            <p:cNvPr id="21" name="iŝ1iḍe">
              <a:extLst>
                <a:ext uri="{FF2B5EF4-FFF2-40B4-BE49-F238E27FC236}">
                  <a16:creationId xmlns=""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670099" y="1849625"/>
            <a:ext cx="9818807" cy="21755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vi-VN" sz="4800" b="1" i="0" u="none" strike="noStrike" kern="1200" cap="none" spc="0" normalizeH="0" baseline="0" noProof="0">
                <a:ln>
                  <a:noFill/>
                </a:ln>
                <a:solidFill>
                  <a:srgbClr val="229CA6"/>
                </a:solidFill>
                <a:effectLst/>
                <a:uLnTx/>
                <a:uFillTx/>
                <a:latin typeface="Times New Roman" panose="02020603050405020304" pitchFamily="18" charset="0"/>
                <a:ea typeface="微软雅黑"/>
                <a:cs typeface="Times New Roman" panose="02020603050405020304" pitchFamily="18" charset="0"/>
              </a:rPr>
              <a:t>Tìm </a:t>
            </a:r>
            <a:r>
              <a:rPr lang="en-US" sz="4800" b="1" smtClean="0">
                <a:solidFill>
                  <a:srgbClr val="229CA6"/>
                </a:solidFill>
                <a:latin typeface="Times New Roman" panose="02020603050405020304" pitchFamily="18" charset="0"/>
                <a:ea typeface="微软雅黑"/>
                <a:cs typeface="Times New Roman" panose="02020603050405020304" pitchFamily="18" charset="0"/>
              </a:rPr>
              <a:t>từ ngữ</a:t>
            </a:r>
            <a:r>
              <a:rPr kumimoji="0" lang="vi-VN" sz="4800" b="1" i="0" u="none" strike="noStrike" kern="1200" cap="none" spc="0" normalizeH="0" baseline="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 </a:t>
            </a:r>
            <a:r>
              <a:rPr kumimoji="0" lang="vi-VN" sz="4800" b="1" i="0" u="none" strike="noStrike" kern="1200" cap="none" spc="0" normalizeH="0" baseline="0" noProof="0">
                <a:ln>
                  <a:noFill/>
                </a:ln>
                <a:solidFill>
                  <a:srgbClr val="229CA6"/>
                </a:solidFill>
                <a:effectLst/>
                <a:uLnTx/>
                <a:uFillTx/>
                <a:latin typeface="Times New Roman" panose="02020603050405020304" pitchFamily="18" charset="0"/>
                <a:ea typeface="微软雅黑"/>
                <a:cs typeface="Times New Roman" panose="02020603050405020304" pitchFamily="18" charset="0"/>
              </a:rPr>
              <a:t>được </a:t>
            </a:r>
            <a:r>
              <a:rPr lang="en-US" sz="4800" b="1" smtClean="0">
                <a:solidFill>
                  <a:srgbClr val="229CA6"/>
                </a:solidFill>
                <a:latin typeface="Times New Roman" panose="02020603050405020304" pitchFamily="18" charset="0"/>
                <a:ea typeface="微软雅黑"/>
                <a:cs typeface="Times New Roman" panose="02020603050405020304" pitchFamily="18" charset="0"/>
              </a:rPr>
              <a:t>tạo bởi</a:t>
            </a:r>
            <a:r>
              <a:rPr kumimoji="0" lang="vi-VN" sz="4800" b="1" i="0" u="none" strike="noStrike" kern="1200" cap="none" spc="0" normalizeH="0" baseline="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 </a:t>
            </a:r>
            <a:r>
              <a:rPr kumimoji="0" lang="vi-VN" sz="4800" b="1" i="0" u="none" strike="noStrike" kern="1200" cap="none" spc="0" normalizeH="0" baseline="0" noProof="0">
                <a:ln>
                  <a:noFill/>
                </a:ln>
                <a:solidFill>
                  <a:srgbClr val="229CA6"/>
                </a:solidFill>
                <a:effectLst/>
                <a:uLnTx/>
                <a:uFillTx/>
                <a:latin typeface="Times New Roman" panose="02020603050405020304" pitchFamily="18" charset="0"/>
                <a:ea typeface="微软雅黑"/>
                <a:cs typeface="Times New Roman" panose="02020603050405020304" pitchFamily="18" charset="0"/>
              </a:rPr>
              <a:t>mỗi </a:t>
            </a:r>
            <a:r>
              <a:rPr kumimoji="0" lang="vi-VN" sz="4800" b="1" i="0" u="none" strike="noStrike" kern="1200" cap="none" spc="0" normalizeH="0" baseline="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tiếng</a:t>
            </a:r>
            <a:r>
              <a:rPr kumimoji="0" lang="en-US" sz="4800" b="1" i="0" u="none" strike="noStrike" kern="1200" cap="none" spc="0" normalizeH="0" baseline="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 dưới</a:t>
            </a:r>
            <a:r>
              <a:rPr kumimoji="0" lang="en-US" sz="4800" b="1" i="0" u="none" strike="noStrike" kern="1200" cap="none" spc="0" normalizeH="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 đây:</a:t>
            </a:r>
            <a:endParaRPr kumimoji="0" lang="en-US" sz="6600" b="1" i="0" u="none" strike="noStrike" kern="1200" cap="none" spc="0" normalizeH="0" baseline="0" noProof="0" dirty="0">
              <a:ln>
                <a:noFill/>
              </a:ln>
              <a:solidFill>
                <a:srgbClr val="F95858"/>
              </a:solidFill>
              <a:effectLst/>
              <a:uLnTx/>
              <a:uFillTx/>
              <a:latin typeface="Times New Roman" panose="02020603050405020304" pitchFamily="18" charset="0"/>
              <a:ea typeface="微软雅黑"/>
              <a:cs typeface="Times New Roman" panose="02020603050405020304" pitchFamily="18" charset="0"/>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2</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475111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2. </a:t>
            </a:r>
            <a:r>
              <a:rPr lang="vi-VN" sz="3400">
                <a:solidFill>
                  <a:srgbClr val="EA4618"/>
                </a:solidFill>
                <a:latin typeface="Calibri" panose="020F0502020204030204" pitchFamily="34" charset="0"/>
                <a:cs typeface="Calibri" panose="020F0502020204030204" pitchFamily="34" charset="0"/>
              </a:rPr>
              <a:t>Tìm </a:t>
            </a:r>
            <a:r>
              <a:rPr lang="en-US" sz="3400" smtClean="0">
                <a:solidFill>
                  <a:srgbClr val="EA4618"/>
                </a:solidFill>
                <a:latin typeface="Calibri" panose="020F0502020204030204" pitchFamily="34" charset="0"/>
                <a:cs typeface="Calibri" panose="020F0502020204030204" pitchFamily="34" charset="0"/>
              </a:rPr>
              <a:t>từ ngữ được tạo bởi mỗi tiếng dưới đây</a:t>
            </a:r>
            <a:r>
              <a:rPr lang="vi-VN" sz="3400" smtClean="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sp>
        <p:nvSpPr>
          <p:cNvPr id="2" name="Oval 1">
            <a:extLst>
              <a:ext uri="{FF2B5EF4-FFF2-40B4-BE49-F238E27FC236}">
                <a16:creationId xmlns="" xmlns:a16="http://schemas.microsoft.com/office/drawing/2014/main"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giao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 xmlns:a16="http://schemas.microsoft.com/office/drawing/2014/main"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dao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 xmlns:a16="http://schemas.microsoft.com/office/drawing/2014/main"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rao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 xmlns:a16="http://schemas.microsoft.com/office/drawing/2014/main"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 xmlns:a16="http://schemas.microsoft.com/office/drawing/2014/main"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mj-lt"/>
                <a:cs typeface="Calibri" panose="020F0502020204030204" pitchFamily="34" charset="0"/>
              </a:rPr>
              <a:t>Mỗi</a:t>
            </a:r>
            <a:r>
              <a:rPr lang="en-029" sz="3200" dirty="0">
                <a:latin typeface="+mj-lt"/>
                <a:cs typeface="Calibri" panose="020F0502020204030204" pitchFamily="34" charset="0"/>
              </a:rPr>
              <a:t> </a:t>
            </a:r>
            <a:r>
              <a:rPr lang="en-029" sz="3200" dirty="0" err="1">
                <a:latin typeface="+mj-lt"/>
                <a:cs typeface="Calibri" panose="020F0502020204030204" pitchFamily="34" charset="0"/>
              </a:rPr>
              <a:t>bạn</a:t>
            </a:r>
            <a:r>
              <a:rPr lang="en-029" sz="3200" dirty="0">
                <a:latin typeface="+mj-lt"/>
                <a:cs typeface="Calibri" panose="020F0502020204030204" pitchFamily="34" charset="0"/>
              </a:rPr>
              <a:t> </a:t>
            </a:r>
            <a:r>
              <a:rPr lang="en-US" sz="3200" dirty="0">
                <a:latin typeface="+mj-lt"/>
                <a:cs typeface="Calibri" panose="020F0502020204030204" pitchFamily="34" charset="0"/>
              </a:rPr>
              <a:t>t</a:t>
            </a:r>
            <a:r>
              <a:rPr lang="vi-VN" sz="3200" dirty="0">
                <a:latin typeface="+mj-lt"/>
                <a:cs typeface="Calibri" panose="020F0502020204030204" pitchFamily="34" charset="0"/>
              </a:rPr>
              <a:t>ìm </a:t>
            </a:r>
            <a:r>
              <a:rPr lang="en-US" sz="3200" dirty="0">
                <a:latin typeface="+mj-lt"/>
                <a:cs typeface="Calibri" panose="020F0502020204030204" pitchFamily="34" charset="0"/>
              </a:rPr>
              <a:t>1-2 </a:t>
            </a:r>
            <a:r>
              <a:rPr lang="vi-VN" sz="3200" dirty="0">
                <a:latin typeface="+mj-lt"/>
                <a:cs typeface="Calibri" panose="020F0502020204030204" pitchFamily="34" charset="0"/>
              </a:rPr>
              <a:t> tiếng ghép được với mỗi tiếng </a:t>
            </a:r>
            <a:endParaRPr lang="en-US" sz="3200" dirty="0">
              <a:latin typeface="+mj-lt"/>
              <a:cs typeface="Calibri" panose="020F0502020204030204" pitchFamily="34" charset="0"/>
            </a:endParaRPr>
          </a:p>
        </p:txBody>
      </p:sp>
      <p:pic>
        <p:nvPicPr>
          <p:cNvPr id="28" name="图片 1">
            <a:extLst>
              <a:ext uri="{FF2B5EF4-FFF2-40B4-BE49-F238E27FC236}">
                <a16:creationId xmlns="" xmlns:a16="http://schemas.microsoft.com/office/drawing/2014/main"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mj-lt"/>
                <a:ea typeface="字魂105号-简雅黑" panose="00000500000000000000" pitchFamily="2" charset="-122"/>
                <a:cs typeface="Calibri" panose="020F0502020204030204" pitchFamily="34" charset="0"/>
              </a:rPr>
              <a:t>Thống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nhất</a:t>
            </a:r>
            <a:r>
              <a:rPr lang="en-US" altLang="zh-CN" sz="3200" dirty="0">
                <a:solidFill>
                  <a:prstClr val="black"/>
                </a:solidFill>
                <a:latin typeface="+mj-lt"/>
                <a:ea typeface="字魂105号-简雅黑" panose="00000500000000000000" pitchFamily="2" charset="-122"/>
                <a:cs typeface="Calibri" panose="020F0502020204030204" pitchFamily="34" charset="0"/>
              </a:rPr>
              <a:t> ý </a:t>
            </a:r>
            <a:r>
              <a:rPr lang="en-US" altLang="zh-CN" sz="3200" dirty="0" err="1">
                <a:solidFill>
                  <a:prstClr val="black"/>
                </a:solidFill>
                <a:latin typeface="+mj-lt"/>
                <a:ea typeface="字魂105号-简雅黑" panose="00000500000000000000" pitchFamily="2" charset="-122"/>
                <a:cs typeface="Calibri" panose="020F0502020204030204" pitchFamily="34" charset="0"/>
              </a:rPr>
              <a:t>kiến</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trong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nhóm</a:t>
            </a:r>
            <a:r>
              <a:rPr lang="en-US" altLang="zh-CN" sz="3200" dirty="0">
                <a:solidFill>
                  <a:prstClr val="black"/>
                </a:solidFill>
                <a:latin typeface="+mj-lt"/>
                <a:ea typeface="字魂105号-简雅黑" panose="00000500000000000000" pitchFamily="2" charset="-122"/>
                <a:cs typeface="Calibri" panose="020F0502020204030204" pitchFamily="34" charset="0"/>
              </a:rPr>
              <a:t>.</a:t>
            </a:r>
            <a:endParaRPr lang="zh-CN" altLang="en-US" sz="3200" dirty="0">
              <a:solidFill>
                <a:prstClr val="black"/>
              </a:solidFill>
              <a:latin typeface="+mj-lt"/>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mj-lt"/>
                <a:ea typeface="Times New Roman" panose="02020603050405020304" pitchFamily="18" charset="0"/>
                <a:cs typeface="Calibri" panose="020F0502020204030204" pitchFamily="34" charset="0"/>
              </a:rPr>
              <a:t>Chia </a:t>
            </a:r>
            <a:r>
              <a:rPr lang="en-029" sz="3200" dirty="0" err="1">
                <a:solidFill>
                  <a:prstClr val="black"/>
                </a:solidFill>
                <a:latin typeface="+mj-lt"/>
                <a:ea typeface="Times New Roman" panose="02020603050405020304" pitchFamily="18" charset="0"/>
                <a:cs typeface="Calibri" panose="020F0502020204030204" pitchFamily="34" charset="0"/>
              </a:rPr>
              <a:t>sẻ</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kết</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quả</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trước</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lớp</a:t>
            </a:r>
            <a:r>
              <a:rPr lang="en-029" sz="3200" dirty="0">
                <a:solidFill>
                  <a:prstClr val="black"/>
                </a:solidFill>
                <a:latin typeface="+mj-lt"/>
                <a:ea typeface="Times New Roman" panose="02020603050405020304" pitchFamily="18" charset="0"/>
                <a:cs typeface="Calibri" panose="020F0502020204030204" pitchFamily="34" charset="0"/>
              </a:rPr>
              <a:t>.</a:t>
            </a:r>
            <a:endParaRPr lang="en-US" sz="3200" dirty="0">
              <a:solidFill>
                <a:prstClr val="black"/>
              </a:solidFill>
              <a:latin typeface="+mj-lt"/>
              <a:cs typeface="Calibri" panose="020F0502020204030204" pitchFamily="34" charset="0"/>
            </a:endParaRPr>
          </a:p>
        </p:txBody>
      </p:sp>
      <p:pic>
        <p:nvPicPr>
          <p:cNvPr id="32" name="图片 1">
            <a:extLst>
              <a:ext uri="{FF2B5EF4-FFF2-40B4-BE49-F238E27FC236}">
                <a16:creationId xmlns="" xmlns:a16="http://schemas.microsoft.com/office/drawing/2014/main"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endParaRPr>
          </a:p>
        </p:txBody>
      </p:sp>
      <p:pic>
        <p:nvPicPr>
          <p:cNvPr id="34" name="Picture 2">
            <a:extLst>
              <a:ext uri="{FF2B5EF4-FFF2-40B4-BE49-F238E27FC236}">
                <a16:creationId xmlns="" xmlns:a16="http://schemas.microsoft.com/office/drawing/2014/main"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 xmlns:a16="http://schemas.microsoft.com/office/drawing/2014/main" id="{0DA284AA-8C10-41DF-9316-7BB6062374F0}"/>
              </a:ext>
            </a:extLst>
          </p:cNvPr>
          <p:cNvGrpSpPr/>
          <p:nvPr/>
        </p:nvGrpSpPr>
        <p:grpSpPr>
          <a:xfrm>
            <a:off x="5169916" y="1090572"/>
            <a:ext cx="3029914" cy="3004072"/>
            <a:chOff x="4505364" y="1300542"/>
            <a:chExt cx="3029914" cy="3004072"/>
          </a:xfrm>
        </p:grpSpPr>
        <p:pic>
          <p:nvPicPr>
            <p:cNvPr id="53" name="Graphic 52">
              <a:extLst>
                <a:ext uri="{FF2B5EF4-FFF2-40B4-BE49-F238E27FC236}">
                  <a16:creationId xmlns="" xmlns:a16="http://schemas.microsoft.com/office/drawing/2014/main" id="{B3BD2310-9D79-4163-BAE0-CDDAD2FE597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 xmlns:a16="http://schemas.microsoft.com/office/drawing/2014/main" id="{5EF93E1E-8E97-413B-9739-0055AF056BA4}"/>
                </a:ext>
              </a:extLst>
            </p:cNvPr>
            <p:cNvSpPr txBox="1">
              <a:spLocks/>
            </p:cNvSpPr>
            <p:nvPr/>
          </p:nvSpPr>
          <p:spPr>
            <a:xfrm>
              <a:off x="4611774" y="1996290"/>
              <a:ext cx="140854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smtClean="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Nhan 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 xmlns:a16="http://schemas.microsoft.com/office/drawing/2014/main"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1432319" y="1825663"/>
            <a:ext cx="8327472"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Làm</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bài</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tập</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hoặc</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b</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3</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32740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4130230"/>
            <a:ext cx="1767329" cy="2262067"/>
          </a:xfrm>
          <a:prstGeom prst="rect">
            <a:avLst/>
          </a:prstGeom>
        </p:spPr>
      </p:pic>
      <p:pic>
        <p:nvPicPr>
          <p:cNvPr id="29" name="Picture 28"/>
          <p:cNvPicPr>
            <a:picLocks noChangeAspect="1"/>
          </p:cNvPicPr>
          <p:nvPr/>
        </p:nvPicPr>
        <p:blipFill>
          <a:blip r:embed="rId14"/>
          <a:stretch>
            <a:fillRect/>
          </a:stretch>
        </p:blipFill>
        <p:spPr>
          <a:xfrm>
            <a:off x="4277922" y="712692"/>
            <a:ext cx="3918036" cy="1024217"/>
          </a:xfrm>
          <a:prstGeom prst="rect">
            <a:avLst/>
          </a:prstGeom>
        </p:spPr>
      </p:pic>
      <p:sp>
        <p:nvSpPr>
          <p:cNvPr id="30" name="TextBox 29"/>
          <p:cNvSpPr txBox="1"/>
          <p:nvPr/>
        </p:nvSpPr>
        <p:spPr>
          <a:xfrm>
            <a:off x="2844401" y="1769709"/>
            <a:ext cx="6658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Chủ</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điểm</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Cổng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trường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rộng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mở</a:t>
            </a:r>
            <a:endPar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endParaRPr>
          </a:p>
        </p:txBody>
      </p:sp>
      <p:pic>
        <p:nvPicPr>
          <p:cNvPr id="2" name="Picture 1">
            <a:extLst>
              <a:ext uri="{FF2B5EF4-FFF2-40B4-BE49-F238E27FC236}">
                <a16:creationId xmlns="" xmlns:a16="http://schemas.microsoft.com/office/drawing/2014/main" id="{CBAD6B72-E135-44E2-B9CA-7F91635C31E2}"/>
              </a:ext>
            </a:extLst>
          </p:cNvPr>
          <p:cNvPicPr>
            <a:picLocks noChangeAspect="1"/>
          </p:cNvPicPr>
          <p:nvPr/>
        </p:nvPicPr>
        <p:blipFill>
          <a:blip r:embed="rId15"/>
          <a:stretch>
            <a:fillRect/>
          </a:stretch>
        </p:blipFill>
        <p:spPr>
          <a:xfrm>
            <a:off x="1230970" y="2420024"/>
            <a:ext cx="9730059" cy="2017951"/>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Từ ngữ chỉ hoạt động có tiếng bắt đầu bằng</a:t>
            </a:r>
            <a:r>
              <a:rPr lang="en-US" sz="3400" dirty="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nvGrpSpPr>
          <p:cNvPr id="17" name="Group 16">
            <a:extLst>
              <a:ext uri="{FF2B5EF4-FFF2-40B4-BE49-F238E27FC236}">
                <a16:creationId xmlns=""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mò</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rung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dang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dạy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nhảy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dây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diệt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giặt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giũ</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hàng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giết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hại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Từ ngữ chỉ </a:t>
            </a:r>
            <a:r>
              <a:rPr lang="en-US" sz="3400" dirty="0" err="1">
                <a:solidFill>
                  <a:srgbClr val="EA4618"/>
                </a:solidFill>
                <a:latin typeface="Calibri" panose="020F0502020204030204" pitchFamily="34" charset="0"/>
                <a:cs typeface="Calibri" panose="020F0502020204030204" pitchFamily="34" charset="0"/>
              </a:rPr>
              <a:t>đặc</a:t>
            </a:r>
            <a:r>
              <a:rPr lang="en-US" sz="3400" dirty="0">
                <a:solidFill>
                  <a:srgbClr val="EA4618"/>
                </a:solidFill>
                <a:latin typeface="Calibri" panose="020F0502020204030204" pitchFamily="34" charset="0"/>
                <a:cs typeface="Calibri" panose="020F0502020204030204" pitchFamily="34" charset="0"/>
              </a:rPr>
              <a:t> </a:t>
            </a:r>
            <a:r>
              <a:rPr lang="en-US" sz="3400" dirty="0" err="1">
                <a:solidFill>
                  <a:srgbClr val="EA4618"/>
                </a:solidFill>
                <a:latin typeface="Calibri" panose="020F0502020204030204" pitchFamily="34" charset="0"/>
                <a:cs typeface="Calibri" panose="020F0502020204030204" pitchFamily="34" charset="0"/>
              </a:rPr>
              <a:t>điểm</a:t>
            </a:r>
            <a:r>
              <a:rPr lang="en-US" sz="3400" dirty="0">
                <a:solidFill>
                  <a:srgbClr val="EA4618"/>
                </a:solidFill>
                <a:latin typeface="Calibri" panose="020F0502020204030204" pitchFamily="34"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a:t>
            </a:r>
          </a:p>
        </p:txBody>
      </p:sp>
      <p:grpSp>
        <p:nvGrpSpPr>
          <p:cNvPr id="17" name="Group 16">
            <a:extLst>
              <a:ext uri="{FF2B5EF4-FFF2-40B4-BE49-F238E27FC236}">
                <a16:creationId xmlns=""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285750" y="121210"/>
            <a:ext cx="11540609" cy="99315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1" y="12121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Giúp thỏ vượt qua chướng ngại vật để về nhà bằng cách trả lời các câu đố, biết rằng đáp án của mỗi câu đố đều có tiếng chứa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hoặc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ang</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pic>
        <p:nvPicPr>
          <p:cNvPr id="3" name="Picture 2">
            <a:extLst>
              <a:ext uri="{FF2B5EF4-FFF2-40B4-BE49-F238E27FC236}">
                <a16:creationId xmlns="" xmlns:a16="http://schemas.microsoft.com/office/drawing/2014/main" id="{F7164728-E754-4B91-A5ED-3F225B200A65}"/>
              </a:ext>
            </a:extLst>
          </p:cNvPr>
          <p:cNvPicPr>
            <a:picLocks noChangeAspect="1"/>
          </p:cNvPicPr>
          <p:nvPr/>
        </p:nvPicPr>
        <p:blipFill>
          <a:blip r:embed="rId2"/>
          <a:stretch>
            <a:fillRect/>
          </a:stretch>
        </p:blipFill>
        <p:spPr>
          <a:xfrm>
            <a:off x="3643312" y="1447800"/>
            <a:ext cx="5800725" cy="5162550"/>
          </a:xfrm>
          <a:prstGeom prst="rect">
            <a:avLst/>
          </a:prstGeom>
        </p:spPr>
      </p:pic>
      <p:sp>
        <p:nvSpPr>
          <p:cNvPr id="4" name="Rectangle: Rounded Corners 3">
            <a:extLst>
              <a:ext uri="{FF2B5EF4-FFF2-40B4-BE49-F238E27FC236}">
                <a16:creationId xmlns="" xmlns:a16="http://schemas.microsoft.com/office/drawing/2014/main" id="{B0D910F4-DB78-4ECD-8093-B6B105797A1A}"/>
              </a:ext>
            </a:extLst>
          </p:cNvPr>
          <p:cNvSpPr/>
          <p:nvPr/>
        </p:nvSpPr>
        <p:spPr>
          <a:xfrm>
            <a:off x="7467600" y="16192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5AE76C26-1881-4F42-9C31-6BC9077E5F8C}"/>
              </a:ext>
            </a:extLst>
          </p:cNvPr>
          <p:cNvSpPr/>
          <p:nvPr/>
        </p:nvSpPr>
        <p:spPr>
          <a:xfrm>
            <a:off x="9001125" y="36766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 xmlns:a16="http://schemas.microsoft.com/office/drawing/2014/main" id="{DD94E7A5-111C-44AD-A996-E62C4125E902}"/>
              </a:ext>
            </a:extLst>
          </p:cNvPr>
          <p:cNvSpPr/>
          <p:nvPr/>
        </p:nvSpPr>
        <p:spPr>
          <a:xfrm>
            <a:off x="1695450" y="3429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nhãn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 xmlns:a16="http://schemas.microsoft.com/office/drawing/2014/main" id="{7E097562-544B-47DF-93DB-CAAF757725F2}"/>
              </a:ext>
            </a:extLst>
          </p:cNvPr>
          <p:cNvSpPr/>
          <p:nvPr/>
        </p:nvSpPr>
        <p:spPr>
          <a:xfrm>
            <a:off x="3514724" y="5334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421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sp>
        <p:nvSpPr>
          <p:cNvPr id="32" name="Google Shape;304;p20"/>
          <p:cNvSpPr txBox="1">
            <a:spLocks/>
          </p:cNvSpPr>
          <p:nvPr/>
        </p:nvSpPr>
        <p:spPr>
          <a:xfrm>
            <a:off x="2632437" y="286721"/>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sp>
        <p:nvSpPr>
          <p:cNvPr id="33" name="TextBox 32"/>
          <p:cNvSpPr txBox="1"/>
          <p:nvPr/>
        </p:nvSpPr>
        <p:spPr>
          <a:xfrm>
            <a:off x="1931832" y="2306759"/>
            <a:ext cx="9215832"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Tạm</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biệt</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FF9409"/>
                </a:solidFill>
                <a:effectLst/>
                <a:uLnTx/>
                <a:uFillTx/>
                <a:latin typeface="Coiny" panose="02000903060500060000" pitchFamily="2" charset="0"/>
                <a:ea typeface="微软雅黑"/>
                <a:cs typeface="+mn-cs"/>
              </a:rPr>
              <a:t>và</a:t>
            </a:r>
            <a:r>
              <a:rPr kumimoji="0" lang="en-US" sz="6000" b="0" i="0" u="none" strike="noStrike" kern="1200" cap="none" spc="0" normalizeH="0" baseline="0" noProof="0" dirty="0">
                <a:ln>
                  <a:noFill/>
                </a:ln>
                <a:solidFill>
                  <a:srgbClr val="FF9409"/>
                </a:solidFill>
                <a:effectLst/>
                <a:uLnTx/>
                <a:uFillTx/>
                <a:latin typeface="Coiny" panose="02000903060500060000" pitchFamily="2" charset="0"/>
                <a:ea typeface="微软雅黑"/>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hẹn</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gặp</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lại</a:t>
            </a:r>
            <a:endParaRPr kumimoji="0" lang="en-US" sz="6000" b="1" i="0" u="none" strike="noStrike" kern="1200" cap="none" spc="0" normalizeH="0" baseline="0" noProof="0" dirty="0">
              <a:ln>
                <a:noFill/>
              </a:ln>
              <a:solidFill>
                <a:srgbClr val="EA4618"/>
              </a:solidFill>
              <a:effectLst/>
              <a:uLnTx/>
              <a:uFillTx/>
              <a:latin typeface="HP001 4 hàng" panose="020B0603050302020204" pitchFamily="34" charset="0"/>
              <a:ea typeface="微软雅黑"/>
              <a:cs typeface="+mn-cs"/>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组合 28">
            <a:extLst>
              <a:ext uri="{FF2B5EF4-FFF2-40B4-BE49-F238E27FC236}">
                <a16:creationId xmlns="" xmlns:a16="http://schemas.microsoft.com/office/drawing/2014/main"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 xmlns:a16="http://schemas.microsoft.com/office/drawing/2014/main"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ExtraShape">
              <a:extLst>
                <a:ext uri="{FF2B5EF4-FFF2-40B4-BE49-F238E27FC236}">
                  <a16:creationId xmlns="" xmlns:a16="http://schemas.microsoft.com/office/drawing/2014/main"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ValueShape1">
              <a:extLst>
                <a:ext uri="{FF2B5EF4-FFF2-40B4-BE49-F238E27FC236}">
                  <a16:creationId xmlns="" xmlns:a16="http://schemas.microsoft.com/office/drawing/2014/main"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4" name="Rectangle 3"/>
          <p:cNvSpPr/>
          <p:nvPr/>
        </p:nvSpPr>
        <p:spPr>
          <a:xfrm>
            <a:off x="1289143" y="533339"/>
            <a:ext cx="551754"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5858"/>
                </a:solidFill>
                <a:effectLst/>
                <a:uLnTx/>
                <a:uFillTx/>
                <a:latin typeface="Coiny" panose="02000903060500060000" pitchFamily="2" charset="0"/>
                <a:ea typeface="微软雅黑"/>
                <a:cs typeface="+mn-cs"/>
              </a:rPr>
              <a:t>1</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 xmlns:a16="http://schemas.microsoft.com/office/drawing/2014/main"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6313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libri" panose="020F0502020204030204" pitchFamily="34" charset="0"/>
                  <a:ea typeface="微软雅黑"/>
                  <a:cs typeface="Calibri" panose="020F0502020204030204" pitchFamily="34" charset="0"/>
                </a:rPr>
                <a:t>Đọc</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lại</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đoạn</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8" name="Picture 7">
            <a:extLst>
              <a:ext uri="{FF2B5EF4-FFF2-40B4-BE49-F238E27FC236}">
                <a16:creationId xmlns=""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ABB1ACF6-457D-4A6B-8124-0F0826308099}"/>
              </a:ext>
            </a:extLst>
          </p:cNvPr>
          <p:cNvSpPr/>
          <p:nvPr/>
        </p:nvSpPr>
        <p:spPr>
          <a:xfrm>
            <a:off x="3624014" y="404630"/>
            <a:ext cx="390536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 LƟ giải TǨn đặc </a:t>
            </a:r>
            <a:r>
              <a:rPr lang="el-GR" sz="2800" b="1">
                <a:solidFill>
                  <a:srgbClr val="FFFF00"/>
                </a:solidFill>
                <a:latin typeface="HP001 4 hàng" panose="020B0603050302020204" pitchFamily="34" charset="0"/>
              </a:rPr>
              <a:t>λμ</a:t>
            </a:r>
            <a:r>
              <a:rPr lang="en-US" sz="2800" b="1">
                <a:solidFill>
                  <a:srgbClr val="FFFF00"/>
                </a:solidFill>
                <a:latin typeface="HP001 4 hàng" panose="020B0603050302020204" pitchFamily="34" charset="0"/>
              </a:rPr>
              <a:t>İ</a:t>
            </a:r>
            <a:r>
              <a:rPr lang="el-GR" sz="2800" b="1">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 xmlns:a16="http://schemas.microsoft.com/office/drawing/2014/main" id="{B731248C-7A5B-4CE7-BB7B-E62E8BCC47B5}"/>
              </a:ext>
            </a:extLst>
          </p:cNvPr>
          <p:cNvSpPr txBox="1"/>
          <p:nvPr/>
        </p:nvSpPr>
        <p:spPr>
          <a:xfrm>
            <a:off x="866775" y="101374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983072C9-D37A-4223-94E4-665C6AD34547}"/>
              </a:ext>
            </a:extLst>
          </p:cNvPr>
          <p:cNvSpPr txBox="1"/>
          <p:nvPr/>
        </p:nvSpPr>
        <p:spPr>
          <a:xfrm>
            <a:off x="-276225" y="1498197"/>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 xmlns:a16="http://schemas.microsoft.com/office/drawing/2014/main" id="{987220F6-08FA-4EBE-BA4A-2DAC9EB17F72}"/>
              </a:ext>
            </a:extLst>
          </p:cNvPr>
          <p:cNvSpPr txBox="1"/>
          <p:nvPr/>
        </p:nvSpPr>
        <p:spPr>
          <a:xfrm>
            <a:off x="866775" y="2579582"/>
            <a:ext cx="122682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Lời giải bài toán được viết bằng thơ!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thế!</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2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1" name="Rectangle 40"/>
          <p:cNvSpPr/>
          <p:nvPr/>
        </p:nvSpPr>
        <p:spPr>
          <a:xfrm>
            <a:off x="2975947" y="2043234"/>
            <a:ext cx="576000" cy="556801"/>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43" name="Rectangle 42"/>
          <p:cNvSpPr/>
          <p:nvPr/>
        </p:nvSpPr>
        <p:spPr>
          <a:xfrm>
            <a:off x="3551947" y="2321588"/>
            <a:ext cx="2949846" cy="446276"/>
          </a:xfrm>
          <a:prstGeom prst="rect">
            <a:avLst/>
          </a:prstGeom>
        </p:spPr>
        <p:txBody>
          <a:bodyPr wrap="none">
            <a:spAutoFit/>
          </a:bodyPr>
          <a:lstStyle/>
          <a:p>
            <a:pPr lvl="0"/>
            <a:r>
              <a:rPr lang="en-US" sz="2300" b="1">
                <a:solidFill>
                  <a:srgbClr val="0064D2">
                    <a:lumMod val="50000"/>
                  </a:srgbClr>
                </a:solidFill>
                <a:latin typeface="HP001 4 hàng" panose="020B0603050302020204" pitchFamily="34" charset="0"/>
                <a:cs typeface="Calibri" panose="020F0502020204030204" pitchFamily="34" charset="0"/>
              </a:rPr>
              <a:t>Huy-gô jải j</a:t>
            </a:r>
            <a:r>
              <a:rPr lang="el-GR" sz="2300" b="1">
                <a:solidFill>
                  <a:srgbClr val="0064D2">
                    <a:lumMod val="50000"/>
                  </a:srgbClr>
                </a:solidFill>
                <a:latin typeface="HP001 4 hàng" panose="020B0603050302020204" pitchFamily="34" charset="0"/>
                <a:cs typeface="Calibri" panose="020F0502020204030204" pitchFamily="34" charset="0"/>
              </a:rPr>
              <a:t>Η</a:t>
            </a:r>
            <a:r>
              <a:rPr lang="en-US" sz="2300" b="1">
                <a:solidFill>
                  <a:srgbClr val="0064D2">
                    <a:lumMod val="50000"/>
                  </a:srgbClr>
                </a:solidFill>
                <a:latin typeface="HP001 4 hàng" panose="020B0603050302020204" pitchFamily="34" charset="0"/>
                <a:cs typeface="Calibri" panose="020F0502020204030204" pitchFamily="34" charset="0"/>
              </a:rPr>
              <a:t>Ğt </a:t>
            </a:r>
            <a:r>
              <a:rPr lang="el-GR" sz="2300" b="1">
                <a:solidFill>
                  <a:srgbClr val="0064D2">
                    <a:lumMod val="50000"/>
                  </a:srgbClr>
                </a:solidFill>
                <a:latin typeface="HP001 4 hàng" panose="020B0603050302020204" pitchFamily="34" charset="0"/>
                <a:cs typeface="Calibri" panose="020F0502020204030204" pitchFamily="34" charset="0"/>
              </a:rPr>
              <a:t>νμ</a:t>
            </a:r>
            <a:r>
              <a:rPr lang="en-US" sz="2300" b="1">
                <a:solidFill>
                  <a:srgbClr val="0064D2">
                    <a:lumMod val="50000"/>
                  </a:srgbClr>
                </a:solidFill>
                <a:latin typeface="HP001 4 hàng" panose="020B0603050302020204" pitchFamily="34" charset="0"/>
                <a:cs typeface="Calibri" panose="020F0502020204030204" pitchFamily="34" charset="0"/>
              </a:rPr>
              <a:t>Ğt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1" grpId="0" animBg="1"/>
      <p:bldP spid="43" grpId="0"/>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588</Words>
  <Application>Microsoft Office PowerPoint</Application>
  <PresentationFormat>Widescreen</PresentationFormat>
  <Paragraphs>93</Paragraphs>
  <Slides>25</Slides>
  <Notes>11</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25</vt:i4>
      </vt:variant>
    </vt:vector>
  </HeadingPairs>
  <TitlesOfParts>
    <vt:vector size="46" baseType="lpstr">
      <vt:lpstr>微软雅黑</vt:lpstr>
      <vt:lpstr>宋体</vt:lpstr>
      <vt:lpstr>Arial</vt:lpstr>
      <vt:lpstr>Arial-Rounded</vt:lpstr>
      <vt:lpstr>Baloo</vt:lpstr>
      <vt:lpstr>Calibri</vt:lpstr>
      <vt:lpstr>Cambria</vt:lpstr>
      <vt:lpstr>Coiny</vt:lpstr>
      <vt:lpstr>Gloria Hallelujah</vt:lpstr>
      <vt:lpstr>HP001 4 hàng</vt:lpstr>
      <vt:lpstr>HP001 5 hàng</vt:lpstr>
      <vt:lpstr>Odibee Sans</vt:lpstr>
      <vt:lpstr>SVN-SAF</vt:lpstr>
      <vt:lpstr>Times New Roman</vt:lpstr>
      <vt:lpstr>UVN Thay Giao Nang</vt:lpstr>
      <vt:lpstr>字魂105号-简雅黑</vt:lpstr>
      <vt:lpstr>字魂115号-刀刀体</vt:lpstr>
      <vt:lpstr>字魂70号-灵悦黑体</vt:lpstr>
      <vt:lpstr>等线</vt:lpstr>
      <vt:lpstr>包图主题2</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2022-06-25T01:17:34Z</dcterms:created>
  <dcterms:modified xsi:type="dcterms:W3CDTF">2022-10-10T05:20:19Z</dcterms:modified>
</cp:coreProperties>
</file>