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483" r:id="rId2"/>
    <p:sldId id="256" r:id="rId3"/>
    <p:sldId id="478" r:id="rId4"/>
    <p:sldId id="430" r:id="rId5"/>
    <p:sldId id="480" r:id="rId6"/>
    <p:sldId id="481" r:id="rId7"/>
    <p:sldId id="447" r:id="rId8"/>
    <p:sldId id="432" r:id="rId9"/>
    <p:sldId id="448" r:id="rId10"/>
    <p:sldId id="449" r:id="rId11"/>
    <p:sldId id="482" r:id="rId12"/>
    <p:sldId id="443" r:id="rId13"/>
    <p:sldId id="450" r:id="rId14"/>
    <p:sldId id="451" r:id="rId15"/>
    <p:sldId id="431" r:id="rId16"/>
    <p:sldId id="479" r:id="rId17"/>
  </p:sldIdLst>
  <p:sldSz cx="16276638" cy="9144000"/>
  <p:notesSz cx="6858000" cy="9144000"/>
  <p:custDataLst>
    <p:tags r:id="rId1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FF0066"/>
    <a:srgbClr val="0000CC"/>
    <a:srgbClr val="FF6600"/>
    <a:srgbClr val="FF7C8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47" d="100"/>
          <a:sy n="47" d="100"/>
        </p:scale>
        <p:origin x="36" y="27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Shape, square&#10;&#10;Description automatically generated">
            <a:extLst>
              <a:ext uri="{FF2B5EF4-FFF2-40B4-BE49-F238E27FC236}">
                <a16:creationId xmlns="" xmlns:a16="http://schemas.microsoft.com/office/drawing/2014/main" id="{BED1BA02-93E4-45A7-B16A-508898EAB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
        <p:nvSpPr>
          <p:cNvPr id="9" name="Rectangle 8">
            <a:extLst>
              <a:ext uri="{FF2B5EF4-FFF2-40B4-BE49-F238E27FC236}">
                <a16:creationId xmlns="" xmlns:a16="http://schemas.microsoft.com/office/drawing/2014/main" id="{B808DE37-A60F-4BC2-B7B4-7B9946761AC6}"/>
              </a:ext>
            </a:extLst>
          </p:cNvPr>
          <p:cNvSpPr/>
          <p:nvPr userDrawn="1"/>
        </p:nvSpPr>
        <p:spPr>
          <a:xfrm>
            <a:off x="13690919" y="1"/>
            <a:ext cx="2348781" cy="209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 company name&#10;&#10;Description automatically generated">
            <a:extLst>
              <a:ext uri="{FF2B5EF4-FFF2-40B4-BE49-F238E27FC236}">
                <a16:creationId xmlns="" xmlns:a16="http://schemas.microsoft.com/office/drawing/2014/main" id="{C6DFDF03-5AC0-4D97-8A6E-C972B0EC42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92968" y="129310"/>
            <a:ext cx="1765201" cy="2232615"/>
          </a:xfrm>
          <a:prstGeom prst="rect">
            <a:avLst/>
          </a:prstGeom>
        </p:spPr>
      </p:pic>
      <p:sp>
        <p:nvSpPr>
          <p:cNvPr id="4" name="Rectangle 3">
            <a:extLst>
              <a:ext uri="{FF2B5EF4-FFF2-40B4-BE49-F238E27FC236}">
                <a16:creationId xmlns="" xmlns:a16="http://schemas.microsoft.com/office/drawing/2014/main" id="{2C7AF168-150A-672B-0A78-B7D4276D1801}"/>
              </a:ext>
            </a:extLst>
          </p:cNvPr>
          <p:cNvSpPr/>
          <p:nvPr userDrawn="1"/>
        </p:nvSpPr>
        <p:spPr>
          <a:xfrm>
            <a:off x="1" y="2098876"/>
            <a:ext cx="11153196" cy="4514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Hình ảnh 1">
            <a:extLst>
              <a:ext uri="{FF2B5EF4-FFF2-40B4-BE49-F238E27FC236}">
                <a16:creationId xmlns="" xmlns:a16="http://schemas.microsoft.com/office/drawing/2014/main" id="{F7F2483F-8162-A886-67C9-41D855E5D101}"/>
              </a:ext>
            </a:extLst>
          </p:cNvPr>
          <p:cNvPicPr>
            <a:picLocks noChangeAspect="1"/>
          </p:cNvPicPr>
          <p:nvPr userDrawn="1"/>
        </p:nvPicPr>
        <p:blipFill>
          <a:blip r:embed="rId4"/>
          <a:stretch>
            <a:fillRect/>
          </a:stretch>
        </p:blipFill>
        <p:spPr>
          <a:xfrm>
            <a:off x="611958" y="30483"/>
            <a:ext cx="11004792" cy="2072803"/>
          </a:xfrm>
          <a:prstGeom prst="rect">
            <a:avLst/>
          </a:prstGeom>
        </p:spPr>
      </p:pic>
      <p:pic>
        <p:nvPicPr>
          <p:cNvPr id="5" name="Hình ảnh 4">
            <a:extLst>
              <a:ext uri="{FF2B5EF4-FFF2-40B4-BE49-F238E27FC236}">
                <a16:creationId xmlns="" xmlns:a16="http://schemas.microsoft.com/office/drawing/2014/main" id="{F6007027-88C0-9A31-A696-4B228B1CA61A}"/>
              </a:ext>
            </a:extLst>
          </p:cNvPr>
          <p:cNvPicPr>
            <a:picLocks noChangeAspect="1"/>
          </p:cNvPicPr>
          <p:nvPr userDrawn="1"/>
        </p:nvPicPr>
        <p:blipFill>
          <a:blip r:embed="rId5"/>
          <a:stretch>
            <a:fillRect/>
          </a:stretch>
        </p:blipFill>
        <p:spPr>
          <a:xfrm>
            <a:off x="-549855" y="1654629"/>
            <a:ext cx="12252905" cy="4708324"/>
          </a:xfrm>
          <a:prstGeom prst="rect">
            <a:avLst/>
          </a:prstGeom>
        </p:spPr>
      </p:pic>
    </p:spTree>
    <p:extLst>
      <p:ext uri="{BB962C8B-B14F-4D97-AF65-F5344CB8AC3E}">
        <p14:creationId xmlns:p14="http://schemas.microsoft.com/office/powerpoint/2010/main" val="3888668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Graphical user interface, text, application, chat or text message&#10;&#10;Description automatically generated">
            <a:extLst>
              <a:ext uri="{FF2B5EF4-FFF2-40B4-BE49-F238E27FC236}">
                <a16:creationId xmlns="" xmlns:a16="http://schemas.microsoft.com/office/drawing/2014/main" id="{D7FA4C6B-B7F2-48BF-8C76-094664A08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
        <p:nvSpPr>
          <p:cNvPr id="11" name="Rectangle 10">
            <a:extLst>
              <a:ext uri="{FF2B5EF4-FFF2-40B4-BE49-F238E27FC236}">
                <a16:creationId xmlns="" xmlns:a16="http://schemas.microsoft.com/office/drawing/2014/main" id="{EF37990C-6645-45BD-9578-2C2A2481C356}"/>
              </a:ext>
            </a:extLst>
          </p:cNvPr>
          <p:cNvSpPr/>
          <p:nvPr userDrawn="1"/>
        </p:nvSpPr>
        <p:spPr>
          <a:xfrm>
            <a:off x="13598205" y="1"/>
            <a:ext cx="2518758" cy="1975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49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Graphical user interface, text, application, chat or text message&#10;&#10;Description automatically generated">
            <a:extLst>
              <a:ext uri="{FF2B5EF4-FFF2-40B4-BE49-F238E27FC236}">
                <a16:creationId xmlns="" xmlns:a16="http://schemas.microsoft.com/office/drawing/2014/main" id="{D7FA4C6B-B7F2-48BF-8C76-094664A08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
        <p:nvSpPr>
          <p:cNvPr id="11" name="Rectangle 10">
            <a:extLst>
              <a:ext uri="{FF2B5EF4-FFF2-40B4-BE49-F238E27FC236}">
                <a16:creationId xmlns="" xmlns:a16="http://schemas.microsoft.com/office/drawing/2014/main" id="{EF37990C-6645-45BD-9578-2C2A2481C356}"/>
              </a:ext>
            </a:extLst>
          </p:cNvPr>
          <p:cNvSpPr/>
          <p:nvPr userDrawn="1"/>
        </p:nvSpPr>
        <p:spPr>
          <a:xfrm>
            <a:off x="13598205" y="1"/>
            <a:ext cx="2518758" cy="1975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Hình ảnh 2" descr="Ảnh có chứa văn bản, bánh xe&#10;&#10;Mô tả được tạo tự động">
            <a:extLst>
              <a:ext uri="{FF2B5EF4-FFF2-40B4-BE49-F238E27FC236}">
                <a16:creationId xmlns="" xmlns:a16="http://schemas.microsoft.com/office/drawing/2014/main" id="{C3019001-17E2-6E7A-2885-039FD7B396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 y="381000"/>
            <a:ext cx="16276356" cy="8138178"/>
          </a:xfrm>
          <a:prstGeom prst="rect">
            <a:avLst/>
          </a:prstGeom>
        </p:spPr>
      </p:pic>
    </p:spTree>
    <p:extLst>
      <p:ext uri="{BB962C8B-B14F-4D97-AF65-F5344CB8AC3E}">
        <p14:creationId xmlns:p14="http://schemas.microsoft.com/office/powerpoint/2010/main" val="214118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 xmlns:a16="http://schemas.microsoft.com/office/drawing/2014/main" id="{9926E7B7-3AA3-A0AD-1C2D-8597156FE8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3627375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 xmlns:a16="http://schemas.microsoft.com/office/drawing/2014/main" id="{C4A75548-7F64-6CA2-20DD-ED87EEA75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Tree>
    <p:extLst>
      <p:ext uri="{BB962C8B-B14F-4D97-AF65-F5344CB8AC3E}">
        <p14:creationId xmlns:p14="http://schemas.microsoft.com/office/powerpoint/2010/main" val="740039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8" name="Hình ảnh 7" descr="Ảnh có chứa văn bản&#10;&#10;Mô tả được tạo tự động">
            <a:extLst>
              <a:ext uri="{FF2B5EF4-FFF2-40B4-BE49-F238E27FC236}">
                <a16:creationId xmlns="" xmlns:a16="http://schemas.microsoft.com/office/drawing/2014/main" id="{3A1F4629-611C-9E40-0899-190B163B74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367026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303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 xmlns:a16="http://schemas.microsoft.com/office/drawing/2014/main" id="{7525EBC1-91E5-757C-FEE8-7E35A1C62B1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407099" y="1"/>
            <a:ext cx="2533028" cy="2512329"/>
          </a:xfrm>
          <a:prstGeom prst="rect">
            <a:avLst/>
          </a:prstGeom>
        </p:spPr>
      </p:pic>
      <p:pic>
        <p:nvPicPr>
          <p:cNvPr id="5" name="Picture 4" descr="Logo, company name&#10;&#10;Description automatically generated">
            <a:extLst>
              <a:ext uri="{FF2B5EF4-FFF2-40B4-BE49-F238E27FC236}">
                <a16:creationId xmlns="" xmlns:a16="http://schemas.microsoft.com/office/drawing/2014/main" id="{4F747058-02FD-681F-11CD-27C85699D44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356503" y="0"/>
            <a:ext cx="920136" cy="1163781"/>
          </a:xfrm>
          <a:prstGeom prst="rect">
            <a:avLst/>
          </a:prstGeom>
        </p:spPr>
      </p:pic>
    </p:spTree>
    <p:extLst>
      <p:ext uri="{BB962C8B-B14F-4D97-AF65-F5344CB8AC3E}">
        <p14:creationId xmlns:p14="http://schemas.microsoft.com/office/powerpoint/2010/main" val="425726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3.jp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1.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3.jp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3.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extLst>
              <a:ext uri="{FF2B5EF4-FFF2-40B4-BE49-F238E27FC236}">
                <a16:creationId xmlns:a16="http://schemas.microsoft.com/office/drawing/2014/main" xmlns="" id="{1FDD3B7B-436F-406F-8B6F-E40941E3FCA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303" y="0"/>
            <a:ext cx="16256000" cy="9032091"/>
          </a:xfrm>
          <a:prstGeom prst="rect">
            <a:avLst/>
          </a:prstGeom>
        </p:spPr>
      </p:pic>
      <p:sp>
        <p:nvSpPr>
          <p:cNvPr id="2" name="TextBox 1"/>
          <p:cNvSpPr txBox="1"/>
          <p:nvPr/>
        </p:nvSpPr>
        <p:spPr>
          <a:xfrm>
            <a:off x="10319" y="933855"/>
            <a:ext cx="16256000" cy="3990964"/>
          </a:xfrm>
          <a:prstGeom prst="rect">
            <a:avLst/>
          </a:prstGeom>
          <a:noFill/>
        </p:spPr>
        <p:txBody>
          <a:bodyPr wrap="square" rtlCol="0">
            <a:spAutoFit/>
          </a:bodyPr>
          <a:lstStyle/>
          <a:p>
            <a:pPr algn="ctr"/>
            <a:r>
              <a:rPr lang="en-US" sz="7200" b="1" dirty="0">
                <a:solidFill>
                  <a:srgbClr val="FF0000"/>
                </a:solidFill>
                <a:latin typeface="Times New Roman" panose="02020603050405020304" pitchFamily="18" charset="0"/>
                <a:cs typeface="Times New Roman" panose="02020603050405020304" pitchFamily="18" charset="0"/>
              </a:rPr>
              <a:t>TRƯỜNG TIỂU HỌC ÁI MỘ A</a:t>
            </a:r>
          </a:p>
          <a:p>
            <a:pPr algn="ctr"/>
            <a:r>
              <a:rPr lang="en-US" sz="6400" b="1" dirty="0">
                <a:solidFill>
                  <a:srgbClr val="FF0000"/>
                </a:solidFill>
                <a:latin typeface="Times New Roman" panose="02020603050405020304" pitchFamily="18" charset="0"/>
                <a:cs typeface="Times New Roman" panose="02020603050405020304" pitchFamily="18" charset="0"/>
              </a:rPr>
              <a:t>BÀI GIẢNG ĐIỆN TỬ LỚP 3</a:t>
            </a:r>
          </a:p>
          <a:p>
            <a:pPr algn="ctr"/>
            <a:r>
              <a:rPr lang="en-US" sz="5867" b="1" dirty="0">
                <a:solidFill>
                  <a:srgbClr val="FF0000"/>
                </a:solidFill>
                <a:latin typeface="Times New Roman" panose="02020603050405020304" pitchFamily="18" charset="0"/>
                <a:cs typeface="Times New Roman" panose="02020603050405020304" pitchFamily="18" charset="0"/>
              </a:rPr>
              <a:t>MÔN: TIẾNG </a:t>
            </a:r>
            <a:r>
              <a:rPr lang="en-US" sz="5867" b="1" dirty="0" smtClean="0">
                <a:solidFill>
                  <a:srgbClr val="FF0000"/>
                </a:solidFill>
                <a:latin typeface="Times New Roman" panose="02020603050405020304" pitchFamily="18" charset="0"/>
                <a:cs typeface="Times New Roman" panose="02020603050405020304" pitchFamily="18" charset="0"/>
              </a:rPr>
              <a:t>VIỆT-TUẦN 6 </a:t>
            </a:r>
            <a:endParaRPr lang="en-US" sz="5867" b="1" dirty="0">
              <a:solidFill>
                <a:srgbClr val="FF0000"/>
              </a:solidFill>
              <a:latin typeface="Times New Roman" panose="02020603050405020304" pitchFamily="18" charset="0"/>
              <a:cs typeface="Times New Roman" panose="02020603050405020304" pitchFamily="18" charset="0"/>
            </a:endParaRPr>
          </a:p>
          <a:p>
            <a:pPr algn="ctr"/>
            <a:r>
              <a:rPr lang="en-US" sz="5867" b="1" dirty="0">
                <a:solidFill>
                  <a:srgbClr val="FF0000"/>
                </a:solidFill>
                <a:latin typeface="Times New Roman" panose="02020603050405020304" pitchFamily="18" charset="0"/>
                <a:cs typeface="Times New Roman" panose="02020603050405020304" pitchFamily="18" charset="0"/>
              </a:rPr>
              <a:t> </a:t>
            </a:r>
            <a:endParaRPr lang="en-US" sz="5867"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19920" y="4387335"/>
            <a:ext cx="24512711" cy="2862322"/>
          </a:xfrm>
          <a:prstGeom prst="rect">
            <a:avLst/>
          </a:prstGeom>
        </p:spPr>
        <p:txBody>
          <a:bodyPr wrap="square">
            <a:spAutoFit/>
          </a:bodyPr>
          <a:lstStyle/>
          <a:p>
            <a:r>
              <a:rPr lang="en-US" sz="6000" b="1" dirty="0" smtClean="0">
                <a:solidFill>
                  <a:srgbClr val="0070C0"/>
                </a:solidFill>
                <a:latin typeface="Times New Roman" panose="02020603050405020304" pitchFamily="18" charset="0"/>
                <a:ea typeface="Arial" panose="020B0604020202020204" pitchFamily="34" charset="0"/>
              </a:rPr>
              <a:t>MỘT SỐ HOẠT ĐỘNG KẾT NỐI</a:t>
            </a:r>
          </a:p>
          <a:p>
            <a:r>
              <a:rPr lang="en-US" sz="6000" b="1" dirty="0" smtClean="0">
                <a:solidFill>
                  <a:srgbClr val="0070C0"/>
                </a:solidFill>
                <a:latin typeface="Times New Roman" panose="02020603050405020304" pitchFamily="18" charset="0"/>
                <a:ea typeface="Arial" panose="020B0604020202020204" pitchFamily="34" charset="0"/>
              </a:rPr>
              <a:t>VỚI XÃ HỘI CỦA TRƯỜNG HỌC</a:t>
            </a:r>
          </a:p>
          <a:p>
            <a:r>
              <a:rPr lang="en-US" sz="6000" b="1" dirty="0">
                <a:solidFill>
                  <a:srgbClr val="0070C0"/>
                </a:solidFill>
                <a:latin typeface="Times New Roman" panose="02020603050405020304" pitchFamily="18" charset="0"/>
                <a:ea typeface="Arial" panose="020B0604020202020204" pitchFamily="34" charset="0"/>
              </a:rPr>
              <a:t> </a:t>
            </a:r>
            <a:r>
              <a:rPr lang="en-US" sz="6000" b="1" dirty="0" smtClean="0">
                <a:solidFill>
                  <a:srgbClr val="0070C0"/>
                </a:solidFill>
                <a:latin typeface="Times New Roman" panose="02020603050405020304" pitchFamily="18" charset="0"/>
                <a:ea typeface="Arial" panose="020B0604020202020204" pitchFamily="34" charset="0"/>
              </a:rPr>
              <a:t>                                 ( TIẾT 1)</a:t>
            </a:r>
            <a:endParaRPr lang="en-US" sz="6000" b="1" dirty="0">
              <a:solidFill>
                <a:srgbClr val="0070C0"/>
              </a:solidFill>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3007065247"/>
      </p:ext>
    </p:extLst>
  </p:cSld>
  <p:clrMapOvr>
    <a:masterClrMapping/>
  </p:clrMapOvr>
  <mc:AlternateContent xmlns:mc="http://schemas.openxmlformats.org/markup-compatibility/2006">
    <mc:Choice xmlns:p14="http://schemas.microsoft.com/office/powerpoint/2010/main" Requires="p14">
      <p:transition spd="slow" p14:dur="1750" advTm="0">
        <p14:doors dir="vert"/>
      </p:transition>
    </mc:Choice>
    <mc:Fallback>
      <p:transition spd="slow"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B3ED64F7-1DCF-A3B4-4D5E-F91017F5C12E}"/>
              </a:ext>
            </a:extLst>
          </p:cNvPr>
          <p:cNvSpPr txBox="1"/>
          <p:nvPr/>
        </p:nvSpPr>
        <p:spPr>
          <a:xfrm>
            <a:off x="346707" y="1949290"/>
            <a:ext cx="14236462" cy="1363900"/>
          </a:xfrm>
          <a:prstGeom prst="rect">
            <a:avLst/>
          </a:prstGeom>
          <a:noFill/>
        </p:spPr>
        <p:txBody>
          <a:bodyPr wrap="square">
            <a:spAutoFit/>
          </a:bodyPr>
          <a:lstStyle/>
          <a:p>
            <a:pPr algn="just">
              <a:lnSpc>
                <a:spcPct val="120000"/>
              </a:lnSpc>
            </a:pPr>
            <a:r>
              <a:rPr lang="nl-NL" sz="3600" b="1" dirty="0">
                <a:effectLst/>
                <a:latin typeface="AvantGarde" panose="00000400000000000000" pitchFamily="2" charset="0"/>
                <a:ea typeface="AvantGarde" panose="00000400000000000000" pitchFamily="2" charset="0"/>
                <a:cs typeface="AvantGarde" panose="00000400000000000000" pitchFamily="2" charset="0"/>
              </a:rPr>
              <a:t>- </a:t>
            </a:r>
            <a:r>
              <a:rPr lang="nl-NL" sz="3600" b="1" dirty="0">
                <a:effectLst/>
                <a:latin typeface="Times New Roman" panose="02020603050405020304" pitchFamily="18" charset="0"/>
                <a:ea typeface="AvantGarde" panose="00000400000000000000" pitchFamily="2" charset="0"/>
                <a:cs typeface="Times New Roman" panose="02020603050405020304" pitchFamily="18" charset="0"/>
              </a:rPr>
              <a:t>Kể tên một số hoạt động kết nối với xã hội của trường em. Diễn ra vào dịp nào?</a:t>
            </a:r>
            <a:endParaRPr lang="en-US" sz="3600" b="1" dirty="0">
              <a:effectLst/>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6" name="TextBox 5">
            <a:extLst>
              <a:ext uri="{FF2B5EF4-FFF2-40B4-BE49-F238E27FC236}">
                <a16:creationId xmlns="" xmlns:a16="http://schemas.microsoft.com/office/drawing/2014/main" id="{D31241BD-6E09-95BC-908E-4D5C5F433556}"/>
              </a:ext>
            </a:extLst>
          </p:cNvPr>
          <p:cNvSpPr txBox="1"/>
          <p:nvPr/>
        </p:nvSpPr>
        <p:spPr>
          <a:xfrm>
            <a:off x="228255" y="3292304"/>
            <a:ext cx="15606264" cy="3358292"/>
          </a:xfrm>
          <a:prstGeom prst="rect">
            <a:avLst/>
          </a:prstGeom>
          <a:noFill/>
        </p:spPr>
        <p:txBody>
          <a:bodyPr wrap="square">
            <a:spAutoFit/>
          </a:bodyPr>
          <a:lstStyle/>
          <a:p>
            <a:pPr algn="just">
              <a:lnSpc>
                <a:spcPct val="120000"/>
              </a:lnSpc>
            </a:pPr>
            <a:r>
              <a:rPr lang="vi-VN" sz="3600" b="1" i="0"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rPr>
              <a:t>+ Ngày chủ nhật xanh: vệ sinh trường học, đường làng ngõ xóm</a:t>
            </a:r>
          </a:p>
          <a:p>
            <a:pPr algn="just">
              <a:lnSpc>
                <a:spcPct val="120000"/>
              </a:lnSpc>
            </a:pPr>
            <a:r>
              <a:rPr lang="vi-VN" sz="3600" b="1" i="0"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rPr>
              <a:t>+ Quyên góp ủng hộ vũng lũ lụt khó khăn, người bị chất độc da cam,….</a:t>
            </a:r>
          </a:p>
          <a:p>
            <a:pPr algn="just">
              <a:lnSpc>
                <a:spcPct val="120000"/>
              </a:lnSpc>
            </a:pPr>
            <a:r>
              <a:rPr lang="vi-VN" sz="3600" b="1" i="0"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rPr>
              <a:t>+ Tuyên truyền các buổi tuyên truyền để góp phần nâng cao ý thức bảo vệ môi trường,…</a:t>
            </a:r>
          </a:p>
          <a:p>
            <a:pPr algn="just">
              <a:lnSpc>
                <a:spcPct val="120000"/>
              </a:lnSpc>
            </a:pPr>
            <a:r>
              <a:rPr lang="vi-VN" sz="3600" b="1" i="0"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rPr>
              <a:t>- Những hoạt động đó thường diễn ra vào dịp lễ, tết, 30/4, 1/5, 22/12,….</a:t>
            </a:r>
          </a:p>
        </p:txBody>
      </p:sp>
    </p:spTree>
    <p:extLst>
      <p:ext uri="{BB962C8B-B14F-4D97-AF65-F5344CB8AC3E}">
        <p14:creationId xmlns:p14="http://schemas.microsoft.com/office/powerpoint/2010/main" val="12292052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 xmlns:a16="http://schemas.microsoft.com/office/drawing/2014/main" id="{F0A06F4D-12B3-E6CD-FAAD-90A049789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4088" y="2402357"/>
            <a:ext cx="6248461" cy="4339286"/>
          </a:xfrm>
          <a:prstGeom prst="rect">
            <a:avLst/>
          </a:prstGeom>
        </p:spPr>
      </p:pic>
    </p:spTree>
    <p:extLst>
      <p:ext uri="{BB962C8B-B14F-4D97-AF65-F5344CB8AC3E}">
        <p14:creationId xmlns:p14="http://schemas.microsoft.com/office/powerpoint/2010/main" val="270220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37318" y="786606"/>
            <a:ext cx="16139319" cy="646331"/>
          </a:xfrm>
          <a:prstGeom prst="rect">
            <a:avLst/>
          </a:prstGeom>
        </p:spPr>
        <p:txBody>
          <a:bodyPr wrap="square">
            <a:spAutoFit/>
          </a:bodyPr>
          <a:lstStyle/>
          <a:p>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2. </a:t>
            </a:r>
            <a:r>
              <a:rPr lang="nl-NL"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Tìm hiểu một số việc làm để hưởng ứng Giờ Trái Đất của nhà trường</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a:t>
            </a:r>
          </a:p>
        </p:txBody>
      </p:sp>
      <p:sp>
        <p:nvSpPr>
          <p:cNvPr id="3" name="Rectangle 2"/>
          <p:cNvSpPr/>
          <p:nvPr/>
        </p:nvSpPr>
        <p:spPr>
          <a:xfrm>
            <a:off x="137318" y="1524632"/>
            <a:ext cx="15269707" cy="646331"/>
          </a:xfrm>
          <a:prstGeom prst="rect">
            <a:avLst/>
          </a:prstGeom>
        </p:spPr>
        <p:txBody>
          <a:bodyPr wrap="square">
            <a:spAutoFit/>
          </a:bodyPr>
          <a:lstStyle/>
          <a:p>
            <a:r>
              <a:rPr lang="nl-NL" sz="3600" b="1" dirty="0">
                <a:latin typeface="AvantGarde" panose="00000400000000000000" pitchFamily="2" charset="0"/>
                <a:ea typeface="AvantGarde" panose="00000400000000000000" pitchFamily="2" charset="0"/>
                <a:cs typeface="AvantGarde" panose="00000400000000000000" pitchFamily="2" charset="0"/>
              </a:rPr>
              <a:t>- </a:t>
            </a:r>
            <a:r>
              <a:rPr lang="nl-NL" sz="3600" b="1" dirty="0">
                <a:latin typeface="Times New Roman" panose="02020603050405020304" pitchFamily="18" charset="0"/>
                <a:ea typeface="AvantGarde" panose="00000400000000000000" pitchFamily="2" charset="0"/>
                <a:cs typeface="Times New Roman" panose="02020603050405020304" pitchFamily="18" charset="0"/>
              </a:rPr>
              <a:t>Hãy kể về việc làm để hướng ứng Giờ Trái Đất trong các hình:</a:t>
            </a:r>
            <a:endParaRPr lang="en-US" sz="3600" b="1" dirty="0">
              <a:latin typeface="Times New Roman" panose="02020603050405020304" pitchFamily="18" charset="0"/>
              <a:ea typeface="AvantGarde" panose="00000400000000000000" pitchFamily="2" charset="0"/>
              <a:cs typeface="Times New Roman" panose="02020603050405020304" pitchFamily="18" charset="0"/>
            </a:endParaRPr>
          </a:p>
        </p:txBody>
      </p:sp>
      <p:pic>
        <p:nvPicPr>
          <p:cNvPr id="7" name="Picture 6">
            <a:extLst>
              <a:ext uri="{FF2B5EF4-FFF2-40B4-BE49-F238E27FC236}">
                <a16:creationId xmlns="" xmlns:a16="http://schemas.microsoft.com/office/drawing/2014/main" id="{CFA72342-5F75-0589-6EF1-4D9D43EF1192}"/>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619195" y="2286732"/>
            <a:ext cx="5004524" cy="3837445"/>
          </a:xfrm>
          <a:prstGeom prst="rect">
            <a:avLst/>
          </a:prstGeom>
        </p:spPr>
      </p:pic>
      <p:pic>
        <p:nvPicPr>
          <p:cNvPr id="9" name="Picture 8">
            <a:extLst>
              <a:ext uri="{FF2B5EF4-FFF2-40B4-BE49-F238E27FC236}">
                <a16:creationId xmlns="" xmlns:a16="http://schemas.microsoft.com/office/drawing/2014/main" id="{49D23515-2D11-E4E6-E63B-BFFA7EA1C345}"/>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Layer>
                </a14:imgProps>
              </a:ext>
            </a:extLst>
          </a:blip>
          <a:srcRect l="7576"/>
          <a:stretch/>
        </p:blipFill>
        <p:spPr>
          <a:xfrm>
            <a:off x="5776118" y="2417419"/>
            <a:ext cx="4724402" cy="3694896"/>
          </a:xfrm>
          <a:prstGeom prst="rect">
            <a:avLst/>
          </a:prstGeom>
        </p:spPr>
      </p:pic>
      <p:pic>
        <p:nvPicPr>
          <p:cNvPr id="12" name="Picture 11">
            <a:extLst>
              <a:ext uri="{FF2B5EF4-FFF2-40B4-BE49-F238E27FC236}">
                <a16:creationId xmlns="" xmlns:a16="http://schemas.microsoft.com/office/drawing/2014/main" id="{B2334B6D-377B-9AB7-A7F3-E3F1E5C0478E}"/>
              </a:ext>
            </a:extLst>
          </p:cNvPr>
          <p:cNvPicPr>
            <a:picLocks noChangeAspect="1"/>
          </p:cNvPicPr>
          <p:nvPr/>
        </p:nvPicPr>
        <p:blipFill>
          <a:blip r:embed="rId7">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10729119" y="2443567"/>
            <a:ext cx="4648200" cy="3680609"/>
          </a:xfrm>
          <a:prstGeom prst="rect">
            <a:avLst/>
          </a:prstGeom>
        </p:spPr>
      </p:pic>
      <p:sp>
        <p:nvSpPr>
          <p:cNvPr id="17" name="TextBox 16">
            <a:extLst>
              <a:ext uri="{FF2B5EF4-FFF2-40B4-BE49-F238E27FC236}">
                <a16:creationId xmlns="" xmlns:a16="http://schemas.microsoft.com/office/drawing/2014/main" id="{F706455F-D186-1A83-E9B9-C4ADB6C8F59F}"/>
              </a:ext>
            </a:extLst>
          </p:cNvPr>
          <p:cNvSpPr txBox="1"/>
          <p:nvPr/>
        </p:nvSpPr>
        <p:spPr>
          <a:xfrm>
            <a:off x="821367" y="6447342"/>
            <a:ext cx="4343400" cy="646331"/>
          </a:xfrm>
          <a:prstGeom prst="rect">
            <a:avLst/>
          </a:prstGeom>
          <a:noFill/>
        </p:spPr>
        <p:txBody>
          <a:bodyPr wrap="square">
            <a:spAutoFit/>
          </a:bodyPr>
          <a:lstStyle/>
          <a:p>
            <a:pPr algn="ctr"/>
            <a:r>
              <a:rPr lang="vi-VN" sz="3600" b="1" i="0"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rPr>
              <a:t>Hoạt động văn nghệ</a:t>
            </a:r>
          </a:p>
        </p:txBody>
      </p:sp>
      <p:sp>
        <p:nvSpPr>
          <p:cNvPr id="19" name="TextBox 18">
            <a:extLst>
              <a:ext uri="{FF2B5EF4-FFF2-40B4-BE49-F238E27FC236}">
                <a16:creationId xmlns="" xmlns:a16="http://schemas.microsoft.com/office/drawing/2014/main" id="{FB8A2B1B-64C8-72B6-86C1-1461CB4B197E}"/>
              </a:ext>
            </a:extLst>
          </p:cNvPr>
          <p:cNvSpPr txBox="1"/>
          <p:nvPr/>
        </p:nvSpPr>
        <p:spPr>
          <a:xfrm>
            <a:off x="5846077" y="6471330"/>
            <a:ext cx="5111642" cy="1754326"/>
          </a:xfrm>
          <a:prstGeom prst="rect">
            <a:avLst/>
          </a:prstGeom>
          <a:noFill/>
        </p:spPr>
        <p:txBody>
          <a:bodyPr wrap="square">
            <a:spAutoFit/>
          </a:bodyPr>
          <a:lstStyle/>
          <a:p>
            <a:r>
              <a:rPr lang="vi-VN" sz="3600" b="1" i="0"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rPr>
              <a:t>Tổ chức tuyên truyền, kêu gọi hưởng ứng và hành động</a:t>
            </a:r>
            <a:endPar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21" name="TextBox 20">
            <a:extLst>
              <a:ext uri="{FF2B5EF4-FFF2-40B4-BE49-F238E27FC236}">
                <a16:creationId xmlns="" xmlns:a16="http://schemas.microsoft.com/office/drawing/2014/main" id="{6AB1DFCD-E21D-9245-8CDB-3063402016ED}"/>
              </a:ext>
            </a:extLst>
          </p:cNvPr>
          <p:cNvSpPr txBox="1"/>
          <p:nvPr/>
        </p:nvSpPr>
        <p:spPr>
          <a:xfrm>
            <a:off x="11338719" y="6419039"/>
            <a:ext cx="4462593" cy="646331"/>
          </a:xfrm>
          <a:prstGeom prst="rect">
            <a:avLst/>
          </a:prstGeom>
          <a:noFill/>
        </p:spPr>
        <p:txBody>
          <a:bodyPr wrap="square">
            <a:spAutoFit/>
          </a:bodyPr>
          <a:lstStyle/>
          <a:p>
            <a:pPr algn="ctr"/>
            <a:r>
              <a:rPr lang="vi-VN" sz="3600" b="1" i="0"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rPr>
              <a:t>Hoạt động vẽ tranh.</a:t>
            </a:r>
            <a:endPar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308571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9"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FA72342-5F75-0589-6EF1-4D9D43EF1192}"/>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336203" y="2243946"/>
            <a:ext cx="5004524" cy="3837445"/>
          </a:xfrm>
          <a:prstGeom prst="rect">
            <a:avLst/>
          </a:prstGeom>
        </p:spPr>
      </p:pic>
      <p:pic>
        <p:nvPicPr>
          <p:cNvPr id="9" name="Picture 8">
            <a:extLst>
              <a:ext uri="{FF2B5EF4-FFF2-40B4-BE49-F238E27FC236}">
                <a16:creationId xmlns="" xmlns:a16="http://schemas.microsoft.com/office/drawing/2014/main" id="{49D23515-2D11-E4E6-E63B-BFFA7EA1C345}"/>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5258287" y="2386495"/>
            <a:ext cx="5111642" cy="3694896"/>
          </a:xfrm>
          <a:prstGeom prst="rect">
            <a:avLst/>
          </a:prstGeom>
        </p:spPr>
      </p:pic>
      <p:pic>
        <p:nvPicPr>
          <p:cNvPr id="12" name="Picture 11">
            <a:extLst>
              <a:ext uri="{FF2B5EF4-FFF2-40B4-BE49-F238E27FC236}">
                <a16:creationId xmlns="" xmlns:a16="http://schemas.microsoft.com/office/drawing/2014/main" id="{B2334B6D-377B-9AB7-A7F3-E3F1E5C0478E}"/>
              </a:ext>
            </a:extLst>
          </p:cNvPr>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Lst>
          </a:blip>
          <a:stretch>
            <a:fillRect/>
          </a:stretch>
        </p:blipFill>
        <p:spPr>
          <a:xfrm>
            <a:off x="10446127" y="2400781"/>
            <a:ext cx="4648200" cy="3680609"/>
          </a:xfrm>
          <a:prstGeom prst="rect">
            <a:avLst/>
          </a:prstGeom>
        </p:spPr>
      </p:pic>
      <p:sp>
        <p:nvSpPr>
          <p:cNvPr id="17" name="TextBox 16">
            <a:extLst>
              <a:ext uri="{FF2B5EF4-FFF2-40B4-BE49-F238E27FC236}">
                <a16:creationId xmlns="" xmlns:a16="http://schemas.microsoft.com/office/drawing/2014/main" id="{F706455F-D186-1A83-E9B9-C4ADB6C8F59F}"/>
              </a:ext>
            </a:extLst>
          </p:cNvPr>
          <p:cNvSpPr txBox="1"/>
          <p:nvPr/>
        </p:nvSpPr>
        <p:spPr>
          <a:xfrm>
            <a:off x="538375" y="6182297"/>
            <a:ext cx="4343400" cy="1200329"/>
          </a:xfrm>
          <a:prstGeom prst="rect">
            <a:avLst/>
          </a:prstGeom>
          <a:noFill/>
        </p:spPr>
        <p:txBody>
          <a:bodyPr wrap="square">
            <a:spAutoFit/>
          </a:bodyPr>
          <a:lstStyle/>
          <a:p>
            <a:pPr algn="just"/>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Tiết</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kiệm</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điện</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để</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bảo</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vệ</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Trái</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Đất</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a:t>
            </a:r>
            <a:endParaRPr lang="vi-VN" sz="3600" b="1"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9" name="TextBox 18">
            <a:extLst>
              <a:ext uri="{FF2B5EF4-FFF2-40B4-BE49-F238E27FC236}">
                <a16:creationId xmlns="" xmlns:a16="http://schemas.microsoft.com/office/drawing/2014/main" id="{FB8A2B1B-64C8-72B6-86C1-1461CB4B197E}"/>
              </a:ext>
            </a:extLst>
          </p:cNvPr>
          <p:cNvSpPr txBox="1"/>
          <p:nvPr/>
        </p:nvSpPr>
        <p:spPr>
          <a:xfrm>
            <a:off x="5563085" y="6287161"/>
            <a:ext cx="5111642" cy="1754326"/>
          </a:xfrm>
          <a:prstGeom prst="rect">
            <a:avLst/>
          </a:prstGeom>
          <a:noFill/>
        </p:spPr>
        <p:txBody>
          <a:bodyPr wrap="square">
            <a:spAutoFit/>
          </a:bodyPr>
          <a:lstStyle/>
          <a:p>
            <a:r>
              <a:rPr lang="vi-VN"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Nâng cao ý thức mọi người có trách nhiệm bảo vệ Trái Đất</a:t>
            </a:r>
            <a:endPar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21" name="TextBox 20">
            <a:extLst>
              <a:ext uri="{FF2B5EF4-FFF2-40B4-BE49-F238E27FC236}">
                <a16:creationId xmlns="" xmlns:a16="http://schemas.microsoft.com/office/drawing/2014/main" id="{6AB1DFCD-E21D-9245-8CDB-3063402016ED}"/>
              </a:ext>
            </a:extLst>
          </p:cNvPr>
          <p:cNvSpPr txBox="1"/>
          <p:nvPr/>
        </p:nvSpPr>
        <p:spPr>
          <a:xfrm>
            <a:off x="10709686" y="6404556"/>
            <a:ext cx="4462593" cy="1200329"/>
          </a:xfrm>
          <a:prstGeom prst="rect">
            <a:avLst/>
          </a:prstGeom>
          <a:noFill/>
        </p:spPr>
        <p:txBody>
          <a:bodyPr wrap="square">
            <a:spAutoFit/>
          </a:bodyPr>
          <a:lstStyle/>
          <a:p>
            <a:r>
              <a:rPr lang="en-US" sz="36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Nâng</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cao</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đoàn</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kết</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a:t>
            </a:r>
            <a:r>
              <a:rPr lang="vi-VN" sz="3600" b="1"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rPr>
              <a:t>.</a:t>
            </a:r>
            <a:endPar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2" name="Rectangle 1">
            <a:extLst>
              <a:ext uri="{FF2B5EF4-FFF2-40B4-BE49-F238E27FC236}">
                <a16:creationId xmlns="" xmlns:a16="http://schemas.microsoft.com/office/drawing/2014/main" id="{EE0EA292-74FE-A458-F6A6-FBC8D59323B6}"/>
              </a:ext>
            </a:extLst>
          </p:cNvPr>
          <p:cNvSpPr/>
          <p:nvPr/>
        </p:nvSpPr>
        <p:spPr>
          <a:xfrm>
            <a:off x="813604" y="1586563"/>
            <a:ext cx="11884087" cy="646331"/>
          </a:xfrm>
          <a:prstGeom prst="rect">
            <a:avLst/>
          </a:prstGeom>
        </p:spPr>
        <p:txBody>
          <a:bodyPr wrap="none">
            <a:spAutoFit/>
          </a:bodyPr>
          <a:lstStyle/>
          <a:p>
            <a:r>
              <a:rPr lang="en-US" sz="3600" b="1" dirty="0">
                <a:effectLst/>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a:effectLst/>
                <a:latin typeface="Times New Roman" panose="02020603050405020304" pitchFamily="18" charset="0"/>
                <a:ea typeface="AvantGarde" panose="00000400000000000000" pitchFamily="2" charset="0"/>
                <a:cs typeface="Times New Roman" panose="02020603050405020304" pitchFamily="18" charset="0"/>
              </a:rPr>
              <a:t>Nêu ý nghĩa của các việc làm để hưởng ứng Giờ Trái Đất</a:t>
            </a:r>
            <a:r>
              <a:rPr lang="vi-VN" sz="3600" b="1" dirty="0">
                <a:effectLst/>
                <a:latin typeface="AvantGarde" panose="00000400000000000000" pitchFamily="2" charset="0"/>
                <a:ea typeface="AvantGarde" panose="00000400000000000000" pitchFamily="2" charset="0"/>
                <a:cs typeface="AvantGarde" panose="00000400000000000000" pitchFamily="2" charset="0"/>
              </a:rPr>
              <a:t>.</a:t>
            </a:r>
            <a:endParaRPr lang="en-US" sz="3600" b="1" dirty="0">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0334109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4EE487A-DE06-01D3-1AD1-1AF8DB67E2E3}"/>
              </a:ext>
            </a:extLst>
          </p:cNvPr>
          <p:cNvSpPr txBox="1"/>
          <p:nvPr/>
        </p:nvSpPr>
        <p:spPr>
          <a:xfrm>
            <a:off x="1051719" y="5103663"/>
            <a:ext cx="14478000" cy="3416320"/>
          </a:xfrm>
          <a:prstGeom prst="rect">
            <a:avLst/>
          </a:prstGeom>
          <a:noFill/>
        </p:spPr>
        <p:txBody>
          <a:bodyPr wrap="square" rtlCol="0">
            <a:spAutoFit/>
          </a:bodyPr>
          <a:lstStyle/>
          <a:p>
            <a:pPr>
              <a:lnSpc>
                <a:spcPct val="120000"/>
              </a:lnSpc>
            </a:pP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Giờ</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Trái</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Đất</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là</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một</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sự</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kiện</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quốc</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tế</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diễn</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ra</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vào</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lúc</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8h30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đến</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9h30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tối</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Giờ</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địa</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phương</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ngày</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thứ</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Bảy</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cuối</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cùng</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của</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tháng</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3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hàng</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năm</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Hoạt</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động</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này</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được</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nhiều</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nước</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trên</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thế</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giới</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hưởng</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ứng</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tích</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cực</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trong</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đó</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có</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Việt</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Nam.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Giờ</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Trái</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Đất</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nhắc</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nhở</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mọi</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người</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cùng</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tiết</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kiệm</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để</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bảo</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vệ</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Trái</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Đất</a:t>
            </a:r>
            <a:r>
              <a:rPr lang="en-US"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a:t>
            </a:r>
          </a:p>
        </p:txBody>
      </p:sp>
      <p:sp>
        <p:nvSpPr>
          <p:cNvPr id="8" name="Rectangle 7">
            <a:extLst>
              <a:ext uri="{FF2B5EF4-FFF2-40B4-BE49-F238E27FC236}">
                <a16:creationId xmlns="" xmlns:a16="http://schemas.microsoft.com/office/drawing/2014/main" id="{64287315-B56A-3122-5B7F-E7D6F98FC00E}"/>
              </a:ext>
            </a:extLst>
          </p:cNvPr>
          <p:cNvSpPr/>
          <p:nvPr/>
        </p:nvSpPr>
        <p:spPr>
          <a:xfrm>
            <a:off x="1280685" y="808017"/>
            <a:ext cx="13727970" cy="646331"/>
          </a:xfrm>
          <a:prstGeom prst="rect">
            <a:avLst/>
          </a:prstGeom>
        </p:spPr>
        <p:txBody>
          <a:bodyPr wrap="square">
            <a:spAutoFit/>
          </a:bodyPr>
          <a:lstStyle/>
          <a:p>
            <a:pPr algn="just"/>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3. </a:t>
            </a:r>
            <a:r>
              <a:rPr lang="nl-NL"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Thực hành nêu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một</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số</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việc</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làm</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của</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em</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đê</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hưởng</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ứng</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Giờ</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Trái</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Đất</a:t>
            </a:r>
            <a:endPar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endParaRPr>
          </a:p>
        </p:txBody>
      </p:sp>
      <p:pic>
        <p:nvPicPr>
          <p:cNvPr id="11" name="Picture 10">
            <a:extLst>
              <a:ext uri="{FF2B5EF4-FFF2-40B4-BE49-F238E27FC236}">
                <a16:creationId xmlns="" xmlns:a16="http://schemas.microsoft.com/office/drawing/2014/main" id="{4ACAF6EF-A2B4-BCE5-23D3-66C4281A3FB1}"/>
              </a:ext>
            </a:extLst>
          </p:cNvPr>
          <p:cNvPicPr>
            <a:picLocks noChangeAspect="1"/>
          </p:cNvPicPr>
          <p:nvPr/>
        </p:nvPicPr>
        <p:blipFill>
          <a:blip r:embed="rId3"/>
          <a:stretch>
            <a:fillRect/>
          </a:stretch>
        </p:blipFill>
        <p:spPr>
          <a:xfrm>
            <a:off x="10119519" y="1689644"/>
            <a:ext cx="5715000" cy="3330897"/>
          </a:xfrm>
          <a:prstGeom prst="rect">
            <a:avLst/>
          </a:prstGeom>
        </p:spPr>
      </p:pic>
      <p:sp>
        <p:nvSpPr>
          <p:cNvPr id="14" name="TextBox 13">
            <a:extLst>
              <a:ext uri="{FF2B5EF4-FFF2-40B4-BE49-F238E27FC236}">
                <a16:creationId xmlns="" xmlns:a16="http://schemas.microsoft.com/office/drawing/2014/main" id="{7EECB531-7D99-5113-2427-CBC0CB258752}"/>
              </a:ext>
            </a:extLst>
          </p:cNvPr>
          <p:cNvSpPr txBox="1"/>
          <p:nvPr/>
        </p:nvSpPr>
        <p:spPr>
          <a:xfrm>
            <a:off x="1280685" y="2008346"/>
            <a:ext cx="8465234" cy="2693494"/>
          </a:xfrm>
          <a:prstGeom prst="rect">
            <a:avLst/>
          </a:prstGeom>
          <a:noFill/>
        </p:spPr>
        <p:txBody>
          <a:bodyPr wrap="square">
            <a:spAutoFit/>
          </a:bodyPr>
          <a:lstStyle/>
          <a:p>
            <a:pPr algn="just">
              <a:lnSpc>
                <a:spcPct val="120000"/>
              </a:lnSpc>
            </a:pPr>
            <a:r>
              <a:rPr lang="vi-VN" sz="3600" b="1" dirty="0">
                <a:solidFill>
                  <a:srgbClr val="0000CC"/>
                </a:solidFill>
                <a:effectLst/>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Bảo</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vệ</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môi</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trường</a:t>
            </a:r>
            <a:r>
              <a:rPr lang="en-US"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a:t>
            </a:r>
            <a:endParaRPr lang="vi-VN" sz="3600" b="1"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endParaRPr>
          </a:p>
          <a:p>
            <a:pPr algn="just">
              <a:lnSpc>
                <a:spcPct val="120000"/>
              </a:lnSpc>
            </a:pPr>
            <a:r>
              <a:rPr lang="vi-VN" sz="3600" b="1"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rPr>
              <a:t>- Tuyên truyền với bố mẹ, gia đình, mọi người về giờ Trái Đất.</a:t>
            </a:r>
          </a:p>
          <a:p>
            <a:pPr algn="just">
              <a:lnSpc>
                <a:spcPct val="120000"/>
              </a:lnSpc>
            </a:pPr>
            <a:r>
              <a:rPr lang="vi-VN" sz="3600" b="1"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rPr>
              <a:t>- Thực hiện giờ Trái Đất.</a:t>
            </a:r>
          </a:p>
        </p:txBody>
      </p:sp>
    </p:spTree>
    <p:extLst>
      <p:ext uri="{BB962C8B-B14F-4D97-AF65-F5344CB8AC3E}">
        <p14:creationId xmlns:p14="http://schemas.microsoft.com/office/powerpoint/2010/main" val="4281327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Hình ảnh 4">
            <a:extLst>
              <a:ext uri="{FF2B5EF4-FFF2-40B4-BE49-F238E27FC236}">
                <a16:creationId xmlns="" xmlns:a16="http://schemas.microsoft.com/office/drawing/2014/main" id="{D8567379-B836-D174-7E34-9CA2E4B50F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4088" y="3463625"/>
            <a:ext cx="6248461" cy="2216749"/>
          </a:xfrm>
          <a:prstGeom prst="rect">
            <a:avLst/>
          </a:prstGeom>
        </p:spPr>
      </p:pic>
    </p:spTree>
    <p:extLst>
      <p:ext uri="{BB962C8B-B14F-4D97-AF65-F5344CB8AC3E}">
        <p14:creationId xmlns:p14="http://schemas.microsoft.com/office/powerpoint/2010/main" val="963397092"/>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vật chứa, lon&#10;&#10;Mô tả được tạo tự động">
            <a:extLst>
              <a:ext uri="{FF2B5EF4-FFF2-40B4-BE49-F238E27FC236}">
                <a16:creationId xmlns="" xmlns:a16="http://schemas.microsoft.com/office/drawing/2014/main" id="{511CDCCF-4CD8-7040-162A-C75473D19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919" y="762000"/>
            <a:ext cx="5668166" cy="2495898"/>
          </a:xfrm>
          <a:prstGeom prst="rect">
            <a:avLst/>
          </a:prstGeom>
        </p:spPr>
      </p:pic>
      <p:pic>
        <p:nvPicPr>
          <p:cNvPr id="5" name="Hình ảnh 4">
            <a:extLst>
              <a:ext uri="{FF2B5EF4-FFF2-40B4-BE49-F238E27FC236}">
                <a16:creationId xmlns="" xmlns:a16="http://schemas.microsoft.com/office/drawing/2014/main" id="{0C6A2E5E-79DD-1C27-117A-39EB76DA8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8719" y="2921236"/>
            <a:ext cx="9220200" cy="6843437"/>
          </a:xfrm>
          <a:prstGeom prst="rect">
            <a:avLst/>
          </a:prstGeom>
        </p:spPr>
      </p:pic>
    </p:spTree>
    <p:extLst>
      <p:ext uri="{BB962C8B-B14F-4D97-AF65-F5344CB8AC3E}">
        <p14:creationId xmlns:p14="http://schemas.microsoft.com/office/powerpoint/2010/main" val="389271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a:extLst>
              <a:ext uri="{FF2B5EF4-FFF2-40B4-BE49-F238E27FC236}">
                <a16:creationId xmlns="" xmlns:a16="http://schemas.microsoft.com/office/drawing/2014/main" id="{FF854761-78E7-8E6C-5359-D01E93A524A2}"/>
              </a:ext>
            </a:extLst>
          </p:cNvPr>
          <p:cNvSpPr txBox="1">
            <a:spLocks noChangeArrowheads="1"/>
          </p:cNvSpPr>
          <p:nvPr/>
        </p:nvSpPr>
        <p:spPr bwMode="auto">
          <a:xfrm>
            <a:off x="442119" y="6716983"/>
            <a:ext cx="9817433" cy="2409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91585" tIns="95792" rIns="191585" bIns="9579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93665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Bài</a:t>
            </a: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 </a:t>
            </a:r>
            <a:r>
              <a:rPr kumimoji="0" lang="en-U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Một</a:t>
            </a: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 </a:t>
            </a:r>
            <a:r>
              <a:rPr kumimoji="0" lang="en-U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số</a:t>
            </a: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 </a:t>
            </a:r>
            <a:r>
              <a:rPr kumimoji="0" lang="en-U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hoạt</a:t>
            </a: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 </a:t>
            </a:r>
            <a:r>
              <a:rPr kumimoji="0" lang="en-U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động</a:t>
            </a: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 </a:t>
            </a:r>
            <a:r>
              <a:rPr kumimoji="0" lang="en-U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kết</a:t>
            </a: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 </a:t>
            </a:r>
            <a:r>
              <a:rPr kumimoji="0" lang="en-U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nối</a:t>
            </a: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 </a:t>
            </a:r>
            <a:r>
              <a:rPr kumimoji="0" lang="en-U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với</a:t>
            </a: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 </a:t>
            </a:r>
            <a:r>
              <a:rPr kumimoji="0" lang="en-U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xã</a:t>
            </a: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 </a:t>
            </a:r>
            <a:r>
              <a:rPr kumimoji="0" lang="en-U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hội</a:t>
            </a: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 </a:t>
            </a:r>
            <a:r>
              <a:rPr kumimoji="0" lang="en-U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của</a:t>
            </a: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 </a:t>
            </a:r>
            <a:r>
              <a:rPr kumimoji="0" lang="en-U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trường</a:t>
            </a: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 </a:t>
            </a:r>
            <a:r>
              <a:rPr kumimoji="0" lang="en-U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học</a:t>
            </a:r>
            <a:endPar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endParaRPr>
          </a:p>
          <a:p>
            <a:pPr marL="0" marR="0" lvl="0" indent="0" algn="ctr" defTabSz="193665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a:t>
            </a:r>
            <a:r>
              <a:rPr kumimoji="0" lang="en-U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Tiết</a:t>
            </a: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Brannboll Ny" panose="02000000000000000000" pitchFamily="2" charset="0"/>
                <a:ea typeface="+mn-ea"/>
                <a:cs typeface="Times New Roman" pitchFamily="18" charset="0"/>
              </a:rPr>
              <a:t> 1)</a:t>
            </a:r>
          </a:p>
        </p:txBody>
      </p:sp>
      <p:sp>
        <p:nvSpPr>
          <p:cNvPr id="3" name="Hộp Văn bản 2">
            <a:extLst>
              <a:ext uri="{FF2B5EF4-FFF2-40B4-BE49-F238E27FC236}">
                <a16:creationId xmlns="" xmlns:a16="http://schemas.microsoft.com/office/drawing/2014/main" id="{578DF9CD-FCC5-8077-FB3F-827AFEF8B22E}"/>
              </a:ext>
            </a:extLst>
          </p:cNvPr>
          <p:cNvSpPr txBox="1"/>
          <p:nvPr/>
        </p:nvSpPr>
        <p:spPr>
          <a:xfrm>
            <a:off x="2651103" y="5721774"/>
            <a:ext cx="5892800"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mn-lt"/>
                <a:ea typeface="+mn-ea"/>
                <a:cs typeface="+mn-cs"/>
              </a:rPr>
              <a:t>Tuần</a:t>
            </a:r>
            <a:r>
              <a:rPr kumimoji="0" lang="en-US" sz="5400" b="1" i="0" u="none" strike="noStrike" kern="1200" cap="none" spc="0" normalizeH="0" baseline="0" noProof="0" dirty="0">
                <a:ln>
                  <a:noFill/>
                </a:ln>
                <a:solidFill>
                  <a:srgbClr val="FF0000"/>
                </a:solidFill>
                <a:effectLst/>
                <a:uLnTx/>
                <a:uFillTx/>
                <a:latin typeface="+mn-lt"/>
                <a:ea typeface="+mn-ea"/>
                <a:cs typeface="+mn-cs"/>
              </a:rPr>
              <a:t> 6</a:t>
            </a:r>
          </a:p>
        </p:txBody>
      </p:sp>
    </p:spTree>
    <p:extLst>
      <p:ext uri="{BB962C8B-B14F-4D97-AF65-F5344CB8AC3E}">
        <p14:creationId xmlns:p14="http://schemas.microsoft.com/office/powerpoint/2010/main" val="70405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 xmlns:a16="http://schemas.microsoft.com/office/drawing/2014/main" id="{2BC18FC0-CA83-B175-2F38-918BF1C27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848" y="2404684"/>
            <a:ext cx="6248942" cy="4334632"/>
          </a:xfrm>
          <a:prstGeom prst="rect">
            <a:avLst/>
          </a:prstGeom>
        </p:spPr>
      </p:pic>
    </p:spTree>
    <p:extLst>
      <p:ext uri="{BB962C8B-B14F-4D97-AF65-F5344CB8AC3E}">
        <p14:creationId xmlns:p14="http://schemas.microsoft.com/office/powerpoint/2010/main" val="113393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 xmlns:a16="http://schemas.microsoft.com/office/drawing/2014/main" id="{48CCB444-1186-9E40-99D6-7B55F036EA07}"/>
              </a:ext>
            </a:extLst>
          </p:cNvPr>
          <p:cNvPicPr>
            <a:picLocks noChangeAspect="1"/>
          </p:cNvPicPr>
          <p:nvPr/>
        </p:nvPicPr>
        <p:blipFill rotWithShape="1">
          <a:blip r:embed="rId3">
            <a:extLst>
              <a:ext uri="{28A0092B-C50C-407E-A947-70E740481C1C}">
                <a14:useLocalDpi xmlns:a14="http://schemas.microsoft.com/office/drawing/2010/main" val="0"/>
              </a:ext>
            </a:extLst>
          </a:blip>
          <a:srcRect l="14086" t="13553" r="14086" b="24768"/>
          <a:stretch/>
        </p:blipFill>
        <p:spPr>
          <a:xfrm>
            <a:off x="260783" y="2743200"/>
            <a:ext cx="16015855" cy="2590800"/>
          </a:xfrm>
          <a:prstGeom prst="rect">
            <a:avLst/>
          </a:prstGeom>
        </p:spPr>
      </p:pic>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80BC980-C8AE-4CD7-A866-441D7138083F}"/>
              </a:ext>
            </a:extLst>
          </p:cNvPr>
          <p:cNvSpPr txBox="1"/>
          <p:nvPr/>
        </p:nvSpPr>
        <p:spPr>
          <a:xfrm>
            <a:off x="6196029" y="1310470"/>
            <a:ext cx="9948069" cy="830997"/>
          </a:xfrm>
          <a:prstGeom prst="rect">
            <a:avLst/>
          </a:prstGeom>
          <a:noFill/>
        </p:spPr>
        <p:txBody>
          <a:bodyPr wrap="square" rtlCol="0">
            <a:spAutoFit/>
          </a:bodyPr>
          <a:lstStyle/>
          <a:p>
            <a:r>
              <a:rPr lang="en-US" sz="4800" b="1" dirty="0" err="1" smtClean="0">
                <a:solidFill>
                  <a:srgbClr val="7030A0"/>
                </a:solidFill>
                <a:latin typeface="Times New Roman" panose="02020603050405020304" pitchFamily="18" charset="0"/>
                <a:cs typeface="Times New Roman" panose="02020603050405020304" pitchFamily="18" charset="0"/>
              </a:rPr>
              <a:t>Tự</a:t>
            </a:r>
            <a:r>
              <a:rPr lang="en-US" sz="4800" b="1" dirty="0" smtClean="0">
                <a:solidFill>
                  <a:srgbClr val="7030A0"/>
                </a:solidFill>
                <a:latin typeface="HP001 4 hàng" panose="020B0603050302020204" pitchFamily="34" charset="0"/>
              </a:rPr>
              <a:t> </a:t>
            </a:r>
            <a:r>
              <a:rPr lang="en-US" sz="4800" b="1" dirty="0" err="1" smtClean="0">
                <a:solidFill>
                  <a:srgbClr val="7030A0"/>
                </a:solidFill>
                <a:latin typeface="Times New Roman" panose="02020603050405020304" pitchFamily="18" charset="0"/>
                <a:cs typeface="Times New Roman" panose="02020603050405020304" pitchFamily="18" charset="0"/>
              </a:rPr>
              <a:t>nhiên</a:t>
            </a:r>
            <a:r>
              <a:rPr lang="en-US" sz="4800" b="1" dirty="0" smtClean="0">
                <a:solidFill>
                  <a:srgbClr val="7030A0"/>
                </a:solidFill>
                <a:latin typeface="Times New Roman" panose="02020603050405020304" pitchFamily="18" charset="0"/>
                <a:cs typeface="Times New Roman" panose="02020603050405020304" pitchFamily="18" charset="0"/>
              </a:rPr>
              <a:t> </a:t>
            </a:r>
            <a:r>
              <a:rPr lang="en-US" sz="4800" b="1" dirty="0" err="1" smtClean="0">
                <a:solidFill>
                  <a:srgbClr val="7030A0"/>
                </a:solidFill>
                <a:latin typeface="Times New Roman" panose="02020603050405020304" pitchFamily="18" charset="0"/>
                <a:cs typeface="Times New Roman" panose="02020603050405020304" pitchFamily="18" charset="0"/>
              </a:rPr>
              <a:t>và</a:t>
            </a:r>
            <a:r>
              <a:rPr lang="en-US" sz="4800" b="1" dirty="0" smtClean="0">
                <a:solidFill>
                  <a:srgbClr val="7030A0"/>
                </a:solidFill>
                <a:latin typeface="Times New Roman" panose="02020603050405020304" pitchFamily="18" charset="0"/>
                <a:cs typeface="Times New Roman" panose="02020603050405020304" pitchFamily="18" charset="0"/>
              </a:rPr>
              <a:t> </a:t>
            </a:r>
            <a:r>
              <a:rPr lang="en-US" sz="4800" b="1" dirty="0" err="1" smtClean="0">
                <a:solidFill>
                  <a:srgbClr val="7030A0"/>
                </a:solidFill>
                <a:latin typeface="Times New Roman" panose="02020603050405020304" pitchFamily="18" charset="0"/>
                <a:cs typeface="Times New Roman" panose="02020603050405020304" pitchFamily="18" charset="0"/>
              </a:rPr>
              <a:t>Xã</a:t>
            </a:r>
            <a:r>
              <a:rPr lang="en-US" sz="4800" b="1" dirty="0" smtClean="0">
                <a:solidFill>
                  <a:srgbClr val="7030A0"/>
                </a:solidFill>
                <a:latin typeface="Times New Roman" panose="02020603050405020304" pitchFamily="18" charset="0"/>
                <a:cs typeface="Times New Roman" panose="02020603050405020304" pitchFamily="18" charset="0"/>
              </a:rPr>
              <a:t> </a:t>
            </a:r>
            <a:r>
              <a:rPr lang="en-US" sz="4800" b="1" dirty="0" err="1" smtClean="0">
                <a:solidFill>
                  <a:srgbClr val="7030A0"/>
                </a:solidFill>
                <a:latin typeface="Times New Roman" panose="02020603050405020304" pitchFamily="18" charset="0"/>
                <a:cs typeface="Times New Roman" panose="02020603050405020304" pitchFamily="18" charset="0"/>
              </a:rPr>
              <a:t>hội</a:t>
            </a:r>
            <a:endParaRPr lang="en-US" sz="4800" b="1" dirty="0">
              <a:solidFill>
                <a:srgbClr val="7030A0"/>
              </a:solidFill>
              <a:latin typeface="HP001 4 hàng" panose="020B0603050302020204" pitchFamily="34" charset="0"/>
            </a:endParaRPr>
          </a:p>
        </p:txBody>
      </p:sp>
      <p:sp>
        <p:nvSpPr>
          <p:cNvPr id="4" name="TextBox 3">
            <a:extLst>
              <a:ext uri="{FF2B5EF4-FFF2-40B4-BE49-F238E27FC236}">
                <a16:creationId xmlns="" xmlns:a16="http://schemas.microsoft.com/office/drawing/2014/main" id="{71B11500-7AC9-3561-CE67-1F2233E1A6F6}"/>
              </a:ext>
            </a:extLst>
          </p:cNvPr>
          <p:cNvSpPr txBox="1"/>
          <p:nvPr/>
        </p:nvSpPr>
        <p:spPr>
          <a:xfrm>
            <a:off x="3947319" y="1891937"/>
            <a:ext cx="10363200" cy="2226993"/>
          </a:xfrm>
          <a:prstGeom prst="roundRect">
            <a:avLst/>
          </a:prstGeom>
          <a:noFill/>
          <a:ln>
            <a:solidFill>
              <a:srgbClr val="FFFFFF">
                <a:alpha val="21176"/>
              </a:srgbClr>
            </a:solidFill>
          </a:ln>
        </p:spPr>
        <p:txBody>
          <a:bodyPr wrap="square" rtlCol="0">
            <a:spAutoFit/>
          </a:bodyPr>
          <a:lstStyle/>
          <a:p>
            <a:pPr lvl="0" algn="ctr" defTabSz="1936650" eaLnBrk="1" fontAlgn="auto" hangingPunct="1">
              <a:lnSpc>
                <a:spcPct val="130000"/>
              </a:lnSpc>
              <a:spcBef>
                <a:spcPts val="0"/>
              </a:spcBef>
              <a:spcAft>
                <a:spcPts val="0"/>
              </a:spcAft>
              <a:defRPr/>
            </a:pPr>
            <a:r>
              <a:rPr lang="en-US" sz="4800" b="1" dirty="0" err="1">
                <a:solidFill>
                  <a:srgbClr val="C00000"/>
                </a:solidFill>
                <a:latin typeface="Times New Roman" panose="02020603050405020304" pitchFamily="18" charset="0"/>
                <a:cs typeface="Times New Roman" panose="02020603050405020304" pitchFamily="18" charset="0"/>
              </a:rPr>
              <a:t>Một</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số</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hoạt</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động</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kết</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nối</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với</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xã</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hội</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của</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trường</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học</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Tiết</a:t>
            </a:r>
            <a:r>
              <a:rPr lang="en-US" sz="4800" b="1" dirty="0">
                <a:solidFill>
                  <a:srgbClr val="C00000"/>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387639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 xmlns:a16="http://schemas.microsoft.com/office/drawing/2014/main" id="{637068EB-E8B4-47B0-07A5-406F5DF110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092" y="2402357"/>
            <a:ext cx="5486453" cy="4339286"/>
          </a:xfrm>
          <a:prstGeom prst="rect">
            <a:avLst/>
          </a:prstGeom>
        </p:spPr>
      </p:pic>
    </p:spTree>
    <p:extLst>
      <p:ext uri="{BB962C8B-B14F-4D97-AF65-F5344CB8AC3E}">
        <p14:creationId xmlns:p14="http://schemas.microsoft.com/office/powerpoint/2010/main" val="2434955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a:xfrm>
            <a:off x="1319125" y="2038529"/>
            <a:ext cx="13499370" cy="1200329"/>
          </a:xfrm>
          <a:prstGeom prst="rect">
            <a:avLst/>
          </a:prstGeom>
        </p:spPr>
        <p:txBody>
          <a:bodyPr wrap="square">
            <a:spAutoFit/>
          </a:bodyPr>
          <a:lstStyle/>
          <a:p>
            <a:pPr algn="just"/>
            <a:r>
              <a:rPr lang="en-US" sz="3600" b="1" dirty="0" err="1">
                <a:latin typeface="Times New Roman" panose="02020603050405020304" pitchFamily="18" charset="0"/>
                <a:ea typeface="AvantGarde" panose="00000400000000000000" pitchFamily="2" charset="0"/>
                <a:cs typeface="Times New Roman" panose="02020603050405020304" pitchFamily="18" charset="0"/>
              </a:rPr>
              <a:t>Kể</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tên</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nêu</a:t>
            </a:r>
            <a:r>
              <a:rPr lang="en-US" sz="3600" b="1" dirty="0">
                <a:latin typeface="Times New Roman" panose="02020603050405020304" pitchFamily="18" charset="0"/>
                <a:ea typeface="AvantGarde" panose="00000400000000000000" pitchFamily="2" charset="0"/>
                <a:cs typeface="Times New Roman" panose="02020603050405020304" pitchFamily="18" charset="0"/>
              </a:rPr>
              <a:t> ý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nghĩa</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của</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các</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hoạt</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động</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của</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trường</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học</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trong</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các</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hình</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dưới</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đây</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p>
        </p:txBody>
      </p:sp>
      <p:pic>
        <p:nvPicPr>
          <p:cNvPr id="2" name="Picture 1">
            <a:extLst>
              <a:ext uri="{FF2B5EF4-FFF2-40B4-BE49-F238E27FC236}">
                <a16:creationId xmlns="" xmlns:a16="http://schemas.microsoft.com/office/drawing/2014/main" id="{589B5A91-EF73-BD44-F8EC-7B4C7001C01D}"/>
              </a:ext>
            </a:extLst>
          </p:cNvPr>
          <p:cNvPicPr>
            <a:picLocks noChangeAspect="1"/>
          </p:cNvPicPr>
          <p:nvPr/>
        </p:nvPicPr>
        <p:blipFill>
          <a:blip r:embed="rId3"/>
          <a:stretch>
            <a:fillRect/>
          </a:stretch>
        </p:blipFill>
        <p:spPr>
          <a:xfrm>
            <a:off x="525010" y="3657600"/>
            <a:ext cx="15087600" cy="4072737"/>
          </a:xfrm>
          <a:prstGeom prst="rect">
            <a:avLst/>
          </a:prstGeom>
        </p:spPr>
      </p:pic>
      <p:sp>
        <p:nvSpPr>
          <p:cNvPr id="4" name="Rectangle 9">
            <a:extLst>
              <a:ext uri="{FF2B5EF4-FFF2-40B4-BE49-F238E27FC236}">
                <a16:creationId xmlns="" xmlns:a16="http://schemas.microsoft.com/office/drawing/2014/main" id="{32579D08-6180-5F33-9D8D-3A45BC38702E}"/>
              </a:ext>
            </a:extLst>
          </p:cNvPr>
          <p:cNvSpPr/>
          <p:nvPr/>
        </p:nvSpPr>
        <p:spPr>
          <a:xfrm>
            <a:off x="176508" y="838200"/>
            <a:ext cx="15962810" cy="646331"/>
          </a:xfrm>
          <a:prstGeom prst="rect">
            <a:avLst/>
          </a:prstGeom>
        </p:spPr>
        <p:txBody>
          <a:bodyPr wrap="square">
            <a:spAutoFit/>
          </a:bodyPr>
          <a:lstStyle/>
          <a:p>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1.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Hoạt</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động</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kết</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nối</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với</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xã</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hội</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của</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trường</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học</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và</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ý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nghĩa</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của</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hoạt</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động</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đó</a:t>
            </a:r>
            <a:r>
              <a:rPr lang="en-US" sz="3600" b="1" u="sng"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a:t>
            </a:r>
          </a:p>
        </p:txBody>
      </p:sp>
    </p:spTree>
    <p:extLst>
      <p:ext uri="{BB962C8B-B14F-4D97-AF65-F5344CB8AC3E}">
        <p14:creationId xmlns:p14="http://schemas.microsoft.com/office/powerpoint/2010/main" val="19761116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1E03F40C-A12C-FB05-25D1-B694FB40AF2D}"/>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50297" t="-5213" r="3629" b="5213"/>
          <a:stretch/>
        </p:blipFill>
        <p:spPr>
          <a:xfrm>
            <a:off x="9411360" y="4876800"/>
            <a:ext cx="6514011" cy="3926918"/>
          </a:xfrm>
          <a:prstGeom prst="rect">
            <a:avLst/>
          </a:prstGeom>
        </p:spPr>
      </p:pic>
      <p:pic>
        <p:nvPicPr>
          <p:cNvPr id="18" name="Picture 17">
            <a:extLst>
              <a:ext uri="{FF2B5EF4-FFF2-40B4-BE49-F238E27FC236}">
                <a16:creationId xmlns="" xmlns:a16="http://schemas.microsoft.com/office/drawing/2014/main" id="{EA895FA7-D347-C847-8123-13F71E715E9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r="50787"/>
          <a:stretch/>
        </p:blipFill>
        <p:spPr>
          <a:xfrm>
            <a:off x="9173465" y="1468591"/>
            <a:ext cx="6725939" cy="3674865"/>
          </a:xfrm>
          <a:prstGeom prst="rect">
            <a:avLst/>
          </a:prstGeom>
        </p:spPr>
      </p:pic>
      <p:sp>
        <p:nvSpPr>
          <p:cNvPr id="23" name="TextBox 22">
            <a:extLst>
              <a:ext uri="{FF2B5EF4-FFF2-40B4-BE49-F238E27FC236}">
                <a16:creationId xmlns="" xmlns:a16="http://schemas.microsoft.com/office/drawing/2014/main" id="{6AB33A3B-85CC-FA34-707C-FE46E18B1F00}"/>
              </a:ext>
            </a:extLst>
          </p:cNvPr>
          <p:cNvSpPr txBox="1"/>
          <p:nvPr/>
        </p:nvSpPr>
        <p:spPr>
          <a:xfrm>
            <a:off x="626630" y="1219200"/>
            <a:ext cx="8520868" cy="4053417"/>
          </a:xfrm>
          <a:prstGeom prst="rect">
            <a:avLst/>
          </a:prstGeom>
          <a:noFill/>
        </p:spPr>
        <p:txBody>
          <a:bodyPr wrap="square">
            <a:spAutoFit/>
          </a:bodyPr>
          <a:lstStyle/>
          <a:p>
            <a:pPr algn="just">
              <a:lnSpc>
                <a:spcPct val="120000"/>
              </a:lnSpc>
            </a:pPr>
            <a:r>
              <a:rPr lang="nl-NL" sz="3600" b="1"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rPr>
              <a:t>+ Hình 1: Trong hình, các bạn đang sinh hoạt với chủ đề: Kỉ niệm ngày thành lập Quân đội nhân dân Việt Nam... Hoạt động này giúp giáo dục HS lòng yêu nước, tự hào với những trang lịch sử vẻ vang của dân tộc ta.</a:t>
            </a:r>
            <a:endParaRPr lang="en-US" sz="3600" b="1"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25" name="TextBox 24">
            <a:extLst>
              <a:ext uri="{FF2B5EF4-FFF2-40B4-BE49-F238E27FC236}">
                <a16:creationId xmlns="" xmlns:a16="http://schemas.microsoft.com/office/drawing/2014/main" id="{19DA8E1F-68A5-6CD7-C565-A0219558CC2B}"/>
              </a:ext>
            </a:extLst>
          </p:cNvPr>
          <p:cNvSpPr txBox="1"/>
          <p:nvPr/>
        </p:nvSpPr>
        <p:spPr>
          <a:xfrm>
            <a:off x="558739" y="5272617"/>
            <a:ext cx="8733674" cy="2693494"/>
          </a:xfrm>
          <a:prstGeom prst="rect">
            <a:avLst/>
          </a:prstGeom>
          <a:noFill/>
        </p:spPr>
        <p:txBody>
          <a:bodyPr wrap="square">
            <a:spAutoFit/>
          </a:bodyPr>
          <a:lstStyle/>
          <a:p>
            <a:pPr algn="just">
              <a:lnSpc>
                <a:spcPct val="120000"/>
              </a:lnSpc>
            </a:pPr>
            <a:r>
              <a:rPr lang="nl-NL" sz="3600" b="1" u="sng" dirty="0">
                <a:solidFill>
                  <a:srgbClr val="CC00FF"/>
                </a:solidFill>
                <a:effectLst/>
                <a:latin typeface="Times New Roman" panose="02020603050405020304" pitchFamily="18" charset="0"/>
                <a:ea typeface="AvantGarde" panose="00000400000000000000" pitchFamily="2" charset="0"/>
                <a:cs typeface="Times New Roman" panose="02020603050405020304" pitchFamily="18" charset="0"/>
              </a:rPr>
              <a:t>+ Hình 2: Các bạn nhỏ cùng nhau đến thăm gia đình của một liệt sĩ ... Hoạt động này nhằm giáo dục truyền thống “Uống nước nhớ nguồn” của dân tộc ta.</a:t>
            </a:r>
            <a:endParaRPr lang="en-US" sz="3600" b="1" u="sng" dirty="0">
              <a:solidFill>
                <a:srgbClr val="CC00FF"/>
              </a:solidFill>
              <a:effectLst/>
              <a:latin typeface="Times New Roman" panose="02020603050405020304" pitchFamily="18" charset="0"/>
              <a:ea typeface="AvantGarde"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A0BAAF9A-6ED5-A6D3-250C-E2359419CD9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8177507" y="2014247"/>
            <a:ext cx="7809412" cy="5291576"/>
          </a:xfrm>
          <a:prstGeom prst="rect">
            <a:avLst/>
          </a:prstGeom>
          <a:ln>
            <a:noFill/>
          </a:ln>
          <a:effectLst>
            <a:softEdge rad="112500"/>
          </a:effectLst>
        </p:spPr>
      </p:pic>
      <p:sp>
        <p:nvSpPr>
          <p:cNvPr id="32" name="TextBox 31">
            <a:extLst>
              <a:ext uri="{FF2B5EF4-FFF2-40B4-BE49-F238E27FC236}">
                <a16:creationId xmlns="" xmlns:a16="http://schemas.microsoft.com/office/drawing/2014/main" id="{B3ED64F7-1DCF-A3B4-4D5E-F91017F5C12E}"/>
              </a:ext>
            </a:extLst>
          </p:cNvPr>
          <p:cNvSpPr txBox="1"/>
          <p:nvPr/>
        </p:nvSpPr>
        <p:spPr>
          <a:xfrm>
            <a:off x="709908" y="2568214"/>
            <a:ext cx="7315200" cy="3358292"/>
          </a:xfrm>
          <a:prstGeom prst="rect">
            <a:avLst/>
          </a:prstGeom>
          <a:noFill/>
        </p:spPr>
        <p:txBody>
          <a:bodyPr wrap="square">
            <a:spAutoFit/>
          </a:bodyPr>
          <a:lstStyle/>
          <a:p>
            <a:pPr algn="just">
              <a:lnSpc>
                <a:spcPct val="120000"/>
              </a:lnSpc>
            </a:pPr>
            <a:r>
              <a:rPr lang="nl-NL" sz="3600" b="1"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rPr>
              <a:t>+ Hình 3: Các bạn nhỏ cùng chung tay quyên góp sách ủng hộ HS vùng bão lụt. Hoạt động này nhằm giáo dục truyền thống “Lá lành đùm lá rách” của dân tộc ta.</a:t>
            </a:r>
            <a:endParaRPr lang="en-US" sz="3600" b="1" dirty="0">
              <a:solidFill>
                <a:srgbClr val="0000CC"/>
              </a:solidFill>
              <a:effectLst/>
              <a:latin typeface="Times New Roman" panose="02020603050405020304" pitchFamily="18" charset="0"/>
              <a:ea typeface="AvantGarde"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18584539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10055</TotalTime>
  <Words>493</Words>
  <Application>Microsoft Office PowerPoint</Application>
  <PresentationFormat>Custom</PresentationFormat>
  <Paragraphs>36</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#9Slide05 Brannboll Ny</vt:lpstr>
      <vt:lpstr>Arial</vt:lpstr>
      <vt:lpstr>AvantGarde</vt:lpstr>
      <vt:lpstr>Calibri</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1145</cp:revision>
  <dcterms:created xsi:type="dcterms:W3CDTF">2008-09-09T22:52:10Z</dcterms:created>
  <dcterms:modified xsi:type="dcterms:W3CDTF">2022-10-10T05:13:04Z</dcterms:modified>
</cp:coreProperties>
</file>