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3" r:id="rId3"/>
    <p:sldMasterId id="2147483820" r:id="rId4"/>
  </p:sldMasterIdLst>
  <p:notesMasterIdLst>
    <p:notesMasterId r:id="rId23"/>
  </p:notesMasterIdLst>
  <p:sldIdLst>
    <p:sldId id="601" r:id="rId5"/>
    <p:sldId id="276" r:id="rId6"/>
    <p:sldId id="430" r:id="rId7"/>
    <p:sldId id="429" r:id="rId8"/>
    <p:sldId id="437" r:id="rId9"/>
    <p:sldId id="439" r:id="rId10"/>
    <p:sldId id="602" r:id="rId11"/>
    <p:sldId id="316" r:id="rId12"/>
    <p:sldId id="432" r:id="rId13"/>
    <p:sldId id="391" r:id="rId14"/>
    <p:sldId id="397" r:id="rId15"/>
    <p:sldId id="393" r:id="rId16"/>
    <p:sldId id="434" r:id="rId17"/>
    <p:sldId id="398" r:id="rId18"/>
    <p:sldId id="446" r:id="rId19"/>
    <p:sldId id="433" r:id="rId20"/>
    <p:sldId id="308" r:id="rId21"/>
    <p:sldId id="3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0C4"/>
    <a:srgbClr val="AE8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8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ECFC0-1F77-405F-9351-A3CC9AAA6CA1}" type="datetimeFigureOut">
              <a:rPr lang="en-US" smtClean="0"/>
              <a:pPr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5E2B3-70EA-4BD2-8B36-C688BDC7C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760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4304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3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377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28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7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3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40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42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289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92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58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4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3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498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44811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3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4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54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8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470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7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96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1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7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01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79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81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690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625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312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7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1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4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956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844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79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04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1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7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7CC1-971B-4666-AD91-FD99974FBFB7}" type="datetimeFigureOut">
              <a:rPr lang="vi-VN" smtClean="0"/>
              <a:pPr/>
              <a:t>09/10/2022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30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2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09/10/2022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5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44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uoi%20hong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tif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CA56470-8D31-B35D-5A10-D2D97A412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100" y="5791200"/>
            <a:ext cx="12496800" cy="1066800"/>
          </a:xfrm>
          <a:prstGeom prst="rect">
            <a:avLst/>
          </a:prstGeom>
          <a:solidFill>
            <a:srgbClr val="000066"/>
          </a:solidFill>
          <a:ln w="5080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67">
              <a:solidFill>
                <a:srgbClr val="000000"/>
              </a:solidFill>
            </a:endParaRPr>
          </a:p>
        </p:txBody>
      </p:sp>
      <p:pic>
        <p:nvPicPr>
          <p:cNvPr id="25607" name="Tuoi hong.mp3">
            <a:hlinkClick r:id="" action="ppaction://media"/>
            <a:extLst>
              <a:ext uri="{FF2B5EF4-FFF2-40B4-BE49-F238E27FC236}">
                <a16:creationId xmlns:a16="http://schemas.microsoft.com/office/drawing/2014/main" id="{EE1C571B-9D05-7059-5343-8BCCC2E9B52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953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Hoa tiet">
            <a:extLst>
              <a:ext uri="{FF2B5EF4-FFF2-40B4-BE49-F238E27FC236}">
                <a16:creationId xmlns:a16="http://schemas.microsoft.com/office/drawing/2014/main" id="{E220C8FB-9907-B8DA-CCAC-30F0B328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3"/>
          <a:stretch>
            <a:fillRect/>
          </a:stretch>
        </p:blipFill>
        <p:spPr bwMode="auto">
          <a:xfrm>
            <a:off x="50801" y="1282700"/>
            <a:ext cx="2290233" cy="17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>
            <a:extLst>
              <a:ext uri="{FF2B5EF4-FFF2-40B4-BE49-F238E27FC236}">
                <a16:creationId xmlns:a16="http://schemas.microsoft.com/office/drawing/2014/main" id="{5C2178F3-4C76-63F4-2EF4-F0C096D9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3" t="29068"/>
          <a:stretch>
            <a:fillRect/>
          </a:stretch>
        </p:blipFill>
        <p:spPr bwMode="auto">
          <a:xfrm>
            <a:off x="9607551" y="2351617"/>
            <a:ext cx="294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Hình chữ nhật 1">
            <a:extLst>
              <a:ext uri="{FF2B5EF4-FFF2-40B4-BE49-F238E27FC236}">
                <a16:creationId xmlns:a16="http://schemas.microsoft.com/office/drawing/2014/main" id="{D3237FF6-D263-B8EF-F868-326D4AE1EE7C}"/>
              </a:ext>
            </a:extLst>
          </p:cNvPr>
          <p:cNvSpPr/>
          <p:nvPr/>
        </p:nvSpPr>
        <p:spPr>
          <a:xfrm>
            <a:off x="506995" y="1739786"/>
            <a:ext cx="8570613" cy="2593807"/>
          </a:xfrm>
          <a:prstGeom prst="rect">
            <a:avLst/>
          </a:prstGeom>
          <a:noFill/>
        </p:spPr>
        <p:txBody>
          <a:bodyPr wrap="none" lIns="91439" tIns="45719" rIns="91439" bIns="45719" numCol="1">
            <a:prstTxWarp prst="textCanUp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914354">
              <a:defRPr/>
            </a:pPr>
            <a:r>
              <a:rPr lang="en-US" sz="32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3200" b="1" kern="0" spc="51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endParaRPr lang="en-US" sz="3200" b="1" kern="0" spc="51" dirty="0">
              <a:ln w="0">
                <a:solidFill>
                  <a:sysClr val="windowText" lastClr="000000"/>
                </a:solidFill>
              </a:ln>
              <a:solidFill>
                <a:srgbClr val="E44A55"/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4">
              <a:defRPr/>
            </a:pPr>
            <a:r>
              <a:rPr lang="en-US" sz="32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Chị</a:t>
            </a:r>
            <a:r>
              <a:rPr lang="en-US" sz="3200" b="1" kern="0" spc="51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em</a:t>
            </a:r>
            <a:r>
              <a:rPr lang="en-US" sz="3200" b="1" kern="0" spc="51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tôi</a:t>
            </a:r>
            <a:endParaRPr lang="en-US" sz="3200" b="1" kern="0" spc="51" dirty="0">
              <a:ln w="0">
                <a:solidFill>
                  <a:sysClr val="windowText" lastClr="000000"/>
                </a:solidFill>
              </a:ln>
              <a:solidFill>
                <a:srgbClr val="E44A55"/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199" name="图片 9" descr="图片包含 玩具, 玩偶&#10;&#10;已生成极高可信度的说明">
            <a:extLst>
              <a:ext uri="{FF2B5EF4-FFF2-40B4-BE49-F238E27FC236}">
                <a16:creationId xmlns:a16="http://schemas.microsoft.com/office/drawing/2014/main" id="{86C0A803-A518-D57D-A1B7-A2DE34D3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99" y="4790018"/>
            <a:ext cx="2298700" cy="22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id="{B67FF3B8-4797-630E-234E-7A5D04A62B0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35681" flipH="1">
            <a:off x="1583267" y="4241801"/>
            <a:ext cx="3033184" cy="16827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201" name="图片 16" descr="图片包含 餐桌&#10;&#10;已生成极高可信度的说明">
            <a:extLst>
              <a:ext uri="{FF2B5EF4-FFF2-40B4-BE49-F238E27FC236}">
                <a16:creationId xmlns:a16="http://schemas.microsoft.com/office/drawing/2014/main" id="{3802ED0F-3AFF-7D1E-36F7-27F8BF30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17" y="3812117"/>
            <a:ext cx="2802467" cy="32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14">
            <a:extLst>
              <a:ext uri="{FF2B5EF4-FFF2-40B4-BE49-F238E27FC236}">
                <a16:creationId xmlns:a16="http://schemas.microsoft.com/office/drawing/2014/main" id="{5688DE1F-DD02-455A-27D6-62308FD0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17" y="-226484"/>
            <a:ext cx="3520016" cy="731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10">
            <a:extLst>
              <a:ext uri="{FF2B5EF4-FFF2-40B4-BE49-F238E27FC236}">
                <a16:creationId xmlns:a16="http://schemas.microsoft.com/office/drawing/2014/main" id="{1A1B6899-AEAE-B308-C605-5C3ED2AF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84" y="666751"/>
            <a:ext cx="1521883" cy="1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41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505" y="-2918239"/>
            <a:ext cx="4582137" cy="57608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186" y="442900"/>
            <a:ext cx="4033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Times New Roman"/>
              </a:rPr>
              <a:t>Đọc thầm đoạn 1 </a:t>
            </a: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1292087" y="1548208"/>
            <a:ext cx="8640960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indent="0">
              <a:buClr>
                <a:prstClr val="black"/>
              </a:buClr>
              <a:buFont typeface="Ubuntu" panose="020B0704020202020204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xin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  <a:p>
            <a:pPr marL="139700" indent="0">
              <a:buClr>
                <a:prstClr val="black"/>
              </a:buClr>
              <a:buFont typeface="Ubuntu" panose="020B0704020202020204"/>
              <a:buNone/>
            </a:pPr>
            <a:endParaRPr lang="en-US" sz="3200" b="1" dirty="0">
              <a:solidFill>
                <a:srgbClr val="2403A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indent="0">
              <a:buClr>
                <a:prstClr val="black"/>
              </a:buClr>
              <a:buFont typeface="Ubuntu" panose="020B0704020202020204"/>
              <a:buNone/>
            </a:pPr>
            <a:endParaRPr lang="en-US" sz="3200" b="1" dirty="0">
              <a:solidFill>
                <a:srgbClr val="2403A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Subtitle 11"/>
          <p:cNvSpPr txBox="1">
            <a:spLocks/>
          </p:cNvSpPr>
          <p:nvPr/>
        </p:nvSpPr>
        <p:spPr>
          <a:xfrm>
            <a:off x="1421189" y="2322002"/>
            <a:ext cx="9144000" cy="6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-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Cô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chị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đã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xin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phép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học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.</a:t>
            </a: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FFBDBD">
                  <a:lumMod val="75000"/>
                </a:srgbClr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Ubuntu" panose="020B0704020202020204"/>
            </a:endParaRPr>
          </a:p>
        </p:txBody>
      </p:sp>
      <p:sp>
        <p:nvSpPr>
          <p:cNvPr id="15" name="Subtitle 11"/>
          <p:cNvSpPr txBox="1">
            <a:spLocks/>
          </p:cNvSpPr>
          <p:nvPr/>
        </p:nvSpPr>
        <p:spPr>
          <a:xfrm>
            <a:off x="1292086" y="3120450"/>
            <a:ext cx="10899913" cy="6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indent="0" defTabSz="914400">
              <a:buClr>
                <a:srgbClr val="595959"/>
              </a:buClr>
              <a:buFont typeface="Ubuntu" panose="020B0704020202020204"/>
              <a:buNone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dối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hận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  <a:p>
            <a:pPr marL="139700" indent="0" algn="ctr" defTabSz="914400">
              <a:buClr>
                <a:srgbClr val="595959"/>
              </a:buClr>
              <a:buFont typeface="Ubuntu" panose="020B0704020202020204"/>
              <a:buNone/>
              <a:defRPr/>
            </a:pPr>
            <a:r>
              <a:rPr lang="en-US" sz="3200" kern="0" dirty="0">
                <a:solidFill>
                  <a:srgbClr val="59595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200" i="1" kern="0" dirty="0">
              <a:solidFill>
                <a:srgbClr val="FFBDBD">
                  <a:lumMod val="75000"/>
                </a:srgb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Subtitle 11"/>
          <p:cNvSpPr txBox="1">
            <a:spLocks/>
          </p:cNvSpPr>
          <p:nvPr/>
        </p:nvSpPr>
        <p:spPr>
          <a:xfrm>
            <a:off x="1192696" y="3782063"/>
            <a:ext cx="12453061" cy="6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 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-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Vì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cô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cũng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rất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thương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ba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.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Cô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ân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hận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vì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mình</a:t>
            </a:r>
            <a:endParaRPr kumimoji="0" lang="en-US" altLang="vi-VN" sz="4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Ubuntu" panose="020B07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đã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nói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dối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,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phụ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lòng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tin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của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ba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.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Ubuntu" panose="020B0704020202020204"/>
            </a:endParaRP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FFBDBD">
                  <a:lumMod val="75000"/>
                </a:srgbClr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Ubuntu" panose="020B07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0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43"/>
    </mc:Choice>
    <mc:Fallback xmlns="">
      <p:transition spd="slow" advTm="84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  <p:bldP spid="13" grpId="1"/>
      <p:bldP spid="14" grpId="0" build="p"/>
      <p:bldP spid="14" grpId="1"/>
      <p:bldP spid="15" grpId="0" build="p"/>
      <p:bldP spid="15" grpId="1"/>
      <p:bldP spid="16" grpId="0" build="p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6751916-08E8-2544-89B2-87F4F43B63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020" y="5255618"/>
            <a:ext cx="1602382" cy="1602382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613944" y="377805"/>
            <a:ext cx="9144000" cy="68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indent="0" algn="just">
              <a:buClr>
                <a:prstClr val="black"/>
              </a:buClr>
              <a:buFont typeface="Ubuntu" panose="020B0704020202020204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?  </a:t>
            </a:r>
          </a:p>
        </p:txBody>
      </p:sp>
      <p:sp>
        <p:nvSpPr>
          <p:cNvPr id="12" name="Subtitle 11"/>
          <p:cNvSpPr txBox="1">
            <a:spLocks/>
          </p:cNvSpPr>
          <p:nvPr/>
        </p:nvSpPr>
        <p:spPr>
          <a:xfrm>
            <a:off x="191807" y="1061794"/>
            <a:ext cx="11533467" cy="402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-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Cô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em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bắt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chước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cô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chị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cũng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nói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dối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ba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là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đi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tập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văn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nghệ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rồi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rủ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rạp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chiếu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lướt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mặt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dối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nghệ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rạp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chiếu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tức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giận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bỏ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mắng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thủng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thẳng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ngây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Ủa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Hồi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nãy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sững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sờ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lộ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139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Ubuntu" panose="020B0704020202020204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6DD63FB3-18C0-45D6-BA7A-7EAD2D7F56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" y="4958320"/>
            <a:ext cx="2516668" cy="2090193"/>
          </a:xfrm>
          <a:prstGeom prst="rect">
            <a:avLst/>
          </a:prstGeom>
        </p:spPr>
      </p:pic>
      <p:pic>
        <p:nvPicPr>
          <p:cNvPr id="7" name="图片 18" descr="2223be3d229db37d30f334096b915142">
            <a:extLst>
              <a:ext uri="{FF2B5EF4-FFF2-40B4-BE49-F238E27FC236}">
                <a16:creationId xmlns:a16="http://schemas.microsoft.com/office/drawing/2014/main" id="{0370B08A-F6EA-4A54-BBD3-E7EBEA635C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910" y="4729908"/>
            <a:ext cx="5184916" cy="4879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9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6"/>
    </mc:Choice>
    <mc:Fallback xmlns="">
      <p:transition spd="slow" advTm="46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07" y="-242581"/>
            <a:ext cx="3398958" cy="3152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737" y="1501169"/>
            <a:ext cx="3260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/>
              </a:rPr>
              <a:t>Đọc thầm đoạn 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3</a:t>
            </a:r>
            <a:r>
              <a:rPr lang="vi-VN" sz="3200" b="1" dirty="0">
                <a:solidFill>
                  <a:srgbClr val="002060"/>
                </a:solidFill>
                <a:latin typeface="Times New Roman"/>
              </a:rPr>
              <a:t> </a:t>
            </a:r>
          </a:p>
        </p:txBody>
      </p:sp>
      <p:sp>
        <p:nvSpPr>
          <p:cNvPr id="12" name="Subtitle 11"/>
          <p:cNvSpPr txBox="1"/>
          <p:nvPr/>
        </p:nvSpPr>
        <p:spPr>
          <a:xfrm>
            <a:off x="969068" y="2537052"/>
            <a:ext cx="1153435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indent="0" algn="just">
              <a:buClr>
                <a:prstClr val="black"/>
              </a:buClr>
              <a:buFont typeface="Ubuntu" panose="020B0704020202020204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1077" y="3689180"/>
            <a:ext cx="11306623" cy="12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7" rIns="91372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tấm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gương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sợ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chểnh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mảng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khiến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buồn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8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41"/>
    </mc:Choice>
    <mc:Fallback xmlns="">
      <p:transition spd="slow" advTm="64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-2575560"/>
            <a:ext cx="12090400" cy="94800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9681240" y="-279308"/>
            <a:ext cx="2674558" cy="26745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6F19F8-1738-472A-9CE6-D845A38851EB}"/>
              </a:ext>
            </a:extLst>
          </p:cNvPr>
          <p:cNvSpPr txBox="1"/>
          <p:nvPr/>
        </p:nvSpPr>
        <p:spPr>
          <a:xfrm>
            <a:off x="1173480" y="2551837"/>
            <a:ext cx="9250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900"/>
              </a:spcBef>
            </a:pP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       Theo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các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em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câu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chuyện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muốn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khuyên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ta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điều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id="{1333770A-F26A-4678-A6FC-0AF82A0C0A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4734492"/>
            <a:ext cx="2489200" cy="2067380"/>
          </a:xfrm>
          <a:prstGeom prst="rect">
            <a:avLst/>
          </a:prstGeom>
        </p:spPr>
      </p:pic>
      <p:pic>
        <p:nvPicPr>
          <p:cNvPr id="15" name="图片 2">
            <a:extLst>
              <a:ext uri="{FF2B5EF4-FFF2-40B4-BE49-F238E27FC236}">
                <a16:creationId xmlns:a16="http://schemas.microsoft.com/office/drawing/2014/main" id="{118C0F7D-ECDF-4A9F-A5FB-4719D4BA28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558" y="4631842"/>
            <a:ext cx="2736389" cy="2272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1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7"/>
    </mc:Choice>
    <mc:Fallback xmlns="">
      <p:transition spd="slow" advTm="237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-2833680"/>
            <a:ext cx="12090400" cy="10439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7576372" y="1110040"/>
            <a:ext cx="4557655" cy="1239764"/>
          </a:xfrm>
          <a:gradFill rotWithShape="1">
            <a:gsLst>
              <a:gs pos="0">
                <a:srgbClr val="4AD2CD">
                  <a:tint val="50000"/>
                  <a:satMod val="300000"/>
                </a:srgbClr>
              </a:gs>
              <a:gs pos="35000">
                <a:srgbClr val="4AD2CD">
                  <a:tint val="37000"/>
                  <a:satMod val="300000"/>
                </a:srgbClr>
              </a:gs>
              <a:gs pos="100000">
                <a:srgbClr val="4AD2C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AD2C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Nội</a:t>
            </a:r>
            <a:r>
              <a:rPr kumimoji="0" lang="en-US" sz="4800" b="1" i="0" u="sng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 dung </a:t>
            </a:r>
            <a:r>
              <a:rPr kumimoji="0" lang="en-US" sz="4800" b="1" i="0" u="sng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bài</a:t>
            </a:r>
            <a:r>
              <a:rPr kumimoji="0" lang="en-US" sz="4800" b="1" i="0" u="sng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A6A292-8450-47D6-978D-BA7D45F15997}"/>
              </a:ext>
            </a:extLst>
          </p:cNvPr>
          <p:cNvSpPr txBox="1"/>
          <p:nvPr/>
        </p:nvSpPr>
        <p:spPr>
          <a:xfrm>
            <a:off x="1473163" y="2504926"/>
            <a:ext cx="92100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/>
              </a:rPr>
              <a:t>           </a:t>
            </a:r>
            <a:r>
              <a:rPr lang="vi-VN" sz="4000" b="1" dirty="0">
                <a:solidFill>
                  <a:srgbClr val="002060"/>
                </a:solidFill>
                <a:latin typeface="Times New Roman"/>
              </a:rPr>
              <a:t>Câu chuyện khuyên chúng ta không nên nói dối. Nói dối là một đức tính xấu làm mất lòng tin, lòng tôn trọng của mọi người đối với mình</a:t>
            </a:r>
            <a:r>
              <a:rPr lang="vi-VN" sz="1600" b="1" dirty="0">
                <a:solidFill>
                  <a:srgbClr val="002060"/>
                </a:solidFill>
                <a:latin typeface="Times New Roman"/>
              </a:rPr>
              <a:t>.</a:t>
            </a: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id="{22D4F1BC-D5C5-4DD3-AC8E-B30C4641AD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4734492"/>
            <a:ext cx="2489200" cy="2067380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27AF0FB8-43CD-4C00-B1F8-D3B85ACC18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558" y="4631842"/>
            <a:ext cx="2736389" cy="2272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8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7"/>
    </mc:Choice>
    <mc:Fallback xmlns="">
      <p:transition spd="slow" advTm="2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5"/>
          <p:cNvSpPr/>
          <p:nvPr/>
        </p:nvSpPr>
        <p:spPr>
          <a:xfrm>
            <a:off x="300789" y="240632"/>
            <a:ext cx="11891211" cy="2610870"/>
          </a:xfrm>
          <a:prstGeom prst="cloudCallout">
            <a:avLst>
              <a:gd name="adj1" fmla="val -49739"/>
              <a:gd name="adj2" fmla="val 4844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25" b="1" dirty="0"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  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Tại sao chúng ta không nên nói dối?</a:t>
            </a:r>
          </a:p>
          <a:p>
            <a:endParaRPr lang="vi-VN" sz="3600" b="1" dirty="0">
              <a:solidFill>
                <a:srgbClr val="C0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Cuộn: Ngang 4"/>
          <p:cNvSpPr/>
          <p:nvPr/>
        </p:nvSpPr>
        <p:spPr>
          <a:xfrm>
            <a:off x="714375" y="3022073"/>
            <a:ext cx="11268205" cy="2900539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4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13995-6363-41EB-A2CA-BEF563D80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" t="2444" r="6250" b="6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4">
            <a:extLst>
              <a:ext uri="{FF2B5EF4-FFF2-40B4-BE49-F238E27FC236}">
                <a16:creationId xmlns:a16="http://schemas.microsoft.com/office/drawing/2014/main" id="{C934876E-50D9-4DF4-A29E-6BD95D9E4193}"/>
              </a:ext>
            </a:extLst>
          </p:cNvPr>
          <p:cNvSpPr/>
          <p:nvPr/>
        </p:nvSpPr>
        <p:spPr>
          <a:xfrm>
            <a:off x="2890942" y="2595371"/>
            <a:ext cx="6045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Luyện</a:t>
            </a:r>
            <a:r>
              <a:rPr lang="en-US" altLang="zh-CN" sz="7200" b="1" dirty="0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đọc</a:t>
            </a:r>
            <a:r>
              <a:rPr lang="en-US" altLang="zh-CN" sz="7200" b="1" dirty="0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diễn</a:t>
            </a:r>
            <a:r>
              <a:rPr lang="en-US" altLang="zh-CN" sz="7200" b="1" dirty="0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cảm</a:t>
            </a:r>
            <a:endParaRPr lang="en-US" altLang="zh-CN" sz="7200" b="1" dirty="0">
              <a:solidFill>
                <a:srgbClr val="FF0000"/>
              </a:solidFill>
              <a:latin typeface="HP001 5 hàng" panose="020B06030503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45464E-1BB0-45E0-A2B3-EF9440AE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3" t="19704" r="7053" b="8712"/>
          <a:stretch/>
        </p:blipFill>
        <p:spPr>
          <a:xfrm>
            <a:off x="-1" y="-28575"/>
            <a:ext cx="12192000" cy="6858000"/>
          </a:xfrm>
          <a:prstGeom prst="rect">
            <a:avLst/>
          </a:prstGeom>
        </p:spPr>
      </p:pic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01A9FE59-615A-4FBF-9677-E8759341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24854"/>
            <a:ext cx="11591925" cy="340414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vi-VN" sz="3200" dirty="0">
                <a:latin typeface="+mj-lt"/>
              </a:rPr>
              <a:t>      Hai </a:t>
            </a:r>
            <a:r>
              <a:rPr lang="vi-VN" sz="3200" dirty="0" err="1">
                <a:latin typeface="+mj-lt"/>
              </a:rPr>
              <a:t>chị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đến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nhà</a:t>
            </a:r>
            <a:r>
              <a:rPr lang="vi-VN" sz="3200" dirty="0">
                <a:latin typeface="+mj-lt"/>
              </a:rPr>
              <a:t>, tôi </a:t>
            </a:r>
            <a:r>
              <a:rPr lang="vi-VN" sz="3200" dirty="0" err="1">
                <a:latin typeface="+mj-lt"/>
              </a:rPr>
              <a:t>mắng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gái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dám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nói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dối</a:t>
            </a:r>
            <a:r>
              <a:rPr lang="vi-VN" sz="3200" dirty="0">
                <a:latin typeface="+mj-lt"/>
              </a:rPr>
              <a:t> ba </a:t>
            </a:r>
            <a:r>
              <a:rPr lang="vi-VN" sz="3200" dirty="0" err="1">
                <a:latin typeface="+mj-lt"/>
              </a:rPr>
              <a:t>bỏ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học</a:t>
            </a:r>
            <a:r>
              <a:rPr lang="vi-VN" sz="3200" dirty="0">
                <a:latin typeface="+mj-lt"/>
              </a:rPr>
              <a:t> đi chơi, không </a:t>
            </a:r>
            <a:r>
              <a:rPr lang="vi-VN" sz="3200" dirty="0" err="1">
                <a:latin typeface="+mj-lt"/>
              </a:rPr>
              <a:t>chịu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khó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học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hành</a:t>
            </a:r>
            <a:r>
              <a:rPr lang="vi-VN" sz="3200" dirty="0">
                <a:latin typeface="+mj-lt"/>
              </a:rPr>
              <a:t>. Nhưng </a:t>
            </a:r>
            <a:r>
              <a:rPr lang="vi-VN" sz="3200" dirty="0" err="1">
                <a:latin typeface="+mj-lt"/>
              </a:rPr>
              <a:t>đáp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lại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sự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giận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dữ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tôi, </a:t>
            </a:r>
            <a:r>
              <a:rPr lang="vi-VN" sz="3200" dirty="0" err="1">
                <a:latin typeface="+mj-lt"/>
              </a:rPr>
              <a:t>nó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thủng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thẳng</a:t>
            </a:r>
            <a:r>
              <a:rPr lang="vi-VN" sz="3200" dirty="0">
                <a:latin typeface="+mj-lt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200" dirty="0">
                <a:latin typeface="+mj-lt"/>
              </a:rPr>
              <a:t>Em đi </a:t>
            </a:r>
            <a:r>
              <a:rPr lang="vi-VN" sz="3200" dirty="0" err="1">
                <a:latin typeface="+mj-lt"/>
              </a:rPr>
              <a:t>tập</a:t>
            </a:r>
            <a:r>
              <a:rPr lang="vi-VN" sz="3200" dirty="0">
                <a:latin typeface="+mj-lt"/>
              </a:rPr>
              <a:t> văn </a:t>
            </a:r>
            <a:r>
              <a:rPr lang="vi-VN" sz="3200" dirty="0" err="1">
                <a:latin typeface="+mj-lt"/>
              </a:rPr>
              <a:t>nghệ</a:t>
            </a:r>
            <a:r>
              <a:rPr lang="vi-VN" sz="32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200" dirty="0" err="1">
                <a:latin typeface="+mj-lt"/>
              </a:rPr>
              <a:t>Mày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tập</a:t>
            </a:r>
            <a:r>
              <a:rPr lang="vi-VN" sz="3200" dirty="0">
                <a:latin typeface="+mj-lt"/>
              </a:rPr>
              <a:t> văn </a:t>
            </a:r>
            <a:r>
              <a:rPr lang="vi-VN" sz="3200" dirty="0" err="1">
                <a:latin typeface="+mj-lt"/>
              </a:rPr>
              <a:t>nghệ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rạp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chiếu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bóng</a:t>
            </a:r>
            <a:r>
              <a:rPr lang="vi-VN" sz="3200" dirty="0">
                <a:latin typeface="+mj-lt"/>
              </a:rPr>
              <a:t> à?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3200" dirty="0" err="1">
                <a:latin typeface="+mj-lt"/>
              </a:rPr>
              <a:t>Nó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cười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giả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bộ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latin typeface="+mj-lt"/>
              </a:rPr>
              <a:t>ngây thơ: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200" dirty="0" err="1">
                <a:latin typeface="+mj-lt"/>
              </a:rPr>
              <a:t>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chị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cũng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đó</a:t>
            </a:r>
            <a:r>
              <a:rPr lang="vi-VN" sz="3200" dirty="0">
                <a:latin typeface="+mj-lt"/>
              </a:rPr>
              <a:t> sao? Hồi nãy chị 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</a:rPr>
              <a:t>đi học nhóm mà 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3200" dirty="0">
                <a:latin typeface="+mj-lt"/>
              </a:rPr>
              <a:t>   Tôi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sững sờ</a:t>
            </a:r>
            <a:r>
              <a:rPr lang="vi-VN" sz="3200" dirty="0">
                <a:latin typeface="+mj-lt"/>
              </a:rPr>
              <a:t>, đứng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im như phỗng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Ngước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nhìn</a:t>
            </a:r>
            <a:r>
              <a:rPr lang="vi-VN" sz="3200" dirty="0">
                <a:latin typeface="+mj-lt"/>
              </a:rPr>
              <a:t> ba, tôi </a:t>
            </a:r>
            <a:r>
              <a:rPr lang="vi-VN" sz="3200" dirty="0" err="1">
                <a:latin typeface="+mj-lt"/>
              </a:rPr>
              <a:t>đợi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trận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cuồng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phong</a:t>
            </a:r>
            <a:r>
              <a:rPr lang="vi-VN" sz="3200" dirty="0">
                <a:latin typeface="+mj-lt"/>
              </a:rPr>
              <a:t>. Nhưng ba tôi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buồn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rầu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bảo</a:t>
            </a:r>
            <a:r>
              <a:rPr lang="vi-VN" sz="3200" dirty="0"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3200" dirty="0">
                <a:latin typeface="+mj-lt"/>
              </a:rPr>
              <a:t>-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con </a:t>
            </a:r>
            <a:r>
              <a:rPr lang="vi-VN" sz="3200" dirty="0" err="1">
                <a:latin typeface="+mj-lt"/>
              </a:rPr>
              <a:t>ráng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bảo</a:t>
            </a:r>
            <a:r>
              <a:rPr lang="vi-VN" sz="3200" dirty="0">
                <a:latin typeface="+mj-lt"/>
              </a:rPr>
              <a:t> ban nhau </a:t>
            </a:r>
            <a:r>
              <a:rPr lang="vi-VN" sz="3200" dirty="0" err="1">
                <a:latin typeface="+mj-lt"/>
              </a:rPr>
              <a:t>mà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học</a:t>
            </a:r>
            <a:r>
              <a:rPr lang="vi-VN" sz="3200" dirty="0">
                <a:latin typeface="+mj-lt"/>
              </a:rPr>
              <a:t> cho nên </a:t>
            </a:r>
            <a:r>
              <a:rPr lang="vi-VN" sz="3200" dirty="0" err="1">
                <a:latin typeface="+mj-lt"/>
              </a:rPr>
              <a:t>người</a:t>
            </a:r>
            <a:r>
              <a:rPr lang="vi-VN" sz="3200" dirty="0"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0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82"/>
    </mc:Choice>
    <mc:Fallback xmlns="">
      <p:transition spd="slow" advTm="6858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id="{AECEC3BD-FBC6-40C2-948B-45EE12A1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7"/>
          <a:stretch/>
        </p:blipFill>
        <p:spPr>
          <a:xfrm>
            <a:off x="0" y="4509120"/>
            <a:ext cx="12192000" cy="2348879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2D7E4C8-5A6E-4EFE-87AE-29137274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"/>
            <a:ext cx="4035760" cy="2850884"/>
          </a:xfrm>
          <a:prstGeom prst="rect">
            <a:avLst/>
          </a:prstGeom>
          <a:noFill/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477188" y="2101918"/>
            <a:ext cx="6200212" cy="26583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tôi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273050" indent="-273050">
              <a:buFont typeface="Arial" panose="020B0604020202020204" pitchFamily="34" charset="0"/>
              <a:buNone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Trung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lập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201BA0EC-7202-4EA3-A035-B55AA2382833}"/>
              </a:ext>
            </a:extLst>
          </p:cNvPr>
          <p:cNvSpPr txBox="1"/>
          <p:nvPr/>
        </p:nvSpPr>
        <p:spPr>
          <a:xfrm>
            <a:off x="4550374" y="719828"/>
            <a:ext cx="4053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4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5"/>
    </mc:Choice>
    <mc:Fallback xmlns="">
      <p:transition spd="slow" advTm="23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5">
            <a:extLst>
              <a:ext uri="{FF2B5EF4-FFF2-40B4-BE49-F238E27FC236}">
                <a16:creationId xmlns:a16="http://schemas.microsoft.com/office/drawing/2014/main" id="{668227BF-D616-4826-842F-E79145858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946171"/>
      </p:ext>
    </p:extLst>
  </p:cSld>
  <p:clrMapOvr>
    <a:masterClrMapping/>
  </p:clrMapOvr>
  <p:transition spd="slow" advTm="5146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FD9E15-F7B2-424A-A76E-63980E1BB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3112" r="6875" b="7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EE88078-D0D9-4A9E-9B97-D1C7BA7FA966}"/>
              </a:ext>
            </a:extLst>
          </p:cNvPr>
          <p:cNvSpPr/>
          <p:nvPr/>
        </p:nvSpPr>
        <p:spPr>
          <a:xfrm>
            <a:off x="3111650" y="2569929"/>
            <a:ext cx="5684520" cy="18745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id="{0EBEE3DB-1CBD-4878-85F0-AE845E6ECD94}"/>
              </a:ext>
            </a:extLst>
          </p:cNvPr>
          <p:cNvSpPr/>
          <p:nvPr/>
        </p:nvSpPr>
        <p:spPr>
          <a:xfrm>
            <a:off x="3238230" y="3787136"/>
            <a:ext cx="6045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Chị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tôi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" name="组合 31">
            <a:extLst>
              <a:ext uri="{FF2B5EF4-FFF2-40B4-BE49-F238E27FC236}">
                <a16:creationId xmlns:a16="http://schemas.microsoft.com/office/drawing/2014/main" id="{8D969BB5-524F-48B2-B162-D4E8A3F6DDF6}"/>
              </a:ext>
            </a:extLst>
          </p:cNvPr>
          <p:cNvGrpSpPr/>
          <p:nvPr/>
        </p:nvGrpSpPr>
        <p:grpSpPr>
          <a:xfrm>
            <a:off x="4188372" y="3164417"/>
            <a:ext cx="4337150" cy="659038"/>
            <a:chOff x="4371252" y="2768177"/>
            <a:chExt cx="3724600" cy="659038"/>
          </a:xfrm>
        </p:grpSpPr>
        <p:sp>
          <p:nvSpPr>
            <p:cNvPr id="5" name="矩形 21">
              <a:extLst>
                <a:ext uri="{FF2B5EF4-FFF2-40B4-BE49-F238E27FC236}">
                  <a16:creationId xmlns:a16="http://schemas.microsoft.com/office/drawing/2014/main" id="{640F8CDB-0CF0-4868-B440-24236B813C40}"/>
                </a:ext>
              </a:extLst>
            </p:cNvPr>
            <p:cNvSpPr/>
            <p:nvPr/>
          </p:nvSpPr>
          <p:spPr>
            <a:xfrm>
              <a:off x="5084536" y="2768177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b="1" u="sng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Tập</a:t>
              </a:r>
              <a:r>
                <a:rPr lang="en-US" altLang="zh-CN" sz="3600" b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u="sng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endParaRPr lang="zh-CN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6" name="组合 24">
              <a:extLst>
                <a:ext uri="{FF2B5EF4-FFF2-40B4-BE49-F238E27FC236}">
                  <a16:creationId xmlns:a16="http://schemas.microsoft.com/office/drawing/2014/main" id="{4143626F-CCBD-4608-9482-4235ECA4C90E}"/>
                </a:ext>
              </a:extLst>
            </p:cNvPr>
            <p:cNvGrpSpPr/>
            <p:nvPr/>
          </p:nvGrpSpPr>
          <p:grpSpPr>
            <a:xfrm>
              <a:off x="4371252" y="2894674"/>
              <a:ext cx="901788" cy="532541"/>
              <a:chOff x="4213860" y="2863166"/>
              <a:chExt cx="1440180" cy="850482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id="{8DD5EABE-7117-41D0-A3F3-D17081348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1" name="图片 23">
                <a:extLst>
                  <a:ext uri="{FF2B5EF4-FFF2-40B4-BE49-F238E27FC236}">
                    <a16:creationId xmlns:a16="http://schemas.microsoft.com/office/drawing/2014/main" id="{1662B46A-FA91-4B58-A29A-4DCCCFEE2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3860" y="2863166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7" name="组合 25">
              <a:extLst>
                <a:ext uri="{FF2B5EF4-FFF2-40B4-BE49-F238E27FC236}">
                  <a16:creationId xmlns:a16="http://schemas.microsoft.com/office/drawing/2014/main" id="{A557EC85-9B19-4E95-9AF1-DF3AC0F64A10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8" name="图片 26">
                <a:extLst>
                  <a:ext uri="{FF2B5EF4-FFF2-40B4-BE49-F238E27FC236}">
                    <a16:creationId xmlns:a16="http://schemas.microsoft.com/office/drawing/2014/main" id="{C28B0099-C824-4155-9D48-EA753D329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id="{C450DA70-3EA6-4E1B-A6A0-5A80693E8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FF19417-3CEA-43DB-90BE-E5A7756558B8}"/>
              </a:ext>
            </a:extLst>
          </p:cNvPr>
          <p:cNvSpPr txBox="1"/>
          <p:nvPr/>
        </p:nvSpPr>
        <p:spPr>
          <a:xfrm>
            <a:off x="1984123" y="2435602"/>
            <a:ext cx="893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111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751706-2F3C-4569-8B22-DA7EA485E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3112" r="6875" b="7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2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6854" y="853514"/>
            <a:ext cx="10426889" cy="5534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C68EE5C-3096-48CE-A4DB-F996E492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257" y="2137875"/>
            <a:ext cx="10655729" cy="36104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Đoạn 1: Từ đầu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tặc lưỡi cho qua.</a:t>
            </a:r>
          </a:p>
          <a:p>
            <a:pPr>
              <a:buFontTx/>
              <a:buChar char="-"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Đoạn 2: Tiếp the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người.</a:t>
            </a:r>
          </a:p>
          <a:p>
            <a:pPr>
              <a:buFontTx/>
              <a:buChar char="-"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03666C-D743-4462-8429-F790A5D69C93}"/>
              </a:ext>
            </a:extLst>
          </p:cNvPr>
          <p:cNvSpPr txBox="1"/>
          <p:nvPr/>
        </p:nvSpPr>
        <p:spPr>
          <a:xfrm>
            <a:off x="6429921" y="2137875"/>
            <a:ext cx="49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pic>
        <p:nvPicPr>
          <p:cNvPr id="6" name="PA_图片 6" descr="图片包含 运输, 气球, 航空器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990" y="0"/>
            <a:ext cx="1472388" cy="12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D158CB-BC1C-0846-BDC7-C8C7575B0B4B}"/>
              </a:ext>
            </a:extLst>
          </p:cNvPr>
          <p:cNvSpPr/>
          <p:nvPr/>
        </p:nvSpPr>
        <p:spPr>
          <a:xfrm>
            <a:off x="1781656" y="874229"/>
            <a:ext cx="7635421" cy="11397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89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3863" y="750742"/>
            <a:ext cx="4196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Luyện đọc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vi-VN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195086" y="2124937"/>
            <a:ext cx="3801828" cy="10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5" rIns="91349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err="1">
                <a:cs typeface="Times New Roman" panose="02020603050405020304" pitchFamily="18" charset="0"/>
              </a:rPr>
              <a:t>tặc</a:t>
            </a:r>
            <a:r>
              <a:rPr lang="en-US" altLang="en-US" sz="6000" dirty="0"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cs typeface="Times New Roman" panose="02020603050405020304" pitchFamily="18" charset="0"/>
              </a:rPr>
              <a:t>lưỡi</a:t>
            </a:r>
            <a:r>
              <a:rPr lang="en-US" altLang="en-US" sz="6000" dirty="0"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195086" y="3429000"/>
            <a:ext cx="4941622" cy="10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5" rIns="91349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err="1">
                <a:cs typeface="Times New Roman" panose="02020603050405020304" pitchFamily="18" charset="0"/>
              </a:rPr>
              <a:t>thủng</a:t>
            </a:r>
            <a:r>
              <a:rPr lang="en-US" altLang="en-US" sz="6000" dirty="0"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cs typeface="Times New Roman" panose="02020603050405020304" pitchFamily="18" charset="0"/>
              </a:rPr>
              <a:t>thẳng</a:t>
            </a:r>
            <a:r>
              <a:rPr lang="en-US" altLang="en-US" sz="6000" dirty="0"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499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7EBA0F-E2C4-288A-2D06-D0725AF39280}"/>
              </a:ext>
            </a:extLst>
          </p:cNvPr>
          <p:cNvSpPr/>
          <p:nvPr/>
        </p:nvSpPr>
        <p:spPr>
          <a:xfrm>
            <a:off x="3861389" y="522141"/>
            <a:ext cx="4166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1000"/>
              </a:spcBef>
            </a:pP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câu: </a:t>
            </a:r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id="{9B7061EA-3110-A8A5-7AB7-89B2E39C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1707427"/>
            <a:ext cx="11566772" cy="40790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Thỉnh thoảng, hai chị em lại cười phá lên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nhắc lại chuyện nó rủ bạn vào rạp chiếu bóng chọc tức tôi, làm cho tôi tỉnh ngộ.</a:t>
            </a:r>
          </a:p>
        </p:txBody>
      </p:sp>
      <p:cxnSp>
        <p:nvCxnSpPr>
          <p:cNvPr id="6" name="Đường nối Thẳng 4">
            <a:extLst>
              <a:ext uri="{FF2B5EF4-FFF2-40B4-BE49-F238E27FC236}">
                <a16:creationId xmlns:a16="http://schemas.microsoft.com/office/drawing/2014/main" id="{27C03307-AF56-19C0-02D8-DCF3E929BF8E}"/>
              </a:ext>
            </a:extLst>
          </p:cNvPr>
          <p:cNvCxnSpPr>
            <a:cxnSpLocks/>
          </p:cNvCxnSpPr>
          <p:nvPr/>
        </p:nvCxnSpPr>
        <p:spPr>
          <a:xfrm flipH="1">
            <a:off x="10739471" y="1830113"/>
            <a:ext cx="233474" cy="6349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4">
            <a:extLst>
              <a:ext uri="{FF2B5EF4-FFF2-40B4-BE49-F238E27FC236}">
                <a16:creationId xmlns:a16="http://schemas.microsoft.com/office/drawing/2014/main" id="{7136907F-6B26-F50B-9F17-2A55D9BB5833}"/>
              </a:ext>
            </a:extLst>
          </p:cNvPr>
          <p:cNvCxnSpPr>
            <a:cxnSpLocks/>
          </p:cNvCxnSpPr>
          <p:nvPr/>
        </p:nvCxnSpPr>
        <p:spPr>
          <a:xfrm flipH="1">
            <a:off x="3946193" y="2465066"/>
            <a:ext cx="236714" cy="7017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2">
            <a:extLst>
              <a:ext uri="{FF2B5EF4-FFF2-40B4-BE49-F238E27FC236}">
                <a16:creationId xmlns:a16="http://schemas.microsoft.com/office/drawing/2014/main" id="{0C03F69F-ACE6-4A39-AAE1-444AE133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0"/>
            <a:ext cx="12192000" cy="684917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9C2E6B-76FC-4C34-BE2A-AF416546ACC3}"/>
              </a:ext>
            </a:extLst>
          </p:cNvPr>
          <p:cNvCxnSpPr/>
          <p:nvPr/>
        </p:nvCxnSpPr>
        <p:spPr>
          <a:xfrm>
            <a:off x="128016" y="411480"/>
            <a:ext cx="3685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EE5C66-D37A-42BA-9E4E-FDD42DB7A18F}"/>
              </a:ext>
            </a:extLst>
          </p:cNvPr>
          <p:cNvCxnSpPr>
            <a:cxnSpLocks/>
          </p:cNvCxnSpPr>
          <p:nvPr/>
        </p:nvCxnSpPr>
        <p:spPr>
          <a:xfrm>
            <a:off x="8321040" y="420624"/>
            <a:ext cx="35935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1C21922-22E2-4C4C-8A9D-35D245EF18DE}"/>
              </a:ext>
            </a:extLst>
          </p:cNvPr>
          <p:cNvSpPr txBox="1"/>
          <p:nvPr/>
        </p:nvSpPr>
        <p:spPr>
          <a:xfrm>
            <a:off x="684370" y="1548585"/>
            <a:ext cx="116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en-US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D0B3C-FEA4-4CDA-BAFC-4EB532F7EF79}"/>
              </a:ext>
            </a:extLst>
          </p:cNvPr>
          <p:cNvSpPr txBox="1"/>
          <p:nvPr/>
        </p:nvSpPr>
        <p:spPr>
          <a:xfrm>
            <a:off x="679393" y="2172164"/>
            <a:ext cx="442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D4F862-23F4-4181-9A39-2BA13067B8DF}"/>
              </a:ext>
            </a:extLst>
          </p:cNvPr>
          <p:cNvSpPr txBox="1"/>
          <p:nvPr/>
        </p:nvSpPr>
        <p:spPr>
          <a:xfrm>
            <a:off x="5225506" y="2214735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Ráng</a:t>
            </a:r>
            <a:r>
              <a:rPr lang="en-US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6415A7D-4BAA-4AED-83B9-E7CDBFE9BED4}"/>
              </a:ext>
            </a:extLst>
          </p:cNvPr>
          <p:cNvSpPr/>
          <p:nvPr/>
        </p:nvSpPr>
        <p:spPr>
          <a:xfrm>
            <a:off x="173736" y="5665369"/>
            <a:ext cx="3593592" cy="1069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CC620F-CB45-4EEB-A45F-4CF4D86D3373}"/>
              </a:ext>
            </a:extLst>
          </p:cNvPr>
          <p:cNvSpPr/>
          <p:nvPr/>
        </p:nvSpPr>
        <p:spPr>
          <a:xfrm>
            <a:off x="4179570" y="5665369"/>
            <a:ext cx="3593592" cy="1069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phỗng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D777945-0E77-4942-BAB5-11ED3DB293E3}"/>
              </a:ext>
            </a:extLst>
          </p:cNvPr>
          <p:cNvSpPr/>
          <p:nvPr/>
        </p:nvSpPr>
        <p:spPr>
          <a:xfrm>
            <a:off x="8093964" y="5665369"/>
            <a:ext cx="3923865" cy="1069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6">
            <a:extLst>
              <a:ext uri="{FF2B5EF4-FFF2-40B4-BE49-F238E27FC236}">
                <a16:creationId xmlns:a16="http://schemas.microsoft.com/office/drawing/2014/main" id="{3E9356D0-F97D-4264-823D-87DDB533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78" y="-1023201"/>
            <a:ext cx="5567423" cy="2515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6A521-60A5-4012-93D4-824485EFC4EE}"/>
              </a:ext>
            </a:extLst>
          </p:cNvPr>
          <p:cNvSpPr txBox="1"/>
          <p:nvPr/>
        </p:nvSpPr>
        <p:spPr>
          <a:xfrm>
            <a:off x="3763635" y="371669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GIẢI NGHĨA TỪ</a:t>
            </a:r>
          </a:p>
        </p:txBody>
      </p:sp>
      <p:pic>
        <p:nvPicPr>
          <p:cNvPr id="19" name="图片 30">
            <a:extLst>
              <a:ext uri="{FF2B5EF4-FFF2-40B4-BE49-F238E27FC236}">
                <a16:creationId xmlns:a16="http://schemas.microsoft.com/office/drawing/2014/main" id="{0DDBB5B2-8C95-4456-8514-563BBDC6EA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001" y="-89064"/>
            <a:ext cx="1967999" cy="17877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4FBB9E-F6F0-443E-93B5-102B37A4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767"/>
            <a:ext cx="4062549" cy="27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13B79CEC-3F76-4850-A3EA-60F8AD2FF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9" y="2926081"/>
            <a:ext cx="3592286" cy="2586446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id="{A8E6A9B8-95AC-4755-869D-DB83B4E96B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54" y="2899953"/>
            <a:ext cx="4236720" cy="2651761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5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1"/>
    </mc:Choice>
    <mc:Fallback xmlns="">
      <p:transition spd="slow" advTm="54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1" grpId="0" animBg="1"/>
      <p:bldP spid="22" grpId="0" animBg="1"/>
      <p:bldP spid="23" grpId="0" animBg="1"/>
    </p:bldLst>
  </p:timing>
  <p:extLst>
    <p:ext uri="{3A86A75C-4F4B-4683-9AE1-C65F6400EC91}">
      <p14:laserTraceLst xmlns:p14="http://schemas.microsoft.com/office/powerpoint/2010/main">
        <p14:tracePtLst>
          <p14:tracePt t="18775" x="4240213" y="1819275"/>
          <p14:tracePt t="18947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D147A5-D5A3-4B6C-8BB2-2BE7777F4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" t="2444" r="6250" b="6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4">
            <a:extLst>
              <a:ext uri="{FF2B5EF4-FFF2-40B4-BE49-F238E27FC236}">
                <a16:creationId xmlns:a16="http://schemas.microsoft.com/office/drawing/2014/main" id="{C63CF479-6E84-490E-96EC-EE1BF0FCE0C8}"/>
              </a:ext>
            </a:extLst>
          </p:cNvPr>
          <p:cNvSpPr/>
          <p:nvPr/>
        </p:nvSpPr>
        <p:spPr>
          <a:xfrm>
            <a:off x="3270743" y="2682068"/>
            <a:ext cx="6045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5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3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0.8|7.3|2.9|10.8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0.7|1.4|5.3|33.9|3.5|8.8|2.5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0.8|3.1|0.6|2.3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4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4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Chủ đề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2827</TotalTime>
  <Words>673</Words>
  <Application>Microsoft Office PowerPoint</Application>
  <PresentationFormat>Widescreen</PresentationFormat>
  <Paragraphs>61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HP001 4 hàng</vt:lpstr>
      <vt:lpstr>HP001 5 hàng</vt:lpstr>
      <vt:lpstr>Times New Roman</vt:lpstr>
      <vt:lpstr>Ubuntu</vt:lpstr>
      <vt:lpstr>Chủ đề Office</vt:lpstr>
      <vt:lpstr>Office Theme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giờ lớp 4.1</dc:title>
  <dc:creator>hoaipham12031996@gmail.com</dc:creator>
  <cp:lastModifiedBy>Phan Bao Ngoc</cp:lastModifiedBy>
  <cp:revision>230</cp:revision>
  <dcterms:created xsi:type="dcterms:W3CDTF">2020-10-12T07:53:54Z</dcterms:created>
  <dcterms:modified xsi:type="dcterms:W3CDTF">2022-10-09T15:06:40Z</dcterms:modified>
</cp:coreProperties>
</file>