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820" r:id="rId3"/>
  </p:sldMasterIdLst>
  <p:notesMasterIdLst>
    <p:notesMasterId r:id="rId27"/>
  </p:notesMasterIdLst>
  <p:sldIdLst>
    <p:sldId id="436" r:id="rId4"/>
    <p:sldId id="427" r:id="rId5"/>
    <p:sldId id="276" r:id="rId6"/>
    <p:sldId id="430" r:id="rId7"/>
    <p:sldId id="429" r:id="rId8"/>
    <p:sldId id="315" r:id="rId9"/>
    <p:sldId id="425" r:id="rId10"/>
    <p:sldId id="422" r:id="rId11"/>
    <p:sldId id="423" r:id="rId12"/>
    <p:sldId id="424" r:id="rId13"/>
    <p:sldId id="316" r:id="rId14"/>
    <p:sldId id="432" r:id="rId15"/>
    <p:sldId id="391" r:id="rId16"/>
    <p:sldId id="392" r:id="rId17"/>
    <p:sldId id="397" r:id="rId18"/>
    <p:sldId id="393" r:id="rId19"/>
    <p:sldId id="434" r:id="rId20"/>
    <p:sldId id="398" r:id="rId21"/>
    <p:sldId id="435" r:id="rId22"/>
    <p:sldId id="433" r:id="rId23"/>
    <p:sldId id="408" r:id="rId24"/>
    <p:sldId id="308" r:id="rId25"/>
    <p:sldId id="43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6" d="100"/>
          <a:sy n="46" d="100"/>
        </p:scale>
        <p:origin x="-1440" y="-7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ECFC0-1F77-405F-9351-A3CC9AAA6CA1}"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5E2B3-70EA-4BD2-8B36-C688BDC7C490}" type="slidenum">
              <a:rPr lang="en-US" smtClean="0"/>
              <a:t>‹#›</a:t>
            </a:fld>
            <a:endParaRPr lang="en-US"/>
          </a:p>
        </p:txBody>
      </p:sp>
    </p:spTree>
    <p:extLst>
      <p:ext uri="{BB962C8B-B14F-4D97-AF65-F5344CB8AC3E}">
        <p14:creationId xmlns:p14="http://schemas.microsoft.com/office/powerpoint/2010/main" val="218956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13</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14</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15</a:t>
            </a:fld>
            <a:endParaRPr lang="zh-CN" altLang="en-US">
              <a:solidFill>
                <a:prstClr val="black"/>
              </a:solidFill>
              <a:ea typeface="宋体"/>
            </a:endParaRPr>
          </a:p>
        </p:txBody>
      </p:sp>
    </p:spTree>
    <p:extLst>
      <p:ext uri="{BB962C8B-B14F-4D97-AF65-F5344CB8AC3E}">
        <p14:creationId xmlns:p14="http://schemas.microsoft.com/office/powerpoint/2010/main" val="90945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16</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17</a:t>
            </a:fld>
            <a:endParaRPr lang="zh-CN" altLang="en-US">
              <a:solidFill>
                <a:prstClr val="black"/>
              </a:solidFill>
              <a:ea typeface="宋体"/>
            </a:endParaRPr>
          </a:p>
        </p:txBody>
      </p:sp>
    </p:spTree>
    <p:extLst>
      <p:ext uri="{BB962C8B-B14F-4D97-AF65-F5344CB8AC3E}">
        <p14:creationId xmlns:p14="http://schemas.microsoft.com/office/powerpoint/2010/main" val="295760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18</a:t>
            </a:fld>
            <a:endParaRPr lang="zh-CN" altLang="en-US">
              <a:solidFill>
                <a:prstClr val="black"/>
              </a:solidFill>
              <a:ea typeface="宋体"/>
            </a:endParaRPr>
          </a:p>
        </p:txBody>
      </p:sp>
    </p:spTree>
    <p:extLst>
      <p:ext uri="{BB962C8B-B14F-4D97-AF65-F5344CB8AC3E}">
        <p14:creationId xmlns:p14="http://schemas.microsoft.com/office/powerpoint/2010/main" val="334304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23</a:t>
            </a:fld>
            <a:endParaRPr lang="en-US"/>
          </a:p>
        </p:txBody>
      </p:sp>
    </p:spTree>
    <p:extLst>
      <p:ext uri="{BB962C8B-B14F-4D97-AF65-F5344CB8AC3E}">
        <p14:creationId xmlns:p14="http://schemas.microsoft.com/office/powerpoint/2010/main" val="246567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6763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25377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91828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B20B6-1C89-4057-B793-3BAC6EA85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222697C-38AC-4016-882C-884F95C48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CEB140C6-9B3E-4E8C-A764-BB79EDDF91B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E571737-7E22-46C3-8367-05B514AC0A1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B5AD928-14EF-4418-B0A8-F3D5C26F4DE8}"/>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927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377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2BD6A-57A1-4523-B1E2-9998AD61B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C9F623B-9615-4530-82DB-E70029C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D965C83-4E21-43DD-87AB-7F3B38874E3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18F6310-4CF8-44DC-833E-E9283CA1E0C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B1A70B6-C946-41ED-9B11-ECF1F5556B9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7129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8766E-E6BB-4306-90A8-34701C99C1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8BE269C-A177-467D-A639-BE86864F9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AF44399E-1FD6-4078-82EA-DC6BDA07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70EA8D-8E63-40F6-8C9F-9BF01943B695}"/>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23A87A55-C844-4D8E-9E0F-A5A82F259F1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9E1B9B4-9AC1-428C-A944-946A06BAD97B}"/>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137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5CD14-5FCF-469C-B496-9A5931AA3CB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F857D29-653E-4F44-8E73-A6CA001C8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81F2B26-1F72-4709-8BFD-42FAC4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EC62BFEC-BBC9-4578-AD8D-AE18062B8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17E1673-2E58-4469-9E3C-C4187646C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B234A400-178E-46A4-AEB3-5A4B8ABA56AE}"/>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B99AF799-5881-4A5B-BC57-C8DD538DDC0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6FAA7CB2-39E9-4E19-981D-C96F9C6CDAA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284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798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372729E-8987-493A-BA8B-5BC2C78E071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F9351912-0C93-46F5-AE1D-2A2AF4B8716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82801707-9521-43A1-9419-78179649E5FE}"/>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0642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17093-A184-4681-A1F9-626A9C4CC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01C65D3-5490-4242-A390-2EBD7C17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15BCE266-3AA6-4547-BAE4-9C5F8FED5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FB003E6-6EE0-4950-94E9-82B7989D09F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2A3F7DF8-26A0-4347-A7AC-90F54696880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E545E8DD-2DA8-4BB4-8DBD-3028FBBA19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2623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465289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D9B81-38D2-4B56-8B0D-AAEF3007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82335523-224F-479D-9752-9A5C2B395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2860CD6-2636-4332-A9AB-AA8D0BA6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D6983FA-116F-476D-B9CA-17972A606BD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5B4319E4-0842-424E-8D60-8B6EA6F4A16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D171FB2-930C-47E6-ACEF-91C762BE58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0092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6D8E12-1FA5-480F-ADAE-A798EC8B470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3D041D-ACAA-4CA1-9DCF-5CBC09F8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BD2594C-F1AA-4D73-BD43-B8255ACB176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F74CA547-27CA-4495-BE51-AF9DE4BC8A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3A4D4A1-BB6F-433C-9BB3-D9219DECF50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465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7C7CEC7-0460-446A-BBC4-C1F2D2849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ED8B1394-8969-4118-A60D-99478CC7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D197AA4-4484-4212-8A6B-1C966045CD2A}"/>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52071E3-E290-40DD-9DB0-787BA75CC15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F05AFCD2-1E6A-4761-BB3C-7F51406227F1}"/>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91348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userDrawn="1"/>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userDrawn="1"/>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userDrawn="1"/>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userDrawn="1"/>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userDrawn="1"/>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userDrawn="1"/>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userDrawn="1"/>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userDrawn="1"/>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userDrawn="1"/>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userDrawn="1"/>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377134954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49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60"/>
        <p:cNvGrpSpPr/>
        <p:nvPr/>
      </p:nvGrpSpPr>
      <p:grpSpPr>
        <a:xfrm>
          <a:off x="0" y="0"/>
          <a:ext cx="0" cy="0"/>
          <a:chOff x="0" y="0"/>
          <a:chExt cx="0" cy="0"/>
        </a:xfrm>
      </p:grpSpPr>
      <p:grpSp>
        <p:nvGrpSpPr>
          <p:cNvPr id="1961" name="Google Shape;1961;p35"/>
          <p:cNvGrpSpPr/>
          <p:nvPr/>
        </p:nvGrpSpPr>
        <p:grpSpPr>
          <a:xfrm>
            <a:off x="-158800" y="-22124"/>
            <a:ext cx="12509600" cy="7001171"/>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extLst>
      <p:ext uri="{BB962C8B-B14F-4D97-AF65-F5344CB8AC3E}">
        <p14:creationId xmlns:p14="http://schemas.microsoft.com/office/powerpoint/2010/main" val="1144811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7242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1663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120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93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FE7CC1-971B-4666-AD91-FD99974FBFB7}"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24447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E7CC1-971B-4666-AD91-FD99974FBFB7}"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13431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E7CC1-971B-4666-AD91-FD99974FBFB7}" type="datetimeFigureOut">
              <a:rPr lang="vi-VN" smtClean="0"/>
              <a:t>11/10/2022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56844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E7CC1-971B-4666-AD91-FD99974FBFB7}" type="datetimeFigureOut">
              <a:rPr lang="vi-VN" smtClean="0"/>
              <a:t>11/10/2022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87479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E7CC1-971B-4666-AD91-FD99974FBFB7}" type="datetimeFigureOut">
              <a:rPr lang="vi-VN" smtClean="0"/>
              <a:t>11/10/2022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61904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85319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0207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E7CC1-971B-4666-AD91-FD99974FBFB7}" type="datetimeFigureOut">
              <a:rPr lang="vi-VN" smtClean="0"/>
              <a:t>11/10/2022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251EC-5ABE-4381-98FC-BEC42D79A1ED}" type="slidenum">
              <a:rPr lang="vi-VN" smtClean="0"/>
              <a:t>‹#›</a:t>
            </a:fld>
            <a:endParaRPr lang="vi-VN"/>
          </a:p>
        </p:txBody>
      </p:sp>
    </p:spTree>
    <p:extLst>
      <p:ext uri="{BB962C8B-B14F-4D97-AF65-F5344CB8AC3E}">
        <p14:creationId xmlns:p14="http://schemas.microsoft.com/office/powerpoint/2010/main" val="32333034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909BB63-BC2A-4A0F-82DF-B8918839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0ECDB0A-AB29-4B7F-B41A-643427D95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6494C8E-2B00-4EC3-B970-D18A94C1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230D0-F134-470C-ACCD-5706E17C2324}" type="datetimeFigureOut">
              <a:rPr lang="vi-VN" smtClean="0">
                <a:solidFill>
                  <a:prstClr val="black">
                    <a:tint val="75000"/>
                  </a:prstClr>
                </a:solidFill>
              </a:rPr>
              <a:pPr defTabSz="914400"/>
              <a:t>11/10/2022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C2D0782-F12E-4EBD-8FB8-F3D9E804B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F68DB60-38BD-4C37-8F31-A0CC2F1A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D59858-9A39-4426-B4F1-BFA319BC14C3}"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991321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4053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jfif"/><Relationship Id="rId5" Type="http://schemas.openxmlformats.org/officeDocument/2006/relationships/image" Target="../media/image18.jfif"/><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25.tiff"/><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5.xml"/><Relationship Id="rId7"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1102784" y="93134"/>
            <a:ext cx="7509933" cy="1159933"/>
          </a:xfrm>
        </p:spPr>
        <p:txBody>
          <a:bodyPr/>
          <a:lstStyle/>
          <a:p>
            <a:pPr marL="243411"/>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TRƯỜNG </a:t>
            </a:r>
            <a:r>
              <a:rPr lang="vi-VN" altLang="en-US" sz="3200" b="1" dirty="0" smtClean="0">
                <a:latin typeface="Times New Roman" panose="02020603050405020304" pitchFamily="18" charset="0"/>
                <a:cs typeface="Times New Roman" panose="02020603050405020304" pitchFamily="18" charset="0"/>
              </a:rPr>
              <a:t>T</a:t>
            </a:r>
            <a:r>
              <a:rPr lang="en-US" altLang="en-US" sz="3200" b="1" dirty="0" smtClean="0">
                <a:latin typeface="Times New Roman" panose="02020603050405020304" pitchFamily="18" charset="0"/>
                <a:cs typeface="Times New Roman" panose="02020603050405020304" pitchFamily="18" charset="0"/>
              </a:rPr>
              <a:t>IỂU HỌC </a:t>
            </a:r>
            <a:r>
              <a:rPr lang="vi-VN" altLang="en-US" sz="3200" b="1" dirty="0" smtClean="0">
                <a:latin typeface="Times New Roman" panose="02020603050405020304" pitchFamily="18" charset="0"/>
                <a:cs typeface="Times New Roman" panose="02020603050405020304" pitchFamily="18" charset="0"/>
              </a:rPr>
              <a:t>ÁI MỘ A</a:t>
            </a:r>
            <a:r>
              <a:rPr lang="vi-VN" altLang="en-US" sz="3200" b="1" dirty="0">
                <a:latin typeface="Times New Roman" panose="02020603050405020304" pitchFamily="18" charset="0"/>
                <a:cs typeface="Times New Roman" panose="02020603050405020304" pitchFamily="18" charset="0"/>
              </a:rPr>
              <a:t/>
            </a:r>
            <a:br>
              <a:rPr lang="vi-VN"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 xmlns:a16="http://schemas.microsoft.com/office/drawing/2014/main" id="{56DE42D4-AD39-4749-86CA-7A465CDB99E7}"/>
              </a:ext>
            </a:extLst>
          </p:cNvPr>
          <p:cNvSpPr>
            <a:spLocks noGrp="1"/>
          </p:cNvSpPr>
          <p:nvPr>
            <p:ph type="subTitle" idx="1"/>
          </p:nvPr>
        </p:nvSpPr>
        <p:spPr>
          <a:xfrm>
            <a:off x="2897394" y="3279240"/>
            <a:ext cx="8843433" cy="1820333"/>
          </a:xfrm>
        </p:spPr>
        <p:txBody>
          <a:bodyPr>
            <a:normAutofit/>
          </a:bodyPr>
          <a:lstStyle/>
          <a:p>
            <a:pPr algn="ctr">
              <a:defRPr/>
            </a:pPr>
            <a:r>
              <a:rPr lang="en-US" sz="4267"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LỚP : 4</a:t>
            </a:r>
            <a:endParaRPr lang="vi-VN" sz="4267"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a:p>
            <a:pPr>
              <a:defRPr/>
            </a:pPr>
            <a:r>
              <a:rPr lang="en-US" sz="4267" b="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BÀI: </a:t>
            </a:r>
            <a:r>
              <a:rPr lang="en-US" sz="4267" b="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CHỊ </a:t>
            </a:r>
            <a:r>
              <a:rPr lang="en-US" sz="4267"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EM TÔI</a:t>
            </a:r>
            <a:endParaRPr lang="vi-VN" sz="4267"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sp>
        <p:nvSpPr>
          <p:cNvPr id="6" name="TextBox 5"/>
          <p:cNvSpPr txBox="1"/>
          <p:nvPr/>
        </p:nvSpPr>
        <p:spPr>
          <a:xfrm>
            <a:off x="4618049" y="1580009"/>
            <a:ext cx="2946383" cy="748988"/>
          </a:xfrm>
          <a:prstGeom prst="rect">
            <a:avLst/>
          </a:prstGeom>
          <a:noFill/>
        </p:spPr>
        <p:txBody>
          <a:bodyPr wrap="none">
            <a:spAutoFit/>
          </a:bodyPr>
          <a:lstStyle/>
          <a:p>
            <a:pPr algn="ctr">
              <a:defRPr/>
            </a:pPr>
            <a:r>
              <a:rPr lang="en-US" altLang="zh-CN" sz="4267"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TẬP </a:t>
            </a:r>
            <a:r>
              <a:rPr lang="en-US" altLang="zh-CN"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ĐỌC </a:t>
            </a:r>
            <a:r>
              <a:rPr lang="en-US" altLang="zh-CN" sz="4267"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 </a:t>
            </a:r>
            <a:endParaRPr lang="en-US" altLang="zh-CN" sz="4267"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endParaRPr>
          </a:p>
        </p:txBody>
      </p:sp>
      <p:pic>
        <p:nvPicPr>
          <p:cNvPr id="43014" name="Picture 7" descr="flower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51" y="702733"/>
            <a:ext cx="6752167"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556934"/>
            <a:ext cx="2946400"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82667" y="61385"/>
            <a:ext cx="2709333"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83377" y="3185733"/>
            <a:ext cx="6096000" cy="461665"/>
          </a:xfrm>
          <a:prstGeom prst="rect">
            <a:avLst/>
          </a:prstGeom>
        </p:spPr>
        <p:txBody>
          <a:bodyPr>
            <a:spAutoFit/>
          </a:bodyPr>
          <a:lstStyle/>
          <a:p>
            <a:pPr algn="ctr"/>
            <a:r>
              <a:rPr lang="en-US" sz="24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363569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6" name="Rectangle 5"/>
          <p:cNvSpPr/>
          <p:nvPr/>
        </p:nvSpPr>
        <p:spPr>
          <a:xfrm>
            <a:off x="439838" y="1094570"/>
            <a:ext cx="10822329" cy="3785652"/>
          </a:xfrm>
          <a:prstGeom prst="rect">
            <a:avLst/>
          </a:prstGeom>
        </p:spPr>
        <p:txBody>
          <a:bodyPr wrap="square">
            <a:spAutoFit/>
          </a:bodyPr>
          <a:lstStyle/>
          <a:p>
            <a:pPr algn="just"/>
            <a:r>
              <a:rPr lang="en-US" sz="4800" dirty="0">
                <a:solidFill>
                  <a:srgbClr val="0070C0"/>
                </a:solidFill>
                <a:latin typeface="Times New Roman" pitchFamily="18" charset="0"/>
                <a:cs typeface="Times New Roman" pitchFamily="18" charset="0"/>
              </a:rPr>
              <a:t>         </a:t>
            </a:r>
            <a:r>
              <a:rPr lang="vi-VN" sz="4800" dirty="0">
                <a:solidFill>
                  <a:srgbClr val="00206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4800" dirty="0">
              <a:solidFill>
                <a:srgbClr val="00206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10130084" y="-364926"/>
            <a:ext cx="2065298" cy="1824423"/>
          </a:xfrm>
          <a:prstGeom prst="rect">
            <a:avLst/>
          </a:prstGeom>
        </p:spPr>
      </p:pic>
      <p:pic>
        <p:nvPicPr>
          <p:cNvPr id="11" name="图片 30">
            <a:extLst>
              <a:ext uri="{FF2B5EF4-FFF2-40B4-BE49-F238E27FC236}">
                <a16:creationId xmlns="" xmlns:a16="http://schemas.microsoft.com/office/drawing/2014/main" id="{41D64D7D-B466-4818-8E4F-4672EFEC7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862" y="256058"/>
            <a:ext cx="1409205" cy="1280160"/>
          </a:xfrm>
          <a:prstGeom prst="rect">
            <a:avLst/>
          </a:prstGeom>
        </p:spPr>
      </p:pic>
      <p:pic>
        <p:nvPicPr>
          <p:cNvPr id="10" name="图片 28">
            <a:extLst>
              <a:ext uri="{FF2B5EF4-FFF2-40B4-BE49-F238E27FC236}">
                <a16:creationId xmlns="" xmlns:a16="http://schemas.microsoft.com/office/drawing/2014/main" id="{DCCCC69F-C5A0-465A-AE65-88814367A9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170438"/>
            <a:ext cx="12594294" cy="2906376"/>
          </a:xfrm>
          <a:prstGeom prst="rect">
            <a:avLst/>
          </a:prstGeom>
        </p:spPr>
      </p:pic>
    </p:spTree>
    <p:extLst>
      <p:ext uri="{BB962C8B-B14F-4D97-AF65-F5344CB8AC3E}">
        <p14:creationId xmlns:p14="http://schemas.microsoft.com/office/powerpoint/2010/main" val="61421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2">
            <a:extLst>
              <a:ext uri="{FF2B5EF4-FFF2-40B4-BE49-F238E27FC236}">
                <a16:creationId xmlns="" xmlns:a16="http://schemas.microsoft.com/office/drawing/2014/main" id="{0C03F69F-ACE6-4A39-AAE1-444AE133CF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830"/>
            <a:ext cx="12192000" cy="6849170"/>
          </a:xfrm>
          <a:prstGeom prst="rect">
            <a:avLst/>
          </a:prstGeom>
        </p:spPr>
      </p:pic>
      <p:cxnSp>
        <p:nvCxnSpPr>
          <p:cNvPr id="4" name="Straight Connector 3">
            <a:extLst>
              <a:ext uri="{FF2B5EF4-FFF2-40B4-BE49-F238E27FC236}">
                <a16:creationId xmlns="" xmlns:a16="http://schemas.microsoft.com/office/drawing/2014/main" id="{2A9C2E6B-76FC-4C34-BE2A-AF416546ACC3}"/>
              </a:ext>
            </a:extLst>
          </p:cNvPr>
          <p:cNvCxnSpPr/>
          <p:nvPr/>
        </p:nvCxnSpPr>
        <p:spPr>
          <a:xfrm>
            <a:off x="128016" y="411480"/>
            <a:ext cx="3685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1CEE5C66-D37A-42BA-9E4E-FDD42DB7A18F}"/>
              </a:ext>
            </a:extLst>
          </p:cNvPr>
          <p:cNvCxnSpPr>
            <a:cxnSpLocks/>
          </p:cNvCxnSpPr>
          <p:nvPr/>
        </p:nvCxnSpPr>
        <p:spPr>
          <a:xfrm>
            <a:off x="8321040" y="420624"/>
            <a:ext cx="35935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A1C21922-22E2-4C4C-8A9D-35D245EF18DE}"/>
              </a:ext>
            </a:extLst>
          </p:cNvPr>
          <p:cNvSpPr txBox="1"/>
          <p:nvPr/>
        </p:nvSpPr>
        <p:spPr>
          <a:xfrm>
            <a:off x="684370" y="1548585"/>
            <a:ext cx="11631168" cy="584775"/>
          </a:xfrm>
          <a:prstGeom prst="rect">
            <a:avLst/>
          </a:prstGeom>
          <a:noFill/>
        </p:spPr>
        <p:txBody>
          <a:bodyPr wrap="square" rtlCol="0">
            <a:spAutoFit/>
          </a:bodyPr>
          <a:lstStyle/>
          <a:p>
            <a:r>
              <a:rPr lang="en-US" sz="3200" dirty="0" err="1">
                <a:solidFill>
                  <a:schemeClr val="accent1">
                    <a:lumMod val="75000"/>
                  </a:schemeClr>
                </a:solidFill>
                <a:latin typeface="Times New Roman" panose="02020603050405020304" pitchFamily="18" charset="0"/>
                <a:cs typeface="Times New Roman" panose="02020603050405020304" pitchFamily="18" charset="0"/>
              </a:rPr>
              <a:t>Tặc</a:t>
            </a:r>
            <a:r>
              <a:rPr lang="en-US" sz="3200" dirty="0">
                <a:solidFill>
                  <a:schemeClr val="accent1">
                    <a:lumMod val="75000"/>
                  </a:schemeClr>
                </a:solidFill>
                <a:latin typeface="Times New Roman" panose="02020603050405020304" pitchFamily="18" charset="0"/>
                <a:cs typeface="Times New Roman" panose="02020603050405020304" pitchFamily="18" charset="0"/>
              </a:rPr>
              <a:t> l</a:t>
            </a:r>
            <a:r>
              <a:rPr lang="vi-VN" sz="3200" dirty="0">
                <a:solidFill>
                  <a:schemeClr val="accent1">
                    <a:lumMod val="75000"/>
                  </a:schemeClr>
                </a:solidFill>
                <a:latin typeface="Times New Roman" panose="02020603050405020304" pitchFamily="18" charset="0"/>
                <a:cs typeface="Times New Roman" panose="02020603050405020304" pitchFamily="18" charset="0"/>
              </a:rPr>
              <a:t>ư</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ỡi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náy</a:t>
            </a:r>
            <a:r>
              <a:rPr lang="en-US" sz="28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 xmlns:a16="http://schemas.microsoft.com/office/drawing/2014/main" id="{CE5D0B3C-FEA4-4CDA-BAFC-4EB532F7EF79}"/>
              </a:ext>
            </a:extLst>
          </p:cNvPr>
          <p:cNvSpPr txBox="1"/>
          <p:nvPr/>
        </p:nvSpPr>
        <p:spPr>
          <a:xfrm>
            <a:off x="679393" y="2172164"/>
            <a:ext cx="4425696" cy="646331"/>
          </a:xfrm>
          <a:prstGeom prst="rect">
            <a:avLst/>
          </a:prstGeom>
          <a:noFill/>
        </p:spPr>
        <p:txBody>
          <a:bodyPr wrap="square" rtlCol="0">
            <a:spAutoFit/>
          </a:bodyPr>
          <a:lstStyle/>
          <a:p>
            <a:r>
              <a:rPr lang="en-US" sz="3600" dirty="0" err="1">
                <a:solidFill>
                  <a:schemeClr val="accent1">
                    <a:lumMod val="75000"/>
                  </a:schemeClr>
                </a:solidFill>
                <a:latin typeface="Times New Roman" panose="02020603050405020304" pitchFamily="18" charset="0"/>
                <a:cs typeface="Times New Roman" panose="02020603050405020304" pitchFamily="18" charset="0"/>
              </a:rPr>
              <a:t>Giả</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vờ</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E9D4F862-23F4-4181-9A39-2BA13067B8DF}"/>
              </a:ext>
            </a:extLst>
          </p:cNvPr>
          <p:cNvSpPr txBox="1"/>
          <p:nvPr/>
        </p:nvSpPr>
        <p:spPr>
          <a:xfrm>
            <a:off x="5225506" y="2214735"/>
            <a:ext cx="6601968" cy="584775"/>
          </a:xfrm>
          <a:prstGeom prst="rect">
            <a:avLst/>
          </a:prstGeom>
          <a:noFill/>
        </p:spPr>
        <p:txBody>
          <a:bodyPr wrap="square" rtlCol="0">
            <a:spAutoFit/>
          </a:bodyPr>
          <a:lstStyle/>
          <a:p>
            <a:r>
              <a:rPr lang="en-US" sz="3200" dirty="0" err="1">
                <a:solidFill>
                  <a:schemeClr val="accent1">
                    <a:lumMod val="75000"/>
                  </a:schemeClr>
                </a:solidFill>
                <a:latin typeface="Times New Roman" panose="02020603050405020304" pitchFamily="18" charset="0"/>
                <a:cs typeface="Times New Roman" panose="02020603050405020304" pitchFamily="18" charset="0"/>
              </a:rPr>
              <a:t>Ráng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3200" dirty="0">
                <a:solidFill>
                  <a:schemeClr val="accent1">
                    <a:lumMod val="75000"/>
                  </a:schemeClr>
                </a:solidFill>
                <a:latin typeface="Times New Roman" panose="02020603050405020304" pitchFamily="18" charset="0"/>
                <a:cs typeface="Times New Roman" panose="02020603050405020304" pitchFamily="18" charset="0"/>
              </a:rPr>
              <a:t> Nam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gắng</a:t>
            </a:r>
            <a:endParaRPr lang="en-US" sz="28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4CA3FA7A-D381-4A50-B5F1-2FBC477EC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 y="3081914"/>
            <a:ext cx="3685032" cy="2322795"/>
          </a:xfrm>
          <a:prstGeom prst="rect">
            <a:avLst/>
          </a:prstGeom>
        </p:spPr>
      </p:pic>
      <p:pic>
        <p:nvPicPr>
          <p:cNvPr id="18" name="Picture 17">
            <a:extLst>
              <a:ext uri="{FF2B5EF4-FFF2-40B4-BE49-F238E27FC236}">
                <a16:creationId xmlns="" xmlns:a16="http://schemas.microsoft.com/office/drawing/2014/main" id="{E5299869-0DC4-4DF3-A349-D2ADD1EBE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176" y="3028949"/>
            <a:ext cx="3756660" cy="2296470"/>
          </a:xfrm>
          <a:prstGeom prst="rect">
            <a:avLst/>
          </a:prstGeom>
        </p:spPr>
      </p:pic>
      <p:pic>
        <p:nvPicPr>
          <p:cNvPr id="20" name="Picture 19">
            <a:extLst>
              <a:ext uri="{FF2B5EF4-FFF2-40B4-BE49-F238E27FC236}">
                <a16:creationId xmlns="" xmlns:a16="http://schemas.microsoft.com/office/drawing/2014/main" id="{50DE0A36-F382-413F-9D34-CB496B439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3964" y="3028949"/>
            <a:ext cx="3820668" cy="2296470"/>
          </a:xfrm>
          <a:prstGeom prst="rect">
            <a:avLst/>
          </a:prstGeom>
        </p:spPr>
      </p:pic>
      <p:sp>
        <p:nvSpPr>
          <p:cNvPr id="21" name="Rectangle: Rounded Corners 20">
            <a:extLst>
              <a:ext uri="{FF2B5EF4-FFF2-40B4-BE49-F238E27FC236}">
                <a16:creationId xmlns="" xmlns:a16="http://schemas.microsoft.com/office/drawing/2014/main" id="{B6415A7D-4BAA-4AED-83B9-E7CDBFE9BED4}"/>
              </a:ext>
            </a:extLst>
          </p:cNvPr>
          <p:cNvSpPr/>
          <p:nvPr/>
        </p:nvSpPr>
        <p:spPr>
          <a:xfrm>
            <a:off x="173736"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1">
                    <a:lumMod val="75000"/>
                  </a:schemeClr>
                </a:solidFill>
                <a:latin typeface="Times New Roman" panose="02020603050405020304" pitchFamily="18" charset="0"/>
                <a:cs typeface="Times New Roman" panose="02020603050405020304" pitchFamily="18" charset="0"/>
              </a:rPr>
              <a:t>Yên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vị</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ngồi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chỗ</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 xmlns:a16="http://schemas.microsoft.com/office/drawing/2014/main" id="{D8CC620F-CB45-4EEB-A45F-4CF4D86D3373}"/>
              </a:ext>
            </a:extLst>
          </p:cNvPr>
          <p:cNvSpPr/>
          <p:nvPr/>
        </p:nvSpPr>
        <p:spPr>
          <a:xfrm>
            <a:off x="4179570"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t>
            </a:r>
            <a:r>
              <a:rPr lang="vi-VN" sz="2800" dirty="0">
                <a:solidFill>
                  <a:srgbClr val="0070C0"/>
                </a:solidFill>
                <a:latin typeface="Times New Roman" panose="02020603050405020304" pitchFamily="18" charset="0"/>
                <a:cs typeface="Times New Roman" panose="02020603050405020304" pitchFamily="18" charset="0"/>
              </a:rPr>
              <a: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phỗng</a:t>
            </a:r>
            <a:r>
              <a:rPr lang="en-US" sz="2800" dirty="0">
                <a:solidFill>
                  <a:srgbClr val="0070C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đậy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bức</a:t>
            </a:r>
            <a:r>
              <a:rPr lang="en-US" sz="2400" dirty="0">
                <a:solidFill>
                  <a:schemeClr val="tx1"/>
                </a:solidFill>
                <a:latin typeface="Times New Roman" panose="02020603050405020304" pitchFamily="18" charset="0"/>
                <a:cs typeface="Times New Roman" panose="02020603050405020304" pitchFamily="18" charset="0"/>
              </a:rPr>
              <a:t> t</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BD777945-0E77-4942-BAB5-11ED3DB293E3}"/>
              </a:ext>
            </a:extLst>
          </p:cNvPr>
          <p:cNvSpPr/>
          <p:nvPr/>
        </p:nvSpPr>
        <p:spPr>
          <a:xfrm>
            <a:off x="8093964"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Cuồng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a:t>
            </a:r>
            <a:r>
              <a:rPr lang="en-US" sz="2400" dirty="0">
                <a:solidFill>
                  <a:schemeClr val="tx1"/>
                </a:solidFill>
                <a:latin typeface="Times New Roman" panose="02020603050405020304" pitchFamily="18" charset="0"/>
                <a:cs typeface="Times New Roman" panose="02020603050405020304" pitchFamily="18" charset="0"/>
              </a:rPr>
              <a:t> to, </a:t>
            </a:r>
            <a:r>
              <a:rPr lang="en-US" sz="2400" dirty="0" err="1">
                <a:solidFill>
                  <a:schemeClr val="tx1"/>
                </a:solidFill>
                <a:latin typeface="Times New Roman" panose="02020603050405020304" pitchFamily="18" charset="0"/>
                <a:cs typeface="Times New Roman" panose="02020603050405020304" pitchFamily="18" charset="0"/>
              </a:rPr>
              <a:t>bão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Nghĩa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n </a:t>
            </a:r>
            <a:r>
              <a:rPr lang="en-US" sz="2400" dirty="0" err="1">
                <a:solidFill>
                  <a:schemeClr val="tx1"/>
                </a:solidFill>
                <a:latin typeface="Times New Roman" panose="02020603050405020304" pitchFamily="18" charset="0"/>
                <a:cs typeface="Times New Roman" panose="02020603050405020304" pitchFamily="18" charset="0"/>
              </a:rPr>
              <a:t>giận</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7" name="图片 6">
            <a:extLst>
              <a:ext uri="{FF2B5EF4-FFF2-40B4-BE49-F238E27FC236}">
                <a16:creationId xmlns="" xmlns:a16="http://schemas.microsoft.com/office/drawing/2014/main" id="{3E9356D0-F97D-4264-823D-87DDB5333E8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30778" y="-1023201"/>
            <a:ext cx="5567423" cy="2515465"/>
          </a:xfrm>
          <a:prstGeom prst="rect">
            <a:avLst/>
          </a:prstGeom>
        </p:spPr>
      </p:pic>
      <p:sp>
        <p:nvSpPr>
          <p:cNvPr id="3" name="TextBox 2">
            <a:extLst>
              <a:ext uri="{FF2B5EF4-FFF2-40B4-BE49-F238E27FC236}">
                <a16:creationId xmlns="" xmlns:a16="http://schemas.microsoft.com/office/drawing/2014/main" id="{11E6A521-60A5-4012-93D4-824485EFC4EE}"/>
              </a:ext>
            </a:extLst>
          </p:cNvPr>
          <p:cNvSpPr txBox="1"/>
          <p:nvPr/>
        </p:nvSpPr>
        <p:spPr>
          <a:xfrm>
            <a:off x="3763635" y="371669"/>
            <a:ext cx="367267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GIẢI NGHĨA TỪ</a:t>
            </a:r>
          </a:p>
        </p:txBody>
      </p:sp>
      <p:pic>
        <p:nvPicPr>
          <p:cNvPr id="19" name="图片 30">
            <a:extLst>
              <a:ext uri="{FF2B5EF4-FFF2-40B4-BE49-F238E27FC236}">
                <a16:creationId xmlns="" xmlns:a16="http://schemas.microsoft.com/office/drawing/2014/main" id="{0DDBB5B2-8C95-4456-8514-563BBDC6EA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24001" y="-89064"/>
            <a:ext cx="1967999" cy="1787784"/>
          </a:xfrm>
          <a:prstGeom prst="rect">
            <a:avLst/>
          </a:prstGeom>
        </p:spPr>
      </p:pic>
    </p:spTree>
    <p:custDataLst>
      <p:tags r:id="rId1"/>
    </p:custDataLst>
    <p:extLst>
      <p:ext uri="{BB962C8B-B14F-4D97-AF65-F5344CB8AC3E}">
        <p14:creationId xmlns:p14="http://schemas.microsoft.com/office/powerpoint/2010/main" val="85558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
                            </p:stCondLst>
                            <p:childTnLst>
                              <p:par>
                                <p:cTn id="49" presetID="47"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1" grpId="0" animBg="1"/>
      <p:bldP spid="22" grpId="0" animBg="1"/>
      <p:bldP spid="23" grpId="0" animBg="1"/>
    </p:bldLst>
  </p:timing>
  <p:extLst mod="1">
    <p:ext uri="{3A86A75C-4F4B-4683-9AE1-C65F6400EC91}">
      <p14:laserTraceLst xmlns:p14="http://schemas.microsoft.com/office/powerpoint/2010/main">
        <p14:tracePtLst>
          <p14:tracePt t="18775" x="4240213" y="1819275"/>
          <p14:tracePt t="18947"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D147A5-D5A3-4B6C-8BB2-2BE7777F486A}"/>
              </a:ext>
            </a:extLst>
          </p:cNvPr>
          <p:cNvPicPr>
            <a:picLocks noChangeAspect="1"/>
          </p:cNvPicPr>
          <p:nvPr/>
        </p:nvPicPr>
        <p:blipFill rotWithShape="1">
          <a:blip r:embed="rId2"/>
          <a:srcRect l="3625" t="2444" r="6250" b="6889"/>
          <a:stretch/>
        </p:blipFill>
        <p:spPr>
          <a:xfrm>
            <a:off x="0" y="0"/>
            <a:ext cx="12192000" cy="6858000"/>
          </a:xfrm>
          <a:prstGeom prst="rect">
            <a:avLst/>
          </a:prstGeom>
        </p:spPr>
      </p:pic>
      <p:sp>
        <p:nvSpPr>
          <p:cNvPr id="4" name="矩形 4">
            <a:extLst>
              <a:ext uri="{FF2B5EF4-FFF2-40B4-BE49-F238E27FC236}">
                <a16:creationId xmlns="" xmlns:a16="http://schemas.microsoft.com/office/drawing/2014/main" id="{C63CF479-6E84-490E-96EC-EE1BF0FCE0C8}"/>
              </a:ext>
            </a:extLst>
          </p:cNvPr>
          <p:cNvSpPr/>
          <p:nvPr/>
        </p:nvSpPr>
        <p:spPr>
          <a:xfrm>
            <a:off x="3270743" y="2682068"/>
            <a:ext cx="6045342" cy="1200329"/>
          </a:xfrm>
          <a:prstGeom prst="rect">
            <a:avLst/>
          </a:prstGeom>
        </p:spPr>
        <p:txBody>
          <a:bodyPr wrap="square">
            <a:spAutoFit/>
          </a:bodyPr>
          <a:lstStyle/>
          <a:p>
            <a:pPr lvl="0" algn="ctr">
              <a:buNone/>
            </a:pPr>
            <a:r>
              <a:rPr lang="en-US" altLang="zh-CN" sz="7200" b="1" dirty="0" err="1">
                <a:solidFill>
                  <a:srgbClr val="FF0000"/>
                </a:solidFill>
                <a:latin typeface="Times New Roman" panose="02020603050405020304" pitchFamily="18" charset="0"/>
                <a:cs typeface="Times New Roman" panose="02020603050405020304" pitchFamily="18" charset="0"/>
                <a:sym typeface="+mn-lt"/>
              </a:rPr>
              <a:t>Tìm</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bài</a:t>
            </a:r>
            <a:endParaRPr lang="en-US" altLang="zh-CN" sz="72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7858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2AE7D9A-2F33-4945-BB0C-44506BE69B6C}"/>
              </a:ext>
            </a:extLst>
          </p:cNvPr>
          <p:cNvSpPr/>
          <p:nvPr/>
        </p:nvSpPr>
        <p:spPr>
          <a:xfrm>
            <a:off x="4833301" y="226755"/>
            <a:ext cx="7241835" cy="30604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468" y="-1079500"/>
            <a:ext cx="4582137" cy="6858000"/>
          </a:xfrm>
          <a:prstGeom prst="rect">
            <a:avLst/>
          </a:prstGeom>
        </p:spPr>
      </p:pic>
      <p:sp>
        <p:nvSpPr>
          <p:cNvPr id="2" name="Rectangle 1"/>
          <p:cNvSpPr/>
          <p:nvPr/>
        </p:nvSpPr>
        <p:spPr>
          <a:xfrm>
            <a:off x="556047" y="2773571"/>
            <a:ext cx="4033475" cy="707886"/>
          </a:xfrm>
          <a:prstGeom prst="rect">
            <a:avLst/>
          </a:prstGeom>
        </p:spPr>
        <p:txBody>
          <a:bodyPr wrap="none">
            <a:spAutoFit/>
          </a:bodyPr>
          <a:lstStyle/>
          <a:p>
            <a:pPr lvl="0" algn="ctr"/>
            <a:r>
              <a:rPr lang="vi-VN" sz="4000" b="1" dirty="0">
                <a:solidFill>
                  <a:srgbClr val="002060"/>
                </a:solidFill>
                <a:latin typeface="Times New Roman"/>
              </a:rPr>
              <a:t>Đọc thầm đoạn 1 </a:t>
            </a:r>
          </a:p>
        </p:txBody>
      </p:sp>
      <p:sp>
        <p:nvSpPr>
          <p:cNvPr id="12" name="Rectangle 11"/>
          <p:cNvSpPr/>
          <p:nvPr/>
        </p:nvSpPr>
        <p:spPr>
          <a:xfrm>
            <a:off x="4902200" y="226754"/>
            <a:ext cx="7172937" cy="3108543"/>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Dắt xe ra cửa, tôi lễ phép thưa:</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Thưa ba, con xin phép đi học nhóm.</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Ba tôi mỉm cười:</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Ờ, nhớ về sớm nghe con!</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biết đây là lần thứ bao nhiêu tôi đã nói dối ba. Mỗi lần nói dối tôi đều ân hận,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nhưng đều tặc lưỡi cho qua.</a:t>
            </a:r>
          </a:p>
        </p:txBody>
      </p:sp>
      <p:sp>
        <p:nvSpPr>
          <p:cNvPr id="13" name="Subtitle 11"/>
          <p:cNvSpPr txBox="1">
            <a:spLocks/>
          </p:cNvSpPr>
          <p:nvPr/>
        </p:nvSpPr>
        <p:spPr>
          <a:xfrm>
            <a:off x="4589522" y="3539579"/>
            <a:ext cx="8640960" cy="495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buClr>
                <a:prstClr val="black"/>
              </a:buClr>
              <a:buFont typeface="Ubuntu" panose="020B0704020202020204"/>
              <a:buNone/>
            </a:pPr>
            <a:r>
              <a:rPr lang="en-US" sz="2800" b="1" dirty="0">
                <a:solidFill>
                  <a:srgbClr val="FF0000"/>
                </a:solidFill>
                <a:latin typeface="Times New Roman" panose="02020603050405020304" charset="0"/>
                <a:cs typeface="Times New Roman" panose="02020603050405020304" charset="0"/>
              </a:rPr>
              <a:t>1. </a:t>
            </a:r>
            <a:r>
              <a:rPr lang="en-US" sz="2800" b="1" dirty="0" err="1">
                <a:solidFill>
                  <a:srgbClr val="FF0000"/>
                </a:solidFill>
                <a:latin typeface="Times New Roman" panose="02020603050405020304" charset="0"/>
                <a:cs typeface="Times New Roman" panose="02020603050405020304" charset="0"/>
              </a:rPr>
              <a:t>Cô</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chị</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xin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phép</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ba</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đâu</a:t>
            </a:r>
            <a:r>
              <a:rPr lang="en-US" sz="2800" b="1" dirty="0">
                <a:solidFill>
                  <a:srgbClr val="FF0000"/>
                </a:solidFill>
                <a:latin typeface="Times New Roman" panose="02020603050405020304" charset="0"/>
                <a:cs typeface="Times New Roman" panose="02020603050405020304" charset="0"/>
              </a:rPr>
              <a:t> ?</a:t>
            </a:r>
          </a:p>
          <a:p>
            <a:pPr marL="139700" indent="0">
              <a:buClr>
                <a:prstClr val="black"/>
              </a:buClr>
              <a:buFont typeface="Ubuntu" panose="020B0704020202020204"/>
              <a:buNone/>
            </a:pPr>
            <a:endParaRPr lang="en-US" sz="2000" b="1" dirty="0">
              <a:solidFill>
                <a:srgbClr val="2403AE"/>
              </a:solidFill>
              <a:latin typeface="Times New Roman" panose="02020603050405020304" charset="0"/>
              <a:cs typeface="Times New Roman" panose="02020603050405020304" charset="0"/>
            </a:endParaRPr>
          </a:p>
          <a:p>
            <a:pPr marL="139700" indent="0">
              <a:buClr>
                <a:prstClr val="black"/>
              </a:buClr>
              <a:buFont typeface="Ubuntu" panose="020B0704020202020204"/>
              <a:buNone/>
            </a:pPr>
            <a:endParaRPr lang="en-US" sz="2000" b="1" dirty="0">
              <a:solidFill>
                <a:srgbClr val="2403AE"/>
              </a:solidFill>
              <a:latin typeface="Times New Roman" panose="02020603050405020304" charset="0"/>
              <a:cs typeface="Times New Roman" panose="02020603050405020304" charset="0"/>
            </a:endParaRPr>
          </a:p>
        </p:txBody>
      </p:sp>
      <p:sp>
        <p:nvSpPr>
          <p:cNvPr id="14" name="Subtitle 11"/>
          <p:cNvSpPr txBox="1">
            <a:spLocks/>
          </p:cNvSpPr>
          <p:nvPr/>
        </p:nvSpPr>
        <p:spPr>
          <a:xfrm>
            <a:off x="4833302" y="4035514"/>
            <a:ext cx="9144000" cy="648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marR="0" lvl="0" indent="0" algn="l"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Cô</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đã</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xin</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phép</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ba</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đi</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học</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nhóm</a:t>
            </a:r>
            <a:r>
              <a:rPr kumimoji="0" lang="en-US" sz="2800" b="1" i="0" u="none" strike="noStrike" kern="0" cap="none" spc="0" normalizeH="0" baseline="0" noProof="0" dirty="0">
                <a:ln>
                  <a:noFill/>
                </a:ln>
                <a:solidFill>
                  <a:schemeClr val="accent1">
                    <a:lumMod val="75000"/>
                  </a:schemeClr>
                </a:solidFill>
                <a:effectLst/>
                <a:uLnTx/>
                <a:uFillTx/>
                <a:latin typeface="Times New Roman" panose="02020603050405020304" charset="0"/>
                <a:cs typeface="Times New Roman" panose="02020603050405020304" charset="0"/>
                <a:sym typeface="Ubuntu" panose="020B0704020202020204"/>
              </a:rPr>
              <a:t>.</a:t>
            </a:r>
          </a:p>
          <a:p>
            <a:pPr marL="139700" marR="0" lvl="0" indent="0" algn="ctr"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000" b="0" i="0" u="none"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Ubuntu" panose="020B0704020202020204"/>
              </a:rPr>
              <a:t> </a:t>
            </a:r>
            <a:endParaRPr kumimoji="0" lang="en-US" sz="2000" b="0" i="1" u="none" strike="noStrike" kern="0" cap="none" spc="0" normalizeH="0" baseline="0" noProof="0" dirty="0">
              <a:ln>
                <a:noFill/>
              </a:ln>
              <a:solidFill>
                <a:srgbClr val="FFBDBD">
                  <a:lumMod val="75000"/>
                </a:srgbClr>
              </a:solidFill>
              <a:effectLst/>
              <a:uLnTx/>
              <a:uFillTx/>
              <a:latin typeface="Times New Roman" panose="02020603050405020304" charset="0"/>
              <a:cs typeface="Times New Roman" panose="02020603050405020304" charset="0"/>
              <a:sym typeface="Ubuntu" panose="020B0704020202020204"/>
            </a:endParaRPr>
          </a:p>
        </p:txBody>
      </p:sp>
      <p:sp>
        <p:nvSpPr>
          <p:cNvPr id="15" name="Subtitle 11"/>
          <p:cNvSpPr txBox="1">
            <a:spLocks/>
          </p:cNvSpPr>
          <p:nvPr/>
        </p:nvSpPr>
        <p:spPr>
          <a:xfrm>
            <a:off x="4570576" y="4591774"/>
            <a:ext cx="9144000" cy="648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defTabSz="914400">
              <a:buClr>
                <a:srgbClr val="595959"/>
              </a:buClr>
              <a:buFont typeface="Ubuntu" panose="020B0704020202020204"/>
              <a:buNone/>
            </a:pPr>
            <a:r>
              <a:rPr lang="en-US" sz="2800" b="1" kern="0" dirty="0">
                <a:solidFill>
                  <a:srgbClr val="FF0000"/>
                </a:solidFill>
                <a:latin typeface="Times New Roman" panose="02020603050405020304" charset="0"/>
                <a:cs typeface="Times New Roman" panose="02020603050405020304" charset="0"/>
              </a:rPr>
              <a:t>2. </a:t>
            </a:r>
            <a:r>
              <a:rPr lang="en-US" sz="2800" b="1" kern="0" dirty="0" err="1">
                <a:solidFill>
                  <a:srgbClr val="FF0000"/>
                </a:solidFill>
                <a:latin typeface="Times New Roman" panose="02020603050405020304" charset="0"/>
                <a:cs typeface="Times New Roman" panose="02020603050405020304" charset="0"/>
              </a:rPr>
              <a:t>Vì</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sao</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mỗi</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lần</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nói</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dối</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cô</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chị</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lại</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thấy</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ân</a:t>
            </a:r>
            <a:r>
              <a:rPr lang="en-US" sz="2800" b="1" kern="0" dirty="0">
                <a:solidFill>
                  <a:srgbClr val="FF0000"/>
                </a:solidFill>
                <a:latin typeface="Times New Roman" panose="02020603050405020304" charset="0"/>
                <a:cs typeface="Times New Roman" panose="02020603050405020304" charset="0"/>
              </a:rPr>
              <a:t> </a:t>
            </a:r>
            <a:r>
              <a:rPr lang="en-US" sz="2800" b="1" kern="0" dirty="0" err="1">
                <a:solidFill>
                  <a:srgbClr val="FF0000"/>
                </a:solidFill>
                <a:latin typeface="Times New Roman" panose="02020603050405020304" charset="0"/>
                <a:cs typeface="Times New Roman" panose="02020603050405020304" charset="0"/>
              </a:rPr>
              <a:t>hận</a:t>
            </a:r>
            <a:r>
              <a:rPr lang="en-US" sz="2800" b="1" kern="0" dirty="0">
                <a:solidFill>
                  <a:srgbClr val="FF0000"/>
                </a:solidFill>
                <a:latin typeface="Times New Roman" panose="02020603050405020304" charset="0"/>
                <a:cs typeface="Times New Roman" panose="02020603050405020304" charset="0"/>
              </a:rPr>
              <a:t> ?</a:t>
            </a:r>
          </a:p>
          <a:p>
            <a:pPr marL="139700" indent="0" algn="ctr" defTabSz="914400">
              <a:buClr>
                <a:srgbClr val="595959"/>
              </a:buClr>
              <a:buFont typeface="Ubuntu" panose="020B0704020202020204"/>
              <a:buNone/>
              <a:defRPr/>
            </a:pPr>
            <a:r>
              <a:rPr lang="en-US" sz="2000" kern="0" dirty="0">
                <a:solidFill>
                  <a:srgbClr val="595959"/>
                </a:solidFill>
                <a:latin typeface="Times New Roman" panose="02020603050405020304" charset="0"/>
                <a:cs typeface="Times New Roman" panose="02020603050405020304" charset="0"/>
              </a:rPr>
              <a:t> </a:t>
            </a:r>
            <a:endParaRPr lang="en-US" sz="2000" i="1" kern="0" dirty="0">
              <a:solidFill>
                <a:srgbClr val="FFBDBD">
                  <a:lumMod val="75000"/>
                </a:srgbClr>
              </a:solidFill>
              <a:latin typeface="Times New Roman" panose="02020603050405020304" charset="0"/>
              <a:cs typeface="Times New Roman" panose="02020603050405020304" charset="0"/>
            </a:endParaRPr>
          </a:p>
        </p:txBody>
      </p:sp>
      <p:sp>
        <p:nvSpPr>
          <p:cNvPr id="16" name="Subtitle 11"/>
          <p:cNvSpPr txBox="1">
            <a:spLocks/>
          </p:cNvSpPr>
          <p:nvPr/>
        </p:nvSpPr>
        <p:spPr>
          <a:xfrm>
            <a:off x="4833302" y="4936133"/>
            <a:ext cx="9634478" cy="648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0" marR="0" lvl="0" indent="0" algn="l" defTabSz="914400" rtl="0" eaLnBrk="1" fontAlgn="auto" latinLnBrk="0" hangingPunct="1">
              <a:lnSpc>
                <a:spcPct val="100000"/>
              </a:lnSpc>
              <a:spcBef>
                <a:spcPct val="50000"/>
              </a:spcBef>
              <a:spcAft>
                <a:spcPts val="0"/>
              </a:spcAft>
              <a:buClrTx/>
              <a:buSzTx/>
              <a:buNone/>
              <a:tabLst/>
              <a:defRPr/>
            </a:pPr>
            <a:r>
              <a:rPr kumimoji="0" lang="en-US" altLang="vi-VN" sz="28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Vì</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cô</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cũng</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rất</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thương</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ba</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Cô</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ân</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hận</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vì</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mình</a:t>
            </a:r>
            <a:endPar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endParaRPr>
          </a:p>
          <a:p>
            <a:pPr marL="0" marR="0" lvl="0" indent="0" algn="l" defTabSz="914400" rtl="0" eaLnBrk="1" fontAlgn="auto" latinLnBrk="0" hangingPunct="1">
              <a:lnSpc>
                <a:spcPct val="100000"/>
              </a:lnSpc>
              <a:spcBef>
                <a:spcPct val="50000"/>
              </a:spcBef>
              <a:spcAft>
                <a:spcPts val="0"/>
              </a:spcAft>
              <a:buClrTx/>
              <a:buSzTx/>
              <a:buNone/>
              <a:tabLst/>
              <a:defRPr/>
            </a:pP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đã</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nói</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dối</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phụ</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lòng</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tin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của</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 </a:t>
            </a:r>
            <a:r>
              <a:rPr kumimoji="0" lang="en-US" altLang="vi-VN" sz="2800" b="1" i="0" u="none" strike="noStrike" kern="0" cap="none" spc="0" normalizeH="0" baseline="0" noProof="0" dirty="0" err="1">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ba</a:t>
            </a:r>
            <a:r>
              <a:rPr kumimoji="0" lang="en-US" altLang="vi-VN"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rPr>
              <a:t>.</a:t>
            </a:r>
            <a:endParaRPr kumimoji="0" lang="en-US" altLang="en-US" sz="2800" b="1" i="0" u="none" strike="noStrike" kern="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sym typeface="Ubuntu" panose="020B0704020202020204"/>
            </a:endParaRPr>
          </a:p>
          <a:p>
            <a:pPr marL="139700" marR="0" lvl="0" indent="0" algn="ctr"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0" i="0" u="none"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Ubuntu" panose="020B0704020202020204"/>
              </a:rPr>
              <a:t> </a:t>
            </a:r>
            <a:endParaRPr kumimoji="0" lang="en-US" sz="2800" b="0" i="1" u="none" strike="noStrike" kern="0" cap="none" spc="0" normalizeH="0" baseline="0" noProof="0" dirty="0">
              <a:ln>
                <a:noFill/>
              </a:ln>
              <a:solidFill>
                <a:srgbClr val="FFBDBD">
                  <a:lumMod val="75000"/>
                </a:srgbClr>
              </a:solidFill>
              <a:effectLst/>
              <a:uLnTx/>
              <a:uFillTx/>
              <a:latin typeface="Times New Roman" panose="02020603050405020304" charset="0"/>
              <a:cs typeface="Times New Roman" panose="02020603050405020304" charset="0"/>
              <a:sym typeface="Ubuntu" panose="020B0704020202020204"/>
            </a:endParaRPr>
          </a:p>
        </p:txBody>
      </p:sp>
      <p:sp>
        <p:nvSpPr>
          <p:cNvPr id="10" name="Rectangle: Rounded Corners 9">
            <a:extLst>
              <a:ext uri="{FF2B5EF4-FFF2-40B4-BE49-F238E27FC236}">
                <a16:creationId xmlns="" xmlns:a16="http://schemas.microsoft.com/office/drawing/2014/main" id="{C57CD458-2F74-4A84-8A6E-539B0877E01D}"/>
              </a:ext>
            </a:extLst>
          </p:cNvPr>
          <p:cNvSpPr/>
          <p:nvPr/>
        </p:nvSpPr>
        <p:spPr>
          <a:xfrm>
            <a:off x="3438144" y="226753"/>
            <a:ext cx="1547661" cy="4161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ĐOẠN 1</a:t>
            </a:r>
          </a:p>
        </p:txBody>
      </p:sp>
      <p:cxnSp>
        <p:nvCxnSpPr>
          <p:cNvPr id="4" name="Straight Connector 3">
            <a:extLst>
              <a:ext uri="{FF2B5EF4-FFF2-40B4-BE49-F238E27FC236}">
                <a16:creationId xmlns="" xmlns:a16="http://schemas.microsoft.com/office/drawing/2014/main" id="{CC14BF79-C13A-4DEE-810C-7D7D606BE43E}"/>
              </a:ext>
            </a:extLst>
          </p:cNvPr>
          <p:cNvCxnSpPr/>
          <p:nvPr/>
        </p:nvCxnSpPr>
        <p:spPr>
          <a:xfrm>
            <a:off x="7471619" y="1079500"/>
            <a:ext cx="313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50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 presetClass="entr" presetSubtype="4"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2" grpId="0"/>
      <p:bldP spid="12" grpId="0"/>
      <p:bldP spid="13" grpId="0" build="p"/>
      <p:bldP spid="13" grpId="1"/>
      <p:bldP spid="14" grpId="0" build="p"/>
      <p:bldP spid="14" grpId="1"/>
      <p:bldP spid="15" grpId="0" build="p"/>
      <p:bldP spid="15" grpId="1"/>
      <p:bldP spid="16" grpId="0" build="p"/>
      <p:bldP spid="16" grpId="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FF633BC-2894-4831-9FB7-1857E8E9F0E5}"/>
              </a:ext>
            </a:extLst>
          </p:cNvPr>
          <p:cNvSpPr/>
          <p:nvPr/>
        </p:nvSpPr>
        <p:spPr>
          <a:xfrm>
            <a:off x="368300" y="109713"/>
            <a:ext cx="11658600" cy="5553135"/>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2500" y="3120629"/>
            <a:ext cx="4724400" cy="4635500"/>
          </a:xfrm>
          <a:prstGeom prst="rect">
            <a:avLst/>
          </a:prstGeom>
        </p:spPr>
      </p:pic>
      <p:sp>
        <p:nvSpPr>
          <p:cNvPr id="12" name="Rectangle 11"/>
          <p:cNvSpPr/>
          <p:nvPr/>
        </p:nvSpPr>
        <p:spPr>
          <a:xfrm>
            <a:off x="370396" y="21353"/>
            <a:ext cx="11696700" cy="59708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Cho đến một hôm, vừa yên vị trong rạp chiếu bóng, tôi chợt thấy em gái mình lướt qua cùng một đ</a:t>
            </a:r>
            <a:r>
              <a:rPr lang="en-US" sz="2800" dirty="0">
                <a:latin typeface="Times New Roman" panose="02020603050405020304" pitchFamily="18" charset="0"/>
                <a:cs typeface="Times New Roman" panose="02020603050405020304" pitchFamily="18" charset="0"/>
              </a:rPr>
              <a:t>ứ</a:t>
            </a:r>
            <a:r>
              <a:rPr lang="vi-VN" sz="2800" dirty="0">
                <a:latin typeface="Times New Roman" panose="02020603050405020304" pitchFamily="18" charset="0"/>
                <a:cs typeface="Times New Roman" panose="02020603050405020304" pitchFamily="18" charset="0"/>
              </a:rPr>
              <a:t>a bạn. Từ ngạc nhiên, tôi chuy</a:t>
            </a:r>
            <a:r>
              <a:rPr lang="en-US" sz="2800" dirty="0">
                <a:latin typeface="Times New Roman" panose="02020603050405020304" pitchFamily="18" charset="0"/>
                <a:cs typeface="Times New Roman" panose="02020603050405020304" pitchFamily="18" charset="0"/>
              </a:rPr>
              <a:t>ể</a:t>
            </a:r>
            <a:r>
              <a:rPr lang="vi-VN" sz="2800" dirty="0">
                <a:latin typeface="Times New Roman" panose="02020603050405020304" pitchFamily="18" charset="0"/>
                <a:cs typeface="Times New Roman" panose="02020603050405020304" pitchFamily="18" charset="0"/>
              </a:rPr>
              <a:t>n sang giận </a:t>
            </a:r>
            <a:r>
              <a:rPr lang="en-US"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ữ và mặc lời năn nỉ của bạn, tôi bỏ về.</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chị em về đến nhà, tôi mắng em gái dám nói dối ba bỏ học đi chơi, không chịu học hành. Nhưng đáp lại sự giận dữ của tôi, nó chỉ thủng thẳng: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Em đi tập văn nghệ.</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Mày tập văn nghệ ở rạp chiếu bóng à?</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Nó cười giả bộ ngây thơ:</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Ủa chị cũng ở đó sao? Hồi nãy chị bảo chị đi học nhóm mà!</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sững sờ đứng im như phỗng. Ngước nhìn ba tôi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đợi một trận cuồng phong. Nhưng ba tôi chỉ buồ</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 rầu bảo:</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Các con ráng bảo ban nhau mà học cho nên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người.</a:t>
            </a:r>
          </a:p>
          <a:p>
            <a:pPr algn="just"/>
            <a:r>
              <a:rPr lang="en-US" dirty="0"/>
              <a:t>   </a:t>
            </a:r>
          </a:p>
        </p:txBody>
      </p:sp>
      <p:sp>
        <p:nvSpPr>
          <p:cNvPr id="13" name="Rectangle 12"/>
          <p:cNvSpPr/>
          <p:nvPr/>
        </p:nvSpPr>
        <p:spPr>
          <a:xfrm>
            <a:off x="7802924" y="5668101"/>
            <a:ext cx="4033476" cy="707886"/>
          </a:xfrm>
          <a:prstGeom prst="rect">
            <a:avLst/>
          </a:prstGeom>
        </p:spPr>
        <p:txBody>
          <a:bodyPr wrap="none">
            <a:spAutoFit/>
          </a:bodyPr>
          <a:lstStyle/>
          <a:p>
            <a:pPr algn="ctr"/>
            <a:r>
              <a:rPr lang="vi-VN" sz="4000" b="1" dirty="0">
                <a:solidFill>
                  <a:srgbClr val="002060"/>
                </a:solidFill>
                <a:latin typeface="Times New Roman"/>
              </a:rPr>
              <a:t>Đọc thầm đoạn </a:t>
            </a:r>
            <a:r>
              <a:rPr lang="en-US" sz="4000" b="1" dirty="0">
                <a:solidFill>
                  <a:srgbClr val="002060"/>
                </a:solidFill>
                <a:latin typeface="Times New Roman"/>
              </a:rPr>
              <a:t>2</a:t>
            </a:r>
            <a:r>
              <a:rPr lang="vi-VN" sz="4000" b="1" dirty="0">
                <a:solidFill>
                  <a:srgbClr val="002060"/>
                </a:solidFill>
                <a:latin typeface="Times New Roman"/>
              </a:rPr>
              <a:t> </a:t>
            </a:r>
          </a:p>
        </p:txBody>
      </p:sp>
      <p:sp>
        <p:nvSpPr>
          <p:cNvPr id="14" name="Subtitle 11"/>
          <p:cNvSpPr txBox="1">
            <a:spLocks/>
          </p:cNvSpPr>
          <p:nvPr/>
        </p:nvSpPr>
        <p:spPr>
          <a:xfrm>
            <a:off x="127000" y="5853748"/>
            <a:ext cx="9144000" cy="6839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2800" b="1" dirty="0">
                <a:solidFill>
                  <a:srgbClr val="FF0000"/>
                </a:solidFill>
                <a:latin typeface="Times New Roman" panose="02020603050405020304" charset="0"/>
                <a:cs typeface="Times New Roman" panose="02020603050405020304" charset="0"/>
              </a:rPr>
              <a:t>3. </a:t>
            </a:r>
            <a:r>
              <a:rPr lang="en-US" sz="2800" b="1" dirty="0" err="1">
                <a:solidFill>
                  <a:srgbClr val="FF0000"/>
                </a:solidFill>
                <a:latin typeface="Times New Roman" panose="02020603050405020304" charset="0"/>
                <a:cs typeface="Times New Roman" panose="02020603050405020304" charset="0"/>
              </a:rPr>
              <a:t>Cô</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em</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làm</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gì</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để</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chị</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mình</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thôi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nói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dối</a:t>
            </a:r>
            <a:r>
              <a:rPr lang="en-US" sz="2800" b="1" dirty="0">
                <a:solidFill>
                  <a:srgbClr val="FF0000"/>
                </a:solidFill>
                <a:latin typeface="Times New Roman" panose="02020603050405020304" charset="0"/>
                <a:cs typeface="Times New Roman" panose="02020603050405020304" charset="0"/>
              </a:rPr>
              <a:t> ?  </a:t>
            </a:r>
          </a:p>
        </p:txBody>
      </p:sp>
      <p:sp>
        <p:nvSpPr>
          <p:cNvPr id="8" name="Rectangle: Rounded Corners 7">
            <a:extLst>
              <a:ext uri="{FF2B5EF4-FFF2-40B4-BE49-F238E27FC236}">
                <a16:creationId xmlns="" xmlns:a16="http://schemas.microsoft.com/office/drawing/2014/main" id="{EF4432A8-ABD8-4773-99FA-F9B5A87C004D}"/>
              </a:ext>
            </a:extLst>
          </p:cNvPr>
          <p:cNvSpPr/>
          <p:nvPr/>
        </p:nvSpPr>
        <p:spPr>
          <a:xfrm>
            <a:off x="0" y="103054"/>
            <a:ext cx="1536192" cy="416153"/>
          </a:xfrm>
          <a:prstGeom prst="roundRect">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ĐOẠN 2</a:t>
            </a:r>
          </a:p>
        </p:txBody>
      </p:sp>
    </p:spTree>
    <p:custDataLst>
      <p:tags r:id="rId1"/>
    </p:custDataLst>
    <p:extLst>
      <p:ext uri="{BB962C8B-B14F-4D97-AF65-F5344CB8AC3E}">
        <p14:creationId xmlns:p14="http://schemas.microsoft.com/office/powerpoint/2010/main" val="198780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p:bldP spid="13" grpId="0"/>
      <p:bldP spid="14" grpId="0" build="p"/>
      <p:bldP spid="14" grpId="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C432D325-9041-614E-B121-2883E358D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pic>
        <p:nvPicPr>
          <p:cNvPr id="4" name="图片 3">
            <a:extLst>
              <a:ext uri="{FF2B5EF4-FFF2-40B4-BE49-F238E27FC236}">
                <a16:creationId xmlns="" xmlns:a16="http://schemas.microsoft.com/office/drawing/2014/main" id="{56751916-08E8-2544-89B2-87F4F43B63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5255618"/>
            <a:ext cx="1602382" cy="1602382"/>
          </a:xfrm>
          <a:prstGeom prst="rect">
            <a:avLst/>
          </a:prstGeom>
        </p:spPr>
      </p:pic>
      <p:sp>
        <p:nvSpPr>
          <p:cNvPr id="11" name="Subtitle 11"/>
          <p:cNvSpPr txBox="1">
            <a:spLocks/>
          </p:cNvSpPr>
          <p:nvPr/>
        </p:nvSpPr>
        <p:spPr>
          <a:xfrm>
            <a:off x="613944" y="377805"/>
            <a:ext cx="9144000" cy="6839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3600" b="1" dirty="0">
                <a:solidFill>
                  <a:srgbClr val="FF0000"/>
                </a:solidFill>
                <a:latin typeface="Times New Roman" panose="02020603050405020304" charset="0"/>
                <a:cs typeface="Times New Roman" panose="02020603050405020304" charset="0"/>
              </a:rPr>
              <a:t>3. </a:t>
            </a:r>
            <a:r>
              <a:rPr lang="en-US" sz="3600" b="1" dirty="0" err="1">
                <a:solidFill>
                  <a:srgbClr val="FF0000"/>
                </a:solidFill>
                <a:latin typeface="Times New Roman" panose="02020603050405020304" charset="0"/>
                <a:cs typeface="Times New Roman" panose="02020603050405020304" charset="0"/>
              </a:rPr>
              <a:t>Cô</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em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đã</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làm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gì</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để</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chị</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mình</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thôi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nói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dối</a:t>
            </a:r>
            <a:r>
              <a:rPr lang="en-US" sz="3600" b="1" dirty="0">
                <a:solidFill>
                  <a:srgbClr val="FF0000"/>
                </a:solidFill>
                <a:latin typeface="Times New Roman" panose="02020603050405020304" charset="0"/>
                <a:cs typeface="Times New Roman" panose="02020603050405020304" charset="0"/>
              </a:rPr>
              <a:t> ?  </a:t>
            </a:r>
          </a:p>
        </p:txBody>
      </p:sp>
      <p:sp>
        <p:nvSpPr>
          <p:cNvPr id="12" name="Subtitle 11"/>
          <p:cNvSpPr txBox="1">
            <a:spLocks/>
          </p:cNvSpPr>
          <p:nvPr/>
        </p:nvSpPr>
        <p:spPr>
          <a:xfrm>
            <a:off x="191808" y="1061794"/>
            <a:ext cx="9828492" cy="4024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marR="0" lvl="0" indent="0" algn="just"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bắt</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chước</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cũng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nói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dối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ba</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là</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rồi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rủ</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bạn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vào</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rạp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chiếu</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bóng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lướt</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qua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mặt</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làm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bộ</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như</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không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thấy</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thấy</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nói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dối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lại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vào</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rạp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chiếu</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bóng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thì</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tức</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giận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bỏ</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về</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mắng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thủng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thẳng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đáp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là</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Khiến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càng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tức</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giận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hỏi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Mày</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ở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rạp</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chiếu</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bóng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à?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giả</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bộ</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ngây</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thơ</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hỏi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Ủa</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cũng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ở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đó</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sao</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Hồi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nãy</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bảo</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học</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nhóm</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mà</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sững</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sờ</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vì</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đã</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bị</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lộ</a:t>
            </a: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a:t>
            </a:r>
          </a:p>
          <a:p>
            <a:pPr marL="139700" marR="0" lvl="0" indent="0" algn="just"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endParaRPr kumimoji="0" lang="en-US" sz="2800" b="0" i="1"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endParaRPr>
          </a:p>
        </p:txBody>
      </p:sp>
      <p:pic>
        <p:nvPicPr>
          <p:cNvPr id="6" name="图片 2">
            <a:extLst>
              <a:ext uri="{FF2B5EF4-FFF2-40B4-BE49-F238E27FC236}">
                <a16:creationId xmlns="" xmlns:a16="http://schemas.microsoft.com/office/drawing/2014/main" id="{6DD63FB3-18C0-45D6-BA7A-7EAD2D7F56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890892"/>
            <a:ext cx="2516668" cy="2090193"/>
          </a:xfrm>
          <a:prstGeom prst="rect">
            <a:avLst/>
          </a:prstGeom>
        </p:spPr>
      </p:pic>
      <p:pic>
        <p:nvPicPr>
          <p:cNvPr id="7" name="图片 18" descr="2223be3d229db37d30f334096b915142">
            <a:extLst>
              <a:ext uri="{FF2B5EF4-FFF2-40B4-BE49-F238E27FC236}">
                <a16:creationId xmlns="" xmlns:a16="http://schemas.microsoft.com/office/drawing/2014/main" id="{0370B08A-F6EA-4A54-BBD3-E7EBEA635C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3612" y="2041299"/>
            <a:ext cx="5184916" cy="4879189"/>
          </a:xfrm>
          <a:prstGeom prst="rect">
            <a:avLst/>
          </a:prstGeom>
        </p:spPr>
      </p:pic>
    </p:spTree>
    <p:custDataLst>
      <p:tags r:id="rId1"/>
    </p:custDataLst>
    <p:extLst>
      <p:ext uri="{BB962C8B-B14F-4D97-AF65-F5344CB8AC3E}">
        <p14:creationId xmlns:p14="http://schemas.microsoft.com/office/powerpoint/2010/main" val="154796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883" y="176091"/>
            <a:ext cx="4737100" cy="5949127"/>
          </a:xfrm>
          <a:prstGeom prst="rect">
            <a:avLst/>
          </a:prstGeom>
        </p:spPr>
      </p:pic>
      <p:sp>
        <p:nvSpPr>
          <p:cNvPr id="2" name="Rectangle 1"/>
          <p:cNvSpPr/>
          <p:nvPr/>
        </p:nvSpPr>
        <p:spPr>
          <a:xfrm>
            <a:off x="328974" y="3648021"/>
            <a:ext cx="4033476" cy="707886"/>
          </a:xfrm>
          <a:prstGeom prst="rect">
            <a:avLst/>
          </a:prstGeom>
        </p:spPr>
        <p:txBody>
          <a:bodyPr wrap="none">
            <a:spAutoFit/>
          </a:bodyPr>
          <a:lstStyle/>
          <a:p>
            <a:pPr algn="ctr"/>
            <a:r>
              <a:rPr lang="vi-VN" sz="4000" b="1" dirty="0">
                <a:solidFill>
                  <a:srgbClr val="002060"/>
                </a:solidFill>
                <a:latin typeface="Times New Roman"/>
              </a:rPr>
              <a:t>Đọc thầm đoạn </a:t>
            </a:r>
            <a:r>
              <a:rPr lang="en-US" sz="4000" b="1" dirty="0">
                <a:solidFill>
                  <a:srgbClr val="002060"/>
                </a:solidFill>
                <a:latin typeface="Times New Roman"/>
              </a:rPr>
              <a:t>3</a:t>
            </a:r>
            <a:r>
              <a:rPr lang="vi-VN" sz="4000" b="1" dirty="0">
                <a:solidFill>
                  <a:srgbClr val="002060"/>
                </a:solidFill>
                <a:latin typeface="Times New Roman"/>
              </a:rPr>
              <a:t> </a:t>
            </a:r>
          </a:p>
        </p:txBody>
      </p:sp>
      <p:sp>
        <p:nvSpPr>
          <p:cNvPr id="3" name="Rectangle 2"/>
          <p:cNvSpPr/>
          <p:nvPr/>
        </p:nvSpPr>
        <p:spPr>
          <a:xfrm>
            <a:off x="803435" y="157712"/>
            <a:ext cx="10585129"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3200" dirty="0">
              <a:latin typeface="Times New Roman" panose="02020603050405020304" pitchFamily="18" charset="0"/>
              <a:cs typeface="Times New Roman" panose="02020603050405020304" pitchFamily="18" charset="0"/>
            </a:endParaRPr>
          </a:p>
        </p:txBody>
      </p:sp>
      <p:sp>
        <p:nvSpPr>
          <p:cNvPr id="12" name="Subtitle 11"/>
          <p:cNvSpPr txBox="1"/>
          <p:nvPr/>
        </p:nvSpPr>
        <p:spPr>
          <a:xfrm>
            <a:off x="4258920" y="3150655"/>
            <a:ext cx="7584986" cy="1152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2800" b="1" dirty="0">
                <a:solidFill>
                  <a:srgbClr val="FF0000"/>
                </a:solidFill>
                <a:latin typeface="Times New Roman" panose="02020603050405020304" charset="0"/>
                <a:cs typeface="Times New Roman" panose="02020603050405020304" charset="0"/>
              </a:rPr>
              <a:t> </a:t>
            </a:r>
            <a:r>
              <a:rPr lang="en-US" sz="3600" b="1" dirty="0">
                <a:solidFill>
                  <a:srgbClr val="FF0000"/>
                </a:solidFill>
                <a:latin typeface="Times New Roman" panose="02020603050405020304" charset="0"/>
                <a:cs typeface="Times New Roman" panose="02020603050405020304" charset="0"/>
              </a:rPr>
              <a:t>4. </a:t>
            </a:r>
            <a:r>
              <a:rPr lang="en-US" sz="3600" b="1" dirty="0" err="1">
                <a:solidFill>
                  <a:srgbClr val="FF0000"/>
                </a:solidFill>
                <a:latin typeface="Times New Roman" panose="02020603050405020304" charset="0"/>
                <a:cs typeface="Times New Roman" panose="02020603050405020304" charset="0"/>
              </a:rPr>
              <a:t>Vì</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sao</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cách</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làm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của</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em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giúp</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cô</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chị</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tỉnh</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ngộ</a:t>
            </a:r>
            <a:r>
              <a:rPr lang="en-US" sz="3600" b="1" dirty="0">
                <a:solidFill>
                  <a:srgbClr val="FF0000"/>
                </a:solidFill>
                <a:latin typeface="Times New Roman" panose="02020603050405020304" charset="0"/>
                <a:cs typeface="Times New Roman" panose="02020603050405020304" charset="0"/>
              </a:rPr>
              <a:t>?</a:t>
            </a:r>
          </a:p>
        </p:txBody>
      </p:sp>
      <p:sp>
        <p:nvSpPr>
          <p:cNvPr id="13" name="Text Box 21"/>
          <p:cNvSpPr txBox="1">
            <a:spLocks noChangeArrowheads="1"/>
          </p:cNvSpPr>
          <p:nvPr/>
        </p:nvSpPr>
        <p:spPr bwMode="auto">
          <a:xfrm>
            <a:off x="3665091" y="4549742"/>
            <a:ext cx="8610600" cy="230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2" tIns="45687" rIns="91372" bIns="45687">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Vì</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biết</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là</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tấm</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gương</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xấu</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cho</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em</a:t>
            </a:r>
            <a:endParaRPr lang="en-US" altLang="en-US" sz="3600" b="1" dirty="0">
              <a:solidFill>
                <a:schemeClr val="accent1">
                  <a:lumMod val="75000"/>
                </a:schemeClr>
              </a:solidFill>
              <a:cs typeface="Times New Roman" panose="02020603050405020304" pitchFamily="18" charset="0"/>
            </a:endParaRPr>
          </a:p>
          <a:p>
            <a:pPr eaLnBrk="1" hangingPunct="1">
              <a:spcBef>
                <a:spcPct val="50000"/>
              </a:spcBef>
            </a:pP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sợ</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mình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chểnh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mảng</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học</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hành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khiến</a:t>
            </a:r>
            <a:r>
              <a:rPr lang="en-US" altLang="en-US" sz="3600" b="1" dirty="0">
                <a:solidFill>
                  <a:schemeClr val="accent1">
                    <a:lumMod val="75000"/>
                  </a:schemeClr>
                </a:solidFill>
                <a:cs typeface="Times New Roman" panose="02020603050405020304" pitchFamily="18" charset="0"/>
              </a:rPr>
              <a:t> </a:t>
            </a:r>
          </a:p>
          <a:p>
            <a:pPr eaLnBrk="1" hangingPunct="1">
              <a:spcBef>
                <a:spcPct val="50000"/>
              </a:spcBef>
            </a:pPr>
            <a:r>
              <a:rPr lang="en-US" altLang="en-US" sz="3600" b="1" dirty="0" err="1">
                <a:solidFill>
                  <a:schemeClr val="accent1">
                    <a:lumMod val="75000"/>
                  </a:schemeClr>
                </a:solidFill>
                <a:cs typeface="Times New Roman" panose="02020603050405020304" pitchFamily="18" charset="0"/>
              </a:rPr>
              <a:t>ba</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buồn</a:t>
            </a:r>
            <a:endParaRPr lang="en-US" altLang="en-US" sz="3600" b="1" dirty="0">
              <a:solidFill>
                <a:schemeClr val="accent1">
                  <a:lumMod val="75000"/>
                </a:schemeClr>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198780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build="p"/>
      <p:bldP spid="12" grpId="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00" y="-2575560"/>
            <a:ext cx="12090400" cy="9480082"/>
          </a:xfrm>
          <a:prstGeom prst="rect">
            <a:avLst/>
          </a:prstGeom>
        </p:spPr>
      </p:pic>
      <p:pic>
        <p:nvPicPr>
          <p:cNvPr id="8" name="图片 7">
            <a:extLst>
              <a:ext uri="{FF2B5EF4-FFF2-40B4-BE49-F238E27FC236}">
                <a16:creationId xmlns="" xmlns:a16="http://schemas.microsoft.com/office/drawing/2014/main" id="{5C781354-8B20-4C43-A849-8AFC349CD4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72416">
            <a:off x="9681240" y="-279308"/>
            <a:ext cx="2674558" cy="2674558"/>
          </a:xfrm>
          <a:prstGeom prst="rect">
            <a:avLst/>
          </a:prstGeom>
        </p:spPr>
      </p:pic>
      <p:pic>
        <p:nvPicPr>
          <p:cNvPr id="10" name="图片 9">
            <a:extLst>
              <a:ext uri="{FF2B5EF4-FFF2-40B4-BE49-F238E27FC236}">
                <a16:creationId xmlns="" xmlns:a16="http://schemas.microsoft.com/office/drawing/2014/main" id="{CBAD1D7B-EAE3-A94F-8C57-DBD669BED3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55200" y="1936282"/>
            <a:ext cx="2489200" cy="2489200"/>
          </a:xfrm>
          <a:prstGeom prst="rect">
            <a:avLst/>
          </a:prstGeom>
        </p:spPr>
      </p:pic>
      <p:sp>
        <p:nvSpPr>
          <p:cNvPr id="11" name="TextBox 10">
            <a:extLst>
              <a:ext uri="{FF2B5EF4-FFF2-40B4-BE49-F238E27FC236}">
                <a16:creationId xmlns="" xmlns:a16="http://schemas.microsoft.com/office/drawing/2014/main" id="{C16F19F8-1738-472A-9CE6-D845A38851EB}"/>
              </a:ext>
            </a:extLst>
          </p:cNvPr>
          <p:cNvSpPr txBox="1"/>
          <p:nvPr/>
        </p:nvSpPr>
        <p:spPr>
          <a:xfrm>
            <a:off x="1173480" y="2551837"/>
            <a:ext cx="9250680" cy="1754326"/>
          </a:xfrm>
          <a:prstGeom prst="rect">
            <a:avLst/>
          </a:prstGeom>
          <a:noFill/>
        </p:spPr>
        <p:txBody>
          <a:bodyPr wrap="square">
            <a:spAutoFit/>
          </a:bodyPr>
          <a:lstStyle/>
          <a:p>
            <a:pPr lvl="0" algn="ctr">
              <a:spcBef>
                <a:spcPts val="900"/>
              </a:spcBef>
            </a:pPr>
            <a:r>
              <a:rPr lang="en-US" sz="5400" b="1" dirty="0">
                <a:solidFill>
                  <a:srgbClr val="0070C0"/>
                </a:solidFill>
                <a:latin typeface="Times New Roman"/>
              </a:rPr>
              <a:t>        Theo </a:t>
            </a:r>
            <a:r>
              <a:rPr lang="en-US" sz="5400" b="1" dirty="0" err="1">
                <a:solidFill>
                  <a:srgbClr val="0070C0"/>
                </a:solidFill>
                <a:latin typeface="Times New Roman"/>
              </a:rPr>
              <a:t>các</a:t>
            </a:r>
            <a:r>
              <a:rPr lang="en-US" sz="5400" b="1" dirty="0">
                <a:solidFill>
                  <a:srgbClr val="0070C0"/>
                </a:solidFill>
                <a:latin typeface="Times New Roman"/>
              </a:rPr>
              <a:t> </a:t>
            </a:r>
            <a:r>
              <a:rPr lang="en-US" sz="5400" b="1" dirty="0" err="1">
                <a:solidFill>
                  <a:srgbClr val="0070C0"/>
                </a:solidFill>
                <a:latin typeface="Times New Roman"/>
              </a:rPr>
              <a:t>em</a:t>
            </a:r>
            <a:r>
              <a:rPr lang="en-US" sz="5400" b="1" dirty="0">
                <a:solidFill>
                  <a:srgbClr val="0070C0"/>
                </a:solidFill>
                <a:latin typeface="Times New Roman"/>
              </a:rPr>
              <a:t>, </a:t>
            </a:r>
            <a:r>
              <a:rPr lang="en-US" sz="5400" b="1" dirty="0" err="1">
                <a:solidFill>
                  <a:srgbClr val="0070C0"/>
                </a:solidFill>
                <a:latin typeface="Times New Roman"/>
              </a:rPr>
              <a:t>câu</a:t>
            </a:r>
            <a:r>
              <a:rPr lang="en-US" sz="5400" b="1" dirty="0">
                <a:solidFill>
                  <a:srgbClr val="0070C0"/>
                </a:solidFill>
                <a:latin typeface="Times New Roman"/>
              </a:rPr>
              <a:t> </a:t>
            </a:r>
            <a:r>
              <a:rPr lang="en-US" sz="5400" b="1" dirty="0" err="1">
                <a:solidFill>
                  <a:srgbClr val="0070C0"/>
                </a:solidFill>
                <a:latin typeface="Times New Roman"/>
              </a:rPr>
              <a:t>chuyện</a:t>
            </a:r>
            <a:r>
              <a:rPr lang="en-US" sz="5400" b="1" dirty="0">
                <a:solidFill>
                  <a:srgbClr val="0070C0"/>
                </a:solidFill>
                <a:latin typeface="Times New Roman"/>
              </a:rPr>
              <a:t> </a:t>
            </a:r>
            <a:r>
              <a:rPr lang="en-US" sz="5400" b="1" dirty="0" err="1">
                <a:solidFill>
                  <a:srgbClr val="0070C0"/>
                </a:solidFill>
                <a:latin typeface="Times New Roman"/>
              </a:rPr>
              <a:t>muốn</a:t>
            </a:r>
            <a:r>
              <a:rPr lang="en-US" sz="5400" b="1" dirty="0">
                <a:solidFill>
                  <a:srgbClr val="0070C0"/>
                </a:solidFill>
                <a:latin typeface="Times New Roman"/>
              </a:rPr>
              <a:t> </a:t>
            </a:r>
            <a:r>
              <a:rPr lang="en-US" sz="5400" b="1" dirty="0" err="1">
                <a:solidFill>
                  <a:srgbClr val="0070C0"/>
                </a:solidFill>
                <a:latin typeface="Times New Roman"/>
              </a:rPr>
              <a:t>khuyên</a:t>
            </a:r>
            <a:r>
              <a:rPr lang="en-US" sz="5400" b="1" dirty="0">
                <a:solidFill>
                  <a:srgbClr val="0070C0"/>
                </a:solidFill>
                <a:latin typeface="Times New Roman"/>
              </a:rPr>
              <a:t> ta </a:t>
            </a:r>
            <a:r>
              <a:rPr lang="en-US" sz="5400" b="1" dirty="0" err="1">
                <a:solidFill>
                  <a:srgbClr val="0070C0"/>
                </a:solidFill>
                <a:latin typeface="Times New Roman"/>
              </a:rPr>
              <a:t>điều</a:t>
            </a:r>
            <a:r>
              <a:rPr lang="en-US" sz="5400" b="1" dirty="0">
                <a:solidFill>
                  <a:srgbClr val="0070C0"/>
                </a:solidFill>
                <a:latin typeface="Times New Roman"/>
              </a:rPr>
              <a:t> </a:t>
            </a:r>
            <a:r>
              <a:rPr lang="en-US" sz="5400" b="1" dirty="0" err="1">
                <a:solidFill>
                  <a:srgbClr val="0070C0"/>
                </a:solidFill>
                <a:latin typeface="Times New Roman"/>
              </a:rPr>
              <a:t>gì</a:t>
            </a:r>
            <a:r>
              <a:rPr lang="en-US" sz="3600" b="1" dirty="0">
                <a:solidFill>
                  <a:srgbClr val="0070C0"/>
                </a:solidFill>
                <a:latin typeface="Times New Roman"/>
              </a:rPr>
              <a:t>?</a:t>
            </a:r>
            <a:endParaRPr lang="vi-VN" sz="3600" b="1" dirty="0">
              <a:solidFill>
                <a:srgbClr val="0070C0"/>
              </a:solidFill>
              <a:latin typeface="Times New Roman"/>
            </a:endParaRPr>
          </a:p>
        </p:txBody>
      </p:sp>
      <p:pic>
        <p:nvPicPr>
          <p:cNvPr id="12" name="图片 2">
            <a:extLst>
              <a:ext uri="{FF2B5EF4-FFF2-40B4-BE49-F238E27FC236}">
                <a16:creationId xmlns="" xmlns:a16="http://schemas.microsoft.com/office/drawing/2014/main" id="{1333770A-F26A-4678-A6FC-0AF82A0C0A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600" y="4734492"/>
            <a:ext cx="2489200" cy="2067380"/>
          </a:xfrm>
          <a:prstGeom prst="rect">
            <a:avLst/>
          </a:prstGeom>
        </p:spPr>
      </p:pic>
      <p:pic>
        <p:nvPicPr>
          <p:cNvPr id="15" name="图片 2">
            <a:extLst>
              <a:ext uri="{FF2B5EF4-FFF2-40B4-BE49-F238E27FC236}">
                <a16:creationId xmlns="" xmlns:a16="http://schemas.microsoft.com/office/drawing/2014/main" id="{118C0F7D-ECDF-4A9F-A5FB-4719D4BA28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70558" y="4631842"/>
            <a:ext cx="2736389" cy="2272680"/>
          </a:xfrm>
          <a:prstGeom prst="rect">
            <a:avLst/>
          </a:prstGeom>
        </p:spPr>
      </p:pic>
    </p:spTree>
    <p:custDataLst>
      <p:tags r:id="rId1"/>
    </p:custDataLst>
    <p:extLst>
      <p:ext uri="{BB962C8B-B14F-4D97-AF65-F5344CB8AC3E}">
        <p14:creationId xmlns:p14="http://schemas.microsoft.com/office/powerpoint/2010/main" val="201113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800" y="-2833680"/>
            <a:ext cx="12090400" cy="10439400"/>
          </a:xfrm>
          <a:prstGeom prst="rect">
            <a:avLst/>
          </a:prstGeom>
        </p:spPr>
      </p:pic>
      <p:pic>
        <p:nvPicPr>
          <p:cNvPr id="8" name="图片 7">
            <a:extLst>
              <a:ext uri="{FF2B5EF4-FFF2-40B4-BE49-F238E27FC236}">
                <a16:creationId xmlns="" xmlns:a16="http://schemas.microsoft.com/office/drawing/2014/main" id="{5C781354-8B20-4C43-A849-8AFC349CD4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72416">
            <a:off x="-711199" y="-990601"/>
            <a:ext cx="3530600" cy="3530600"/>
          </a:xfrm>
          <a:prstGeom prst="rect">
            <a:avLst/>
          </a:prstGeom>
        </p:spPr>
      </p:pic>
      <p:pic>
        <p:nvPicPr>
          <p:cNvPr id="10" name="图片 9">
            <a:extLst>
              <a:ext uri="{FF2B5EF4-FFF2-40B4-BE49-F238E27FC236}">
                <a16:creationId xmlns="" xmlns:a16="http://schemas.microsoft.com/office/drawing/2014/main" id="{CBAD1D7B-EAE3-A94F-8C57-DBD669BED3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55200" y="1936282"/>
            <a:ext cx="2489200" cy="2489200"/>
          </a:xfrm>
          <a:prstGeom prst="rect">
            <a:avLst/>
          </a:prstGeom>
        </p:spPr>
      </p:pic>
      <p:sp>
        <p:nvSpPr>
          <p:cNvPr id="7" name="Title 12"/>
          <p:cNvSpPr txBox="1">
            <a:spLocks/>
          </p:cNvSpPr>
          <p:nvPr/>
        </p:nvSpPr>
        <p:spPr>
          <a:xfrm>
            <a:off x="7114046" y="1087833"/>
            <a:ext cx="4557655" cy="1239764"/>
          </a:xfrm>
          <a:gradFill rotWithShape="1">
            <a:gsLst>
              <a:gs pos="0">
                <a:srgbClr val="4AD2CD">
                  <a:tint val="50000"/>
                  <a:satMod val="300000"/>
                </a:srgbClr>
              </a:gs>
              <a:gs pos="35000">
                <a:srgbClr val="4AD2CD">
                  <a:tint val="37000"/>
                  <a:satMod val="300000"/>
                </a:srgbClr>
              </a:gs>
              <a:gs pos="100000">
                <a:srgbClr val="4AD2CD">
                  <a:tint val="15000"/>
                  <a:satMod val="350000"/>
                </a:srgbClr>
              </a:gs>
            </a:gsLst>
            <a:lin ang="16200000" scaled="1"/>
          </a:gradFill>
          <a:ln w="9525" cap="flat" cmpd="sng" algn="ctr">
            <a:solidFill>
              <a:srgbClr val="4AD2CD">
                <a:shade val="95000"/>
                <a:satMod val="105000"/>
              </a:srgbClr>
            </a:solidFill>
            <a:prstDash val="solid"/>
          </a:ln>
          <a:effectLst>
            <a:outerShdw blurRad="40000" dist="20000" dir="5400000" rotWithShape="0">
              <a:srgbClr val="000000">
                <a:alpha val="38000"/>
              </a:srgbClr>
            </a:outerShdw>
          </a:effectLst>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 </a:t>
            </a:r>
            <a:r>
              <a:rPr kumimoji="0" lang="en-US" sz="4800" b="1" i="0" u="sng" strike="noStrike" kern="1200" cap="none" spc="0" normalizeH="0" baseline="0" noProof="0" dirty="0" err="1">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Nội</a:t>
            </a:r>
            <a:r>
              <a:rPr kumimoji="0" lang="en-US" sz="4800" b="1" i="0" u="sng" strike="noStrike" kern="1200" cap="none" spc="0" normalizeH="0" baseline="0" noProof="0" dirty="0">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 dung </a:t>
            </a:r>
            <a:r>
              <a:rPr kumimoji="0" lang="en-US" sz="4800" b="1" i="0" u="sng" strike="noStrike" kern="1200" cap="none" spc="0" normalizeH="0" baseline="0" noProof="0" dirty="0" err="1">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bài</a:t>
            </a:r>
            <a:r>
              <a:rPr kumimoji="0" lang="en-US" sz="4800" b="1" i="0" u="sng" strike="noStrike" kern="1200" cap="none" spc="0" normalizeH="0" baseline="0" noProof="0" dirty="0">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a:t>
            </a:r>
          </a:p>
        </p:txBody>
      </p:sp>
      <p:sp>
        <p:nvSpPr>
          <p:cNvPr id="15" name="TextBox 14">
            <a:extLst>
              <a:ext uri="{FF2B5EF4-FFF2-40B4-BE49-F238E27FC236}">
                <a16:creationId xmlns="" xmlns:a16="http://schemas.microsoft.com/office/drawing/2014/main" id="{F0A6A292-8450-47D6-978D-BA7D45F15997}"/>
              </a:ext>
            </a:extLst>
          </p:cNvPr>
          <p:cNvSpPr txBox="1"/>
          <p:nvPr/>
        </p:nvSpPr>
        <p:spPr>
          <a:xfrm>
            <a:off x="1473163" y="2504926"/>
            <a:ext cx="9210078" cy="2554545"/>
          </a:xfrm>
          <a:prstGeom prst="rect">
            <a:avLst/>
          </a:prstGeom>
          <a:noFill/>
        </p:spPr>
        <p:txBody>
          <a:bodyPr wrap="square">
            <a:spAutoFit/>
          </a:bodyPr>
          <a:lstStyle/>
          <a:p>
            <a:pPr lvl="0" algn="just">
              <a:spcBef>
                <a:spcPts val="900"/>
              </a:spcBef>
            </a:pPr>
            <a:r>
              <a:rPr lang="en-US" sz="4000" b="1" dirty="0">
                <a:solidFill>
                  <a:srgbClr val="0070C0"/>
                </a:solidFill>
                <a:latin typeface="Times New Roman"/>
              </a:rPr>
              <a:t>           </a:t>
            </a:r>
            <a:r>
              <a:rPr lang="vi-VN" sz="4000" b="1" dirty="0">
                <a:solidFill>
                  <a:srgbClr val="002060"/>
                </a:solidFill>
                <a:latin typeface="Times New Roman"/>
              </a:rPr>
              <a:t>Câu chuyện khuyên chúng ta không nên </a:t>
            </a:r>
            <a:r>
              <a:rPr lang="vi-VN" sz="4000" b="1">
                <a:solidFill>
                  <a:srgbClr val="002060"/>
                </a:solidFill>
                <a:latin typeface="Times New Roman"/>
              </a:rPr>
              <a:t>nói </a:t>
            </a:r>
            <a:r>
              <a:rPr lang="vi-VN" sz="4000" b="1" smtClean="0">
                <a:solidFill>
                  <a:srgbClr val="002060"/>
                </a:solidFill>
                <a:latin typeface="Times New Roman"/>
              </a:rPr>
              <a:t>dối</a:t>
            </a:r>
            <a:r>
              <a:rPr lang="en-US" sz="4000" b="1" smtClean="0">
                <a:solidFill>
                  <a:srgbClr val="002060"/>
                </a:solidFill>
                <a:latin typeface="Times New Roman"/>
              </a:rPr>
              <a:t> vì đó</a:t>
            </a:r>
            <a:r>
              <a:rPr lang="vi-VN" sz="4000" b="1" smtClean="0">
                <a:solidFill>
                  <a:srgbClr val="002060"/>
                </a:solidFill>
                <a:latin typeface="Times New Roman"/>
              </a:rPr>
              <a:t> </a:t>
            </a:r>
            <a:r>
              <a:rPr lang="vi-VN" sz="4000" b="1" dirty="0">
                <a:solidFill>
                  <a:srgbClr val="002060"/>
                </a:solidFill>
                <a:latin typeface="Times New Roman"/>
              </a:rPr>
              <a:t>là một đức tính xấu làm mất lòng tin</a:t>
            </a:r>
            <a:r>
              <a:rPr lang="vi-VN" sz="4000" b="1">
                <a:solidFill>
                  <a:srgbClr val="002060"/>
                </a:solidFill>
                <a:latin typeface="Times New Roman"/>
              </a:rPr>
              <a:t>, </a:t>
            </a:r>
            <a:r>
              <a:rPr lang="en-US" sz="4000" b="1" smtClean="0">
                <a:solidFill>
                  <a:srgbClr val="002060"/>
                </a:solidFill>
                <a:latin typeface="Times New Roman"/>
              </a:rPr>
              <a:t>sự </a:t>
            </a:r>
            <a:r>
              <a:rPr lang="vi-VN" sz="4000" b="1" smtClean="0">
                <a:solidFill>
                  <a:srgbClr val="002060"/>
                </a:solidFill>
                <a:latin typeface="Times New Roman"/>
              </a:rPr>
              <a:t>tôn </a:t>
            </a:r>
            <a:r>
              <a:rPr lang="vi-VN" sz="4000" b="1" dirty="0">
                <a:solidFill>
                  <a:srgbClr val="002060"/>
                </a:solidFill>
                <a:latin typeface="Times New Roman"/>
              </a:rPr>
              <a:t>trọng của mọi người đối với mình</a:t>
            </a:r>
            <a:r>
              <a:rPr lang="vi-VN" sz="1600" b="1" dirty="0">
                <a:solidFill>
                  <a:srgbClr val="002060"/>
                </a:solidFill>
                <a:latin typeface="Times New Roman"/>
              </a:rPr>
              <a:t>.</a:t>
            </a:r>
          </a:p>
        </p:txBody>
      </p:sp>
      <p:pic>
        <p:nvPicPr>
          <p:cNvPr id="16" name="图片 2">
            <a:extLst>
              <a:ext uri="{FF2B5EF4-FFF2-40B4-BE49-F238E27FC236}">
                <a16:creationId xmlns="" xmlns:a16="http://schemas.microsoft.com/office/drawing/2014/main" id="{22D4F1BC-D5C5-4DD3-AC8E-B30C4641AD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600" y="4734492"/>
            <a:ext cx="2489200" cy="2067380"/>
          </a:xfrm>
          <a:prstGeom prst="rect">
            <a:avLst/>
          </a:prstGeom>
        </p:spPr>
      </p:pic>
      <p:pic>
        <p:nvPicPr>
          <p:cNvPr id="17" name="图片 2">
            <a:extLst>
              <a:ext uri="{FF2B5EF4-FFF2-40B4-BE49-F238E27FC236}">
                <a16:creationId xmlns="" xmlns:a16="http://schemas.microsoft.com/office/drawing/2014/main" id="{27AF0FB8-43CD-4C00-B1F8-D3B85ACC18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70558" y="4631842"/>
            <a:ext cx="2736389" cy="2272680"/>
          </a:xfrm>
          <a:prstGeom prst="rect">
            <a:avLst/>
          </a:prstGeom>
        </p:spPr>
      </p:pic>
    </p:spTree>
    <p:custDataLst>
      <p:tags r:id="rId1"/>
    </p:custDataLst>
    <p:extLst>
      <p:ext uri="{BB962C8B-B14F-4D97-AF65-F5344CB8AC3E}">
        <p14:creationId xmlns:p14="http://schemas.microsoft.com/office/powerpoint/2010/main" val="187481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596152D4-A2CA-4CF0-BB80-551CEABA4D99}"/>
              </a:ext>
            </a:extLst>
          </p:cNvPr>
          <p:cNvPicPr>
            <a:picLocks noChangeAspect="1"/>
          </p:cNvPicPr>
          <p:nvPr/>
        </p:nvPicPr>
        <p:blipFill rotWithShape="1">
          <a:blip r:embed="rId2"/>
          <a:srcRect l="22502" t="19556" r="8603" b="8667"/>
          <a:stretch/>
        </p:blipFill>
        <p:spPr>
          <a:xfrm>
            <a:off x="0" y="0"/>
            <a:ext cx="12393147" cy="6848560"/>
          </a:xfrm>
          <a:prstGeom prst="rect">
            <a:avLst/>
          </a:prstGeom>
        </p:spPr>
      </p:pic>
      <p:sp>
        <p:nvSpPr>
          <p:cNvPr id="3" name="矩形 4">
            <a:extLst>
              <a:ext uri="{FF2B5EF4-FFF2-40B4-BE49-F238E27FC236}">
                <a16:creationId xmlns="" xmlns:a16="http://schemas.microsoft.com/office/drawing/2014/main" id="{0EBEE3DB-1CBD-4878-85F0-AE845E6ECD94}"/>
              </a:ext>
            </a:extLst>
          </p:cNvPr>
          <p:cNvSpPr/>
          <p:nvPr/>
        </p:nvSpPr>
        <p:spPr>
          <a:xfrm>
            <a:off x="2546292" y="1539722"/>
            <a:ext cx="6045342" cy="707886"/>
          </a:xfrm>
          <a:prstGeom prst="rect">
            <a:avLst/>
          </a:prstGeom>
        </p:spPr>
        <p:txBody>
          <a:bodyPr wrap="square">
            <a:spAutoFit/>
          </a:bodyPr>
          <a:lstStyle/>
          <a:p>
            <a:pPr lvl="0" algn="ctr">
              <a:buNone/>
            </a:pPr>
            <a:r>
              <a:rPr lang="en-US" altLang="zh-CN" sz="40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4000" b="1" dirty="0">
              <a:solidFill>
                <a:srgbClr val="FF0000"/>
              </a:solidFill>
              <a:latin typeface="Times New Roman" panose="02020603050405020304" pitchFamily="18" charset="0"/>
              <a:cs typeface="Times New Roman" panose="02020603050405020304" pitchFamily="18" charset="0"/>
              <a:sym typeface="+mn-lt"/>
            </a:endParaRPr>
          </a:p>
        </p:txBody>
      </p:sp>
      <p:sp>
        <p:nvSpPr>
          <p:cNvPr id="5" name="矩形 21">
            <a:extLst>
              <a:ext uri="{FF2B5EF4-FFF2-40B4-BE49-F238E27FC236}">
                <a16:creationId xmlns="" xmlns:a16="http://schemas.microsoft.com/office/drawing/2014/main" id="{640F8CDB-0CF0-4868-B440-24236B813C40}"/>
              </a:ext>
            </a:extLst>
          </p:cNvPr>
          <p:cNvSpPr/>
          <p:nvPr/>
        </p:nvSpPr>
        <p:spPr>
          <a:xfrm>
            <a:off x="4397702" y="939808"/>
            <a:ext cx="2342522" cy="646331"/>
          </a:xfrm>
          <a:prstGeom prst="rect">
            <a:avLst/>
          </a:prstGeom>
        </p:spPr>
        <p:txBody>
          <a:bodyPr wrap="square">
            <a:spAutoFit/>
          </a:bodyPr>
          <a:lstStyle/>
          <a:p>
            <a:pPr lvl="0" algn="ctr">
              <a:buNone/>
            </a:pPr>
            <a:r>
              <a:rPr lang="en-US" altLang="zh-CN" sz="3600" b="1" dirty="0" err="1">
                <a:latin typeface="Times New Roman" panose="02020603050405020304" pitchFamily="18" charset="0"/>
                <a:cs typeface="Times New Roman" panose="02020603050405020304" pitchFamily="18" charset="0"/>
                <a:sym typeface="+mn-lt"/>
              </a:rPr>
              <a:t>Tập</a:t>
            </a:r>
            <a:r>
              <a:rPr lang="en-US" altLang="zh-CN" sz="3600" b="1" dirty="0">
                <a:latin typeface="Times New Roman" panose="02020603050405020304" pitchFamily="18" charset="0"/>
                <a:cs typeface="Times New Roman" panose="02020603050405020304" pitchFamily="18" charset="0"/>
                <a:sym typeface="+mn-lt"/>
              </a:rPr>
              <a:t> </a:t>
            </a:r>
            <a:r>
              <a:rPr lang="en-US" altLang="zh-CN" sz="3600" b="1" dirty="0" err="1">
                <a:latin typeface="Times New Roman" panose="02020603050405020304" pitchFamily="18" charset="0"/>
                <a:cs typeface="Times New Roman" panose="02020603050405020304" pitchFamily="18" charset="0"/>
                <a:sym typeface="+mn-lt"/>
              </a:rPr>
              <a:t>đọc</a:t>
            </a:r>
            <a:endParaRPr lang="zh-CN" altLang="en-US" sz="3600" b="1" dirty="0">
              <a:latin typeface="Times New Roman" panose="02020603050405020304" pitchFamily="18" charset="0"/>
              <a:cs typeface="Times New Roman" panose="02020603050405020304" pitchFamily="18" charset="0"/>
              <a:sym typeface="+mn-lt"/>
            </a:endParaRPr>
          </a:p>
        </p:txBody>
      </p:sp>
      <p:sp>
        <p:nvSpPr>
          <p:cNvPr id="12" name="TextBox 11">
            <a:extLst>
              <a:ext uri="{FF2B5EF4-FFF2-40B4-BE49-F238E27FC236}">
                <a16:creationId xmlns="" xmlns:a16="http://schemas.microsoft.com/office/drawing/2014/main" id="{6FF19417-3CEA-43DB-90BE-E5A7756558B8}"/>
              </a:ext>
            </a:extLst>
          </p:cNvPr>
          <p:cNvSpPr txBox="1"/>
          <p:nvPr/>
        </p:nvSpPr>
        <p:spPr>
          <a:xfrm>
            <a:off x="1486452" y="315468"/>
            <a:ext cx="8934915"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Thứ </a:t>
            </a:r>
            <a:r>
              <a:rPr lang="en-US" sz="3600" b="1" dirty="0" smtClean="0">
                <a:latin typeface="Times New Roman" panose="02020603050405020304" pitchFamily="18" charset="0"/>
                <a:cs typeface="Times New Roman" panose="02020603050405020304" pitchFamily="18" charset="0"/>
              </a:rPr>
              <a:t>sáu </a:t>
            </a:r>
            <a:r>
              <a:rPr lang="en-US" sz="3600" b="1" dirty="0">
                <a:latin typeface="Times New Roman" panose="02020603050405020304" pitchFamily="18" charset="0"/>
                <a:cs typeface="Times New Roman" panose="02020603050405020304" pitchFamily="18" charset="0"/>
              </a:rPr>
              <a:t>ngày  </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tháng 10 năm </a:t>
            </a:r>
            <a:r>
              <a:rPr lang="en-US" sz="3600" b="1" dirty="0" smtClean="0">
                <a:latin typeface="Times New Roman" panose="02020603050405020304" pitchFamily="18" charset="0"/>
                <a:cs typeface="Times New Roman" panose="02020603050405020304" pitchFamily="18" charset="0"/>
              </a:rPr>
              <a:t>2022</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A928AEBD-76A4-4F71-898C-26BA1502DD0E}"/>
              </a:ext>
            </a:extLst>
          </p:cNvPr>
          <p:cNvSpPr txBox="1"/>
          <p:nvPr/>
        </p:nvSpPr>
        <p:spPr>
          <a:xfrm>
            <a:off x="746760" y="2210479"/>
            <a:ext cx="10896600" cy="1754326"/>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vi-VN" sz="3600" b="1" dirty="0">
                <a:solidFill>
                  <a:srgbClr val="0070C0"/>
                </a:solidFill>
                <a:latin typeface="Times New Roman" panose="02020603050405020304" pitchFamily="18" charset="0"/>
                <a:cs typeface="Times New Roman" panose="02020603050405020304" pitchFamily="18" charset="0"/>
              </a:rPr>
              <a:t>Câu chuyện khuyên chúng ta không nên nói dối. Nói dối là một đức tính xấu làm mất lòng tin, lòng tôn trọng của mọi người đối với mình</a:t>
            </a:r>
            <a:r>
              <a:rPr lang="vi-VN" sz="900" b="1" dirty="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8" name="图片 28">
            <a:extLst>
              <a:ext uri="{FF2B5EF4-FFF2-40B4-BE49-F238E27FC236}">
                <a16:creationId xmlns="" xmlns:a16="http://schemas.microsoft.com/office/drawing/2014/main" id="{AF3FF388-F939-41F8-9CE5-6FFB0CC11B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19" name="图片 3">
            <a:extLst>
              <a:ext uri="{FF2B5EF4-FFF2-40B4-BE49-F238E27FC236}">
                <a16:creationId xmlns="" xmlns:a16="http://schemas.microsoft.com/office/drawing/2014/main" id="{B5626A01-238C-40EE-8964-0BF569830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5900" y="225986"/>
            <a:ext cx="1758507" cy="1758507"/>
          </a:xfrm>
          <a:prstGeom prst="rect">
            <a:avLst/>
          </a:prstGeom>
        </p:spPr>
      </p:pic>
      <p:pic>
        <p:nvPicPr>
          <p:cNvPr id="20" name="图片 3">
            <a:extLst>
              <a:ext uri="{FF2B5EF4-FFF2-40B4-BE49-F238E27FC236}">
                <a16:creationId xmlns="" xmlns:a16="http://schemas.microsoft.com/office/drawing/2014/main" id="{6FC1E89C-023E-4095-8D1E-3141D07DF7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998" y="278265"/>
            <a:ext cx="1758507" cy="1758507"/>
          </a:xfrm>
          <a:prstGeom prst="rect">
            <a:avLst/>
          </a:prstGeom>
        </p:spPr>
      </p:pic>
    </p:spTree>
    <p:extLst>
      <p:ext uri="{BB962C8B-B14F-4D97-AF65-F5344CB8AC3E}">
        <p14:creationId xmlns:p14="http://schemas.microsoft.com/office/powerpoint/2010/main" val="27822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1A09C-AC28-4965-92DA-7E1DA6C8704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A182FF3-3715-46F4-B53D-2B2447E4A512}"/>
              </a:ext>
            </a:extLst>
          </p:cNvPr>
          <p:cNvSpPr>
            <a:spLocks noGrp="1"/>
          </p:cNvSpPr>
          <p:nvPr>
            <p:ph idx="1"/>
          </p:nvPr>
        </p:nvSpPr>
        <p:spPr/>
        <p:txBody>
          <a:bodyPr/>
          <a:lstStyle/>
          <a:p>
            <a:endParaRPr lang="en-US"/>
          </a:p>
        </p:txBody>
      </p:sp>
      <p:pic>
        <p:nvPicPr>
          <p:cNvPr id="5" name="Picture 4">
            <a:extLst>
              <a:ext uri="{FF2B5EF4-FFF2-40B4-BE49-F238E27FC236}">
                <a16:creationId xmlns="" xmlns:a16="http://schemas.microsoft.com/office/drawing/2014/main" id="{19E69115-3B0F-45E7-BFFE-FCE1EA179A59}"/>
              </a:ext>
            </a:extLst>
          </p:cNvPr>
          <p:cNvPicPr>
            <a:picLocks noChangeAspect="1"/>
          </p:cNvPicPr>
          <p:nvPr/>
        </p:nvPicPr>
        <p:blipFill rotWithShape="1">
          <a:blip r:embed="rId2"/>
          <a:srcRect l="3500" t="2667" r="6875" b="7777"/>
          <a:stretch/>
        </p:blipFill>
        <p:spPr>
          <a:xfrm>
            <a:off x="0" y="-1"/>
            <a:ext cx="12192000" cy="6822757"/>
          </a:xfrm>
          <a:prstGeom prst="rect">
            <a:avLst/>
          </a:prstGeom>
        </p:spPr>
      </p:pic>
      <p:sp>
        <p:nvSpPr>
          <p:cNvPr id="4" name="TextBox 3"/>
          <p:cNvSpPr txBox="1"/>
          <p:nvPr/>
        </p:nvSpPr>
        <p:spPr>
          <a:xfrm>
            <a:off x="6850948" y="2857379"/>
            <a:ext cx="614271" cy="1107996"/>
          </a:xfrm>
          <a:prstGeom prst="rect">
            <a:avLst/>
          </a:prstGeom>
          <a:noFill/>
        </p:spPr>
        <p:txBody>
          <a:bodyPr wrap="none" rtlCol="0">
            <a:spAutoFit/>
          </a:bodyPr>
          <a:lstStyle/>
          <a:p>
            <a:r>
              <a:rPr lang="en-US" sz="6600" dirty="0" smtClean="0">
                <a:solidFill>
                  <a:srgbClr val="FF0000"/>
                </a:solidFill>
              </a:rPr>
              <a:t>4</a:t>
            </a:r>
            <a:endParaRPr lang="en-US" sz="6600" dirty="0">
              <a:solidFill>
                <a:srgbClr val="FF0000"/>
              </a:solidFill>
            </a:endParaRPr>
          </a:p>
        </p:txBody>
      </p:sp>
    </p:spTree>
    <p:extLst>
      <p:ext uri="{BB962C8B-B14F-4D97-AF65-F5344CB8AC3E}">
        <p14:creationId xmlns:p14="http://schemas.microsoft.com/office/powerpoint/2010/main" val="3665691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8D13995-6363-41EB-A2CA-BEF563D80A2A}"/>
              </a:ext>
            </a:extLst>
          </p:cNvPr>
          <p:cNvPicPr>
            <a:picLocks noChangeAspect="1"/>
          </p:cNvPicPr>
          <p:nvPr/>
        </p:nvPicPr>
        <p:blipFill rotWithShape="1">
          <a:blip r:embed="rId2"/>
          <a:srcRect l="3625" t="2444" r="6250" b="6889"/>
          <a:stretch/>
        </p:blipFill>
        <p:spPr>
          <a:xfrm>
            <a:off x="0" y="0"/>
            <a:ext cx="12192000" cy="6858000"/>
          </a:xfrm>
          <a:prstGeom prst="rect">
            <a:avLst/>
          </a:prstGeom>
        </p:spPr>
      </p:pic>
      <p:sp>
        <p:nvSpPr>
          <p:cNvPr id="4" name="矩形 4">
            <a:extLst>
              <a:ext uri="{FF2B5EF4-FFF2-40B4-BE49-F238E27FC236}">
                <a16:creationId xmlns="" xmlns:a16="http://schemas.microsoft.com/office/drawing/2014/main" id="{C934876E-50D9-4DF4-A29E-6BD95D9E4193}"/>
              </a:ext>
            </a:extLst>
          </p:cNvPr>
          <p:cNvSpPr/>
          <p:nvPr/>
        </p:nvSpPr>
        <p:spPr>
          <a:xfrm>
            <a:off x="2185547" y="2828835"/>
            <a:ext cx="8565184" cy="1200329"/>
          </a:xfrm>
          <a:prstGeom prst="rect">
            <a:avLst/>
          </a:prstGeom>
        </p:spPr>
        <p:txBody>
          <a:bodyPr wrap="square">
            <a:spAutoFit/>
          </a:bodyPr>
          <a:lstStyle/>
          <a:p>
            <a:pPr lvl="0" algn="ctr">
              <a:buNone/>
            </a:pPr>
            <a:r>
              <a:rPr lang="en-US" altLang="zh-CN" sz="7000" b="1" dirty="0" err="1">
                <a:solidFill>
                  <a:srgbClr val="FF0000"/>
                </a:solidFill>
                <a:latin typeface="HP001 5 hàng" panose="020B0603050302020204" pitchFamily="34" charset="0"/>
                <a:cs typeface="+mn-ea"/>
                <a:sym typeface="+mn-lt"/>
              </a:rPr>
              <a:t>Luyện</a:t>
            </a:r>
            <a:r>
              <a:rPr lang="en-US" altLang="zh-CN" sz="7000" b="1" dirty="0">
                <a:solidFill>
                  <a:srgbClr val="FF0000"/>
                </a:solidFill>
                <a:latin typeface="HP001 5 hàng" panose="020B0603050302020204" pitchFamily="34" charset="0"/>
                <a:cs typeface="+mn-ea"/>
                <a:sym typeface="+mn-lt"/>
              </a:rPr>
              <a:t> </a:t>
            </a:r>
            <a:r>
              <a:rPr lang="en-US" altLang="zh-CN" sz="7000" b="1" dirty="0" err="1">
                <a:solidFill>
                  <a:srgbClr val="FF0000"/>
                </a:solidFill>
                <a:latin typeface="HP001 5 hàng" panose="020B0603050302020204" pitchFamily="34" charset="0"/>
                <a:cs typeface="+mn-ea"/>
                <a:sym typeface="+mn-lt"/>
              </a:rPr>
              <a:t>đọc</a:t>
            </a:r>
            <a:r>
              <a:rPr lang="en-US" altLang="zh-CN" sz="7000" b="1" dirty="0">
                <a:solidFill>
                  <a:srgbClr val="FF0000"/>
                </a:solidFill>
                <a:latin typeface="HP001 5 hàng" panose="020B0603050302020204" pitchFamily="34" charset="0"/>
                <a:cs typeface="+mn-ea"/>
                <a:sym typeface="+mn-lt"/>
              </a:rPr>
              <a:t> </a:t>
            </a:r>
            <a:r>
              <a:rPr lang="en-US" altLang="zh-CN" sz="7000" b="1" dirty="0" err="1">
                <a:solidFill>
                  <a:srgbClr val="FF0000"/>
                </a:solidFill>
                <a:latin typeface="HP001 5 hàng" panose="020B0603050302020204" pitchFamily="34" charset="0"/>
                <a:cs typeface="+mn-ea"/>
                <a:sym typeface="+mn-lt"/>
              </a:rPr>
              <a:t>diễn</a:t>
            </a:r>
            <a:r>
              <a:rPr lang="en-US" altLang="zh-CN" sz="7000" b="1" dirty="0">
                <a:solidFill>
                  <a:srgbClr val="FF0000"/>
                </a:solidFill>
                <a:latin typeface="HP001 5 hàng" panose="020B0603050302020204" pitchFamily="34" charset="0"/>
                <a:cs typeface="+mn-ea"/>
                <a:sym typeface="+mn-lt"/>
              </a:rPr>
              <a:t> </a:t>
            </a:r>
            <a:r>
              <a:rPr lang="en-US" altLang="zh-CN" sz="7000" b="1" dirty="0" err="1">
                <a:solidFill>
                  <a:srgbClr val="FF0000"/>
                </a:solidFill>
                <a:latin typeface="HP001 5 hàng" panose="020B0603050302020204" pitchFamily="34" charset="0"/>
                <a:cs typeface="+mn-ea"/>
                <a:sym typeface="+mn-lt"/>
              </a:rPr>
              <a:t>cảm</a:t>
            </a:r>
            <a:endParaRPr lang="en-US" altLang="zh-CN" sz="7000" b="1" dirty="0">
              <a:solidFill>
                <a:srgbClr val="FF0000"/>
              </a:solidFill>
              <a:latin typeface="HP001 5 hàng" panose="020B0603050302020204" pitchFamily="34" charset="0"/>
              <a:cs typeface="+mn-ea"/>
              <a:sym typeface="+mn-lt"/>
            </a:endParaRPr>
          </a:p>
        </p:txBody>
      </p:sp>
    </p:spTree>
    <p:extLst>
      <p:ext uri="{BB962C8B-B14F-4D97-AF65-F5344CB8AC3E}">
        <p14:creationId xmlns:p14="http://schemas.microsoft.com/office/powerpoint/2010/main" val="184376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10A7013F-12E5-4603-8978-E049ACAD8E07}"/>
              </a:ext>
            </a:extLst>
          </p:cNvPr>
          <p:cNvPicPr>
            <a:picLocks noChangeAspect="1"/>
          </p:cNvPicPr>
          <p:nvPr/>
        </p:nvPicPr>
        <p:blipFill rotWithShape="1">
          <a:blip r:embed="rId3"/>
          <a:srcRect l="21283" t="19704" r="7053" b="8712"/>
          <a:stretch/>
        </p:blipFill>
        <p:spPr>
          <a:xfrm>
            <a:off x="0" y="0"/>
            <a:ext cx="12192000" cy="6858000"/>
          </a:xfrm>
          <a:prstGeom prst="rect">
            <a:avLst/>
          </a:prstGeom>
        </p:spPr>
      </p:pic>
      <p:sp>
        <p:nvSpPr>
          <p:cNvPr id="4" name="Rectangle 3"/>
          <p:cNvSpPr/>
          <p:nvPr/>
        </p:nvSpPr>
        <p:spPr>
          <a:xfrm>
            <a:off x="888274" y="207554"/>
            <a:ext cx="10541726" cy="41549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Dắt xe ra cửa, tôi lễ phép thưa: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Thưa ba, con xin phép đi học nhóm.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 tôi mỉm cười: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Ờ, nhớ về sớm nghe con!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biết đây là lần thứ bao nhiêu tôi đã nói dối ba. Mỗi lần nói dối tôi đều ân hận,</a:t>
            </a: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nhưng đều tặc lưỡi cho qua.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Cho đến một hôm, vừa yên vị trong rạp chiếu bóng, tôi chợt thấy em gái mình lướt qua cùng một đ</a:t>
            </a:r>
            <a:r>
              <a:rPr kumimoji="0" lang="en-US" sz="2000" b="0" i="0" u="none" strike="noStrike" kern="1200" cap="none" spc="0" normalizeH="0" baseline="0" noProof="0" dirty="0">
                <a:ln>
                  <a:noFill/>
                </a:ln>
                <a:solidFill>
                  <a:prstClr val="black"/>
                </a:solidFill>
                <a:effectLst/>
                <a:uLnTx/>
                <a:uFillTx/>
                <a:latin typeface="Calibri Light"/>
                <a:ea typeface="+mn-ea"/>
                <a:cs typeface="+mn-cs"/>
              </a:rPr>
              <a:t>ứ</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bạn. Từ ngạc nhiên, tôi chuy</a:t>
            </a:r>
            <a:r>
              <a:rPr kumimoji="0" lang="en-US" sz="2000" b="0" i="0" u="none" strike="noStrike" kern="1200" cap="none" spc="0" normalizeH="0" baseline="0" noProof="0" dirty="0">
                <a:ln>
                  <a:noFill/>
                </a:ln>
                <a:solidFill>
                  <a:prstClr val="black"/>
                </a:solidFill>
                <a:effectLst/>
                <a:uLnTx/>
                <a:uFillTx/>
                <a:latin typeface="Calibri Light"/>
                <a:ea typeface="+mn-ea"/>
                <a:cs typeface="+mn-cs"/>
              </a:rPr>
              <a:t>ể</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 sang giận </a:t>
            </a:r>
            <a:r>
              <a:rPr kumimoji="0" lang="en-US" sz="2000" b="0" i="0" u="none" strike="noStrike" kern="1200" cap="none" spc="0" normalizeH="0" baseline="0" noProof="0" dirty="0">
                <a:ln>
                  <a:noFill/>
                </a:ln>
                <a:solidFill>
                  <a:prstClr val="black"/>
                </a:solidFill>
                <a:effectLst/>
                <a:uLnTx/>
                <a:uFillTx/>
                <a:latin typeface="Calibri Light"/>
                <a:ea typeface="+mn-ea"/>
                <a:cs typeface="+mn-cs"/>
              </a:rPr>
              <a:t>d</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ữ và mặc lời năn nỉ của bạn, tôi bỏ về.</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Hai chị em về đến nhà, tôi mắng em gái dám nói dối ba bỏ học đi chơi, không chịu học hành. Nhưng đáp lại sự giận dữ của tôi, nó chỉ thủng thẳng:</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a:ea typeface="+mn-ea"/>
                <a:cs typeface="+mn-cs"/>
              </a:rPr>
              <a:t>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Google Shape;4593;p32"/>
          <p:cNvSpPr txBox="1"/>
          <p:nvPr/>
        </p:nvSpPr>
        <p:spPr>
          <a:xfrm>
            <a:off x="4118291" y="101191"/>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marR="0" lvl="0" indent="0" algn="ctr" defTabSz="457200" rtl="0" eaLnBrk="1" fontAlgn="auto" latinLnBrk="0" hangingPunct="1">
              <a:lnSpc>
                <a:spcPct val="80000"/>
              </a:lnSpc>
              <a:spcBef>
                <a:spcPts val="0"/>
              </a:spcBef>
              <a:spcAft>
                <a:spcPts val="0"/>
              </a:spcAft>
              <a:buClr>
                <a:prstClr val="black"/>
              </a:buClr>
              <a:buSzPts val="1100"/>
              <a:buFont typeface="Arial" panose="020B0604020202020204"/>
              <a:buNone/>
              <a:tabLst/>
              <a:defRPr/>
            </a:pPr>
            <a:r>
              <a:rPr kumimoji="0" lang="en-US" altLang="en-GB" sz="3200" b="1" i="0" u="none" strike="noStrike" kern="1200" cap="none" spc="0" normalizeH="0" baseline="0" noProof="0" dirty="0">
                <a:ln>
                  <a:noFill/>
                </a:ln>
                <a:solidFill>
                  <a:srgbClr val="FF0000"/>
                </a:solidFill>
                <a:effectLst/>
                <a:uLnTx/>
                <a:uFillTx/>
                <a:latin typeface="Times New Roman" panose="02020603050405020304" charset="0"/>
                <a:cs typeface="Times New Roman" panose="02020603050405020304" charset="0"/>
                <a:sym typeface="Amatic SC" panose="020B0704020202020204"/>
              </a:rPr>
              <a:t>CHỊ EM TÔI</a:t>
            </a:r>
          </a:p>
        </p:txBody>
      </p:sp>
      <p:sp>
        <p:nvSpPr>
          <p:cNvPr id="6" name="Rectangle 5"/>
          <p:cNvSpPr/>
          <p:nvPr/>
        </p:nvSpPr>
        <p:spPr>
          <a:xfrm>
            <a:off x="711199" y="3812800"/>
            <a:ext cx="9522823" cy="317009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Em đi tập văn nghệ.</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Mày tập văn nghệ ở rạp chiếu bóng à?</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Nó cười giả bộ ngây thơ:</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Ủa chị cũng ở đó sao? Hồi nãy chị bảo chị đi học nhóm mà!</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Tôi sững sờ đứng im như phỗng. Ngước nhìn ba tôi đợi một trận cuồng phong. Nhưng ba tôi chỉ buồ</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rầu bảo: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Các con ráng bảo ban nhau mà học cho nên người.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Theo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Liên</a:t>
            </a:r>
            <a:r>
              <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Hương</a:t>
            </a:r>
            <a:endParaRPr kumimoji="0" lang="en-US" sz="2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 xmlns:a16="http://schemas.microsoft.com/office/drawing/2014/main" id="{BBF334B4-5E0A-4F84-AB5F-3CE3C925875D}"/>
              </a:ext>
            </a:extLst>
          </p:cNvPr>
          <p:cNvSpPr/>
          <p:nvPr/>
        </p:nvSpPr>
        <p:spPr>
          <a:xfrm>
            <a:off x="888274" y="207554"/>
            <a:ext cx="10541726" cy="415498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800"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Dắt xe ra cửa, tôi lễ phép thưa: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Calibri Light"/>
              </a:rPr>
              <a:t>    </a:t>
            </a:r>
            <a:r>
              <a:rPr kumimoji="0" lang="vi-VN" sz="2000" b="0" i="0" u="none" strike="noStrike" kern="0" cap="none" spc="0" normalizeH="0" baseline="0" noProof="0" dirty="0">
                <a:ln>
                  <a:noFill/>
                </a:ln>
                <a:effectLst/>
                <a:uLnTx/>
                <a:uFillTx/>
                <a:latin typeface="Times New Roman" panose="02020603050405020304" pitchFamily="18" charset="0"/>
              </a:rPr>
              <a:t>- Thưa ba, con xin phép đi học nhóm.</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Ba tôi mỉm cười:</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Calibri Light"/>
              </a:rPr>
              <a:t>    </a:t>
            </a:r>
            <a:r>
              <a:rPr kumimoji="0" lang="vi-VN" sz="2000" b="0" i="0" u="none" strike="noStrike" kern="0" cap="none" spc="0" normalizeH="0" baseline="0" noProof="0" dirty="0">
                <a:ln>
                  <a:noFill/>
                </a:ln>
                <a:effectLst/>
                <a:uLnTx/>
                <a:uFillTx/>
                <a:latin typeface="Times New Roman" panose="02020603050405020304" pitchFamily="18" charset="0"/>
              </a:rPr>
              <a:t>- Ờ, nhớ về sớm nghe con!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Không biết đây là lần thứ bao nhiêu tôi đã nói dối ba. Mỗi lần nói dối tôi đều ân hận,</a:t>
            </a:r>
            <a:r>
              <a:rPr kumimoji="0" lang="en-US" sz="2000" b="0" i="0" u="none" strike="noStrike" kern="0" cap="none" spc="0" normalizeH="0" baseline="0" noProof="0" dirty="0">
                <a:ln>
                  <a:noFill/>
                </a:ln>
                <a:solidFill>
                  <a:srgbClr val="FF0000"/>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nhưng đều tặc lưỡi cho qua.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Cho đến một hôm, vừa yên vị trong rạp chiếu bóng, tôi chợt thấy em gái mình lướt qua cùng một đ</a:t>
            </a:r>
            <a:r>
              <a:rPr kumimoji="0" lang="en-US" sz="2000" b="0" i="0" u="none" strike="noStrike" kern="0" cap="none" spc="0" normalizeH="0" baseline="0" noProof="0" dirty="0">
                <a:ln>
                  <a:noFill/>
                </a:ln>
                <a:solidFill>
                  <a:srgbClr val="FF0000"/>
                </a:solidFill>
                <a:effectLst/>
                <a:uLnTx/>
                <a:uFillTx/>
                <a:latin typeface="Calibri Light"/>
              </a:rPr>
              <a:t>ứ</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a bạn. Từ ngạc nhiên, tôi chuy</a:t>
            </a:r>
            <a:r>
              <a:rPr kumimoji="0" lang="en-US" sz="2000" b="0" i="0" u="none" strike="noStrike" kern="0" cap="none" spc="0" normalizeH="0" baseline="0" noProof="0" dirty="0">
                <a:ln>
                  <a:noFill/>
                </a:ln>
                <a:solidFill>
                  <a:srgbClr val="FF0000"/>
                </a:solidFill>
                <a:effectLst/>
                <a:uLnTx/>
                <a:uFillTx/>
                <a:latin typeface="Calibri Light"/>
              </a:rPr>
              <a:t>ể</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n sang giận </a:t>
            </a:r>
            <a:r>
              <a:rPr kumimoji="0" lang="en-US" sz="2000" b="0" i="0" u="none" strike="noStrike" kern="0" cap="none" spc="0" normalizeH="0" baseline="0" noProof="0" dirty="0">
                <a:ln>
                  <a:noFill/>
                </a:ln>
                <a:solidFill>
                  <a:srgbClr val="FF0000"/>
                </a:solidFill>
                <a:effectLst/>
                <a:uLnTx/>
                <a:uFillTx/>
                <a:latin typeface="Calibri Light"/>
              </a:rPr>
              <a:t>d</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ữ và mặc lời năn nỉ của bạn, tôi bỏ về.</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Hai chị em về đến nhà, tôi mắng em gái dám nói dối ba bỏ học đi chơi, không chịu học hành. Nhưng đáp lại sự giận dữ của tôi, nó chỉ thủng thẳng:</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Calibri Light"/>
              </a:rPr>
              <a:t>   </a:t>
            </a:r>
            <a:endParaRPr kumimoji="0" lang="vi-VN" sz="2400" b="0" i="0" u="none" strike="noStrike" kern="0" cap="none" spc="0" normalizeH="0" baseline="0" noProof="0" dirty="0">
              <a:ln>
                <a:noFill/>
              </a:ln>
              <a:solidFill>
                <a:srgbClr val="FF0000"/>
              </a:solidFill>
              <a:effectLst/>
              <a:uLnTx/>
              <a:uFillTx/>
            </a:endParaRPr>
          </a:p>
        </p:txBody>
      </p:sp>
      <p:sp>
        <p:nvSpPr>
          <p:cNvPr id="10" name="Rectangle 9">
            <a:extLst>
              <a:ext uri="{FF2B5EF4-FFF2-40B4-BE49-F238E27FC236}">
                <a16:creationId xmlns="" xmlns:a16="http://schemas.microsoft.com/office/drawing/2014/main" id="{20D9440D-1587-4730-8E2B-60224383D437}"/>
              </a:ext>
            </a:extLst>
          </p:cNvPr>
          <p:cNvSpPr/>
          <p:nvPr/>
        </p:nvSpPr>
        <p:spPr>
          <a:xfrm>
            <a:off x="711198" y="3812800"/>
            <a:ext cx="9522823" cy="3170099"/>
          </a:xfrm>
          <a:prstGeom prst="rect">
            <a:avLst/>
          </a:prstGeom>
        </p:spPr>
        <p:txBody>
          <a:bodyPr wrap="square">
            <a:spAutoFit/>
          </a:bodyPr>
          <a:lstStyle/>
          <a:p>
            <a:pPr algn="just">
              <a:defRPr/>
            </a:pP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Em đi tập văn nghệ.</a:t>
            </a:r>
            <a:r>
              <a:rPr lang="en-US" sz="2000" dirty="0">
                <a:latin typeface="Times New Roman" pitchFamily="18" charset="0"/>
                <a:cs typeface="Times New Roman" pitchFamily="18" charset="0"/>
              </a:rPr>
              <a:t> </a:t>
            </a:r>
          </a:p>
          <a:p>
            <a:pPr algn="just">
              <a:defRPr/>
            </a:pPr>
            <a:r>
              <a:rPr lang="en-US" sz="2000" dirty="0">
                <a:latin typeface="Times New Roman" pitchFamily="18" charset="0"/>
                <a:cs typeface="Times New Roman" pitchFamily="18" charset="0"/>
              </a:rPr>
              <a:t>     - </a:t>
            </a:r>
            <a:r>
              <a:rPr lang="vi-VN" sz="2000" dirty="0">
                <a:latin typeface="Times New Roman" pitchFamily="18" charset="0"/>
                <a:cs typeface="Times New Roman" pitchFamily="18" charset="0"/>
              </a:rPr>
              <a:t>Mày tập văn nghệ ở rạp chiếu bóng à?</a:t>
            </a:r>
            <a:endParaRPr lang="en-US" sz="2000" dirty="0">
              <a:latin typeface="Times New Roman" pitchFamily="18" charset="0"/>
              <a:cs typeface="Times New Roman" pitchFamily="18" charset="0"/>
            </a:endParaRP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Nó cười giả bộ ngây thơ:</a:t>
            </a:r>
          </a:p>
          <a:p>
            <a:pPr algn="just">
              <a:defRPr/>
            </a:pPr>
            <a:r>
              <a:rPr lang="en-US" sz="2000" dirty="0">
                <a:solidFill>
                  <a:srgbClr val="4472C4">
                    <a:lumMod val="75000"/>
                  </a:srgbClr>
                </a:solidFill>
                <a:latin typeface="Times New Roman" pitchFamily="18" charset="0"/>
                <a:cs typeface="Times New Roman" pitchFamily="18" charset="0"/>
              </a:rPr>
              <a:t>     </a:t>
            </a:r>
            <a:r>
              <a:rPr lang="vi-VN" sz="2000" dirty="0">
                <a:latin typeface="Times New Roman" pitchFamily="18" charset="0"/>
                <a:cs typeface="Times New Roman" pitchFamily="18" charset="0"/>
              </a:rPr>
              <a:t>- Ủa chị cũng ở đó sao? Hồi nãy chị bảo chị đi học nhóm mà!</a:t>
            </a: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Tôi sững sờ đứng im như phỗng. Ngước nhìn ba tôi đợi một trận cuồng phong. Nhưng ba tôi chỉ buồ</a:t>
            </a:r>
            <a:r>
              <a:rPr lang="en-US" sz="2000" dirty="0">
                <a:solidFill>
                  <a:srgbClr val="FF0000"/>
                </a:solidFill>
                <a:latin typeface="Times New Roman" pitchFamily="18" charset="0"/>
                <a:cs typeface="Times New Roman" pitchFamily="18" charset="0"/>
              </a:rPr>
              <a:t>n</a:t>
            </a:r>
            <a:r>
              <a:rPr lang="vi-VN" sz="2000" dirty="0">
                <a:solidFill>
                  <a:srgbClr val="FF0000"/>
                </a:solidFill>
                <a:latin typeface="Times New Roman" pitchFamily="18" charset="0"/>
                <a:cs typeface="Times New Roman" pitchFamily="18" charset="0"/>
              </a:rPr>
              <a:t> rầu bảo:</a:t>
            </a:r>
          </a:p>
          <a:p>
            <a:pPr algn="just">
              <a:defRPr/>
            </a:pP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Các con ráng bảo ban nhau mà học cho nên người.</a:t>
            </a: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000" dirty="0">
              <a:solidFill>
                <a:srgbClr val="FF0000"/>
              </a:solidFill>
              <a:latin typeface="Times New Roman" pitchFamily="18" charset="0"/>
              <a:cs typeface="Times New Roman" pitchFamily="18" charset="0"/>
            </a:endParaRPr>
          </a:p>
          <a:p>
            <a:pPr algn="just">
              <a:defRPr/>
            </a:pPr>
            <a:r>
              <a:rPr lang="en-US" sz="2000" dirty="0">
                <a:solidFill>
                  <a:prstClr val="black"/>
                </a:solidFill>
                <a:latin typeface="Times New Roman" pitchFamily="18" charset="0"/>
                <a:cs typeface="Times New Roman" pitchFamily="18" charset="0"/>
              </a:rPr>
              <a:t>                                                                               </a:t>
            </a:r>
            <a:r>
              <a:rPr lang="en-US" sz="2000" b="1" i="1" dirty="0">
                <a:solidFill>
                  <a:prstClr val="black"/>
                </a:solidFill>
                <a:latin typeface="Times New Roman" pitchFamily="18" charset="0"/>
                <a:cs typeface="Times New Roman" pitchFamily="18" charset="0"/>
              </a:rPr>
              <a:t>Theo </a:t>
            </a:r>
            <a:r>
              <a:rPr lang="en-US" sz="2000" b="1" i="1" dirty="0" err="1">
                <a:solidFill>
                  <a:prstClr val="black"/>
                </a:solidFill>
                <a:latin typeface="Times New Roman" pitchFamily="18" charset="0"/>
                <a:cs typeface="Times New Roman" pitchFamily="18" charset="0"/>
              </a:rPr>
              <a:t>Liên</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Hương</a:t>
            </a:r>
            <a:endParaRPr lang="en-US" sz="2000" b="1" i="1" dirty="0">
              <a:solidFill>
                <a:prstClr val="black"/>
              </a:solidFill>
              <a:latin typeface="Times New Roman" pitchFamily="18" charset="0"/>
              <a:cs typeface="Times New Roman" pitchFamily="18" charset="0"/>
            </a:endParaRPr>
          </a:p>
        </p:txBody>
      </p:sp>
      <p:sp>
        <p:nvSpPr>
          <p:cNvPr id="2" name="Speech Bubble: Rectangle with Corners Rounded 1">
            <a:extLst>
              <a:ext uri="{FF2B5EF4-FFF2-40B4-BE49-F238E27FC236}">
                <a16:creationId xmlns="" xmlns:a16="http://schemas.microsoft.com/office/drawing/2014/main" id="{2EDC9157-7327-4B13-BDDF-0778B5D7A7A3}"/>
              </a:ext>
            </a:extLst>
          </p:cNvPr>
          <p:cNvSpPr/>
          <p:nvPr/>
        </p:nvSpPr>
        <p:spPr>
          <a:xfrm>
            <a:off x="8930935" y="431073"/>
            <a:ext cx="2139519" cy="1305017"/>
          </a:xfrm>
          <a:prstGeom prst="wedgeRoundRectCallout">
            <a:avLst>
              <a:gd name="adj1" fmla="val -35356"/>
              <a:gd name="adj2" fmla="val 74065"/>
              <a:gd name="adj3" fmla="val 16667"/>
            </a:avLst>
          </a:prstGeom>
          <a:solidFill>
            <a:srgbClr val="AE8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giọng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hóm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hỉnh</a:t>
            </a:r>
            <a:r>
              <a:rPr lang="en-US" sz="2000" dirty="0">
                <a:solidFill>
                  <a:schemeClr val="bg1"/>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 xmlns:a16="http://schemas.microsoft.com/office/drawing/2014/main" id="{60C7B4F9-E57D-46F2-BDB8-0E4C9F8D6EE5}"/>
              </a:ext>
            </a:extLst>
          </p:cNvPr>
          <p:cNvSpPr/>
          <p:nvPr/>
        </p:nvSpPr>
        <p:spPr>
          <a:xfrm>
            <a:off x="888274" y="207554"/>
            <a:ext cx="10541726" cy="415498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800"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Dắt xe ra cửa, tôi lễ phép thưa: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lumMod val="75000"/>
                  </a:schemeClr>
                </a:solidFill>
                <a:effectLst/>
                <a:uLnTx/>
                <a:uFillTx/>
                <a:latin typeface="Calibri Light"/>
              </a:rPr>
              <a:t>    </a:t>
            </a:r>
            <a:r>
              <a:rPr kumimoji="0" lang="vi-VN" sz="2000" b="0" i="0" u="none" strike="noStrike" kern="0" cap="none" spc="0" normalizeH="0" baseline="0" noProof="0" dirty="0">
                <a:ln>
                  <a:noFill/>
                </a:ln>
                <a:solidFill>
                  <a:schemeClr val="accent1">
                    <a:lumMod val="75000"/>
                  </a:schemeClr>
                </a:solidFill>
                <a:effectLst/>
                <a:uLnTx/>
                <a:uFillTx/>
                <a:latin typeface="Times New Roman" panose="02020603050405020304" pitchFamily="18" charset="0"/>
              </a:rPr>
              <a:t>- Thưa ba, con xin phép đi học nhóm.</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Ba tôi mỉm cười:</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Calibri Light"/>
              </a:rPr>
              <a:t>    </a:t>
            </a:r>
            <a:r>
              <a:rPr kumimoji="0" lang="vi-VN" sz="2000" b="0" i="0" u="none" strike="noStrike" kern="0" cap="none" spc="0" normalizeH="0" baseline="0" noProof="0" dirty="0">
                <a:ln>
                  <a:noFill/>
                </a:ln>
                <a:solidFill>
                  <a:schemeClr val="accent1">
                    <a:lumMod val="75000"/>
                  </a:schemeClr>
                </a:solidFill>
                <a:effectLst/>
                <a:uLnTx/>
                <a:uFillTx/>
                <a:latin typeface="Times New Roman" panose="02020603050405020304" pitchFamily="18" charset="0"/>
              </a:rPr>
              <a:t>- Ờ, nhớ về sớm nghe con!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Không biết đây là lần thứ bao nhiêu tôi đã nói dối ba. Mỗi lần nói dối tôi đều ân hận,</a:t>
            </a:r>
            <a:r>
              <a:rPr kumimoji="0" lang="en-US" sz="2000" b="0" i="0" u="none" strike="noStrike" kern="0" cap="none" spc="0" normalizeH="0" baseline="0" noProof="0" dirty="0">
                <a:ln>
                  <a:noFill/>
                </a:ln>
                <a:solidFill>
                  <a:srgbClr val="FF0000"/>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nhưng đều tặc lưỡi cho qua.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Cho đến một hôm, vừa yên vị trong rạp chiếu bóng, tôi chợt thấy em gái mình lướt qua cùng một đ</a:t>
            </a:r>
            <a:r>
              <a:rPr kumimoji="0" lang="en-US" sz="2000" b="0" i="0" u="none" strike="noStrike" kern="0" cap="none" spc="0" normalizeH="0" baseline="0" noProof="0" dirty="0">
                <a:ln>
                  <a:noFill/>
                </a:ln>
                <a:solidFill>
                  <a:srgbClr val="FF0000"/>
                </a:solidFill>
                <a:effectLst/>
                <a:uLnTx/>
                <a:uFillTx/>
                <a:latin typeface="Calibri Light"/>
              </a:rPr>
              <a:t>ứ</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a bạn. Từ ngạc nhiên, tôi chuy</a:t>
            </a:r>
            <a:r>
              <a:rPr kumimoji="0" lang="en-US" sz="2000" b="0" i="0" u="none" strike="noStrike" kern="0" cap="none" spc="0" normalizeH="0" baseline="0" noProof="0" dirty="0">
                <a:ln>
                  <a:noFill/>
                </a:ln>
                <a:solidFill>
                  <a:srgbClr val="FF0000"/>
                </a:solidFill>
                <a:effectLst/>
                <a:uLnTx/>
                <a:uFillTx/>
                <a:latin typeface="Calibri Light"/>
              </a:rPr>
              <a:t>ể</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n sang giận </a:t>
            </a:r>
            <a:r>
              <a:rPr kumimoji="0" lang="en-US" sz="2000" b="0" i="0" u="none" strike="noStrike" kern="0" cap="none" spc="0" normalizeH="0" baseline="0" noProof="0" dirty="0">
                <a:ln>
                  <a:noFill/>
                </a:ln>
                <a:solidFill>
                  <a:srgbClr val="FF0000"/>
                </a:solidFill>
                <a:effectLst/>
                <a:uLnTx/>
                <a:uFillTx/>
                <a:latin typeface="Calibri Light"/>
              </a:rPr>
              <a:t>d</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ữ và mặc lời năn nỉ của bạn, tôi bỏ về.</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Light"/>
              </a:rPr>
              <a:t>    </a:t>
            </a: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rPr>
              <a:t>Hai chị em về đến nhà, tôi mắng em gái dám nói dối ba bỏ học đi chơi, không chịu học hành. Nhưng đáp lại sự giận dữ của tôi, nó chỉ thủng thẳng:</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Calibri Light"/>
              </a:rPr>
              <a:t>   </a:t>
            </a:r>
            <a:endParaRPr kumimoji="0" lang="vi-VN" sz="2400" b="0" i="0" u="none" strike="noStrike" kern="0" cap="none" spc="0" normalizeH="0" baseline="0" noProof="0" dirty="0">
              <a:ln>
                <a:noFill/>
              </a:ln>
              <a:solidFill>
                <a:srgbClr val="FF0000"/>
              </a:solidFill>
              <a:effectLst/>
              <a:uLnTx/>
              <a:uFillTx/>
            </a:endParaRPr>
          </a:p>
        </p:txBody>
      </p:sp>
      <p:sp>
        <p:nvSpPr>
          <p:cNvPr id="12" name="Rectangle 11">
            <a:extLst>
              <a:ext uri="{FF2B5EF4-FFF2-40B4-BE49-F238E27FC236}">
                <a16:creationId xmlns="" xmlns:a16="http://schemas.microsoft.com/office/drawing/2014/main" id="{528649EA-60B4-4B5B-91DB-28DDF26DF5E3}"/>
              </a:ext>
            </a:extLst>
          </p:cNvPr>
          <p:cNvSpPr/>
          <p:nvPr/>
        </p:nvSpPr>
        <p:spPr>
          <a:xfrm>
            <a:off x="711197" y="3812800"/>
            <a:ext cx="9522823" cy="3170099"/>
          </a:xfrm>
          <a:prstGeom prst="rect">
            <a:avLst/>
          </a:prstGeom>
        </p:spPr>
        <p:txBody>
          <a:bodyPr wrap="square">
            <a:spAutoFit/>
          </a:bodyPr>
          <a:lstStyle/>
          <a:p>
            <a:pPr algn="just">
              <a:defRPr/>
            </a:pPr>
            <a:r>
              <a:rPr lang="en-US" sz="2000" dirty="0">
                <a:solidFill>
                  <a:schemeClr val="accent1">
                    <a:lumMod val="75000"/>
                  </a:schemeClr>
                </a:solidFill>
                <a:latin typeface="Times New Roman" pitchFamily="18" charset="0"/>
                <a:cs typeface="Times New Roman" pitchFamily="18" charset="0"/>
              </a:rPr>
              <a:t>     </a:t>
            </a:r>
            <a:r>
              <a:rPr lang="vi-VN" sz="2000" dirty="0">
                <a:solidFill>
                  <a:schemeClr val="accent1">
                    <a:lumMod val="75000"/>
                  </a:schemeClr>
                </a:solidFill>
                <a:latin typeface="Times New Roman" pitchFamily="18" charset="0"/>
                <a:cs typeface="Times New Roman" pitchFamily="18" charset="0"/>
              </a:rPr>
              <a:t>- Em đi tập văn nghệ.</a:t>
            </a:r>
            <a:r>
              <a:rPr lang="en-US" sz="2000" dirty="0">
                <a:solidFill>
                  <a:schemeClr val="accent1">
                    <a:lumMod val="75000"/>
                  </a:schemeClr>
                </a:solidFill>
                <a:latin typeface="Times New Roman" pitchFamily="18" charset="0"/>
                <a:cs typeface="Times New Roman" pitchFamily="18" charset="0"/>
              </a:rPr>
              <a:t> </a:t>
            </a:r>
          </a:p>
          <a:p>
            <a:pPr algn="just">
              <a:defRPr/>
            </a:pPr>
            <a:r>
              <a:rPr lang="en-US" sz="2000" dirty="0">
                <a:solidFill>
                  <a:schemeClr val="accent1">
                    <a:lumMod val="75000"/>
                  </a:schemeClr>
                </a:solidFill>
                <a:latin typeface="Times New Roman" pitchFamily="18" charset="0"/>
                <a:cs typeface="Times New Roman" pitchFamily="18" charset="0"/>
              </a:rPr>
              <a:t>     - </a:t>
            </a:r>
            <a:r>
              <a:rPr lang="vi-VN" sz="2000" dirty="0">
                <a:solidFill>
                  <a:schemeClr val="accent1">
                    <a:lumMod val="75000"/>
                  </a:schemeClr>
                </a:solidFill>
                <a:latin typeface="Times New Roman" pitchFamily="18" charset="0"/>
                <a:cs typeface="Times New Roman" pitchFamily="18" charset="0"/>
              </a:rPr>
              <a:t>Mày tập văn nghệ ở rạp chiếu bóng à?</a:t>
            </a:r>
            <a:endParaRPr lang="en-US" sz="2000" dirty="0">
              <a:solidFill>
                <a:schemeClr val="accent1">
                  <a:lumMod val="75000"/>
                </a:schemeClr>
              </a:solidFill>
              <a:latin typeface="Times New Roman" pitchFamily="18" charset="0"/>
              <a:cs typeface="Times New Roman" pitchFamily="18" charset="0"/>
            </a:endParaRP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Nó cười giả bộ ngây thơ:</a:t>
            </a:r>
          </a:p>
          <a:p>
            <a:pPr algn="just">
              <a:defRPr/>
            </a:pPr>
            <a:r>
              <a:rPr lang="en-US" sz="2000" dirty="0">
                <a:solidFill>
                  <a:schemeClr val="accent1">
                    <a:lumMod val="75000"/>
                  </a:schemeClr>
                </a:solidFill>
                <a:latin typeface="Times New Roman" pitchFamily="18" charset="0"/>
                <a:cs typeface="Times New Roman" pitchFamily="18" charset="0"/>
              </a:rPr>
              <a:t>     </a:t>
            </a:r>
            <a:r>
              <a:rPr lang="vi-VN" sz="2000" dirty="0">
                <a:solidFill>
                  <a:schemeClr val="accent1">
                    <a:lumMod val="75000"/>
                  </a:schemeClr>
                </a:solidFill>
                <a:latin typeface="Times New Roman" pitchFamily="18" charset="0"/>
                <a:cs typeface="Times New Roman" pitchFamily="18" charset="0"/>
              </a:rPr>
              <a:t>- Ủa chị cũng ở đó sao? Hồi nãy chị bảo chị đi học nhóm mà!</a:t>
            </a: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Tôi sững sờ đứng im như phỗng. Ngước nhìn ba tôi đợi một trận cuồng phong. Nhưng ba tôi chỉ buồ</a:t>
            </a:r>
            <a:r>
              <a:rPr lang="en-US" sz="2000" dirty="0">
                <a:solidFill>
                  <a:srgbClr val="FF0000"/>
                </a:solidFill>
                <a:latin typeface="Times New Roman" pitchFamily="18" charset="0"/>
                <a:cs typeface="Times New Roman" pitchFamily="18" charset="0"/>
              </a:rPr>
              <a:t>n</a:t>
            </a:r>
            <a:r>
              <a:rPr lang="vi-VN" sz="2000" dirty="0">
                <a:solidFill>
                  <a:srgbClr val="FF0000"/>
                </a:solidFill>
                <a:latin typeface="Times New Roman" pitchFamily="18" charset="0"/>
                <a:cs typeface="Times New Roman" pitchFamily="18" charset="0"/>
              </a:rPr>
              <a:t> rầu bảo:</a:t>
            </a:r>
          </a:p>
          <a:p>
            <a:pPr algn="just">
              <a:defRPr/>
            </a:pPr>
            <a:r>
              <a:rPr lang="en-US" sz="2000" dirty="0">
                <a:solidFill>
                  <a:schemeClr val="accent1">
                    <a:lumMod val="75000"/>
                  </a:schemeClr>
                </a:solidFill>
                <a:latin typeface="Times New Roman" pitchFamily="18" charset="0"/>
                <a:cs typeface="Times New Roman" pitchFamily="18" charset="0"/>
              </a:rPr>
              <a:t>     </a:t>
            </a:r>
            <a:r>
              <a:rPr lang="vi-VN" sz="2000" dirty="0">
                <a:solidFill>
                  <a:schemeClr val="accent1">
                    <a:lumMod val="75000"/>
                  </a:schemeClr>
                </a:solidFill>
                <a:latin typeface="Times New Roman" pitchFamily="18" charset="0"/>
                <a:cs typeface="Times New Roman" pitchFamily="18" charset="0"/>
              </a:rPr>
              <a:t>- Các con ráng bảo ban nhau mà học cho nên người.</a:t>
            </a:r>
          </a:p>
          <a:p>
            <a:pPr algn="just">
              <a:defRPr/>
            </a:pPr>
            <a:r>
              <a:rPr lang="en-US" sz="2000" dirty="0">
                <a:solidFill>
                  <a:prstClr val="black"/>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000" dirty="0">
              <a:solidFill>
                <a:srgbClr val="FF0000"/>
              </a:solidFill>
              <a:latin typeface="Times New Roman" pitchFamily="18" charset="0"/>
              <a:cs typeface="Times New Roman" pitchFamily="18" charset="0"/>
            </a:endParaRPr>
          </a:p>
          <a:p>
            <a:pPr algn="just">
              <a:defRPr/>
            </a:pPr>
            <a:r>
              <a:rPr lang="en-US" sz="2000" dirty="0">
                <a:solidFill>
                  <a:prstClr val="black"/>
                </a:solidFill>
                <a:latin typeface="Times New Roman" pitchFamily="18" charset="0"/>
                <a:cs typeface="Times New Roman" pitchFamily="18" charset="0"/>
              </a:rPr>
              <a:t>                                                                               </a:t>
            </a:r>
            <a:r>
              <a:rPr lang="en-US" sz="2000" b="1" i="1" dirty="0">
                <a:solidFill>
                  <a:prstClr val="black"/>
                </a:solidFill>
                <a:latin typeface="Times New Roman" pitchFamily="18" charset="0"/>
                <a:cs typeface="Times New Roman" pitchFamily="18" charset="0"/>
              </a:rPr>
              <a:t>Theo </a:t>
            </a:r>
            <a:r>
              <a:rPr lang="en-US" sz="2000" b="1" i="1" dirty="0" err="1">
                <a:solidFill>
                  <a:prstClr val="black"/>
                </a:solidFill>
                <a:latin typeface="Times New Roman" pitchFamily="18" charset="0"/>
                <a:cs typeface="Times New Roman" pitchFamily="18" charset="0"/>
              </a:rPr>
              <a:t>Liên</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Hương</a:t>
            </a:r>
            <a:endParaRPr lang="en-US" sz="2000" b="1" i="1" dirty="0">
              <a:solidFill>
                <a:prstClr val="black"/>
              </a:solidFill>
              <a:latin typeface="Times New Roman" pitchFamily="18" charset="0"/>
              <a:cs typeface="Times New Roman" pitchFamily="18" charset="0"/>
            </a:endParaRPr>
          </a:p>
        </p:txBody>
      </p:sp>
      <p:sp>
        <p:nvSpPr>
          <p:cNvPr id="3" name="Speech Bubble: Rectangle with Corners Rounded 2">
            <a:extLst>
              <a:ext uri="{FF2B5EF4-FFF2-40B4-BE49-F238E27FC236}">
                <a16:creationId xmlns="" xmlns:a16="http://schemas.microsoft.com/office/drawing/2014/main" id="{CC6AF7EA-704B-4F33-84B3-6C6E6332288D}"/>
              </a:ext>
            </a:extLst>
          </p:cNvPr>
          <p:cNvSpPr/>
          <p:nvPr/>
        </p:nvSpPr>
        <p:spPr>
          <a:xfrm>
            <a:off x="7998247" y="3618863"/>
            <a:ext cx="2139519" cy="1197864"/>
          </a:xfrm>
          <a:prstGeom prst="wedgeRoundRectCallout">
            <a:avLst>
              <a:gd name="adj1" fmla="val -93061"/>
              <a:gd name="adj2" fmla="val 46469"/>
              <a:gd name="adj3" fmla="val 16667"/>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err="1">
                <a:solidFill>
                  <a:schemeClr val="accent1">
                    <a:lumMod val="75000"/>
                  </a:schemeClr>
                </a:solidFill>
                <a:latin typeface="Times New Roman" panose="02020603050405020304" pitchFamily="18" charset="0"/>
                <a:cs typeface="Times New Roman" panose="02020603050405020304" pitchFamily="18" charset="0"/>
              </a:rPr>
              <a:t>Đọc</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phân</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biệt</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nhấn</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giọng</a:t>
            </a:r>
            <a:r>
              <a:rPr lang="en-US" sz="2000" dirty="0">
                <a:solidFill>
                  <a:schemeClr val="accent1">
                    <a:lumMod val="75000"/>
                  </a:schemeClr>
                </a:solidFill>
                <a:latin typeface="Times New Roman" panose="02020603050405020304" pitchFamily="18" charset="0"/>
                <a:cs typeface="Times New Roman" panose="02020603050405020304" pitchFamily="18" charset="0"/>
              </a:rPr>
              <a:t> ở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gợi</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gợi</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cảm</a:t>
            </a:r>
            <a:r>
              <a:rPr lang="en-US" sz="2000" dirty="0">
                <a:solidFill>
                  <a:schemeClr val="accent1">
                    <a:lumMod val="75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03521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animBg="1"/>
      <p:bldP spid="11" grpId="0"/>
      <p:bldP spid="1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DF45464E-1BB0-45E0-A2B3-EF9440AE1EE6}"/>
              </a:ext>
            </a:extLst>
          </p:cNvPr>
          <p:cNvPicPr>
            <a:picLocks noChangeAspect="1"/>
          </p:cNvPicPr>
          <p:nvPr/>
        </p:nvPicPr>
        <p:blipFill rotWithShape="1">
          <a:blip r:embed="rId3"/>
          <a:srcRect l="21283" t="19704" r="7053" b="8712"/>
          <a:stretch/>
        </p:blipFill>
        <p:spPr>
          <a:xfrm>
            <a:off x="0" y="0"/>
            <a:ext cx="12192000" cy="6858000"/>
          </a:xfrm>
          <a:prstGeom prst="rect">
            <a:avLst/>
          </a:prstGeom>
        </p:spPr>
      </p:pic>
      <p:sp>
        <p:nvSpPr>
          <p:cNvPr id="5" name="Chỗ dành sẵn cho Nội dung 4">
            <a:extLst>
              <a:ext uri="{FF2B5EF4-FFF2-40B4-BE49-F238E27FC236}">
                <a16:creationId xmlns="" xmlns:a16="http://schemas.microsoft.com/office/drawing/2014/main" id="{01A9FE59-615A-4FBF-9677-E8759341C08E}"/>
              </a:ext>
            </a:extLst>
          </p:cNvPr>
          <p:cNvSpPr>
            <a:spLocks noGrp="1"/>
          </p:cNvSpPr>
          <p:nvPr>
            <p:ph idx="1"/>
          </p:nvPr>
        </p:nvSpPr>
        <p:spPr>
          <a:xfrm>
            <a:off x="1976755" y="1346834"/>
            <a:ext cx="8279130" cy="3802617"/>
          </a:xfrm>
        </p:spPr>
        <p:txBody>
          <a:bodyPr>
            <a:noAutofit/>
          </a:bodyPr>
          <a:lstStyle/>
          <a:p>
            <a:pPr marL="0" indent="0">
              <a:lnSpc>
                <a:spcPct val="120000"/>
              </a:lnSpc>
              <a:buNone/>
            </a:pPr>
            <a:r>
              <a:rPr lang="vi-VN" sz="2400" dirty="0">
                <a:latin typeface="+mj-lt"/>
              </a:rPr>
              <a:t>      Hai </a:t>
            </a:r>
            <a:r>
              <a:rPr lang="vi-VN" sz="2400" dirty="0" err="1">
                <a:latin typeface="+mj-lt"/>
              </a:rPr>
              <a:t>chị</a:t>
            </a:r>
            <a:r>
              <a:rPr lang="vi-VN" sz="2400" dirty="0">
                <a:latin typeface="+mj-lt"/>
              </a:rPr>
              <a:t> em </a:t>
            </a:r>
            <a:r>
              <a:rPr lang="vi-VN" sz="2400" dirty="0" err="1">
                <a:latin typeface="+mj-lt"/>
              </a:rPr>
              <a:t>về</a:t>
            </a:r>
            <a:r>
              <a:rPr lang="vi-VN" sz="2400" dirty="0">
                <a:latin typeface="+mj-lt"/>
              </a:rPr>
              <a:t> </a:t>
            </a:r>
            <a:r>
              <a:rPr lang="vi-VN" sz="2400" dirty="0" err="1">
                <a:latin typeface="+mj-lt"/>
              </a:rPr>
              <a:t>đến</a:t>
            </a:r>
            <a:r>
              <a:rPr lang="vi-VN" sz="2400" dirty="0">
                <a:latin typeface="+mj-lt"/>
              </a:rPr>
              <a:t> </a:t>
            </a:r>
            <a:r>
              <a:rPr lang="vi-VN" sz="2400" dirty="0" err="1">
                <a:latin typeface="+mj-lt"/>
              </a:rPr>
              <a:t>nhà</a:t>
            </a:r>
            <a:r>
              <a:rPr lang="vi-VN" sz="2400" dirty="0">
                <a:latin typeface="+mj-lt"/>
              </a:rPr>
              <a:t>, tôi </a:t>
            </a:r>
            <a:r>
              <a:rPr lang="vi-VN" sz="2400" dirty="0" err="1">
                <a:latin typeface="+mj-lt"/>
              </a:rPr>
              <a:t>mắng</a:t>
            </a:r>
            <a:r>
              <a:rPr lang="vi-VN" sz="2400" dirty="0">
                <a:latin typeface="+mj-lt"/>
              </a:rPr>
              <a:t> em </a:t>
            </a:r>
            <a:r>
              <a:rPr lang="vi-VN" sz="2400" dirty="0" err="1">
                <a:latin typeface="+mj-lt"/>
              </a:rPr>
              <a:t>gái</a:t>
            </a:r>
            <a:r>
              <a:rPr lang="vi-VN" sz="2400" dirty="0">
                <a:latin typeface="+mj-lt"/>
              </a:rPr>
              <a:t> </a:t>
            </a:r>
            <a:r>
              <a:rPr lang="vi-VN" sz="2400" dirty="0" err="1">
                <a:latin typeface="+mj-lt"/>
              </a:rPr>
              <a:t>dám</a:t>
            </a:r>
            <a:r>
              <a:rPr lang="vi-VN" sz="2400" dirty="0">
                <a:latin typeface="+mj-lt"/>
              </a:rPr>
              <a:t> </a:t>
            </a:r>
            <a:r>
              <a:rPr lang="vi-VN" sz="2400" dirty="0" err="1">
                <a:latin typeface="+mj-lt"/>
              </a:rPr>
              <a:t>nói</a:t>
            </a:r>
            <a:r>
              <a:rPr lang="vi-VN" sz="2400" dirty="0">
                <a:latin typeface="+mj-lt"/>
              </a:rPr>
              <a:t> </a:t>
            </a:r>
            <a:r>
              <a:rPr lang="vi-VN" sz="2400" dirty="0" err="1">
                <a:latin typeface="+mj-lt"/>
              </a:rPr>
              <a:t>dối</a:t>
            </a:r>
            <a:r>
              <a:rPr lang="vi-VN" sz="2400" dirty="0">
                <a:latin typeface="+mj-lt"/>
              </a:rPr>
              <a:t> ba </a:t>
            </a:r>
            <a:r>
              <a:rPr lang="vi-VN" sz="2400" dirty="0" err="1">
                <a:latin typeface="+mj-lt"/>
              </a:rPr>
              <a:t>bỏ</a:t>
            </a:r>
            <a:r>
              <a:rPr lang="vi-VN" sz="2400" dirty="0">
                <a:latin typeface="+mj-lt"/>
              </a:rPr>
              <a:t> </a:t>
            </a:r>
            <a:r>
              <a:rPr lang="vi-VN" sz="2400" dirty="0" err="1">
                <a:latin typeface="+mj-lt"/>
              </a:rPr>
              <a:t>học</a:t>
            </a:r>
            <a:r>
              <a:rPr lang="vi-VN" sz="2400" dirty="0">
                <a:latin typeface="+mj-lt"/>
              </a:rPr>
              <a:t> đi chơi, không </a:t>
            </a:r>
            <a:r>
              <a:rPr lang="vi-VN" sz="2400" dirty="0" err="1">
                <a:latin typeface="+mj-lt"/>
              </a:rPr>
              <a:t>chịu</a:t>
            </a:r>
            <a:r>
              <a:rPr lang="vi-VN" sz="2400" dirty="0">
                <a:latin typeface="+mj-lt"/>
              </a:rPr>
              <a:t> </a:t>
            </a:r>
            <a:r>
              <a:rPr lang="vi-VN" sz="2400" dirty="0" err="1">
                <a:latin typeface="+mj-lt"/>
              </a:rPr>
              <a:t>khó</a:t>
            </a:r>
            <a:r>
              <a:rPr lang="vi-VN" sz="2400" dirty="0">
                <a:latin typeface="+mj-lt"/>
              </a:rPr>
              <a:t> </a:t>
            </a:r>
            <a:r>
              <a:rPr lang="vi-VN" sz="2400" dirty="0" err="1">
                <a:latin typeface="+mj-lt"/>
              </a:rPr>
              <a:t>học</a:t>
            </a:r>
            <a:r>
              <a:rPr lang="vi-VN" sz="2400" dirty="0">
                <a:latin typeface="+mj-lt"/>
              </a:rPr>
              <a:t> </a:t>
            </a:r>
            <a:r>
              <a:rPr lang="vi-VN" sz="2400" dirty="0" err="1">
                <a:latin typeface="+mj-lt"/>
              </a:rPr>
              <a:t>hành</a:t>
            </a:r>
            <a:r>
              <a:rPr lang="vi-VN" sz="2400" dirty="0">
                <a:latin typeface="+mj-lt"/>
              </a:rPr>
              <a:t>. Nhưng </a:t>
            </a:r>
            <a:r>
              <a:rPr lang="vi-VN" sz="2400" dirty="0" err="1">
                <a:latin typeface="+mj-lt"/>
              </a:rPr>
              <a:t>đáp</a:t>
            </a:r>
            <a:r>
              <a:rPr lang="vi-VN" sz="2400" dirty="0">
                <a:latin typeface="+mj-lt"/>
              </a:rPr>
              <a:t> </a:t>
            </a:r>
            <a:r>
              <a:rPr lang="vi-VN" sz="2400" dirty="0" err="1">
                <a:latin typeface="+mj-lt"/>
              </a:rPr>
              <a:t>lại</a:t>
            </a:r>
            <a:r>
              <a:rPr lang="vi-VN" sz="2400" dirty="0">
                <a:latin typeface="+mj-lt"/>
              </a:rPr>
              <a:t> </a:t>
            </a:r>
            <a:r>
              <a:rPr lang="vi-VN" sz="2400" dirty="0" err="1">
                <a:latin typeface="+mj-lt"/>
              </a:rPr>
              <a:t>sự</a:t>
            </a:r>
            <a:r>
              <a:rPr lang="vi-VN" sz="2400" dirty="0">
                <a:latin typeface="+mj-lt"/>
              </a:rPr>
              <a:t> </a:t>
            </a:r>
            <a:r>
              <a:rPr lang="vi-VN" sz="2400" dirty="0" err="1">
                <a:latin typeface="+mj-lt"/>
              </a:rPr>
              <a:t>giận</a:t>
            </a:r>
            <a:r>
              <a:rPr lang="vi-VN" sz="2400" dirty="0">
                <a:latin typeface="+mj-lt"/>
              </a:rPr>
              <a:t> </a:t>
            </a:r>
            <a:r>
              <a:rPr lang="vi-VN" sz="2400" dirty="0" err="1">
                <a:latin typeface="+mj-lt"/>
              </a:rPr>
              <a:t>dữ</a:t>
            </a:r>
            <a:r>
              <a:rPr lang="vi-VN" sz="2400" dirty="0">
                <a:latin typeface="+mj-lt"/>
              </a:rPr>
              <a:t> </a:t>
            </a:r>
            <a:r>
              <a:rPr lang="vi-VN" sz="2400" dirty="0" err="1">
                <a:latin typeface="+mj-lt"/>
              </a:rPr>
              <a:t>của</a:t>
            </a:r>
            <a:r>
              <a:rPr lang="vi-VN" sz="2400" dirty="0">
                <a:latin typeface="+mj-lt"/>
              </a:rPr>
              <a:t> tôi, </a:t>
            </a:r>
            <a:r>
              <a:rPr lang="vi-VN" sz="2400" dirty="0" err="1">
                <a:latin typeface="+mj-lt"/>
              </a:rPr>
              <a:t>nó</a:t>
            </a:r>
            <a:r>
              <a:rPr lang="vi-VN" sz="2400" dirty="0">
                <a:latin typeface="+mj-lt"/>
              </a:rPr>
              <a:t> </a:t>
            </a:r>
            <a:r>
              <a:rPr lang="vi-VN" sz="2400" dirty="0" err="1">
                <a:latin typeface="+mj-lt"/>
              </a:rPr>
              <a:t>chỉ</a:t>
            </a:r>
            <a:r>
              <a:rPr lang="vi-VN" sz="2400" dirty="0">
                <a:latin typeface="+mj-lt"/>
              </a:rPr>
              <a:t> </a:t>
            </a:r>
            <a:r>
              <a:rPr lang="vi-VN" sz="2400" dirty="0" err="1">
                <a:latin typeface="+mj-lt"/>
              </a:rPr>
              <a:t>thủng</a:t>
            </a:r>
            <a:r>
              <a:rPr lang="vi-VN" sz="2400" dirty="0">
                <a:latin typeface="+mj-lt"/>
              </a:rPr>
              <a:t> </a:t>
            </a:r>
            <a:r>
              <a:rPr lang="vi-VN" sz="2400" dirty="0" err="1">
                <a:latin typeface="+mj-lt"/>
              </a:rPr>
              <a:t>thẳng</a:t>
            </a:r>
            <a:r>
              <a:rPr lang="vi-VN" sz="2400" dirty="0">
                <a:latin typeface="+mj-lt"/>
              </a:rPr>
              <a:t>:</a:t>
            </a:r>
          </a:p>
          <a:p>
            <a:pPr>
              <a:lnSpc>
                <a:spcPct val="120000"/>
              </a:lnSpc>
              <a:buFontTx/>
              <a:buChar char="-"/>
            </a:pPr>
            <a:r>
              <a:rPr lang="vi-VN" sz="2400" dirty="0">
                <a:latin typeface="+mj-lt"/>
              </a:rPr>
              <a:t>Em đi </a:t>
            </a:r>
            <a:r>
              <a:rPr lang="vi-VN" sz="2400" dirty="0" err="1">
                <a:latin typeface="+mj-lt"/>
              </a:rPr>
              <a:t>tập</a:t>
            </a:r>
            <a:r>
              <a:rPr lang="vi-VN" sz="2400" dirty="0">
                <a:latin typeface="+mj-lt"/>
              </a:rPr>
              <a:t> văn </a:t>
            </a:r>
            <a:r>
              <a:rPr lang="vi-VN" sz="2400" dirty="0" err="1">
                <a:latin typeface="+mj-lt"/>
              </a:rPr>
              <a:t>nghệ</a:t>
            </a:r>
            <a:r>
              <a:rPr lang="vi-VN" sz="2400" dirty="0">
                <a:latin typeface="+mj-lt"/>
              </a:rPr>
              <a:t>.</a:t>
            </a:r>
          </a:p>
          <a:p>
            <a:pPr>
              <a:lnSpc>
                <a:spcPct val="120000"/>
              </a:lnSpc>
              <a:buFontTx/>
              <a:buChar char="-"/>
            </a:pPr>
            <a:r>
              <a:rPr lang="vi-VN" sz="2400" dirty="0" err="1">
                <a:latin typeface="+mj-lt"/>
              </a:rPr>
              <a:t>Mày</a:t>
            </a:r>
            <a:r>
              <a:rPr lang="vi-VN" sz="2400" dirty="0">
                <a:latin typeface="+mj-lt"/>
              </a:rPr>
              <a:t> </a:t>
            </a:r>
            <a:r>
              <a:rPr lang="vi-VN" sz="2400" dirty="0" err="1">
                <a:latin typeface="+mj-lt"/>
              </a:rPr>
              <a:t>tập</a:t>
            </a:r>
            <a:r>
              <a:rPr lang="vi-VN" sz="2400" dirty="0">
                <a:latin typeface="+mj-lt"/>
              </a:rPr>
              <a:t> văn </a:t>
            </a:r>
            <a:r>
              <a:rPr lang="vi-VN" sz="2400" dirty="0" err="1">
                <a:latin typeface="+mj-lt"/>
              </a:rPr>
              <a:t>nghệ</a:t>
            </a:r>
            <a:r>
              <a:rPr lang="vi-VN" sz="2400" dirty="0">
                <a:latin typeface="+mj-lt"/>
              </a:rPr>
              <a:t> ở </a:t>
            </a:r>
            <a:r>
              <a:rPr lang="vi-VN" sz="2400" dirty="0" err="1">
                <a:latin typeface="+mj-lt"/>
              </a:rPr>
              <a:t>rạp</a:t>
            </a:r>
            <a:r>
              <a:rPr lang="vi-VN" sz="2400" dirty="0">
                <a:latin typeface="+mj-lt"/>
              </a:rPr>
              <a:t> </a:t>
            </a:r>
            <a:r>
              <a:rPr lang="vi-VN" sz="2400" dirty="0" err="1">
                <a:latin typeface="+mj-lt"/>
              </a:rPr>
              <a:t>chiếu</a:t>
            </a:r>
            <a:r>
              <a:rPr lang="vi-VN" sz="2400" dirty="0">
                <a:latin typeface="+mj-lt"/>
              </a:rPr>
              <a:t> </a:t>
            </a:r>
            <a:r>
              <a:rPr lang="vi-VN" sz="2400" dirty="0" err="1">
                <a:latin typeface="+mj-lt"/>
              </a:rPr>
              <a:t>bóng</a:t>
            </a:r>
            <a:r>
              <a:rPr lang="vi-VN" sz="2400" dirty="0">
                <a:latin typeface="+mj-lt"/>
              </a:rPr>
              <a:t> à?</a:t>
            </a:r>
          </a:p>
          <a:p>
            <a:pPr marL="0" indent="0">
              <a:lnSpc>
                <a:spcPct val="120000"/>
              </a:lnSpc>
              <a:buNone/>
            </a:pPr>
            <a:r>
              <a:rPr lang="vi-VN" sz="2400" dirty="0" err="1">
                <a:latin typeface="+mj-lt"/>
              </a:rPr>
              <a:t>Nó</a:t>
            </a:r>
            <a:r>
              <a:rPr lang="vi-VN" sz="2400" dirty="0">
                <a:latin typeface="+mj-lt"/>
              </a:rPr>
              <a:t> </a:t>
            </a:r>
            <a:r>
              <a:rPr lang="vi-VN" sz="2400" dirty="0" err="1">
                <a:latin typeface="+mj-lt"/>
              </a:rPr>
              <a:t>cười</a:t>
            </a:r>
            <a:r>
              <a:rPr lang="vi-VN" sz="2400" dirty="0">
                <a:latin typeface="+mj-lt"/>
              </a:rPr>
              <a:t>, </a:t>
            </a:r>
            <a:r>
              <a:rPr lang="vi-VN" sz="2400" dirty="0" err="1">
                <a:latin typeface="+mj-lt"/>
              </a:rPr>
              <a:t>giả</a:t>
            </a:r>
            <a:r>
              <a:rPr lang="vi-VN" sz="2400" dirty="0">
                <a:latin typeface="+mj-lt"/>
              </a:rPr>
              <a:t> </a:t>
            </a:r>
            <a:r>
              <a:rPr lang="vi-VN" sz="2400" dirty="0" err="1">
                <a:latin typeface="+mj-lt"/>
              </a:rPr>
              <a:t>bộ</a:t>
            </a:r>
            <a:r>
              <a:rPr lang="vi-VN" sz="2400" dirty="0">
                <a:latin typeface="+mj-lt"/>
              </a:rPr>
              <a:t> ngây thơ:</a:t>
            </a:r>
          </a:p>
          <a:p>
            <a:pPr>
              <a:lnSpc>
                <a:spcPct val="120000"/>
              </a:lnSpc>
              <a:buFontTx/>
              <a:buChar char="-"/>
            </a:pPr>
            <a:r>
              <a:rPr lang="vi-VN" sz="2400" dirty="0" err="1">
                <a:latin typeface="+mj-lt"/>
              </a:rPr>
              <a:t>Ủa</a:t>
            </a:r>
            <a:r>
              <a:rPr lang="vi-VN" sz="2400" dirty="0">
                <a:latin typeface="+mj-lt"/>
              </a:rPr>
              <a:t> </a:t>
            </a:r>
            <a:r>
              <a:rPr lang="vi-VN" sz="2400" dirty="0" err="1">
                <a:latin typeface="+mj-lt"/>
              </a:rPr>
              <a:t>chị</a:t>
            </a:r>
            <a:r>
              <a:rPr lang="vi-VN" sz="2400" dirty="0">
                <a:latin typeface="+mj-lt"/>
              </a:rPr>
              <a:t> </a:t>
            </a:r>
            <a:r>
              <a:rPr lang="vi-VN" sz="2400" dirty="0" err="1">
                <a:latin typeface="+mj-lt"/>
              </a:rPr>
              <a:t>cũng</a:t>
            </a:r>
            <a:r>
              <a:rPr lang="vi-VN" sz="2400" dirty="0">
                <a:latin typeface="+mj-lt"/>
              </a:rPr>
              <a:t> ở </a:t>
            </a:r>
            <a:r>
              <a:rPr lang="vi-VN" sz="2400" dirty="0" err="1">
                <a:latin typeface="+mj-lt"/>
              </a:rPr>
              <a:t>đó</a:t>
            </a:r>
            <a:r>
              <a:rPr lang="vi-VN" sz="2400" dirty="0">
                <a:latin typeface="+mj-lt"/>
              </a:rPr>
              <a:t> sao? Hồi nãy chị bảo</a:t>
            </a:r>
            <a:r>
              <a:rPr lang="en-US" sz="2400" dirty="0">
                <a:latin typeface="+mj-lt"/>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vi-VN" sz="2400" dirty="0">
                <a:latin typeface="+mj-lt"/>
              </a:rPr>
              <a:t>đi học nhóm mà !</a:t>
            </a:r>
          </a:p>
          <a:p>
            <a:pPr marL="0" indent="0">
              <a:lnSpc>
                <a:spcPct val="120000"/>
              </a:lnSpc>
              <a:buNone/>
            </a:pPr>
            <a:r>
              <a:rPr lang="vi-VN" sz="2400" dirty="0">
                <a:latin typeface="+mj-lt"/>
              </a:rPr>
              <a:t>   Tôi </a:t>
            </a:r>
            <a:r>
              <a:rPr lang="vi-VN" sz="2400" dirty="0" err="1">
                <a:latin typeface="+mj-lt"/>
              </a:rPr>
              <a:t>sững</a:t>
            </a:r>
            <a:r>
              <a:rPr lang="vi-VN" sz="2400" dirty="0">
                <a:latin typeface="+mj-lt"/>
              </a:rPr>
              <a:t> </a:t>
            </a:r>
            <a:r>
              <a:rPr lang="vi-VN" sz="2400" dirty="0" err="1">
                <a:latin typeface="+mj-lt"/>
              </a:rPr>
              <a:t>sờ</a:t>
            </a:r>
            <a:r>
              <a:rPr lang="vi-VN" sz="2400" dirty="0">
                <a:latin typeface="+mj-lt"/>
              </a:rPr>
              <a:t>, </a:t>
            </a:r>
            <a:r>
              <a:rPr lang="vi-VN" sz="2400" dirty="0" err="1">
                <a:latin typeface="+mj-lt"/>
              </a:rPr>
              <a:t>đứng</a:t>
            </a:r>
            <a:r>
              <a:rPr lang="vi-VN" sz="2400" dirty="0">
                <a:latin typeface="+mj-lt"/>
              </a:rPr>
              <a:t> im như </a:t>
            </a:r>
            <a:r>
              <a:rPr lang="vi-VN" sz="2400" dirty="0" err="1">
                <a:latin typeface="+mj-lt"/>
              </a:rPr>
              <a:t>phỗng</a:t>
            </a:r>
            <a:r>
              <a:rPr lang="vi-VN" sz="2400" dirty="0">
                <a:latin typeface="+mj-lt"/>
              </a:rPr>
              <a:t>. </a:t>
            </a:r>
            <a:r>
              <a:rPr lang="vi-VN" sz="2400" dirty="0" err="1">
                <a:latin typeface="+mj-lt"/>
              </a:rPr>
              <a:t>Ngước</a:t>
            </a:r>
            <a:r>
              <a:rPr lang="vi-VN" sz="2400" dirty="0">
                <a:latin typeface="+mj-lt"/>
              </a:rPr>
              <a:t> </a:t>
            </a:r>
            <a:r>
              <a:rPr lang="vi-VN" sz="2400" dirty="0" err="1">
                <a:latin typeface="+mj-lt"/>
              </a:rPr>
              <a:t>nhìn</a:t>
            </a:r>
            <a:r>
              <a:rPr lang="vi-VN" sz="2400" dirty="0">
                <a:latin typeface="+mj-lt"/>
              </a:rPr>
              <a:t> ba, tôi </a:t>
            </a:r>
            <a:r>
              <a:rPr lang="vi-VN" sz="2400" dirty="0" err="1">
                <a:latin typeface="+mj-lt"/>
              </a:rPr>
              <a:t>đợi</a:t>
            </a:r>
            <a:r>
              <a:rPr lang="vi-VN" sz="2400" dirty="0">
                <a:latin typeface="+mj-lt"/>
              </a:rPr>
              <a:t> </a:t>
            </a:r>
            <a:r>
              <a:rPr lang="vi-VN" sz="2400" dirty="0" err="1">
                <a:latin typeface="+mj-lt"/>
              </a:rPr>
              <a:t>một</a:t>
            </a:r>
            <a:r>
              <a:rPr lang="vi-VN" sz="2400" dirty="0">
                <a:latin typeface="+mj-lt"/>
              </a:rPr>
              <a:t> </a:t>
            </a:r>
            <a:r>
              <a:rPr lang="vi-VN" sz="2400" dirty="0" err="1">
                <a:latin typeface="+mj-lt"/>
              </a:rPr>
              <a:t>trận</a:t>
            </a:r>
            <a:r>
              <a:rPr lang="vi-VN" sz="2400" dirty="0">
                <a:latin typeface="+mj-lt"/>
              </a:rPr>
              <a:t> </a:t>
            </a:r>
            <a:r>
              <a:rPr lang="vi-VN" sz="2400" dirty="0" err="1">
                <a:latin typeface="+mj-lt"/>
              </a:rPr>
              <a:t>cuồng</a:t>
            </a:r>
            <a:r>
              <a:rPr lang="vi-VN" sz="2400" dirty="0">
                <a:latin typeface="+mj-lt"/>
              </a:rPr>
              <a:t> phong. Nhưng ba tôi </a:t>
            </a:r>
            <a:r>
              <a:rPr lang="vi-VN" sz="2400" dirty="0" err="1">
                <a:latin typeface="+mj-lt"/>
              </a:rPr>
              <a:t>chỉ</a:t>
            </a:r>
            <a:r>
              <a:rPr lang="vi-VN" sz="2400" dirty="0">
                <a:latin typeface="+mj-lt"/>
              </a:rPr>
              <a:t> </a:t>
            </a:r>
            <a:r>
              <a:rPr lang="vi-VN" sz="2400" dirty="0" err="1">
                <a:latin typeface="+mj-lt"/>
              </a:rPr>
              <a:t>buồn</a:t>
            </a:r>
            <a:r>
              <a:rPr lang="vi-VN" sz="2400" dirty="0">
                <a:latin typeface="+mj-lt"/>
              </a:rPr>
              <a:t> </a:t>
            </a:r>
            <a:r>
              <a:rPr lang="vi-VN" sz="2400" dirty="0" err="1">
                <a:latin typeface="+mj-lt"/>
              </a:rPr>
              <a:t>rầu</a:t>
            </a:r>
            <a:r>
              <a:rPr lang="vi-VN" sz="2400" dirty="0">
                <a:latin typeface="+mj-lt"/>
              </a:rPr>
              <a:t> </a:t>
            </a:r>
            <a:r>
              <a:rPr lang="vi-VN" sz="2400" dirty="0" err="1">
                <a:latin typeface="+mj-lt"/>
              </a:rPr>
              <a:t>bảo</a:t>
            </a:r>
            <a:r>
              <a:rPr lang="vi-VN" sz="2400" dirty="0">
                <a:latin typeface="+mj-lt"/>
              </a:rPr>
              <a:t>:</a:t>
            </a:r>
          </a:p>
          <a:p>
            <a:pPr marL="0" indent="0">
              <a:lnSpc>
                <a:spcPct val="120000"/>
              </a:lnSpc>
              <a:buNone/>
            </a:pPr>
            <a:r>
              <a:rPr lang="vi-VN" sz="2400" dirty="0">
                <a:latin typeface="+mj-lt"/>
              </a:rPr>
              <a:t>- </a:t>
            </a:r>
            <a:r>
              <a:rPr lang="vi-VN" sz="2400" dirty="0" err="1">
                <a:latin typeface="+mj-lt"/>
              </a:rPr>
              <a:t>Các</a:t>
            </a:r>
            <a:r>
              <a:rPr lang="vi-VN" sz="2400" dirty="0">
                <a:latin typeface="+mj-lt"/>
              </a:rPr>
              <a:t> con </a:t>
            </a:r>
            <a:r>
              <a:rPr lang="vi-VN" sz="2400" dirty="0" err="1">
                <a:latin typeface="+mj-lt"/>
              </a:rPr>
              <a:t>ráng</a:t>
            </a:r>
            <a:r>
              <a:rPr lang="vi-VN" sz="2400" dirty="0">
                <a:latin typeface="+mj-lt"/>
              </a:rPr>
              <a:t> </a:t>
            </a:r>
            <a:r>
              <a:rPr lang="vi-VN" sz="2400" dirty="0" err="1">
                <a:latin typeface="+mj-lt"/>
              </a:rPr>
              <a:t>bảo</a:t>
            </a:r>
            <a:r>
              <a:rPr lang="vi-VN" sz="2400" dirty="0">
                <a:latin typeface="+mj-lt"/>
              </a:rPr>
              <a:t> ban nhau </a:t>
            </a:r>
            <a:r>
              <a:rPr lang="vi-VN" sz="2400" dirty="0" err="1">
                <a:latin typeface="+mj-lt"/>
              </a:rPr>
              <a:t>mà</a:t>
            </a:r>
            <a:r>
              <a:rPr lang="vi-VN" sz="2400" dirty="0">
                <a:latin typeface="+mj-lt"/>
              </a:rPr>
              <a:t> </a:t>
            </a:r>
            <a:r>
              <a:rPr lang="vi-VN" sz="2400" dirty="0" err="1">
                <a:latin typeface="+mj-lt"/>
              </a:rPr>
              <a:t>học</a:t>
            </a:r>
            <a:r>
              <a:rPr lang="vi-VN" sz="2400" dirty="0">
                <a:latin typeface="+mj-lt"/>
              </a:rPr>
              <a:t> cho nên </a:t>
            </a:r>
            <a:r>
              <a:rPr lang="vi-VN" sz="2400" dirty="0" err="1">
                <a:latin typeface="+mj-lt"/>
              </a:rPr>
              <a:t>người</a:t>
            </a:r>
            <a:r>
              <a:rPr lang="vi-VN" sz="2400" dirty="0">
                <a:latin typeface="+mj-lt"/>
              </a:rPr>
              <a:t>.</a:t>
            </a:r>
          </a:p>
        </p:txBody>
      </p:sp>
      <p:cxnSp>
        <p:nvCxnSpPr>
          <p:cNvPr id="4" name="Đường nối Thẳng 3">
            <a:extLst>
              <a:ext uri="{FF2B5EF4-FFF2-40B4-BE49-F238E27FC236}">
                <a16:creationId xmlns="" xmlns:a16="http://schemas.microsoft.com/office/drawing/2014/main" id="{0B611295-A56B-4443-BDB9-3F479C90ACD0}"/>
              </a:ext>
            </a:extLst>
          </p:cNvPr>
          <p:cNvCxnSpPr>
            <a:cxnSpLocks/>
          </p:cNvCxnSpPr>
          <p:nvPr/>
        </p:nvCxnSpPr>
        <p:spPr>
          <a:xfrm>
            <a:off x="8982075" y="2205052"/>
            <a:ext cx="9525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Đường nối Thẳng 5">
            <a:extLst>
              <a:ext uri="{FF2B5EF4-FFF2-40B4-BE49-F238E27FC236}">
                <a16:creationId xmlns="" xmlns:a16="http://schemas.microsoft.com/office/drawing/2014/main" id="{D5A00D8F-6D71-4CB2-9D88-B18AB0699134}"/>
              </a:ext>
            </a:extLst>
          </p:cNvPr>
          <p:cNvCxnSpPr>
            <a:cxnSpLocks/>
          </p:cNvCxnSpPr>
          <p:nvPr/>
        </p:nvCxnSpPr>
        <p:spPr>
          <a:xfrm>
            <a:off x="3833217" y="2682731"/>
            <a:ext cx="15103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 xmlns:a16="http://schemas.microsoft.com/office/drawing/2014/main" id="{1B850189-30E6-4311-8804-831E8505E657}"/>
              </a:ext>
            </a:extLst>
          </p:cNvPr>
          <p:cNvCxnSpPr>
            <a:cxnSpLocks/>
          </p:cNvCxnSpPr>
          <p:nvPr/>
        </p:nvCxnSpPr>
        <p:spPr>
          <a:xfrm>
            <a:off x="2610446" y="5895354"/>
            <a:ext cx="1580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 xmlns:a16="http://schemas.microsoft.com/office/drawing/2014/main" id="{FCF5C532-58E2-4433-867E-130A11190D28}"/>
              </a:ext>
            </a:extLst>
          </p:cNvPr>
          <p:cNvCxnSpPr>
            <a:cxnSpLocks/>
          </p:cNvCxnSpPr>
          <p:nvPr/>
        </p:nvCxnSpPr>
        <p:spPr>
          <a:xfrm>
            <a:off x="3159324" y="4339004"/>
            <a:ext cx="8030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 xmlns:a16="http://schemas.microsoft.com/office/drawing/2014/main" id="{5078DFAB-2D15-499E-992E-9F71DAD0DC5E}"/>
              </a:ext>
            </a:extLst>
          </p:cNvPr>
          <p:cNvCxnSpPr>
            <a:cxnSpLocks/>
          </p:cNvCxnSpPr>
          <p:nvPr/>
        </p:nvCxnSpPr>
        <p:spPr>
          <a:xfrm>
            <a:off x="4588372" y="5495464"/>
            <a:ext cx="173622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 xmlns:a16="http://schemas.microsoft.com/office/drawing/2014/main" id="{0B11932A-517A-4CD5-A420-00CE5521A973}"/>
              </a:ext>
            </a:extLst>
          </p:cNvPr>
          <p:cNvCxnSpPr>
            <a:cxnSpLocks/>
          </p:cNvCxnSpPr>
          <p:nvPr/>
        </p:nvCxnSpPr>
        <p:spPr>
          <a:xfrm>
            <a:off x="2758975" y="5484208"/>
            <a:ext cx="9462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Hộp Văn bản 3">
            <a:extLst>
              <a:ext uri="{FF2B5EF4-FFF2-40B4-BE49-F238E27FC236}">
                <a16:creationId xmlns="" xmlns:a16="http://schemas.microsoft.com/office/drawing/2014/main" id="{201BA0EC-7202-4EA3-A035-B55AA2382833}"/>
              </a:ext>
            </a:extLst>
          </p:cNvPr>
          <p:cNvSpPr txBox="1"/>
          <p:nvPr/>
        </p:nvSpPr>
        <p:spPr>
          <a:xfrm>
            <a:off x="4932362" y="801112"/>
            <a:ext cx="4053840" cy="523220"/>
          </a:xfrm>
          <a:prstGeom prst="rect">
            <a:avLst/>
          </a:prstGeom>
          <a:noFill/>
        </p:spPr>
        <p:txBody>
          <a:bodyPr wrap="square" rtlCol="0">
            <a:spAutoFit/>
          </a:bodyPr>
          <a:lstStyle/>
          <a:p>
            <a:pPr algn="ctr"/>
            <a:r>
              <a:rPr lang="vi-VN" sz="2800" b="1" i="1" dirty="0">
                <a:solidFill>
                  <a:srgbClr val="7030A0"/>
                </a:solidFill>
                <a:latin typeface="+mj-lt"/>
              </a:rPr>
              <a:t>Theo </a:t>
            </a:r>
            <a:r>
              <a:rPr lang="vi-VN" sz="2800" b="1" i="1">
                <a:solidFill>
                  <a:srgbClr val="7030A0"/>
                </a:solidFill>
                <a:latin typeface="+mj-lt"/>
              </a:rPr>
              <a:t>Liên Hương</a:t>
            </a:r>
            <a:endParaRPr lang="vi-VN" sz="2800" b="1" i="1" dirty="0">
              <a:solidFill>
                <a:srgbClr val="7030A0"/>
              </a:solidFill>
              <a:latin typeface="+mj-lt"/>
            </a:endParaRPr>
          </a:p>
        </p:txBody>
      </p:sp>
      <p:sp>
        <p:nvSpPr>
          <p:cNvPr id="19" name="Google Shape;4594;p32"/>
          <p:cNvSpPr txBox="1"/>
          <p:nvPr/>
        </p:nvSpPr>
        <p:spPr>
          <a:xfrm>
            <a:off x="3911600" y="-160655"/>
            <a:ext cx="2379980" cy="458470"/>
          </a:xfrm>
          <a:prstGeom prst="rect">
            <a:avLst/>
          </a:prstGeom>
          <a:noFill/>
          <a:ln>
            <a:noFill/>
          </a:ln>
        </p:spPr>
        <p:txBody>
          <a:bodyPr wrap="square" lIns="91425" tIns="91425" rIns="91425" bIns="91425" anchor="t" anchorCtr="0">
            <a:noAutofit/>
            <a:scene3d>
              <a:camera prst="orthographicFront"/>
              <a:lightRig rig="threePt" dir="t"/>
            </a:scene3d>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Ubuntu" panose="020B0704020202020204"/>
              <a:buNone/>
              <a:defRPr sz="16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457200" marR="0" lvl="0" indent="-317500" algn="ctr" defTabSz="914400" rtl="0" eaLnBrk="1" fontAlgn="auto" latinLnBrk="0" hangingPunct="1">
              <a:lnSpc>
                <a:spcPct val="100000"/>
              </a:lnSpc>
              <a:spcBef>
                <a:spcPts val="0"/>
              </a:spcBef>
              <a:spcAft>
                <a:spcPts val="0"/>
              </a:spcAft>
              <a:buClr>
                <a:srgbClr val="595959"/>
              </a:buClr>
              <a:buSzPts val="2800"/>
              <a:buFont typeface="Ubuntu" panose="020B0704020202020204"/>
              <a:buNone/>
              <a:tabLst/>
              <a:defRPr/>
            </a:pPr>
            <a:r>
              <a:rPr kumimoji="0" lang="en-US" altLang="en-US" sz="3200" b="1" i="0" u="sng" strike="noStrike" kern="0" cap="none" spc="0" normalizeH="0" baseline="0" noProof="0" dirty="0" err="1">
                <a:ln>
                  <a:noFill/>
                </a:ln>
                <a:solidFill>
                  <a:srgbClr val="595959"/>
                </a:solidFill>
                <a:effectLst/>
                <a:uLnTx/>
                <a:uFillTx/>
                <a:latin typeface="Times New Roman" panose="02020603050405020304" charset="0"/>
                <a:cs typeface="Times New Roman" panose="02020603050405020304" charset="0"/>
                <a:sym typeface="+mn-ea"/>
              </a:rPr>
              <a:t>Tập</a:t>
            </a:r>
            <a:r>
              <a:rPr kumimoji="0" lang="en-US" altLang="en-US" sz="3200" b="1" i="0" u="sng"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mn-ea"/>
              </a:rPr>
              <a:t> </a:t>
            </a:r>
            <a:r>
              <a:rPr kumimoji="0" lang="en-US" altLang="en-US" sz="3200" b="1" i="0" u="sng" strike="noStrike" kern="0" cap="none" spc="0" normalizeH="0" baseline="0" noProof="0" dirty="0" err="1">
                <a:ln>
                  <a:noFill/>
                </a:ln>
                <a:solidFill>
                  <a:srgbClr val="595959"/>
                </a:solidFill>
                <a:effectLst/>
                <a:uLnTx/>
                <a:uFillTx/>
                <a:latin typeface="Times New Roman" panose="02020603050405020304" charset="0"/>
                <a:cs typeface="Times New Roman" panose="02020603050405020304" charset="0"/>
                <a:sym typeface="+mn-ea"/>
              </a:rPr>
              <a:t>đọc</a:t>
            </a:r>
            <a:endParaRPr kumimoji="0" lang="en-US" altLang="en-US" sz="3200" b="1" i="0" u="sng"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mn-ea"/>
            </a:endParaRPr>
          </a:p>
        </p:txBody>
      </p:sp>
      <p:sp>
        <p:nvSpPr>
          <p:cNvPr id="20" name="Google Shape;4593;p32"/>
          <p:cNvSpPr txBox="1"/>
          <p:nvPr/>
        </p:nvSpPr>
        <p:spPr>
          <a:xfrm>
            <a:off x="3673791" y="416876"/>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Tree>
    <p:custDataLst>
      <p:tags r:id="rId1"/>
    </p:custDataLst>
    <p:extLst>
      <p:ext uri="{BB962C8B-B14F-4D97-AF65-F5344CB8AC3E}">
        <p14:creationId xmlns:p14="http://schemas.microsoft.com/office/powerpoint/2010/main" val="292306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65217" y="0"/>
            <a:ext cx="86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0"/>
            <a:ext cx="208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2235200" y="609600"/>
            <a:ext cx="3352800" cy="4789488"/>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z="2400">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029" tIns="39015" rIns="78029" bIns="39015" anchor="ctr"/>
              <a:lstStyle/>
              <a:p>
                <a:pPr algn="ctr" eaLnBrk="1" hangingPunct="1"/>
                <a:endParaRPr lang="vi-VN" sz="2400">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78029" tIns="39015" rIns="78029" bIns="39015" anchor="ctr"/>
              <a:lstStyle/>
              <a:p>
                <a:pPr algn="ctr" eaLnBrk="1" hangingPunct="1">
                  <a:defRPr/>
                </a:pPr>
                <a:endParaRPr lang="vi-VN" sz="2400">
                  <a:cs typeface="Arial" charset="0"/>
                </a:endParaRPr>
              </a:p>
            </p:txBody>
          </p:sp>
        </p:grpSp>
      </p:grpSp>
      <p:sp>
        <p:nvSpPr>
          <p:cNvPr id="33798" name="Text Box 38"/>
          <p:cNvSpPr txBox="1">
            <a:spLocks noChangeArrowheads="1"/>
          </p:cNvSpPr>
          <p:nvPr/>
        </p:nvSpPr>
        <p:spPr bwMode="auto">
          <a:xfrm>
            <a:off x="2235200" y="2743201"/>
            <a:ext cx="833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b="1">
              <a:cs typeface="Arial" charset="0"/>
            </a:endParaRPr>
          </a:p>
        </p:txBody>
      </p:sp>
      <p:sp>
        <p:nvSpPr>
          <p:cNvPr id="33799" name="WordArt 39"/>
          <p:cNvSpPr>
            <a:spLocks noChangeArrowheads="1" noChangeShapeType="1" noTextEdit="1"/>
          </p:cNvSpPr>
          <p:nvPr/>
        </p:nvSpPr>
        <p:spPr bwMode="auto">
          <a:xfrm>
            <a:off x="656167" y="1958976"/>
            <a:ext cx="10769600" cy="1833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GIỜ</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HỌC</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ĐẾN</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ĐÂY</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KẾT</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THÚC</a:t>
            </a:r>
            <a:endParaRPr lang="en-US" sz="4800" b="1" kern="10" dirty="0">
              <a:solidFill>
                <a:srgbClr val="FF0000"/>
              </a:solidFill>
              <a:effectLst>
                <a:outerShdw dist="53882" dir="2700000" algn="ctr" rotWithShape="0">
                  <a:srgbClr val="C0C0C0">
                    <a:alpha val="79999"/>
                  </a:srgbClr>
                </a:outerShdw>
              </a:effectLst>
              <a:latin typeface="Times New Roman"/>
              <a:cs typeface="Times New Roman"/>
            </a:endParaRPr>
          </a:p>
          <a:p>
            <a:pPr algn="ct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XIN</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CHÚC</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CÁC</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EM</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CHĂM</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NGOAN</a:t>
            </a: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 !</a:t>
            </a:r>
          </a:p>
        </p:txBody>
      </p:sp>
    </p:spTree>
    <p:extLst>
      <p:ext uri="{BB962C8B-B14F-4D97-AF65-F5344CB8AC3E}">
        <p14:creationId xmlns:p14="http://schemas.microsoft.com/office/powerpoint/2010/main" val="1487014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5">
            <a:extLst>
              <a:ext uri="{FF2B5EF4-FFF2-40B4-BE49-F238E27FC236}">
                <a16:creationId xmlns="" xmlns:a16="http://schemas.microsoft.com/office/drawing/2014/main" id="{668227BF-D616-4826-842F-E79145858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2379461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FD9E15-F7B2-424A-A76E-63980E1BB578}"/>
              </a:ext>
            </a:extLst>
          </p:cNvPr>
          <p:cNvPicPr>
            <a:picLocks noChangeAspect="1"/>
          </p:cNvPicPr>
          <p:nvPr/>
        </p:nvPicPr>
        <p:blipFill rotWithShape="1">
          <a:blip r:embed="rId2"/>
          <a:srcRect l="3750" t="3112" r="6875" b="7111"/>
          <a:stretch/>
        </p:blipFill>
        <p:spPr>
          <a:xfrm>
            <a:off x="0" y="0"/>
            <a:ext cx="12192000" cy="6858000"/>
          </a:xfrm>
          <a:prstGeom prst="rect">
            <a:avLst/>
          </a:prstGeom>
        </p:spPr>
      </p:pic>
      <p:sp>
        <p:nvSpPr>
          <p:cNvPr id="13" name="Oval 12">
            <a:extLst>
              <a:ext uri="{FF2B5EF4-FFF2-40B4-BE49-F238E27FC236}">
                <a16:creationId xmlns="" xmlns:a16="http://schemas.microsoft.com/office/drawing/2014/main" id="{DEE88078-D0D9-4A9E-9B97-D1C7BA7FA966}"/>
              </a:ext>
            </a:extLst>
          </p:cNvPr>
          <p:cNvSpPr/>
          <p:nvPr/>
        </p:nvSpPr>
        <p:spPr>
          <a:xfrm>
            <a:off x="3111650" y="2569929"/>
            <a:ext cx="5684520" cy="18745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4">
            <a:extLst>
              <a:ext uri="{FF2B5EF4-FFF2-40B4-BE49-F238E27FC236}">
                <a16:creationId xmlns="" xmlns:a16="http://schemas.microsoft.com/office/drawing/2014/main" id="{0EBEE3DB-1CBD-4878-85F0-AE845E6ECD94}"/>
              </a:ext>
            </a:extLst>
          </p:cNvPr>
          <p:cNvSpPr/>
          <p:nvPr/>
        </p:nvSpPr>
        <p:spPr>
          <a:xfrm>
            <a:off x="3238230" y="3787136"/>
            <a:ext cx="6045342" cy="1200329"/>
          </a:xfrm>
          <a:prstGeom prst="rect">
            <a:avLst/>
          </a:prstGeom>
        </p:spPr>
        <p:txBody>
          <a:bodyPr wrap="square">
            <a:spAutoFit/>
          </a:bodyPr>
          <a:lstStyle/>
          <a:p>
            <a:pPr lvl="0" algn="ctr">
              <a:buNone/>
            </a:pPr>
            <a:r>
              <a:rPr lang="en-US" altLang="zh-CN" sz="72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7200" b="1" dirty="0">
              <a:solidFill>
                <a:srgbClr val="FF0000"/>
              </a:solidFill>
              <a:latin typeface="Times New Roman" panose="02020603050405020304" pitchFamily="18" charset="0"/>
              <a:cs typeface="Times New Roman" panose="02020603050405020304" pitchFamily="18" charset="0"/>
              <a:sym typeface="+mn-lt"/>
            </a:endParaRPr>
          </a:p>
        </p:txBody>
      </p:sp>
      <p:grpSp>
        <p:nvGrpSpPr>
          <p:cNvPr id="4" name="组合 31">
            <a:extLst>
              <a:ext uri="{FF2B5EF4-FFF2-40B4-BE49-F238E27FC236}">
                <a16:creationId xmlns="" xmlns:a16="http://schemas.microsoft.com/office/drawing/2014/main" id="{8D969BB5-524F-48B2-B162-D4E8A3F6DDF6}"/>
              </a:ext>
            </a:extLst>
          </p:cNvPr>
          <p:cNvGrpSpPr/>
          <p:nvPr/>
        </p:nvGrpSpPr>
        <p:grpSpPr>
          <a:xfrm>
            <a:off x="4188372" y="3164417"/>
            <a:ext cx="4337150" cy="659038"/>
            <a:chOff x="4371252" y="2768177"/>
            <a:chExt cx="3724600" cy="659038"/>
          </a:xfrm>
        </p:grpSpPr>
        <p:sp>
          <p:nvSpPr>
            <p:cNvPr id="5" name="矩形 21">
              <a:extLst>
                <a:ext uri="{FF2B5EF4-FFF2-40B4-BE49-F238E27FC236}">
                  <a16:creationId xmlns="" xmlns:a16="http://schemas.microsoft.com/office/drawing/2014/main" id="{640F8CDB-0CF0-4868-B440-24236B813C40}"/>
                </a:ext>
              </a:extLst>
            </p:cNvPr>
            <p:cNvSpPr/>
            <p:nvPr/>
          </p:nvSpPr>
          <p:spPr>
            <a:xfrm>
              <a:off x="5084536" y="2768177"/>
              <a:ext cx="2011680" cy="646331"/>
            </a:xfrm>
            <a:prstGeom prst="rect">
              <a:avLst/>
            </a:prstGeom>
          </p:spPr>
          <p:txBody>
            <a:bodyPr wrap="square">
              <a:spAutoFit/>
            </a:bodyPr>
            <a:lstStyle/>
            <a:p>
              <a:pPr lvl="0" algn="ctr">
                <a:buNone/>
              </a:pPr>
              <a:r>
                <a:rPr lang="en-US" altLang="zh-CN" sz="3600" b="1" dirty="0" err="1">
                  <a:solidFill>
                    <a:srgbClr val="0070C0"/>
                  </a:solidFill>
                  <a:latin typeface="Times New Roman" panose="02020603050405020304" pitchFamily="18" charset="0"/>
                  <a:cs typeface="Times New Roman" panose="02020603050405020304" pitchFamily="18" charset="0"/>
                  <a:sym typeface="+mn-lt"/>
                </a:rPr>
                <a:t>Tập</a:t>
              </a:r>
              <a:r>
                <a:rPr lang="en-US" altLang="zh-CN" sz="3600" b="1" dirty="0">
                  <a:solidFill>
                    <a:srgbClr val="0070C0"/>
                  </a:solidFill>
                  <a:latin typeface="Times New Roman" panose="02020603050405020304" pitchFamily="18" charset="0"/>
                  <a:cs typeface="Times New Roman" panose="02020603050405020304" pitchFamily="18" charset="0"/>
                  <a:sym typeface="+mn-lt"/>
                </a:rPr>
                <a:t> </a:t>
              </a:r>
              <a:r>
                <a:rPr lang="en-US" altLang="zh-CN" sz="3600" b="1" dirty="0" err="1">
                  <a:solidFill>
                    <a:srgbClr val="0070C0"/>
                  </a:solidFill>
                  <a:latin typeface="Times New Roman" panose="02020603050405020304" pitchFamily="18" charset="0"/>
                  <a:cs typeface="Times New Roman" panose="02020603050405020304" pitchFamily="18" charset="0"/>
                  <a:sym typeface="+mn-lt"/>
                </a:rPr>
                <a:t>đọc</a:t>
              </a:r>
              <a:endParaRPr lang="zh-CN" altLang="en-US" sz="3600" b="1" dirty="0">
                <a:solidFill>
                  <a:srgbClr val="0070C0"/>
                </a:solidFill>
                <a:latin typeface="Times New Roman" panose="02020603050405020304" pitchFamily="18" charset="0"/>
                <a:cs typeface="Times New Roman" panose="02020603050405020304" pitchFamily="18" charset="0"/>
                <a:sym typeface="+mn-lt"/>
              </a:endParaRPr>
            </a:p>
          </p:txBody>
        </p:sp>
        <p:grpSp>
          <p:nvGrpSpPr>
            <p:cNvPr id="6" name="组合 24">
              <a:extLst>
                <a:ext uri="{FF2B5EF4-FFF2-40B4-BE49-F238E27FC236}">
                  <a16:creationId xmlns="" xmlns:a16="http://schemas.microsoft.com/office/drawing/2014/main" id="{4143626F-CCBD-4608-9482-4235ECA4C90E}"/>
                </a:ext>
              </a:extLst>
            </p:cNvPr>
            <p:cNvGrpSpPr/>
            <p:nvPr/>
          </p:nvGrpSpPr>
          <p:grpSpPr>
            <a:xfrm>
              <a:off x="4371252" y="2894674"/>
              <a:ext cx="901788" cy="532541"/>
              <a:chOff x="4213860" y="2863166"/>
              <a:chExt cx="1440180" cy="850482"/>
            </a:xfrm>
          </p:grpSpPr>
          <p:pic>
            <p:nvPicPr>
              <p:cNvPr id="10" name="图片 22">
                <a:extLst>
                  <a:ext uri="{FF2B5EF4-FFF2-40B4-BE49-F238E27FC236}">
                    <a16:creationId xmlns="" xmlns:a16="http://schemas.microsoft.com/office/drawing/2014/main" id="{8DD5EABE-7117-41D0-A3F3-D17081348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11" name="图片 23">
                <a:extLst>
                  <a:ext uri="{FF2B5EF4-FFF2-40B4-BE49-F238E27FC236}">
                    <a16:creationId xmlns="" xmlns:a16="http://schemas.microsoft.com/office/drawing/2014/main" id="{1662B46A-FA91-4B58-A29A-4DCCCFEE2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3860" y="2863166"/>
                <a:ext cx="792480" cy="792480"/>
              </a:xfrm>
              <a:prstGeom prst="rect">
                <a:avLst/>
              </a:prstGeom>
            </p:spPr>
          </p:pic>
        </p:grpSp>
        <p:grpSp>
          <p:nvGrpSpPr>
            <p:cNvPr id="7" name="组合 25">
              <a:extLst>
                <a:ext uri="{FF2B5EF4-FFF2-40B4-BE49-F238E27FC236}">
                  <a16:creationId xmlns="" xmlns:a16="http://schemas.microsoft.com/office/drawing/2014/main" id="{A557EC85-9B19-4E95-9AF1-DF3AC0F64A10}"/>
                </a:ext>
              </a:extLst>
            </p:cNvPr>
            <p:cNvGrpSpPr/>
            <p:nvPr/>
          </p:nvGrpSpPr>
          <p:grpSpPr>
            <a:xfrm>
              <a:off x="7284720" y="2930992"/>
              <a:ext cx="811132" cy="496222"/>
              <a:chOff x="4358640" y="2921168"/>
              <a:chExt cx="1295400" cy="792480"/>
            </a:xfrm>
          </p:grpSpPr>
          <p:pic>
            <p:nvPicPr>
              <p:cNvPr id="8" name="图片 26">
                <a:extLst>
                  <a:ext uri="{FF2B5EF4-FFF2-40B4-BE49-F238E27FC236}">
                    <a16:creationId xmlns="" xmlns:a16="http://schemas.microsoft.com/office/drawing/2014/main" id="{C28B0099-C824-4155-9D48-EA753D329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9" name="图片 27">
                <a:extLst>
                  <a:ext uri="{FF2B5EF4-FFF2-40B4-BE49-F238E27FC236}">
                    <a16:creationId xmlns="" xmlns:a16="http://schemas.microsoft.com/office/drawing/2014/main" id="{C450DA70-3EA6-4E1B-A6A0-5A80693E8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sp>
        <p:nvSpPr>
          <p:cNvPr id="12" name="TextBox 11">
            <a:extLst>
              <a:ext uri="{FF2B5EF4-FFF2-40B4-BE49-F238E27FC236}">
                <a16:creationId xmlns="" xmlns:a16="http://schemas.microsoft.com/office/drawing/2014/main" id="{6FF19417-3CEA-43DB-90BE-E5A7756558B8}"/>
              </a:ext>
            </a:extLst>
          </p:cNvPr>
          <p:cNvSpPr txBox="1"/>
          <p:nvPr/>
        </p:nvSpPr>
        <p:spPr>
          <a:xfrm>
            <a:off x="1984123" y="2435602"/>
            <a:ext cx="8934915" cy="646331"/>
          </a:xfrm>
          <a:prstGeom prst="rect">
            <a:avLst/>
          </a:prstGeom>
          <a:noFill/>
        </p:spPr>
        <p:txBody>
          <a:bodyPr wrap="square" rtlCol="0">
            <a:spAutoFit/>
          </a:bodyPr>
          <a:lstStyle/>
          <a:p>
            <a:pPr algn="ctr"/>
            <a:r>
              <a:rPr lang="en-US" sz="3600" b="1" err="1">
                <a:latin typeface="Cambria Math" panose="02040503050406030204" pitchFamily="18" charset="0"/>
                <a:ea typeface="Cambria Math" panose="02040503050406030204" pitchFamily="18" charset="0"/>
                <a:cs typeface="Times New Roman" pitchFamily="18" charset="0"/>
              </a:rPr>
              <a:t>Thứ</a:t>
            </a:r>
            <a:r>
              <a:rPr lang="en-US" sz="3600" b="1">
                <a:latin typeface="Cambria Math" panose="02040503050406030204" pitchFamily="18" charset="0"/>
                <a:ea typeface="Cambria Math" panose="02040503050406030204" pitchFamily="18" charset="0"/>
                <a:cs typeface="Times New Roman" pitchFamily="18" charset="0"/>
              </a:rPr>
              <a:t> </a:t>
            </a:r>
            <a:r>
              <a:rPr lang="en-US" sz="3600" b="1" smtClean="0">
                <a:latin typeface="Cambria Math" panose="02040503050406030204" pitchFamily="18" charset="0"/>
                <a:ea typeface="Cambria Math" panose="02040503050406030204" pitchFamily="18" charset="0"/>
                <a:cs typeface="Times New Roman" pitchFamily="18" charset="0"/>
              </a:rPr>
              <a:t>năm </a:t>
            </a:r>
            <a:r>
              <a:rPr lang="en-US" sz="3600" b="1" err="1">
                <a:latin typeface="Cambria Math" panose="02040503050406030204" pitchFamily="18" charset="0"/>
                <a:ea typeface="Cambria Math" panose="02040503050406030204" pitchFamily="18" charset="0"/>
                <a:cs typeface="Times New Roman" pitchFamily="18" charset="0"/>
              </a:rPr>
              <a:t>ngày</a:t>
            </a:r>
            <a:r>
              <a:rPr lang="en-US" sz="3600" b="1">
                <a:latin typeface="Cambria Math" panose="02040503050406030204" pitchFamily="18" charset="0"/>
                <a:ea typeface="Cambria Math" panose="02040503050406030204" pitchFamily="18" charset="0"/>
                <a:cs typeface="Times New Roman" pitchFamily="18" charset="0"/>
              </a:rPr>
              <a:t> </a:t>
            </a:r>
            <a:r>
              <a:rPr lang="en-US" sz="3600" b="1" smtClean="0">
                <a:latin typeface="Cambria Math" panose="02040503050406030204" pitchFamily="18" charset="0"/>
                <a:ea typeface="Cambria Math" panose="02040503050406030204" pitchFamily="18" charset="0"/>
                <a:cs typeface="Times New Roman" pitchFamily="18" charset="0"/>
              </a:rPr>
              <a:t>28 </a:t>
            </a:r>
            <a:r>
              <a:rPr lang="en-US" sz="3600" b="1" dirty="0" err="1">
                <a:latin typeface="Cambria Math" panose="02040503050406030204" pitchFamily="18" charset="0"/>
                <a:ea typeface="Cambria Math" panose="02040503050406030204" pitchFamily="18" charset="0"/>
                <a:cs typeface="Times New Roman" pitchFamily="18" charset="0"/>
              </a:rPr>
              <a:t>tháng</a:t>
            </a:r>
            <a:r>
              <a:rPr lang="en-US" sz="3600" b="1" dirty="0">
                <a:latin typeface="Cambria Math" panose="02040503050406030204" pitchFamily="18" charset="0"/>
                <a:ea typeface="Cambria Math" panose="02040503050406030204" pitchFamily="18" charset="0"/>
                <a:cs typeface="Times New Roman" pitchFamily="18" charset="0"/>
              </a:rPr>
              <a:t> 10 </a:t>
            </a:r>
            <a:r>
              <a:rPr lang="en-US" sz="3600" b="1" dirty="0" err="1">
                <a:latin typeface="Cambria Math" panose="02040503050406030204" pitchFamily="18" charset="0"/>
                <a:ea typeface="Cambria Math" panose="02040503050406030204" pitchFamily="18" charset="0"/>
                <a:cs typeface="Times New Roman" pitchFamily="18" charset="0"/>
              </a:rPr>
              <a:t>năm</a:t>
            </a:r>
            <a:r>
              <a:rPr lang="en-US" sz="3600" b="1" dirty="0">
                <a:latin typeface="Cambria Math" panose="02040503050406030204" pitchFamily="18" charset="0"/>
                <a:ea typeface="Cambria Math" panose="02040503050406030204" pitchFamily="18" charset="0"/>
                <a:cs typeface="Times New Roman" pitchFamily="18" charset="0"/>
              </a:rPr>
              <a:t> 2021</a:t>
            </a:r>
          </a:p>
        </p:txBody>
      </p:sp>
    </p:spTree>
    <p:extLst>
      <p:ext uri="{BB962C8B-B14F-4D97-AF65-F5344CB8AC3E}">
        <p14:creationId xmlns:p14="http://schemas.microsoft.com/office/powerpoint/2010/main" val="24111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1751706-2F3C-4569-8B22-DA7EA485E1E6}"/>
              </a:ext>
            </a:extLst>
          </p:cNvPr>
          <p:cNvPicPr>
            <a:picLocks noChangeAspect="1"/>
          </p:cNvPicPr>
          <p:nvPr/>
        </p:nvPicPr>
        <p:blipFill rotWithShape="1">
          <a:blip r:embed="rId2"/>
          <a:srcRect l="3750" t="3112" r="6875" b="7111"/>
          <a:stretch/>
        </p:blipFill>
        <p:spPr>
          <a:xfrm>
            <a:off x="0" y="0"/>
            <a:ext cx="12192000" cy="6858000"/>
          </a:xfrm>
          <a:prstGeom prst="rect">
            <a:avLst/>
          </a:prstGeom>
        </p:spPr>
      </p:pic>
    </p:spTree>
    <p:extLst>
      <p:ext uri="{BB962C8B-B14F-4D97-AF65-F5344CB8AC3E}">
        <p14:creationId xmlns:p14="http://schemas.microsoft.com/office/powerpoint/2010/main" val="217012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221674" y="-122329"/>
            <a:ext cx="11822545" cy="4154984"/>
          </a:xfrm>
          <a:prstGeom prst="rect">
            <a:avLst/>
          </a:prstGeom>
        </p:spPr>
        <p:txBody>
          <a:bodyPr wrap="square">
            <a:spAutoFit/>
          </a:bodyPr>
          <a:lstStyle/>
          <a:p>
            <a:pPr algn="ctr"/>
            <a:endParaRPr lang="vi-VN" sz="2200" dirty="0">
              <a:latin typeface="+mj-lt"/>
            </a:endParaRPr>
          </a:p>
          <a:p>
            <a:pPr algn="just"/>
            <a:r>
              <a:rPr lang="en-US" sz="2200" dirty="0">
                <a:latin typeface="+mj-lt"/>
              </a:rPr>
              <a:t>    </a:t>
            </a:r>
            <a:r>
              <a:rPr lang="vi-VN" sz="2200" dirty="0">
                <a:latin typeface="+mj-lt"/>
              </a:rPr>
              <a:t>Dắt xe ra cửa, tôi lễ phép thưa:</a:t>
            </a:r>
          </a:p>
          <a:p>
            <a:pPr algn="just"/>
            <a:r>
              <a:rPr lang="en-US" sz="2200" dirty="0">
                <a:latin typeface="+mj-lt"/>
              </a:rPr>
              <a:t>    </a:t>
            </a:r>
            <a:r>
              <a:rPr lang="vi-VN" sz="2200" dirty="0">
                <a:latin typeface="+mj-lt"/>
              </a:rPr>
              <a:t>- Thưa ba, con xin phép đi học nhóm.</a:t>
            </a:r>
          </a:p>
          <a:p>
            <a:pPr algn="just"/>
            <a:r>
              <a:rPr lang="en-US" sz="2200" dirty="0">
                <a:latin typeface="+mj-lt"/>
              </a:rPr>
              <a:t>    </a:t>
            </a:r>
            <a:r>
              <a:rPr lang="vi-VN" sz="2200" dirty="0">
                <a:latin typeface="+mj-lt"/>
              </a:rPr>
              <a:t>Ba tôi mỉm cười:</a:t>
            </a:r>
          </a:p>
          <a:p>
            <a:pPr algn="just"/>
            <a:r>
              <a:rPr lang="en-US" sz="2200" dirty="0">
                <a:latin typeface="+mj-lt"/>
              </a:rPr>
              <a:t>    </a:t>
            </a:r>
            <a:r>
              <a:rPr lang="vi-VN" sz="2200" dirty="0">
                <a:latin typeface="+mj-lt"/>
              </a:rPr>
              <a:t>- Ờ, nhớ về sớm nghe con!</a:t>
            </a:r>
          </a:p>
          <a:p>
            <a:pPr algn="just"/>
            <a:r>
              <a:rPr lang="en-US" sz="2200" dirty="0">
                <a:latin typeface="+mj-lt"/>
              </a:rPr>
              <a:t>    </a:t>
            </a:r>
            <a:r>
              <a:rPr lang="vi-VN" sz="2200" dirty="0">
                <a:latin typeface="+mj-lt"/>
              </a:rPr>
              <a:t>Không biết đây là lần thứ bao nhiêu tôi đã nói dối ba. Mỗi lần nói dối tôi đều ân hận,</a:t>
            </a:r>
            <a:r>
              <a:rPr lang="en-US" sz="2200" dirty="0">
                <a:latin typeface="+mj-lt"/>
              </a:rPr>
              <a:t> </a:t>
            </a:r>
            <a:r>
              <a:rPr lang="vi-VN" sz="2200" dirty="0">
                <a:latin typeface="+mj-lt"/>
              </a:rPr>
              <a:t>nhưng đều tặc lưỡi cho qua.</a:t>
            </a:r>
          </a:p>
          <a:p>
            <a:pPr algn="just"/>
            <a:r>
              <a:rPr lang="en-US" sz="2200" dirty="0">
                <a:latin typeface="+mj-lt"/>
              </a:rPr>
              <a:t>    </a:t>
            </a:r>
            <a:r>
              <a:rPr lang="vi-VN" sz="2200" dirty="0">
                <a:latin typeface="+mj-lt"/>
              </a:rPr>
              <a:t>Cho đến một hôm, vừa yên vị trong rạp chiếu bóng, tôi chợt thấy em gái mình lướt qua cùng một đ</a:t>
            </a:r>
            <a:r>
              <a:rPr lang="en-US" sz="2200" dirty="0">
                <a:latin typeface="+mj-lt"/>
              </a:rPr>
              <a:t>ứ</a:t>
            </a:r>
            <a:r>
              <a:rPr lang="vi-VN" sz="2200" dirty="0">
                <a:latin typeface="+mj-lt"/>
              </a:rPr>
              <a:t>a bạn. Từ ngạc nhiên, tôi chuy</a:t>
            </a:r>
            <a:r>
              <a:rPr lang="en-US" sz="2200" dirty="0">
                <a:latin typeface="+mj-lt"/>
              </a:rPr>
              <a:t>ể</a:t>
            </a:r>
            <a:r>
              <a:rPr lang="vi-VN" sz="2200" dirty="0">
                <a:latin typeface="+mj-lt"/>
              </a:rPr>
              <a:t>n sang giận </a:t>
            </a:r>
            <a:r>
              <a:rPr lang="en-US" sz="2200" dirty="0">
                <a:latin typeface="+mj-lt"/>
              </a:rPr>
              <a:t>d</a:t>
            </a:r>
            <a:r>
              <a:rPr lang="vi-VN" sz="2200" dirty="0">
                <a:latin typeface="+mj-lt"/>
              </a:rPr>
              <a:t>ữ và mặc lời năn nỉ của bạn, tôi bỏ về.</a:t>
            </a:r>
          </a:p>
          <a:p>
            <a:pPr algn="just"/>
            <a:r>
              <a:rPr lang="en-US" sz="2200" dirty="0">
                <a:latin typeface="+mj-lt"/>
              </a:rPr>
              <a:t>    </a:t>
            </a:r>
            <a:r>
              <a:rPr lang="vi-VN" sz="2200" dirty="0">
                <a:latin typeface="+mj-lt"/>
              </a:rPr>
              <a:t>Hai chị em về đến nhà, tôi mắng em gái dám nói dối ba bỏ học đi chơi, không chịu học hành. Nhưng đáp lại sự giận dữ của tôi, nó chỉ thủng thẳng:</a:t>
            </a:r>
          </a:p>
          <a:p>
            <a:pPr algn="just"/>
            <a:r>
              <a:rPr lang="en-US" sz="2200" dirty="0">
                <a:latin typeface="+mj-lt"/>
              </a:rPr>
              <a:t>   </a:t>
            </a:r>
            <a:endParaRPr lang="vi-VN" sz="2200" dirty="0"/>
          </a:p>
        </p:txBody>
      </p:sp>
      <p:sp>
        <p:nvSpPr>
          <p:cNvPr id="5" name="Google Shape;4593;p32"/>
          <p:cNvSpPr txBox="1"/>
          <p:nvPr/>
        </p:nvSpPr>
        <p:spPr>
          <a:xfrm>
            <a:off x="5482785" y="143775"/>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
        <p:nvSpPr>
          <p:cNvPr id="6" name="Rectangle 5"/>
          <p:cNvSpPr/>
          <p:nvPr/>
        </p:nvSpPr>
        <p:spPr>
          <a:xfrm>
            <a:off x="0" y="3569382"/>
            <a:ext cx="11970326" cy="3139321"/>
          </a:xfrm>
          <a:prstGeom prst="rect">
            <a:avLst/>
          </a:prstGeom>
        </p:spPr>
        <p:txBody>
          <a:bodyPr wrap="square">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Em đi tập văn nghệ.</a:t>
            </a:r>
            <a:r>
              <a:rPr lang="en-US" sz="2200" dirty="0">
                <a:latin typeface="Times New Roman" pitchFamily="18" charset="0"/>
                <a:cs typeface="Times New Roman" pitchFamily="18" charset="0"/>
              </a:rPr>
              <a:t> </a:t>
            </a:r>
          </a:p>
          <a:p>
            <a:pPr algn="just"/>
            <a:r>
              <a:rPr lang="en-US" sz="2200" dirty="0">
                <a:latin typeface="Times New Roman" pitchFamily="18" charset="0"/>
                <a:cs typeface="Times New Roman" pitchFamily="18" charset="0"/>
              </a:rPr>
              <a:t>     - </a:t>
            </a:r>
            <a:r>
              <a:rPr lang="vi-VN" sz="2200" dirty="0">
                <a:latin typeface="Times New Roman" pitchFamily="18" charset="0"/>
                <a:cs typeface="Times New Roman" pitchFamily="18" charset="0"/>
              </a:rPr>
              <a:t>Mày tập văn nghệ ở rạp chiếu bóng à?</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Nó cười giả bộ ngây thơ:</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Ủa chị cũng ở đó sao? Hồi nãy chị bảo chị đi học nhóm mà!</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sững sờ đứng im như phỗng. Ngước nhìn ba tôi đợi một trận cuồng phong. Nhưng ba tôi chỉ buồ</a:t>
            </a:r>
            <a:r>
              <a:rPr lang="en-US" sz="2200" dirty="0">
                <a:latin typeface="Times New Roman" pitchFamily="18" charset="0"/>
                <a:cs typeface="Times New Roman" pitchFamily="18" charset="0"/>
              </a:rPr>
              <a:t>n</a:t>
            </a:r>
            <a:r>
              <a:rPr lang="vi-VN" sz="2200" dirty="0">
                <a:latin typeface="Times New Roman" pitchFamily="18" charset="0"/>
                <a:cs typeface="Times New Roman" pitchFamily="18" charset="0"/>
              </a:rPr>
              <a:t> rầu bảo:</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Các con ráng bảo ban nhau mà học cho nên người.</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200" dirty="0">
              <a:latin typeface="Times New Roman" pitchFamily="18" charset="0"/>
              <a:cs typeface="Times New Roman" pitchFamily="18" charset="0"/>
            </a:endParaRPr>
          </a:p>
        </p:txBody>
      </p:sp>
      <p:pic>
        <p:nvPicPr>
          <p:cNvPr id="9" name="图片 18" descr="2223be3d229db37d30f334096b915142">
            <a:extLst>
              <a:ext uri="{FF2B5EF4-FFF2-40B4-BE49-F238E27FC236}">
                <a16:creationId xmlns=""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pic>
        <p:nvPicPr>
          <p:cNvPr id="11" name="图片 30">
            <a:extLst>
              <a:ext uri="{FF2B5EF4-FFF2-40B4-BE49-F238E27FC236}">
                <a16:creationId xmlns="" xmlns:a16="http://schemas.microsoft.com/office/drawing/2014/main" id="{41D64D7D-B466-4818-8E4F-4672EFEC7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5852" y="163460"/>
            <a:ext cx="1409205" cy="1280160"/>
          </a:xfrm>
          <a:prstGeom prst="rect">
            <a:avLst/>
          </a:prstGeom>
        </p:spPr>
      </p:pic>
      <p:pic>
        <p:nvPicPr>
          <p:cNvPr id="12" name="图片 22">
            <a:extLst>
              <a:ext uri="{FF2B5EF4-FFF2-40B4-BE49-F238E27FC236}">
                <a16:creationId xmlns="" xmlns:a16="http://schemas.microsoft.com/office/drawing/2014/main" id="{83DD57A7-9492-492B-A07E-DA80A21CA3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490732" y="761363"/>
            <a:ext cx="844272" cy="1193800"/>
          </a:xfrm>
          <a:prstGeom prst="rect">
            <a:avLst/>
          </a:prstGeom>
        </p:spPr>
      </p:pic>
      <p:sp>
        <p:nvSpPr>
          <p:cNvPr id="2" name="Rectangle: Rounded Corners 1">
            <a:extLst>
              <a:ext uri="{FF2B5EF4-FFF2-40B4-BE49-F238E27FC236}">
                <a16:creationId xmlns="" xmlns:a16="http://schemas.microsoft.com/office/drawing/2014/main" id="{9FF2AE6A-0E46-4D3B-9356-3399563BABD7}"/>
              </a:ext>
            </a:extLst>
          </p:cNvPr>
          <p:cNvSpPr/>
          <p:nvPr/>
        </p:nvSpPr>
        <p:spPr>
          <a:xfrm>
            <a:off x="8179723" y="3537415"/>
            <a:ext cx="3169920" cy="1139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Bài</a:t>
            </a:r>
            <a:r>
              <a:rPr lang="en-US" sz="3600" dirty="0">
                <a:solidFill>
                  <a:srgbClr val="FF0000"/>
                </a:solidFill>
              </a:rPr>
              <a:t> chia </a:t>
            </a:r>
            <a:r>
              <a:rPr lang="en-US" sz="3600" dirty="0" err="1">
                <a:solidFill>
                  <a:srgbClr val="FF0000"/>
                </a:solidFill>
              </a:rPr>
              <a:t>làm</a:t>
            </a:r>
            <a:r>
              <a:rPr lang="en-US" sz="3600" dirty="0">
                <a:solidFill>
                  <a:srgbClr val="FF0000"/>
                </a:solidFill>
              </a:rPr>
              <a:t> </a:t>
            </a:r>
            <a:r>
              <a:rPr lang="en-US" sz="3600" dirty="0" err="1">
                <a:solidFill>
                  <a:srgbClr val="FF0000"/>
                </a:solidFill>
              </a:rPr>
              <a:t>mấy</a:t>
            </a:r>
            <a:r>
              <a:rPr lang="en-US" sz="3600" dirty="0">
                <a:solidFill>
                  <a:srgbClr val="FF0000"/>
                </a:solidFill>
              </a:rPr>
              <a:t> </a:t>
            </a:r>
            <a:r>
              <a:rPr lang="en-US" sz="3600" dirty="0" err="1">
                <a:solidFill>
                  <a:srgbClr val="FF0000"/>
                </a:solidFill>
              </a:rPr>
              <a:t>đoạn</a:t>
            </a:r>
            <a:r>
              <a:rPr lang="en-US" sz="3600" dirty="0">
                <a:solidFill>
                  <a:srgbClr val="FF0000"/>
                </a:solidFill>
              </a:rPr>
              <a:t>?</a:t>
            </a:r>
          </a:p>
        </p:txBody>
      </p:sp>
    </p:spTree>
    <p:extLst>
      <p:ext uri="{BB962C8B-B14F-4D97-AF65-F5344CB8AC3E}">
        <p14:creationId xmlns:p14="http://schemas.microsoft.com/office/powerpoint/2010/main" val="142024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221674" y="-122329"/>
            <a:ext cx="11822545" cy="4154984"/>
          </a:xfrm>
          <a:prstGeom prst="rect">
            <a:avLst/>
          </a:prstGeom>
        </p:spPr>
        <p:txBody>
          <a:bodyPr wrap="square">
            <a:spAutoFit/>
          </a:bodyPr>
          <a:lstStyle/>
          <a:p>
            <a:pPr algn="ctr"/>
            <a:endParaRPr lang="vi-VN" sz="2200" dirty="0">
              <a:latin typeface="+mj-lt"/>
            </a:endParaRPr>
          </a:p>
          <a:p>
            <a:pPr algn="just"/>
            <a:r>
              <a:rPr lang="en-US" sz="2200" dirty="0">
                <a:solidFill>
                  <a:srgbClr val="00B050"/>
                </a:solidFill>
                <a:latin typeface="+mj-lt"/>
              </a:rPr>
              <a:t>    </a:t>
            </a:r>
            <a:r>
              <a:rPr lang="vi-VN" sz="2200" dirty="0">
                <a:solidFill>
                  <a:srgbClr val="00B050"/>
                </a:solidFill>
                <a:latin typeface="+mj-lt"/>
              </a:rPr>
              <a:t>Dắt xe ra cửa, tôi lễ phép thưa:</a:t>
            </a:r>
          </a:p>
          <a:p>
            <a:pPr algn="just"/>
            <a:r>
              <a:rPr lang="en-US" sz="2200" dirty="0">
                <a:solidFill>
                  <a:srgbClr val="00B050"/>
                </a:solidFill>
                <a:latin typeface="+mj-lt"/>
              </a:rPr>
              <a:t>    </a:t>
            </a:r>
            <a:r>
              <a:rPr lang="vi-VN" sz="2200" dirty="0">
                <a:solidFill>
                  <a:srgbClr val="00B050"/>
                </a:solidFill>
                <a:latin typeface="+mj-lt"/>
              </a:rPr>
              <a:t>- Thưa ba, con xin phép đi học nhóm.</a:t>
            </a:r>
          </a:p>
          <a:p>
            <a:pPr algn="just"/>
            <a:r>
              <a:rPr lang="en-US" sz="2200" dirty="0">
                <a:solidFill>
                  <a:srgbClr val="00B050"/>
                </a:solidFill>
                <a:latin typeface="+mj-lt"/>
              </a:rPr>
              <a:t>    </a:t>
            </a:r>
            <a:r>
              <a:rPr lang="vi-VN" sz="2200" dirty="0">
                <a:solidFill>
                  <a:srgbClr val="00B050"/>
                </a:solidFill>
                <a:latin typeface="+mj-lt"/>
              </a:rPr>
              <a:t>Ba tôi mỉm cười:</a:t>
            </a:r>
          </a:p>
          <a:p>
            <a:pPr algn="just"/>
            <a:r>
              <a:rPr lang="en-US" sz="2200" dirty="0">
                <a:solidFill>
                  <a:srgbClr val="00B050"/>
                </a:solidFill>
                <a:latin typeface="+mj-lt"/>
              </a:rPr>
              <a:t>    </a:t>
            </a:r>
            <a:r>
              <a:rPr lang="vi-VN" sz="2200" dirty="0">
                <a:solidFill>
                  <a:srgbClr val="00B050"/>
                </a:solidFill>
                <a:latin typeface="+mj-lt"/>
              </a:rPr>
              <a:t>- Ờ, nhớ về sớm nghe con!</a:t>
            </a:r>
          </a:p>
          <a:p>
            <a:pPr algn="just"/>
            <a:r>
              <a:rPr lang="en-US" sz="2200" dirty="0">
                <a:solidFill>
                  <a:srgbClr val="00B050"/>
                </a:solidFill>
                <a:latin typeface="+mj-lt"/>
              </a:rPr>
              <a:t>    </a:t>
            </a:r>
            <a:r>
              <a:rPr lang="vi-VN" sz="2200" dirty="0">
                <a:solidFill>
                  <a:srgbClr val="00B050"/>
                </a:solidFill>
                <a:latin typeface="+mj-lt"/>
              </a:rPr>
              <a:t>Không biết đây là lần thứ bao nhiêu tôi đã nói dối ba. Mỗi lần nói dối tôi đều ân hận,</a:t>
            </a:r>
            <a:r>
              <a:rPr lang="en-US" sz="2200" dirty="0">
                <a:solidFill>
                  <a:srgbClr val="00B050"/>
                </a:solidFill>
                <a:latin typeface="+mj-lt"/>
              </a:rPr>
              <a:t> </a:t>
            </a:r>
            <a:r>
              <a:rPr lang="vi-VN" sz="2200" dirty="0">
                <a:solidFill>
                  <a:srgbClr val="00B050"/>
                </a:solidFill>
                <a:latin typeface="+mj-lt"/>
              </a:rPr>
              <a:t>nhưng đều tặc lưỡi cho qua.</a:t>
            </a:r>
          </a:p>
          <a:p>
            <a:pPr algn="just"/>
            <a:r>
              <a:rPr lang="en-US" sz="2200" dirty="0">
                <a:latin typeface="+mj-lt"/>
              </a:rPr>
              <a:t>    </a:t>
            </a:r>
            <a:r>
              <a:rPr lang="vi-VN" sz="2200" dirty="0">
                <a:solidFill>
                  <a:srgbClr val="FF0000"/>
                </a:solidFill>
                <a:latin typeface="+mj-lt"/>
              </a:rPr>
              <a:t>Cho đến một hôm, vừa yên vị trong rạp chiếu bóng, tôi chợt thấy em gái mình lướt qua cùng một đ</a:t>
            </a:r>
            <a:r>
              <a:rPr lang="en-US" sz="2200" dirty="0">
                <a:solidFill>
                  <a:srgbClr val="FF0000"/>
                </a:solidFill>
                <a:latin typeface="+mj-lt"/>
              </a:rPr>
              <a:t>ứ</a:t>
            </a:r>
            <a:r>
              <a:rPr lang="vi-VN" sz="2200" dirty="0">
                <a:solidFill>
                  <a:srgbClr val="FF0000"/>
                </a:solidFill>
                <a:latin typeface="+mj-lt"/>
              </a:rPr>
              <a:t>a bạn. Từ ngạc nhiên, tôi chuy</a:t>
            </a:r>
            <a:r>
              <a:rPr lang="en-US" sz="2200" dirty="0">
                <a:solidFill>
                  <a:srgbClr val="FF0000"/>
                </a:solidFill>
                <a:latin typeface="+mj-lt"/>
              </a:rPr>
              <a:t>ể</a:t>
            </a:r>
            <a:r>
              <a:rPr lang="vi-VN" sz="2200" dirty="0">
                <a:solidFill>
                  <a:srgbClr val="FF0000"/>
                </a:solidFill>
                <a:latin typeface="+mj-lt"/>
              </a:rPr>
              <a:t>n sang giận </a:t>
            </a:r>
            <a:r>
              <a:rPr lang="en-US" sz="2200" dirty="0">
                <a:solidFill>
                  <a:srgbClr val="FF0000"/>
                </a:solidFill>
                <a:latin typeface="+mj-lt"/>
              </a:rPr>
              <a:t>d</a:t>
            </a:r>
            <a:r>
              <a:rPr lang="vi-VN" sz="2200" dirty="0">
                <a:solidFill>
                  <a:srgbClr val="FF0000"/>
                </a:solidFill>
                <a:latin typeface="+mj-lt"/>
              </a:rPr>
              <a:t>ữ và mặc lời năn nỉ của bạn, tôi bỏ về.</a:t>
            </a:r>
          </a:p>
          <a:p>
            <a:pPr algn="just"/>
            <a:r>
              <a:rPr lang="en-US" sz="2200" dirty="0">
                <a:solidFill>
                  <a:srgbClr val="FF0000"/>
                </a:solidFill>
                <a:latin typeface="+mj-lt"/>
              </a:rPr>
              <a:t>    </a:t>
            </a:r>
            <a:r>
              <a:rPr lang="vi-VN" sz="2200" dirty="0">
                <a:solidFill>
                  <a:srgbClr val="FF0000"/>
                </a:solidFill>
                <a:latin typeface="+mj-lt"/>
              </a:rPr>
              <a:t>Hai chị em về đến nhà, tôi mắng em gái dám nói dối ba bỏ học đi chơi, không chịu học hành. Nhưng đáp lại sự giận dữ của tôi, nó chỉ thủng thẳng:</a:t>
            </a:r>
          </a:p>
          <a:p>
            <a:pPr algn="just"/>
            <a:r>
              <a:rPr lang="en-US" sz="2200" dirty="0">
                <a:latin typeface="+mj-lt"/>
              </a:rPr>
              <a:t>   </a:t>
            </a:r>
            <a:endParaRPr lang="vi-VN" sz="2200" dirty="0"/>
          </a:p>
        </p:txBody>
      </p:sp>
      <p:sp>
        <p:nvSpPr>
          <p:cNvPr id="5" name="Google Shape;4593;p32"/>
          <p:cNvSpPr txBox="1"/>
          <p:nvPr/>
        </p:nvSpPr>
        <p:spPr>
          <a:xfrm>
            <a:off x="5482785" y="143775"/>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
        <p:nvSpPr>
          <p:cNvPr id="6" name="Rectangle 5"/>
          <p:cNvSpPr/>
          <p:nvPr/>
        </p:nvSpPr>
        <p:spPr>
          <a:xfrm>
            <a:off x="0" y="3572588"/>
            <a:ext cx="11970326" cy="3139321"/>
          </a:xfrm>
          <a:prstGeom prst="rect">
            <a:avLst/>
          </a:prstGeom>
        </p:spPr>
        <p:txBody>
          <a:bodyPr wrap="square">
            <a:spAutoFit/>
          </a:bodyPr>
          <a:lstStyle/>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Em đi tập văn nghệ.</a:t>
            </a:r>
            <a:r>
              <a:rPr lang="en-US" sz="2200" dirty="0">
                <a:solidFill>
                  <a:srgbClr val="FF0000"/>
                </a:solidFill>
                <a:latin typeface="Times New Roman" pitchFamily="18" charset="0"/>
                <a:cs typeface="Times New Roman" pitchFamily="18" charset="0"/>
              </a:rPr>
              <a:t> </a:t>
            </a:r>
          </a:p>
          <a:p>
            <a:pPr algn="just"/>
            <a:r>
              <a:rPr lang="en-US" sz="2200" dirty="0">
                <a:solidFill>
                  <a:srgbClr val="FF0000"/>
                </a:solidFill>
                <a:latin typeface="Times New Roman" pitchFamily="18" charset="0"/>
                <a:cs typeface="Times New Roman" pitchFamily="18" charset="0"/>
              </a:rPr>
              <a:t>     - </a:t>
            </a:r>
            <a:r>
              <a:rPr lang="vi-VN" sz="2200" dirty="0">
                <a:solidFill>
                  <a:srgbClr val="FF0000"/>
                </a:solidFill>
                <a:latin typeface="Times New Roman" pitchFamily="18" charset="0"/>
                <a:cs typeface="Times New Roman" pitchFamily="18" charset="0"/>
              </a:rPr>
              <a:t>Mày tập văn nghệ ở rạp chiếu bóng à?</a:t>
            </a:r>
            <a:endParaRPr lang="en-US" sz="2200" dirty="0">
              <a:solidFill>
                <a:srgbClr val="FF0000"/>
              </a:solidFill>
              <a:latin typeface="Times New Roman" pitchFamily="18" charset="0"/>
              <a:cs typeface="Times New Roman" pitchFamily="18" charset="0"/>
            </a:endParaRP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Nó cười giả bộ ngây thơ:</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Ủa chị cũng ở đó sao? Hồi nãy chị bảo chị đi học nhóm mà!</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Tôi sững sờ đứng im như phỗng. Ngước nhìn ba tôi đợi một trận cuồng phong. Nhưng ba tôi chỉ buồ</a:t>
            </a:r>
            <a:r>
              <a:rPr lang="en-US" sz="2200" dirty="0">
                <a:solidFill>
                  <a:srgbClr val="FF0000"/>
                </a:solidFill>
                <a:latin typeface="Times New Roman" pitchFamily="18" charset="0"/>
                <a:cs typeface="Times New Roman" pitchFamily="18" charset="0"/>
              </a:rPr>
              <a:t>n</a:t>
            </a:r>
            <a:r>
              <a:rPr lang="vi-VN" sz="2200" dirty="0">
                <a:solidFill>
                  <a:srgbClr val="FF0000"/>
                </a:solidFill>
                <a:latin typeface="Times New Roman" pitchFamily="18" charset="0"/>
                <a:cs typeface="Times New Roman" pitchFamily="18" charset="0"/>
              </a:rPr>
              <a:t> rầu bảo:</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Các con ráng bảo ban nhau mà học cho nên người.</a:t>
            </a:r>
          </a:p>
          <a:p>
            <a:pPr algn="just"/>
            <a:r>
              <a:rPr lang="en-US" sz="2200" dirty="0">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200" dirty="0">
              <a:solidFill>
                <a:srgbClr val="0070C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pic>
        <p:nvPicPr>
          <p:cNvPr id="11" name="图片 30">
            <a:extLst>
              <a:ext uri="{FF2B5EF4-FFF2-40B4-BE49-F238E27FC236}">
                <a16:creationId xmlns="" xmlns:a16="http://schemas.microsoft.com/office/drawing/2014/main" id="{41D64D7D-B466-4818-8E4F-4672EFEC7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5852" y="163460"/>
            <a:ext cx="1409205" cy="1280160"/>
          </a:xfrm>
          <a:prstGeom prst="rect">
            <a:avLst/>
          </a:prstGeom>
        </p:spPr>
      </p:pic>
    </p:spTree>
    <p:extLst>
      <p:ext uri="{BB962C8B-B14F-4D97-AF65-F5344CB8AC3E}">
        <p14:creationId xmlns:p14="http://schemas.microsoft.com/office/powerpoint/2010/main" val="29049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713305" y="498221"/>
            <a:ext cx="10927436" cy="5078313"/>
          </a:xfrm>
          <a:prstGeom prst="rect">
            <a:avLst/>
          </a:prstGeom>
        </p:spPr>
        <p:txBody>
          <a:bodyPr wrap="square">
            <a:spAutoFit/>
          </a:bodyPr>
          <a:lstStyle/>
          <a:p>
            <a:pPr algn="ctr"/>
            <a:endParaRPr lang="vi-VN" sz="2200" dirty="0">
              <a:solidFill>
                <a:srgbClr val="002060"/>
              </a:solidFill>
              <a:latin typeface="+mj-lt"/>
            </a:endParaRPr>
          </a:p>
          <a:p>
            <a:pPr algn="just"/>
            <a:r>
              <a:rPr lang="en-US" sz="2200" dirty="0">
                <a:solidFill>
                  <a:srgbClr val="002060"/>
                </a:solidFill>
                <a:latin typeface="+mj-lt"/>
              </a:rPr>
              <a:t>    </a:t>
            </a:r>
            <a:r>
              <a:rPr lang="vi-VN" sz="4000" dirty="0">
                <a:solidFill>
                  <a:srgbClr val="002060"/>
                </a:solidFill>
                <a:latin typeface="+mj-lt"/>
              </a:rPr>
              <a:t>Dắt xe ra cửa, tôi lễ phép thưa:</a:t>
            </a:r>
          </a:p>
          <a:p>
            <a:pPr algn="just"/>
            <a:r>
              <a:rPr lang="en-US" sz="4000" dirty="0">
                <a:solidFill>
                  <a:srgbClr val="002060"/>
                </a:solidFill>
                <a:latin typeface="+mj-lt"/>
              </a:rPr>
              <a:t>    </a:t>
            </a:r>
            <a:r>
              <a:rPr lang="vi-VN" sz="4000" dirty="0">
                <a:solidFill>
                  <a:srgbClr val="002060"/>
                </a:solidFill>
                <a:latin typeface="+mj-lt"/>
              </a:rPr>
              <a:t>- Thưa ba, con xin phép đi học nhóm.</a:t>
            </a:r>
          </a:p>
          <a:p>
            <a:pPr algn="just"/>
            <a:r>
              <a:rPr lang="en-US" sz="4000" dirty="0">
                <a:solidFill>
                  <a:srgbClr val="002060"/>
                </a:solidFill>
                <a:latin typeface="+mj-lt"/>
              </a:rPr>
              <a:t>    </a:t>
            </a:r>
            <a:r>
              <a:rPr lang="vi-VN" sz="4000" dirty="0">
                <a:solidFill>
                  <a:srgbClr val="002060"/>
                </a:solidFill>
                <a:latin typeface="+mj-lt"/>
              </a:rPr>
              <a:t>Ba tôi mỉm cười:</a:t>
            </a:r>
          </a:p>
          <a:p>
            <a:pPr algn="just"/>
            <a:r>
              <a:rPr lang="en-US" sz="4000" dirty="0">
                <a:solidFill>
                  <a:srgbClr val="002060"/>
                </a:solidFill>
                <a:latin typeface="+mj-lt"/>
              </a:rPr>
              <a:t>    </a:t>
            </a:r>
            <a:r>
              <a:rPr lang="vi-VN" sz="4000" dirty="0">
                <a:solidFill>
                  <a:srgbClr val="002060"/>
                </a:solidFill>
                <a:latin typeface="+mj-lt"/>
              </a:rPr>
              <a:t>- Ờ, nhớ về sớm nghe con!</a:t>
            </a:r>
          </a:p>
          <a:p>
            <a:pPr algn="just"/>
            <a:r>
              <a:rPr lang="en-US" sz="4000" dirty="0">
                <a:solidFill>
                  <a:srgbClr val="002060"/>
                </a:solidFill>
                <a:latin typeface="+mj-lt"/>
              </a:rPr>
              <a:t>    </a:t>
            </a:r>
            <a:r>
              <a:rPr lang="vi-VN" sz="4000" dirty="0">
                <a:solidFill>
                  <a:srgbClr val="002060"/>
                </a:solidFill>
                <a:latin typeface="+mj-lt"/>
              </a:rPr>
              <a:t>Không biết đây là lần thứ bao nhiêu tôi đã nói dối ba. Mỗi lần nói dối tôi đều ân hận,</a:t>
            </a:r>
            <a:r>
              <a:rPr lang="en-US" sz="4000" dirty="0">
                <a:solidFill>
                  <a:srgbClr val="002060"/>
                </a:solidFill>
                <a:latin typeface="+mj-lt"/>
              </a:rPr>
              <a:t> </a:t>
            </a:r>
            <a:r>
              <a:rPr lang="vi-VN" sz="4000" dirty="0">
                <a:solidFill>
                  <a:srgbClr val="002060"/>
                </a:solidFill>
                <a:latin typeface="+mj-lt"/>
              </a:rPr>
              <a:t>nhưng đều tặc lưỡi cho qua.</a:t>
            </a:r>
          </a:p>
          <a:p>
            <a:pPr algn="just"/>
            <a:r>
              <a:rPr lang="en-US" sz="2200" dirty="0">
                <a:solidFill>
                  <a:srgbClr val="002060"/>
                </a:solidFill>
                <a:latin typeface="+mj-lt"/>
              </a:rPr>
              <a:t>    </a:t>
            </a:r>
            <a:endParaRPr lang="vi-VN" sz="2200" dirty="0">
              <a:solidFill>
                <a:srgbClr val="002060"/>
              </a:solidFill>
            </a:endParaRPr>
          </a:p>
        </p:txBody>
      </p:sp>
      <p:sp>
        <p:nvSpPr>
          <p:cNvPr id="5" name="Google Shape;4593;p32"/>
          <p:cNvSpPr txBox="1"/>
          <p:nvPr/>
        </p:nvSpPr>
        <p:spPr>
          <a:xfrm>
            <a:off x="3240405" y="168339"/>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pic>
        <p:nvPicPr>
          <p:cNvPr id="9" name="图片 18" descr="2223be3d229db37d30f334096b915142">
            <a:extLst>
              <a:ext uri="{FF2B5EF4-FFF2-40B4-BE49-F238E27FC236}">
                <a16:creationId xmlns=""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pic>
        <p:nvPicPr>
          <p:cNvPr id="11" name="图片 30">
            <a:extLst>
              <a:ext uri="{FF2B5EF4-FFF2-40B4-BE49-F238E27FC236}">
                <a16:creationId xmlns="" xmlns:a16="http://schemas.microsoft.com/office/drawing/2014/main" id="{41D64D7D-B466-4818-8E4F-4672EFEC7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5852" y="163460"/>
            <a:ext cx="1409205" cy="1280160"/>
          </a:xfrm>
          <a:prstGeom prst="rect">
            <a:avLst/>
          </a:prstGeom>
        </p:spPr>
      </p:pic>
      <p:pic>
        <p:nvPicPr>
          <p:cNvPr id="8" name="图片 28">
            <a:extLst>
              <a:ext uri="{FF2B5EF4-FFF2-40B4-BE49-F238E27FC236}">
                <a16:creationId xmlns="" xmlns:a16="http://schemas.microsoft.com/office/drawing/2014/main" id="{AB7C1B70-A5C5-4E30-ACB6-EF2A872891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124" y="4301448"/>
            <a:ext cx="12594294" cy="2906376"/>
          </a:xfrm>
          <a:prstGeom prst="rect">
            <a:avLst/>
          </a:prstGeom>
        </p:spPr>
      </p:pic>
    </p:spTree>
    <p:extLst>
      <p:ext uri="{BB962C8B-B14F-4D97-AF65-F5344CB8AC3E}">
        <p14:creationId xmlns:p14="http://schemas.microsoft.com/office/powerpoint/2010/main" val="180101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369455" y="120792"/>
            <a:ext cx="11822545" cy="5909310"/>
          </a:xfrm>
          <a:prstGeom prst="rect">
            <a:avLst/>
          </a:prstGeom>
        </p:spPr>
        <p:txBody>
          <a:bodyPr wrap="square">
            <a:spAutoFit/>
          </a:bodyPr>
          <a:lstStyle/>
          <a:p>
            <a:pPr algn="ctr"/>
            <a:endParaRPr lang="vi-VN" sz="2000" dirty="0">
              <a:latin typeface="+mj-lt"/>
            </a:endParaRPr>
          </a:p>
          <a:p>
            <a:pPr algn="just"/>
            <a:r>
              <a:rPr lang="en-US" sz="2800" dirty="0">
                <a:solidFill>
                  <a:srgbClr val="FF0000"/>
                </a:solidFill>
                <a:latin typeface="+mj-lt"/>
              </a:rPr>
              <a:t>      </a:t>
            </a:r>
            <a:r>
              <a:rPr lang="vi-VN" sz="2800" dirty="0">
                <a:solidFill>
                  <a:srgbClr val="002060"/>
                </a:solidFill>
                <a:latin typeface="+mj-lt"/>
              </a:rPr>
              <a:t>Cho đến một hôm, vừa yên vị trong rạp chiếu bóng, tôi chợt thấy em gái mình lướt qua cùng một đ</a:t>
            </a:r>
            <a:r>
              <a:rPr lang="en-US" sz="2800" dirty="0">
                <a:solidFill>
                  <a:srgbClr val="002060"/>
                </a:solidFill>
                <a:latin typeface="+mj-lt"/>
              </a:rPr>
              <a:t>ứ</a:t>
            </a:r>
            <a:r>
              <a:rPr lang="vi-VN" sz="2800" dirty="0">
                <a:solidFill>
                  <a:srgbClr val="002060"/>
                </a:solidFill>
                <a:latin typeface="+mj-lt"/>
              </a:rPr>
              <a:t>a bạn. Từ ngạc nhiên, tôi chuy</a:t>
            </a:r>
            <a:r>
              <a:rPr lang="en-US" sz="2800" dirty="0">
                <a:solidFill>
                  <a:srgbClr val="002060"/>
                </a:solidFill>
                <a:latin typeface="+mj-lt"/>
              </a:rPr>
              <a:t>ể</a:t>
            </a:r>
            <a:r>
              <a:rPr lang="vi-VN" sz="2800" dirty="0">
                <a:solidFill>
                  <a:srgbClr val="002060"/>
                </a:solidFill>
                <a:latin typeface="+mj-lt"/>
              </a:rPr>
              <a:t>n sang giận </a:t>
            </a:r>
            <a:r>
              <a:rPr lang="en-US" sz="2800" dirty="0">
                <a:solidFill>
                  <a:srgbClr val="002060"/>
                </a:solidFill>
                <a:latin typeface="+mj-lt"/>
              </a:rPr>
              <a:t>d</a:t>
            </a:r>
            <a:r>
              <a:rPr lang="vi-VN" sz="2800" dirty="0">
                <a:solidFill>
                  <a:srgbClr val="002060"/>
                </a:solidFill>
                <a:latin typeface="+mj-lt"/>
              </a:rPr>
              <a:t>ữ và mặc lời năn nỉ của bạn, tôi bỏ về.</a:t>
            </a:r>
          </a:p>
          <a:p>
            <a:pPr algn="just"/>
            <a:r>
              <a:rPr lang="en-US" sz="2800" dirty="0">
                <a:solidFill>
                  <a:srgbClr val="002060"/>
                </a:solidFill>
                <a:latin typeface="+mj-lt"/>
              </a:rPr>
              <a:t>    </a:t>
            </a:r>
            <a:r>
              <a:rPr lang="vi-VN" sz="2800" dirty="0">
                <a:solidFill>
                  <a:srgbClr val="002060"/>
                </a:solidFill>
                <a:latin typeface="+mj-lt"/>
              </a:rPr>
              <a:t>Hai chị em về đến nhà, tôi mắng em gái dám nói dối ba bỏ học đi chơi, không chịu học hành. Nhưng đáp lại sự giận dữ của tôi, nó chỉ thủng thẳng:</a:t>
            </a:r>
            <a:endParaRPr lang="en-US" sz="2800" dirty="0">
              <a:solidFill>
                <a:srgbClr val="002060"/>
              </a:solidFill>
              <a:latin typeface="+mj-lt"/>
            </a:endParaRPr>
          </a:p>
          <a:p>
            <a:pPr algn="just"/>
            <a:r>
              <a:rPr lang="vi-VN" sz="2800" dirty="0">
                <a:solidFill>
                  <a:srgbClr val="002060"/>
                </a:solidFill>
                <a:latin typeface="Times New Roman" pitchFamily="18" charset="0"/>
                <a:cs typeface="Times New Roman" pitchFamily="18" charset="0"/>
              </a:rPr>
              <a:t>- Em đi tập văn nghệ.</a:t>
            </a:r>
            <a:r>
              <a:rPr lang="en-US" sz="2800" dirty="0">
                <a:solidFill>
                  <a:srgbClr val="002060"/>
                </a:solidFill>
                <a:latin typeface="Times New Roman" pitchFamily="18" charset="0"/>
                <a:cs typeface="Times New Roman" pitchFamily="18" charset="0"/>
              </a:rPr>
              <a:t> </a:t>
            </a:r>
          </a:p>
          <a:p>
            <a:pPr algn="just"/>
            <a:r>
              <a:rPr lang="en-US" sz="2800" dirty="0">
                <a:solidFill>
                  <a:srgbClr val="002060"/>
                </a:solidFill>
                <a:latin typeface="Times New Roman" pitchFamily="18" charset="0"/>
                <a:cs typeface="Times New Roman" pitchFamily="18" charset="0"/>
              </a:rPr>
              <a:t>     - </a:t>
            </a:r>
            <a:r>
              <a:rPr lang="vi-VN" sz="2800" dirty="0">
                <a:solidFill>
                  <a:srgbClr val="002060"/>
                </a:solidFill>
                <a:latin typeface="Times New Roman" pitchFamily="18" charset="0"/>
                <a:cs typeface="Times New Roman" pitchFamily="18" charset="0"/>
              </a:rPr>
              <a:t>Mày tập văn nghệ ở rạp chiếu bóng à?</a:t>
            </a:r>
            <a:endParaRPr lang="en-US" sz="2800" dirty="0">
              <a:solidFill>
                <a:srgbClr val="002060"/>
              </a:solidFill>
              <a:latin typeface="Times New Roman" pitchFamily="18" charset="0"/>
              <a:cs typeface="Times New Roman" pitchFamily="18" charset="0"/>
            </a:endParaRP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Nó cười giả bộ ngây thơ:</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Ủa chị cũng ở đó sao? Hồi nãy chị bảo chị đi học nhóm mà!</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Tôi sững sờ đứng im như phỗng. Ngước nhìn ba tôi đợi một trận cuồng phong. Nhưng ba tôi chỉ buồ</a:t>
            </a:r>
            <a:r>
              <a:rPr lang="en-US" sz="2800" dirty="0">
                <a:solidFill>
                  <a:srgbClr val="002060"/>
                </a:solidFill>
                <a:latin typeface="Times New Roman" pitchFamily="18" charset="0"/>
                <a:cs typeface="Times New Roman" pitchFamily="18" charset="0"/>
              </a:rPr>
              <a:t>n</a:t>
            </a:r>
            <a:r>
              <a:rPr lang="vi-VN" sz="2800" dirty="0">
                <a:solidFill>
                  <a:srgbClr val="002060"/>
                </a:solidFill>
                <a:latin typeface="Times New Roman" pitchFamily="18" charset="0"/>
                <a:cs typeface="Times New Roman" pitchFamily="18" charset="0"/>
              </a:rPr>
              <a:t> rầu bảo:</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Các con ráng bảo ban nhau mà học cho nên người.</a:t>
            </a:r>
            <a:endParaRPr lang="vi-VN" sz="2800" dirty="0">
              <a:solidFill>
                <a:srgbClr val="002060"/>
              </a:solidFill>
              <a:latin typeface="+mj-lt"/>
            </a:endParaRPr>
          </a:p>
          <a:p>
            <a:pPr algn="just"/>
            <a:r>
              <a:rPr lang="en-US" sz="2000" dirty="0">
                <a:latin typeface="+mj-lt"/>
              </a:rPr>
              <a:t>   </a:t>
            </a:r>
            <a:endParaRPr lang="vi-VN" sz="2000" dirty="0"/>
          </a:p>
        </p:txBody>
      </p:sp>
      <p:sp>
        <p:nvSpPr>
          <p:cNvPr id="6" name="Rectangle 5"/>
          <p:cNvSpPr/>
          <p:nvPr/>
        </p:nvSpPr>
        <p:spPr>
          <a:xfrm>
            <a:off x="0" y="2860004"/>
            <a:ext cx="11970326" cy="430887"/>
          </a:xfrm>
          <a:prstGeom prst="rect">
            <a:avLst/>
          </a:prstGeom>
        </p:spPr>
        <p:txBody>
          <a:bodyPr wrap="square">
            <a:spAutoFit/>
          </a:bodyPr>
          <a:lstStyle/>
          <a:p>
            <a:pPr algn="just"/>
            <a:r>
              <a:rPr lang="en-US" sz="2200" dirty="0">
                <a:solidFill>
                  <a:srgbClr val="FF0000"/>
                </a:solidFill>
                <a:latin typeface="Times New Roman" pitchFamily="18" charset="0"/>
                <a:cs typeface="Times New Roman" pitchFamily="18" charset="0"/>
              </a:rPr>
              <a:t>     </a:t>
            </a:r>
            <a:endParaRPr lang="vi-VN" sz="2200" dirty="0">
              <a:solidFill>
                <a:srgbClr val="FF000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10043924" y="4565722"/>
            <a:ext cx="2065298" cy="1824423"/>
          </a:xfrm>
          <a:prstGeom prst="rect">
            <a:avLst/>
          </a:prstGeom>
        </p:spPr>
      </p:pic>
      <p:pic>
        <p:nvPicPr>
          <p:cNvPr id="11" name="图片 30">
            <a:extLst>
              <a:ext uri="{FF2B5EF4-FFF2-40B4-BE49-F238E27FC236}">
                <a16:creationId xmlns="" xmlns:a16="http://schemas.microsoft.com/office/drawing/2014/main" id="{41D64D7D-B466-4818-8E4F-4672EFEC7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5115" y="-113517"/>
            <a:ext cx="756885" cy="687575"/>
          </a:xfrm>
          <a:prstGeom prst="rect">
            <a:avLst/>
          </a:prstGeom>
        </p:spPr>
      </p:pic>
      <p:pic>
        <p:nvPicPr>
          <p:cNvPr id="8" name="图片 28">
            <a:extLst>
              <a:ext uri="{FF2B5EF4-FFF2-40B4-BE49-F238E27FC236}">
                <a16:creationId xmlns="" xmlns:a16="http://schemas.microsoft.com/office/drawing/2014/main" id="{837813C8-0285-483C-AF60-007FA11200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21" y="5440653"/>
            <a:ext cx="6155421" cy="1420482"/>
          </a:xfrm>
          <a:prstGeom prst="rect">
            <a:avLst/>
          </a:prstGeom>
        </p:spPr>
      </p:pic>
      <p:pic>
        <p:nvPicPr>
          <p:cNvPr id="10" name="图片 28">
            <a:extLst>
              <a:ext uri="{FF2B5EF4-FFF2-40B4-BE49-F238E27FC236}">
                <a16:creationId xmlns="" xmlns:a16="http://schemas.microsoft.com/office/drawing/2014/main" id="{9FCE273C-3E13-4E2A-BB2C-755E5E87E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5455927"/>
            <a:ext cx="6155421" cy="1420482"/>
          </a:xfrm>
          <a:prstGeom prst="rect">
            <a:avLst/>
          </a:prstGeom>
        </p:spPr>
      </p:pic>
    </p:spTree>
    <p:extLst>
      <p:ext uri="{BB962C8B-B14F-4D97-AF65-F5344CB8AC3E}">
        <p14:creationId xmlns:p14="http://schemas.microsoft.com/office/powerpoint/2010/main" val="167894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32.6"/>
</p:tagLst>
</file>

<file path=ppt/tags/tag10.xml><?xml version="1.0" encoding="utf-8"?>
<p:tagLst xmlns:a="http://schemas.openxmlformats.org/drawingml/2006/main" xmlns:r="http://schemas.openxmlformats.org/officeDocument/2006/relationships" xmlns:p="http://schemas.openxmlformats.org/presentationml/2006/main">
  <p:tag name="TIMING" val="|8.6"/>
</p:tagLst>
</file>

<file path=ppt/tags/tag2.xml><?xml version="1.0" encoding="utf-8"?>
<p:tagLst xmlns:a="http://schemas.openxmlformats.org/drawingml/2006/main" xmlns:r="http://schemas.openxmlformats.org/officeDocument/2006/relationships" xmlns:p="http://schemas.openxmlformats.org/presentationml/2006/main">
  <p:tag name="TIMING" val="|9.8|10.8|7.3|2.9|10.8|7.7"/>
</p:tagLst>
</file>

<file path=ppt/tags/tag3.xml><?xml version="1.0" encoding="utf-8"?>
<p:tagLst xmlns:a="http://schemas.openxmlformats.org/drawingml/2006/main" xmlns:r="http://schemas.openxmlformats.org/officeDocument/2006/relationships" xmlns:p="http://schemas.openxmlformats.org/presentationml/2006/main">
  <p:tag name="TIMING" val="|9.7|0.7|1.4|5.3|33.9|3.5|8.8|2.5|11.1"/>
</p:tagLst>
</file>

<file path=ppt/tags/tag4.xml><?xml version="1.0" encoding="utf-8"?>
<p:tagLst xmlns:a="http://schemas.openxmlformats.org/drawingml/2006/main" xmlns:r="http://schemas.openxmlformats.org/officeDocument/2006/relationships" xmlns:p="http://schemas.openxmlformats.org/presentationml/2006/main">
  <p:tag name="TIMING" val="|10.6|2.6|0.8|1.6"/>
</p:tagLst>
</file>

<file path=ppt/tags/tag5.xml><?xml version="1.0" encoding="utf-8"?>
<p:tagLst xmlns:a="http://schemas.openxmlformats.org/drawingml/2006/main" xmlns:r="http://schemas.openxmlformats.org/officeDocument/2006/relationships" xmlns:p="http://schemas.openxmlformats.org/presentationml/2006/main">
  <p:tag name="TIMING" val="|7"/>
</p:tagLst>
</file>

<file path=ppt/tags/tag6.xml><?xml version="1.0" encoding="utf-8"?>
<p:tagLst xmlns:a="http://schemas.openxmlformats.org/drawingml/2006/main" xmlns:r="http://schemas.openxmlformats.org/officeDocument/2006/relationships" xmlns:p="http://schemas.openxmlformats.org/presentationml/2006/main">
  <p:tag name="TIMING" val="|8.2|0.8|3.1|0.6|2.3|13.1"/>
</p:tagLst>
</file>

<file path=ppt/tags/tag7.xml><?xml version="1.0" encoding="utf-8"?>
<p:tagLst xmlns:a="http://schemas.openxmlformats.org/drawingml/2006/main" xmlns:r="http://schemas.openxmlformats.org/officeDocument/2006/relationships" xmlns:p="http://schemas.openxmlformats.org/presentationml/2006/main">
  <p:tag name="TIMING" val="|1|1.2|4|1.1"/>
</p:tagLst>
</file>

<file path=ppt/tags/tag8.xml><?xml version="1.0" encoding="utf-8"?>
<p:tagLst xmlns:a="http://schemas.openxmlformats.org/drawingml/2006/main" xmlns:r="http://schemas.openxmlformats.org/officeDocument/2006/relationships" xmlns:p="http://schemas.openxmlformats.org/presentationml/2006/main">
  <p:tag name="TIMING" val="|1|1.2|4|1.1"/>
</p:tagLst>
</file>

<file path=ppt/tags/tag9.xml><?xml version="1.0" encoding="utf-8"?>
<p:tagLst xmlns:a="http://schemas.openxmlformats.org/drawingml/2006/main" xmlns:r="http://schemas.openxmlformats.org/officeDocument/2006/relationships" xmlns:p="http://schemas.openxmlformats.org/presentationml/2006/main">
  <p:tag name="TIMING" val="|5.5|5.6"/>
</p:tagLst>
</file>

<file path=ppt/theme/theme1.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2638</TotalTime>
  <Words>2560</Words>
  <Application>Microsoft Office PowerPoint</Application>
  <PresentationFormat>Custom</PresentationFormat>
  <Paragraphs>191</Paragraphs>
  <Slides>23</Slides>
  <Notes>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Chủ đề Office</vt:lpstr>
      <vt:lpstr>Office Theme</vt:lpstr>
      <vt:lpstr>1_Office 主题</vt:lpstr>
      <vt:lpstr>     TRƯỜNG TIỂU HỌC ÁI MỘ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về dự giờ lớp 4.1</dc:title>
  <dc:creator>hoaipham12031996@gmail.com</dc:creator>
  <cp:lastModifiedBy>Administrator</cp:lastModifiedBy>
  <cp:revision>220</cp:revision>
  <dcterms:created xsi:type="dcterms:W3CDTF">2020-10-12T07:53:54Z</dcterms:created>
  <dcterms:modified xsi:type="dcterms:W3CDTF">2022-10-11T05:17:41Z</dcterms:modified>
</cp:coreProperties>
</file>