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8.jpg" ContentType="image/png"/>
  <Override PartName="/ppt/media/image1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308" r:id="rId4"/>
    <p:sldId id="309" r:id="rId5"/>
    <p:sldId id="311" r:id="rId6"/>
    <p:sldId id="312" r:id="rId7"/>
    <p:sldId id="313" r:id="rId8"/>
    <p:sldId id="263" r:id="rId9"/>
    <p:sldId id="319" r:id="rId10"/>
    <p:sldId id="279" r:id="rId11"/>
    <p:sldId id="303" r:id="rId12"/>
    <p:sldId id="304" r:id="rId13"/>
    <p:sldId id="321" r:id="rId14"/>
    <p:sldId id="305" r:id="rId15"/>
    <p:sldId id="320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C891-C674-EB0E-0CE4-CB069E698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5D0B9-1EE7-108C-FAEE-5650DBA98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E8014-DF35-4955-07A1-97BAC25E0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B4E1-1553-84ED-A1DA-2247DAE8A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F8987-BAB5-2C96-574B-6108231C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100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8A50-F080-8332-75A2-2630633E8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687247-4215-7BE2-0B57-2F1BE6B82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A2EB7-20AE-C523-3F82-ED37CFC5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44F68-2048-30F3-886C-EC916C02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828A8-FA73-F051-C568-93C0FF53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80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E7E89-CB76-350B-CABC-8DC204303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0663A-380D-2ACF-6EAB-2BBE5DD14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6971B-514C-714B-9613-0893BC03A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5651A-B1E1-2710-5E8B-71E8D10AC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7A7DF-C75E-E380-19C1-789713C4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7202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12069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307C0-ADC6-033F-3183-027BC2C4C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959AC-C8A1-63E6-33D2-11832148F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D868D-773C-4DAC-8007-FAB50744B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62346-2FCD-2694-05AB-5AF9AA20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98F02-7428-0EF4-ED18-3F4B4486C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1940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83D65-99B9-EC60-1808-5336AE91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170AB-A54F-95CE-B078-D514D88F4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5B498-8EC6-A2FD-67AE-DAFA6C2F8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7306-CA23-4087-383C-BC4A0A0DF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94314-5C8D-8F26-D6B6-00088275E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76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6CBF2-3ADD-2E79-4D32-E83818B45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4F3CE-714E-6227-8A6E-DDFAB7E4E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2D918-F02A-AA42-F71D-8D7EBC6B1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08965-8973-C141-21F7-D4DB11F80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DEC37-A6DD-F0FE-5C6F-3B55284F2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8B1ED-E9FB-05CF-BFFD-05FFFBBF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0596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A8CDA-531C-5BCB-3F65-87716842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7F5E1-9573-2678-9D48-22C9A4D0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E4D0B-CB50-6B14-BE82-A67D40647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6526B2-48DC-64D1-3984-684398257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A6167C-C3EA-C055-54B1-B6A0E7E87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0F3DE-6B1B-B3EB-2BAD-7F577F21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BBBA6E-B316-0CEE-BEB2-A4BDD115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8BE14-D49F-FAB1-1671-A01D5C93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560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07523-542C-9D3A-4A68-70CD9A4A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D6B26A-F296-A309-159E-492562FE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BEFDA-FE0F-A795-9578-3D7297FA2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C628D-5EE6-3DDF-8470-99CDA6EF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961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D6C150-40B3-0208-5630-5F5D897D4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EE1D32-8C20-B640-DEF1-A48EE2ECC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1BD43-796F-23B8-3586-C1B2845E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98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CF59B-040F-63CD-C0DC-481041B2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D9C60-7755-B985-7B87-D7887C1D3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E44E8-7A25-4205-5D53-62DA31CCE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93996-D886-7D86-F832-5CAC52BB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A989B-C16D-609E-C85C-3199D82BB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AC916-F2A7-5C73-58DA-65C66D2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72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B07A7-325C-59D4-D576-871E07D9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8772C-4584-F452-E9E8-BEE0D99CF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56B77-1B3E-F2C2-AFC0-B10FD5F76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C0E9D-09EE-2086-DB1A-C7A9D5048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A9356-AEA9-9E64-09A4-FBF24954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ECF09-E805-7076-C118-9ACF9597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86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BF5B9-E22D-FBB9-80F6-6773DCC1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DFF6B-4E36-0C2E-7769-76DF84E41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C788-79CB-4BB0-A428-CB60C2A1B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F6748-A268-46AB-A939-A998CE3ADA30}" type="datetimeFigureOut">
              <a:rPr lang="vi-VN" smtClean="0"/>
              <a:t>10/10/2022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37C59-2B05-B6E8-2A0C-5B0E4C247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9ECE8-B8D9-7CC6-5224-216E1A559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26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audio" Target="../media/audio1.wav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audio" Target="../media/audio2.wav"/><Relationship Id="rId10" Type="http://schemas.openxmlformats.org/officeDocument/2006/relationships/image" Target="../media/image19.jpg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C0F16-42B3-EA49-75FD-4376EE4C89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D0EAF-A46C-49F0-C27B-70A37D0FCF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C25494-C32B-5018-2EFC-DD533138082A}"/>
              </a:ext>
            </a:extLst>
          </p:cNvPr>
          <p:cNvSpPr/>
          <p:nvPr/>
        </p:nvSpPr>
        <p:spPr>
          <a:xfrm>
            <a:off x="6178529" y="2813705"/>
            <a:ext cx="30762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2A9701-07A4-73EB-E931-078577754BBC}"/>
              </a:ext>
            </a:extLst>
          </p:cNvPr>
          <p:cNvGrpSpPr/>
          <p:nvPr/>
        </p:nvGrpSpPr>
        <p:grpSpPr>
          <a:xfrm>
            <a:off x="82529" y="15436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76DBE0-EA4A-9CD3-A20D-17AED7AAF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80FACF7-7C6B-1326-E6FE-6E160C1A19FA}"/>
                </a:ext>
              </a:extLst>
            </p:cNvPr>
            <p:cNvSpPr/>
            <p:nvPr/>
          </p:nvSpPr>
          <p:spPr>
            <a:xfrm>
              <a:off x="491087" y="252966"/>
              <a:ext cx="10951536" cy="6352068"/>
            </a:xfrm>
            <a:prstGeom prst="roundRect">
              <a:avLst>
                <a:gd name="adj" fmla="val 55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7599602E-13A1-75B7-560F-5B23442DBA57}"/>
              </a:ext>
            </a:extLst>
          </p:cNvPr>
          <p:cNvSpPr txBox="1"/>
          <p:nvPr/>
        </p:nvSpPr>
        <p:spPr>
          <a:xfrm>
            <a:off x="1009743" y="608199"/>
            <a:ext cx="99142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726A76-BC80-9D54-BA9B-35A2A3AD6797}"/>
              </a:ext>
            </a:extLst>
          </p:cNvPr>
          <p:cNvSpPr/>
          <p:nvPr/>
        </p:nvSpPr>
        <p:spPr>
          <a:xfrm>
            <a:off x="3629643" y="2881591"/>
            <a:ext cx="47676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Gam (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IPHY — steffi lynn | Motion design animation, Scrapbook stickers  printable, Giphy">
            <a:extLst>
              <a:ext uri="{FF2B5EF4-FFF2-40B4-BE49-F238E27FC236}">
                <a16:creationId xmlns:a16="http://schemas.microsoft.com/office/drawing/2014/main" id="{71134134-27C2-ADEB-647A-07689BEC1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574180" y="508663"/>
            <a:ext cx="2240549" cy="224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nside the USA: Unit 2 Vocabulary | Baamboozle">
            <a:extLst>
              <a:ext uri="{FF2B5EF4-FFF2-40B4-BE49-F238E27FC236}">
                <a16:creationId xmlns:a16="http://schemas.microsoft.com/office/drawing/2014/main" id="{8774D246-EFAD-2367-9F62-5212EA04C8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1428624" y="4545128"/>
            <a:ext cx="4379413" cy="180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9CC8AD-0687-00E9-1B61-7F54A117B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9366572" y="3644702"/>
            <a:ext cx="3549707" cy="3351825"/>
          </a:xfrm>
          <a:prstGeom prst="rect">
            <a:avLst/>
          </a:prstGeom>
        </p:spPr>
      </p:pic>
      <p:pic>
        <p:nvPicPr>
          <p:cNvPr id="14" name="Picture 2" descr="Shooting Star Animated Gif">
            <a:extLst>
              <a:ext uri="{FF2B5EF4-FFF2-40B4-BE49-F238E27FC236}">
                <a16:creationId xmlns:a16="http://schemas.microsoft.com/office/drawing/2014/main" id="{486AC350-0ECB-09D5-EC75-3C5843F2CE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308356" y="1852724"/>
            <a:ext cx="3767463" cy="24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0EE756-6372-F0A9-B0B3-73C451CF91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947" y="122357"/>
            <a:ext cx="3649468" cy="205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4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A37F6013-4772-AC93-5E05-E00FAEBC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7F9B0F-D8B6-1260-724E-050B51BE395F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0D07328-7D5B-E15F-209D-DF91F3286A42}"/>
              </a:ext>
            </a:extLst>
          </p:cNvPr>
          <p:cNvSpPr txBox="1"/>
          <p:nvPr/>
        </p:nvSpPr>
        <p:spPr>
          <a:xfrm>
            <a:off x="1140562" y="144484"/>
            <a:ext cx="10149494" cy="1475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hai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đu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đủ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cân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nặng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 kg,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hai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nhẹ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hơn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100 g.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đu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đủ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hai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cân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nặng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gam?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30D7A96B-B83E-FE4B-931B-CAD022435AA9}"/>
              </a:ext>
            </a:extLst>
          </p:cNvPr>
          <p:cNvGrpSpPr/>
          <p:nvPr/>
        </p:nvGrpSpPr>
        <p:grpSpPr>
          <a:xfrm>
            <a:off x="396762" y="78457"/>
            <a:ext cx="667899" cy="667899"/>
            <a:chOff x="529688" y="11369"/>
            <a:chExt cx="891662" cy="891662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ED79738-C0DB-6F4F-6DC6-9B23666653F7}"/>
                </a:ext>
              </a:extLst>
            </p:cNvPr>
            <p:cNvSpPr/>
            <p:nvPr/>
          </p:nvSpPr>
          <p:spPr>
            <a:xfrm>
              <a:off x="529688" y="11369"/>
              <a:ext cx="891662" cy="8916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F143A26E-0199-6DAA-D7EB-8258B3FCC951}"/>
                </a:ext>
              </a:extLst>
            </p:cNvPr>
            <p:cNvSpPr/>
            <p:nvPr/>
          </p:nvSpPr>
          <p:spPr>
            <a:xfrm>
              <a:off x="594519" y="76200"/>
              <a:ext cx="762000" cy="7620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95"/>
                <a:t>3</a:t>
              </a:r>
            </a:p>
          </p:txBody>
        </p:sp>
      </p:grpSp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id="{51D9792D-7C5A-CB98-F90C-A07E7AA2E1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0" t="24310" r="9831" b="27981"/>
          <a:stretch/>
        </p:blipFill>
        <p:spPr>
          <a:xfrm>
            <a:off x="8829207" y="1351120"/>
            <a:ext cx="2764699" cy="1715872"/>
          </a:xfrm>
          <a:prstGeom prst="rect">
            <a:avLst/>
          </a:prstGeom>
        </p:spPr>
      </p:pic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916476E6-9195-8320-71D7-FD938B2AF5DA}"/>
              </a:ext>
            </a:extLst>
          </p:cNvPr>
          <p:cNvCxnSpPr/>
          <p:nvPr/>
        </p:nvCxnSpPr>
        <p:spPr>
          <a:xfrm>
            <a:off x="4519162" y="645621"/>
            <a:ext cx="22260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ED3383C2-8DC7-10CF-05E4-B92564B7BD36}"/>
              </a:ext>
            </a:extLst>
          </p:cNvPr>
          <p:cNvCxnSpPr>
            <a:cxnSpLocks/>
          </p:cNvCxnSpPr>
          <p:nvPr/>
        </p:nvCxnSpPr>
        <p:spPr>
          <a:xfrm>
            <a:off x="8829207" y="618163"/>
            <a:ext cx="674557" cy="2745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12B44719-0E37-D6A7-FCB5-203F9D8E9174}"/>
              </a:ext>
            </a:extLst>
          </p:cNvPr>
          <p:cNvCxnSpPr>
            <a:cxnSpLocks/>
          </p:cNvCxnSpPr>
          <p:nvPr/>
        </p:nvCxnSpPr>
        <p:spPr>
          <a:xfrm>
            <a:off x="9807590" y="602129"/>
            <a:ext cx="111220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Đường nối Thẳng 34">
            <a:extLst>
              <a:ext uri="{FF2B5EF4-FFF2-40B4-BE49-F238E27FC236}">
                <a16:creationId xmlns:a16="http://schemas.microsoft.com/office/drawing/2014/main" id="{F950C1AA-5F05-7CCD-8B95-36EDE16099B5}"/>
              </a:ext>
            </a:extLst>
          </p:cNvPr>
          <p:cNvCxnSpPr>
            <a:cxnSpLocks/>
          </p:cNvCxnSpPr>
          <p:nvPr/>
        </p:nvCxnSpPr>
        <p:spPr>
          <a:xfrm>
            <a:off x="1258083" y="1088821"/>
            <a:ext cx="115740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F5141C8E-5B24-E585-6247-F6232529B30D}"/>
              </a:ext>
            </a:extLst>
          </p:cNvPr>
          <p:cNvCxnSpPr>
            <a:cxnSpLocks/>
          </p:cNvCxnSpPr>
          <p:nvPr/>
        </p:nvCxnSpPr>
        <p:spPr>
          <a:xfrm>
            <a:off x="4130744" y="1088821"/>
            <a:ext cx="159425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3CBC5F5C-14E3-B561-9B24-14A319C6D5B8}"/>
              </a:ext>
            </a:extLst>
          </p:cNvPr>
          <p:cNvCxnSpPr>
            <a:cxnSpLocks/>
          </p:cNvCxnSpPr>
          <p:nvPr/>
        </p:nvCxnSpPr>
        <p:spPr>
          <a:xfrm>
            <a:off x="6019904" y="1088821"/>
            <a:ext cx="81810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nối Thẳng 39">
            <a:extLst>
              <a:ext uri="{FF2B5EF4-FFF2-40B4-BE49-F238E27FC236}">
                <a16:creationId xmlns:a16="http://schemas.microsoft.com/office/drawing/2014/main" id="{36BE7849-3EF2-6626-3318-B55F8B8A57DD}"/>
              </a:ext>
            </a:extLst>
          </p:cNvPr>
          <p:cNvCxnSpPr>
            <a:cxnSpLocks/>
          </p:cNvCxnSpPr>
          <p:nvPr/>
        </p:nvCxnSpPr>
        <p:spPr>
          <a:xfrm>
            <a:off x="8511591" y="1058600"/>
            <a:ext cx="25919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Đường nối Thẳng 41">
            <a:extLst>
              <a:ext uri="{FF2B5EF4-FFF2-40B4-BE49-F238E27FC236}">
                <a16:creationId xmlns:a16="http://schemas.microsoft.com/office/drawing/2014/main" id="{84C331DA-1574-7D4D-33BF-310B4640EBB8}"/>
              </a:ext>
            </a:extLst>
          </p:cNvPr>
          <p:cNvCxnSpPr>
            <a:cxnSpLocks/>
          </p:cNvCxnSpPr>
          <p:nvPr/>
        </p:nvCxnSpPr>
        <p:spPr>
          <a:xfrm>
            <a:off x="3024165" y="1581635"/>
            <a:ext cx="260800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F06572-E59D-19ED-1923-14C12947E19F}"/>
              </a:ext>
            </a:extLst>
          </p:cNvPr>
          <p:cNvSpPr txBox="1"/>
          <p:nvPr/>
        </p:nvSpPr>
        <p:spPr>
          <a:xfrm>
            <a:off x="5220246" y="3548764"/>
            <a:ext cx="588334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kg = 1000 g</a:t>
            </a: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đu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đủ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thứ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hai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cân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nặng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– 100 = 900 (g)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900 g</a:t>
            </a:r>
            <a:endParaRPr lang="vi-VN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F098E1-1290-AC54-19A1-114A8B7ED58F}"/>
              </a:ext>
            </a:extLst>
          </p:cNvPr>
          <p:cNvSpPr txBox="1"/>
          <p:nvPr/>
        </p:nvSpPr>
        <p:spPr>
          <a:xfrm>
            <a:off x="396762" y="1689387"/>
            <a:ext cx="746550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kg</a:t>
            </a: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100 g</a:t>
            </a: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g? </a:t>
            </a:r>
          </a:p>
        </p:txBody>
      </p:sp>
    </p:spTree>
    <p:extLst>
      <p:ext uri="{BB962C8B-B14F-4D97-AF65-F5344CB8AC3E}">
        <p14:creationId xmlns:p14="http://schemas.microsoft.com/office/powerpoint/2010/main" val="59960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30D7A96B-B83E-FE4B-931B-CAD022435AA9}"/>
              </a:ext>
            </a:extLst>
          </p:cNvPr>
          <p:cNvGrpSpPr/>
          <p:nvPr/>
        </p:nvGrpSpPr>
        <p:grpSpPr>
          <a:xfrm>
            <a:off x="126942" y="108437"/>
            <a:ext cx="667899" cy="667899"/>
            <a:chOff x="529688" y="11369"/>
            <a:chExt cx="891662" cy="891662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ED79738-C0DB-6F4F-6DC6-9B23666653F7}"/>
                </a:ext>
              </a:extLst>
            </p:cNvPr>
            <p:cNvSpPr/>
            <p:nvPr/>
          </p:nvSpPr>
          <p:spPr>
            <a:xfrm>
              <a:off x="529688" y="11369"/>
              <a:ext cx="891662" cy="8916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F143A26E-0199-6DAA-D7EB-8258B3FCC951}"/>
                </a:ext>
              </a:extLst>
            </p:cNvPr>
            <p:cNvSpPr/>
            <p:nvPr/>
          </p:nvSpPr>
          <p:spPr>
            <a:xfrm>
              <a:off x="594519" y="76200"/>
              <a:ext cx="762000" cy="7620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95" dirty="0"/>
                <a:t>4</a:t>
              </a: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8847E89-D099-9822-E612-E471D5412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3" t="27050" r="8214" b="10658"/>
          <a:stretch/>
        </p:blipFill>
        <p:spPr>
          <a:xfrm>
            <a:off x="364222" y="1088825"/>
            <a:ext cx="11463556" cy="302510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0D07328-7D5B-E15F-209D-DF91F3286A42}"/>
              </a:ext>
            </a:extLst>
          </p:cNvPr>
          <p:cNvSpPr txBox="1"/>
          <p:nvPr/>
        </p:nvSpPr>
        <p:spPr>
          <a:xfrm>
            <a:off x="794842" y="156999"/>
            <a:ext cx="11287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đơn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vị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(g, kg)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ô       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39CD91A7-4FF7-ACA9-AD0C-D5A8226D8CE2}"/>
              </a:ext>
            </a:extLst>
          </p:cNvPr>
          <p:cNvSpPr/>
          <p:nvPr/>
        </p:nvSpPr>
        <p:spPr>
          <a:xfrm>
            <a:off x="8853282" y="191284"/>
            <a:ext cx="567122" cy="502922"/>
          </a:xfrm>
          <a:prstGeom prst="roundRect">
            <a:avLst>
              <a:gd name="adj" fmla="val 7384"/>
            </a:avLst>
          </a:prstGeom>
          <a:solidFill>
            <a:schemeClr val="bg1"/>
          </a:solidFill>
          <a:ln w="38100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D083F278-4430-E526-A0A1-78FECC181A13}"/>
              </a:ext>
            </a:extLst>
          </p:cNvPr>
          <p:cNvSpPr/>
          <p:nvPr/>
        </p:nvSpPr>
        <p:spPr>
          <a:xfrm>
            <a:off x="1255825" y="3335781"/>
            <a:ext cx="570775" cy="591697"/>
          </a:xfrm>
          <a:prstGeom prst="roundRect">
            <a:avLst>
              <a:gd name="adj" fmla="val 7384"/>
            </a:avLst>
          </a:prstGeom>
          <a:solidFill>
            <a:schemeClr val="bg1"/>
          </a:solidFill>
          <a:ln w="38100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035616FB-4F14-5CF6-FFCF-A47D2FBB92CB}"/>
              </a:ext>
            </a:extLst>
          </p:cNvPr>
          <p:cNvSpPr/>
          <p:nvPr/>
        </p:nvSpPr>
        <p:spPr>
          <a:xfrm>
            <a:off x="4421725" y="3335780"/>
            <a:ext cx="570775" cy="591697"/>
          </a:xfrm>
          <a:prstGeom prst="roundRect">
            <a:avLst>
              <a:gd name="adj" fmla="val 7384"/>
            </a:avLst>
          </a:prstGeom>
          <a:solidFill>
            <a:schemeClr val="bg1"/>
          </a:solidFill>
          <a:ln w="38100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29A069CA-D536-5439-71C4-B8036F14EDC1}"/>
              </a:ext>
            </a:extLst>
          </p:cNvPr>
          <p:cNvSpPr/>
          <p:nvPr/>
        </p:nvSpPr>
        <p:spPr>
          <a:xfrm>
            <a:off x="7944677" y="3335779"/>
            <a:ext cx="689658" cy="591697"/>
          </a:xfrm>
          <a:prstGeom prst="roundRect">
            <a:avLst>
              <a:gd name="adj" fmla="val 7384"/>
            </a:avLst>
          </a:prstGeom>
          <a:solidFill>
            <a:schemeClr val="bg1"/>
          </a:solidFill>
          <a:ln w="38100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kg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669420DE-7D2A-8F9B-482C-8BC714C4325C}"/>
              </a:ext>
            </a:extLst>
          </p:cNvPr>
          <p:cNvSpPr/>
          <p:nvPr/>
        </p:nvSpPr>
        <p:spPr>
          <a:xfrm>
            <a:off x="11067569" y="3335778"/>
            <a:ext cx="570775" cy="591697"/>
          </a:xfrm>
          <a:prstGeom prst="roundRect">
            <a:avLst>
              <a:gd name="adj" fmla="val 7384"/>
            </a:avLst>
          </a:prstGeom>
          <a:solidFill>
            <a:schemeClr val="bg1"/>
          </a:solidFill>
          <a:ln w="38100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56338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FC097F4-9679-0F69-06E7-991C8306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ED4121-F0FC-B8F4-FE84-F2FA356D09E0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91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0D07328-7D5B-E15F-209D-DF91F3286A42}"/>
              </a:ext>
            </a:extLst>
          </p:cNvPr>
          <p:cNvSpPr txBox="1"/>
          <p:nvPr/>
        </p:nvSpPr>
        <p:spPr>
          <a:xfrm>
            <a:off x="1301486" y="142005"/>
            <a:ext cx="10493751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Thực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hành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Ước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lượng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cân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nặng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của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vật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cân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để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kiểm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0F20DC6C-E704-EF1C-8C67-CCFDA50E66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18461" r="4667" b="4928"/>
          <a:stretch/>
        </p:blipFill>
        <p:spPr>
          <a:xfrm>
            <a:off x="616557" y="1204039"/>
            <a:ext cx="10958887" cy="564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2E5A33-3216-CB3D-6B89-540AA8B321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3307" r="91543" b="82871"/>
          <a:stretch/>
        </p:blipFill>
        <p:spPr>
          <a:xfrm>
            <a:off x="515431" y="127015"/>
            <a:ext cx="786055" cy="74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EBC76D6-BE5D-9821-A519-A5ACFFE5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8" y="1396509"/>
            <a:ext cx="9030768" cy="2963550"/>
          </a:xfrm>
          <a:prstGeom prst="rect">
            <a:avLst/>
          </a:prstGeom>
        </p:spPr>
      </p:pic>
      <p:pic>
        <p:nvPicPr>
          <p:cNvPr id="2" name="Picture 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5786876B-AF16-3DC9-BC17-C47D441C9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1C90A94-1FE4-7196-47B1-AD02E099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10">
            <a:extLst>
              <a:ext uri="{FF2B5EF4-FFF2-40B4-BE49-F238E27FC236}">
                <a16:creationId xmlns:a16="http://schemas.microsoft.com/office/drawing/2014/main" id="{E2F5DF70-8324-06AB-A8A9-7A89195DF9D9}"/>
              </a:ext>
            </a:extLst>
          </p:cNvPr>
          <p:cNvGrpSpPr/>
          <p:nvPr/>
        </p:nvGrpSpPr>
        <p:grpSpPr>
          <a:xfrm>
            <a:off x="0" y="0"/>
            <a:ext cx="12192000" cy="1228722"/>
            <a:chOff x="-198120" y="-1143000"/>
            <a:chExt cx="12694920" cy="3657600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EF2E7BF3-0749-E767-25E7-E6309AAB47D0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82F84DF1-B8F7-F538-7DA5-6E74FBA2C0E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FBE162B1-C93A-38D0-B5F2-EFB4D60B5DE4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648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412999" y="2139751"/>
            <a:ext cx="84376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1281408" y="2331958"/>
            <a:ext cx="10866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Gam (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22">
            <a:extLst>
              <a:ext uri="{FF2B5EF4-FFF2-40B4-BE49-F238E27FC236}">
                <a16:creationId xmlns:a16="http://schemas.microsoft.com/office/drawing/2014/main" id="{411B1570-3C92-E052-8C33-94C90EAB4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666" y="-324363"/>
            <a:ext cx="5802802" cy="2725967"/>
          </a:xfrm>
          <a:prstGeom prst="rect">
            <a:avLst/>
          </a:prstGeom>
        </p:spPr>
      </p:pic>
      <p:pic>
        <p:nvPicPr>
          <p:cNvPr id="13" name="Hình ảnh 24">
            <a:extLst>
              <a:ext uri="{FF2B5EF4-FFF2-40B4-BE49-F238E27FC236}">
                <a16:creationId xmlns:a16="http://schemas.microsoft.com/office/drawing/2014/main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2" y="60725"/>
            <a:ext cx="1071037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6825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031E9B0-D899-CB86-99B7-520ED86DB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CEDBFB-BB2C-B208-6E3B-CC9640448E7F}"/>
              </a:ext>
            </a:extLst>
          </p:cNvPr>
          <p:cNvSpPr/>
          <p:nvPr/>
        </p:nvSpPr>
        <p:spPr>
          <a:xfrm>
            <a:off x="3470433" y="2034235"/>
            <a:ext cx="5764831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10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2B0D14-F0F7-4D6D-AD26-063F3319B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" y="4348"/>
            <a:ext cx="12176542" cy="64032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10207" y="1109648"/>
            <a:ext cx="5799036" cy="1106591"/>
          </a:xfrm>
          <a:prstGeom prst="rect">
            <a:avLst/>
          </a:prstGeom>
          <a:noFill/>
        </p:spPr>
        <p:txBody>
          <a:bodyPr spcFirstLastPara="1" wrap="none" lIns="91324" tIns="45662" rIns="91324" bIns="45662" numCol="1">
            <a:prstTxWarp prst="textArchUp">
              <a:avLst/>
            </a:prstTxWarp>
            <a:spAutoFit/>
          </a:bodyPr>
          <a:lstStyle/>
          <a:p>
            <a:pPr algn="ctr" defTabSz="913158">
              <a:defRPr/>
            </a:pP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Gà</a:t>
            </a:r>
            <a:r>
              <a:rPr lang="en-US" sz="659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qua </a:t>
            </a: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endParaRPr lang="en-US" sz="6591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2132" y="-856163"/>
            <a:ext cx="608827" cy="608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19174" y="2715968"/>
            <a:ext cx="862282" cy="1118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1990" y="3275187"/>
            <a:ext cx="862282" cy="1118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97579" y="3008227"/>
            <a:ext cx="862282" cy="1118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441" y="3275186"/>
            <a:ext cx="862282" cy="1118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922" y="976444"/>
            <a:ext cx="3861055" cy="386105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2311308" y="1164483"/>
            <a:ext cx="9003699" cy="5112773"/>
            <a:chOff x="1874972" y="1721536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74972" y="1721536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158">
                <a:buClr>
                  <a:srgbClr val="000000"/>
                </a:buClr>
              </a:pP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-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chú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Gà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Con non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nớt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rất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sợ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khi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qua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chiếc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cầu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nhỏ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.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Mặc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dù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Mẹ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Gà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viên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cổ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vũ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nhưng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bạn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vẫn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không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dám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bước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qua.</a:t>
              </a:r>
            </a:p>
            <a:p>
              <a:pPr defTabSz="913158">
                <a:buClr>
                  <a:srgbClr val="000000"/>
                </a:buClr>
              </a:pP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-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em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hãy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giúp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chú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Gà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con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thêm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lòng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can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đảm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để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bước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qua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chiếc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cầu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nhỏ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cùng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kiếm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ăn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với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gà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mẹ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cách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trả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lời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đúng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câu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hỏi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nhé</a:t>
              </a:r>
              <a:endParaRPr lang="en-US" sz="239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236C0-595F-4749-AED9-F9C1F603F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5" y="4348"/>
            <a:ext cx="12176542" cy="6403217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371" y="488668"/>
            <a:ext cx="608827" cy="608827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4389076" y="4048170"/>
            <a:ext cx="3413848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dirty="0">
                <a:solidFill>
                  <a:srgbClr val="FFFF00"/>
                </a:solidFill>
                <a:latin typeface="Arial"/>
                <a:cs typeface="Times New Roman" panose="02020603050405020304" pitchFamily="18" charset="0"/>
                <a:sym typeface="Arial"/>
              </a:rPr>
              <a:t>2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199" y="1541448"/>
            <a:ext cx="3172414" cy="3172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79510" y="2976709"/>
            <a:ext cx="708490" cy="918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3554" y="3009549"/>
            <a:ext cx="708487" cy="10206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2937" y="3483293"/>
            <a:ext cx="708487" cy="10206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59128" y="3367795"/>
            <a:ext cx="708487" cy="10206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40821C-5544-477C-890B-47D5AF6E6F25}"/>
              </a:ext>
            </a:extLst>
          </p:cNvPr>
          <p:cNvGrpSpPr/>
          <p:nvPr/>
        </p:nvGrpSpPr>
        <p:grpSpPr>
          <a:xfrm>
            <a:off x="3116300" y="463441"/>
            <a:ext cx="6605785" cy="2346390"/>
            <a:chOff x="2710582" y="25565"/>
            <a:chExt cx="6614171" cy="2349369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10582" y="25565"/>
              <a:ext cx="6614171" cy="23493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endParaRPr lang="en-US" sz="1798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99460" y="661640"/>
              <a:ext cx="4342918" cy="1077184"/>
            </a:xfrm>
            <a:prstGeom prst="rect">
              <a:avLst/>
            </a:prstGeom>
            <a:noFill/>
          </p:spPr>
          <p:txBody>
            <a:bodyPr wrap="square" lIns="91324" tIns="45662" rIns="91324" bIns="45662">
              <a:spAutoFit/>
            </a:bodyPr>
            <a:lstStyle/>
            <a:p>
              <a:pPr algn="ctr" defTabSz="913158">
                <a:defRPr/>
              </a:pPr>
              <a:r>
                <a:rPr lang="en-US" sz="31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Giỏ</a:t>
              </a:r>
              <a:r>
                <a:rPr lang="en-US" sz="31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1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quả</a:t>
              </a:r>
              <a:r>
                <a:rPr lang="en-US" sz="31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1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cân</a:t>
              </a:r>
              <a:r>
                <a:rPr lang="en-US" sz="31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196" b="1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nặng</a:t>
              </a:r>
              <a:r>
                <a:rPr lang="en-US" sz="3196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bao nhiêu?</a:t>
              </a:r>
              <a:endParaRPr lang="en-US" sz="3196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F9B6E3-7F57-44EF-A70F-C5D8C76B8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615" b="96109" l="9884" r="89535">
                          <a14:foregroundMark x1="51744" y1="74319" x2="51744" y2="74319"/>
                          <a14:foregroundMark x1="51744" y1="64591" x2="34884" y2="96498"/>
                          <a14:foregroundMark x1="71512" y1="8560" x2="71512" y2="8560"/>
                          <a14:foregroundMark x1="57558" y1="6615" x2="57558" y2="6615"/>
                          <a14:foregroundMark x1="43605" y1="21790" x2="67442" y2="25292"/>
                          <a14:foregroundMark x1="51744" y1="19844" x2="63953" y2="20623"/>
                          <a14:foregroundMark x1="54651" y1="85603" x2="69186" y2="73152"/>
                          <a14:foregroundMark x1="48837" y1="74319" x2="54070" y2="801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39269" y="25565"/>
              <a:ext cx="1398443" cy="20895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D169AA-3946-42BD-83A5-221B2F0D3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" y="4348"/>
            <a:ext cx="12176542" cy="6403217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520" y="436276"/>
            <a:ext cx="608827" cy="6088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02" y="1542710"/>
            <a:ext cx="3172414" cy="3172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79510" y="2976709"/>
            <a:ext cx="708490" cy="918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5925" y="3233943"/>
            <a:ext cx="628065" cy="918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3554" y="3009549"/>
            <a:ext cx="708487" cy="10206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2937" y="3483293"/>
            <a:ext cx="708487" cy="10206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282A92-3628-43C2-AB9C-7864DD63004A}"/>
              </a:ext>
            </a:extLst>
          </p:cNvPr>
          <p:cNvGrpSpPr/>
          <p:nvPr/>
        </p:nvGrpSpPr>
        <p:grpSpPr>
          <a:xfrm>
            <a:off x="2724596" y="472421"/>
            <a:ext cx="6898600" cy="2193855"/>
            <a:chOff x="2757638" y="159018"/>
            <a:chExt cx="6907358" cy="2196640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57638" y="159018"/>
              <a:ext cx="6907358" cy="219664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endParaRPr lang="en-US" sz="1798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52709" y="672551"/>
              <a:ext cx="3863649" cy="953917"/>
            </a:xfrm>
            <a:prstGeom prst="rect">
              <a:avLst/>
            </a:prstGeom>
            <a:noFill/>
          </p:spPr>
          <p:txBody>
            <a:bodyPr wrap="square" lIns="91324" tIns="45662" rIns="91324" bIns="45662">
              <a:spAutoFit/>
            </a:bodyPr>
            <a:lstStyle/>
            <a:p>
              <a:pPr algn="ctr" defTabSz="913158">
                <a:defRPr/>
              </a:pPr>
              <a:r>
                <a:rPr lang="en-US" sz="27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Con </a:t>
              </a:r>
              <a:r>
                <a:rPr lang="en-US" sz="27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ngỗng</a:t>
              </a:r>
              <a:r>
                <a:rPr lang="en-US" sz="27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7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cân</a:t>
              </a:r>
              <a:r>
                <a:rPr lang="en-US" sz="27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796" b="1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nặng</a:t>
              </a:r>
              <a:r>
                <a:rPr lang="en-US" sz="2796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bao nhiêu?</a:t>
              </a:r>
              <a:endParaRPr lang="en-US" sz="2796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146BC8-6A7B-4019-8554-A976A8203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1845"/>
            <a:stretch/>
          </p:blipFill>
          <p:spPr>
            <a:xfrm>
              <a:off x="3161291" y="427628"/>
              <a:ext cx="2210809" cy="1443955"/>
            </a:xfrm>
            <a:prstGeom prst="rect">
              <a:avLst/>
            </a:prstGeom>
          </p:spPr>
        </p:pic>
      </p:grpSp>
      <p:sp>
        <p:nvSpPr>
          <p:cNvPr id="24" name="A">
            <a:extLst>
              <a:ext uri="{FF2B5EF4-FFF2-40B4-BE49-F238E27FC236}">
                <a16:creationId xmlns:a16="http://schemas.microsoft.com/office/drawing/2014/main" id="{F5D0B708-E798-406D-8645-3B42D8FF7B19}"/>
              </a:ext>
            </a:extLst>
          </p:cNvPr>
          <p:cNvSpPr/>
          <p:nvPr/>
        </p:nvSpPr>
        <p:spPr>
          <a:xfrm>
            <a:off x="4389076" y="4048170"/>
            <a:ext cx="3413848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b="1" dirty="0">
                <a:solidFill>
                  <a:srgbClr val="FFFF00"/>
                </a:solidFill>
                <a:latin typeface="Arial"/>
                <a:cs typeface="Times New Roman" panose="02020603050405020304" pitchFamily="18" charset="0"/>
                <a:sym typeface="Arial"/>
              </a:rPr>
              <a:t>7 kg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ED148C-684C-41F4-8D1E-3D7B236A8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" y="4348"/>
            <a:ext cx="12176542" cy="6403217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0405" y="486496"/>
            <a:ext cx="608827" cy="608827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2443291" y="4129357"/>
            <a:ext cx="3442474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994" b="1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994" b="1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nhẹ</a:t>
            </a:r>
            <a:r>
              <a:rPr lang="en-US" sz="3994" b="1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994" b="1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lang="en-US" sz="3994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328" y="1497177"/>
            <a:ext cx="3172414" cy="3172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79510" y="2976709"/>
            <a:ext cx="708490" cy="9189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5925" y="3233943"/>
            <a:ext cx="628065" cy="918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349" y="3389489"/>
            <a:ext cx="628065" cy="918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3554" y="3009549"/>
            <a:ext cx="708487" cy="1020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D1C7C7D-281C-498C-93E2-40B548A413B6}"/>
              </a:ext>
            </a:extLst>
          </p:cNvPr>
          <p:cNvGrpSpPr/>
          <p:nvPr/>
        </p:nvGrpSpPr>
        <p:grpSpPr>
          <a:xfrm>
            <a:off x="3007995" y="450436"/>
            <a:ext cx="5755541" cy="2632949"/>
            <a:chOff x="3094074" y="25565"/>
            <a:chExt cx="5762848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3094074" y="25565"/>
              <a:ext cx="5762848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endParaRPr lang="en-US" sz="1798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897E1B-8A63-40D1-A858-D348B359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59384"/>
            <a:stretch/>
          </p:blipFill>
          <p:spPr>
            <a:xfrm>
              <a:off x="4801733" y="347883"/>
              <a:ext cx="2709299" cy="144608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92535F-A078-49C2-8575-62FFAC3311D4}"/>
                </a:ext>
              </a:extLst>
            </p:cNvPr>
            <p:cNvSpPr/>
            <p:nvPr/>
          </p:nvSpPr>
          <p:spPr>
            <a:xfrm>
              <a:off x="3622981" y="1793969"/>
              <a:ext cx="4525033" cy="584758"/>
            </a:xfrm>
            <a:prstGeom prst="rect">
              <a:avLst/>
            </a:prstGeom>
            <a:noFill/>
          </p:spPr>
          <p:txBody>
            <a:bodyPr wrap="square" lIns="91324" tIns="45662" rIns="91324" bIns="45662">
              <a:spAutoFit/>
            </a:bodyPr>
            <a:lstStyle/>
            <a:p>
              <a:pPr algn="ctr" defTabSz="913158">
                <a:defRPr/>
              </a:pPr>
              <a:r>
                <a:rPr lang="en-US" sz="31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quả</a:t>
              </a:r>
              <a:r>
                <a:rPr lang="en-US" sz="31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1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bóng</a:t>
              </a:r>
              <a:r>
                <a:rPr lang="en-US" sz="31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…. </a:t>
              </a:r>
              <a:r>
                <a:rPr lang="en-US" sz="27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1kg</a:t>
              </a:r>
              <a:endParaRPr lang="en-US" sz="3196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5" name="C">
            <a:extLst>
              <a:ext uri="{FF2B5EF4-FFF2-40B4-BE49-F238E27FC236}">
                <a16:creationId xmlns:a16="http://schemas.microsoft.com/office/drawing/2014/main" id="{90E2F988-2AC9-4C7B-8AE3-B7F86E52F88B}"/>
              </a:ext>
            </a:extLst>
          </p:cNvPr>
          <p:cNvSpPr/>
          <p:nvPr/>
        </p:nvSpPr>
        <p:spPr>
          <a:xfrm>
            <a:off x="6520861" y="4152901"/>
            <a:ext cx="3418583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b="1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595" b="1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nặng</a:t>
            </a:r>
            <a:r>
              <a:rPr lang="en-US" sz="3595" b="1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95" b="1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lang="en-US" sz="3595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25" grpId="0" bldLvl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F69DAB2-4856-4AF4-8AC0-2F89AC398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0" y="-1271"/>
            <a:ext cx="12176542" cy="6403217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917" y="450436"/>
            <a:ext cx="608827" cy="608827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6291604" y="5216841"/>
            <a:ext cx="3382547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994" b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 95 g</a:t>
            </a:r>
            <a:endParaRPr lang="en-US" sz="3994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C"/>
          <p:cNvSpPr/>
          <p:nvPr/>
        </p:nvSpPr>
        <p:spPr>
          <a:xfrm>
            <a:off x="6206934" y="4038504"/>
            <a:ext cx="3418583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994" b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80 g</a:t>
            </a:r>
            <a:endParaRPr lang="en-US" sz="3994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"/>
          <p:cNvSpPr/>
          <p:nvPr/>
        </p:nvSpPr>
        <p:spPr>
          <a:xfrm>
            <a:off x="1927644" y="5216841"/>
            <a:ext cx="3283231" cy="83404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994" b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90 g</a:t>
            </a:r>
            <a:endParaRPr lang="en-US" sz="3994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D"/>
          <p:cNvSpPr/>
          <p:nvPr/>
        </p:nvSpPr>
        <p:spPr>
          <a:xfrm>
            <a:off x="1927643" y="4069422"/>
            <a:ext cx="3287699" cy="83620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994" b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140 g</a:t>
            </a:r>
            <a:endParaRPr lang="en-US" sz="3994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48BD44-BB22-4A21-9C54-7BE1A61FA509}"/>
              </a:ext>
            </a:extLst>
          </p:cNvPr>
          <p:cNvGrpSpPr/>
          <p:nvPr/>
        </p:nvGrpSpPr>
        <p:grpSpPr>
          <a:xfrm>
            <a:off x="2871286" y="501203"/>
            <a:ext cx="6010399" cy="2287618"/>
            <a:chOff x="2923952" y="25565"/>
            <a:chExt cx="6018029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923952" y="25565"/>
              <a:ext cx="6018029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endParaRPr lang="en-US" sz="1798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3036101" y="882132"/>
              <a:ext cx="5603074" cy="743821"/>
            </a:xfrm>
            <a:prstGeom prst="rect">
              <a:avLst/>
            </a:prstGeom>
            <a:noFill/>
          </p:spPr>
          <p:txBody>
            <a:bodyPr wrap="square" lIns="91324" tIns="45662" rIns="91324" bIns="45662">
              <a:spAutoFit/>
            </a:bodyPr>
            <a:lstStyle/>
            <a:p>
              <a:pPr algn="ctr" defTabSz="913158">
                <a:defRPr/>
              </a:pPr>
              <a:r>
                <a:rPr lang="en-US" sz="3595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60 g + 40 g – 5g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918" y="1523374"/>
            <a:ext cx="3172414" cy="3172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79510" y="2976709"/>
            <a:ext cx="708490" cy="918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5925" y="3233943"/>
            <a:ext cx="628065" cy="918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932" y="3143961"/>
            <a:ext cx="628065" cy="9189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713" y="3429000"/>
            <a:ext cx="628065" cy="918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CC02B7-46BB-4962-ADAF-F7D9034FB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2"/>
            <a:ext cx="12176541" cy="63985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155" y="3464245"/>
            <a:ext cx="3172414" cy="3172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8174" y="5165364"/>
            <a:ext cx="628065" cy="918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079" y="5524132"/>
            <a:ext cx="628065" cy="918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110" y="5481524"/>
            <a:ext cx="628065" cy="918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1662" y="4452968"/>
            <a:ext cx="628065" cy="9189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22504" y="2121477"/>
            <a:ext cx="5799036" cy="1106591"/>
          </a:xfrm>
          <a:prstGeom prst="rect">
            <a:avLst/>
          </a:prstGeom>
          <a:noFill/>
        </p:spPr>
        <p:txBody>
          <a:bodyPr spcFirstLastPara="1" wrap="none" lIns="91324" tIns="45662" rIns="91324" bIns="45662" numCol="1">
            <a:prstTxWarp prst="textArchUp">
              <a:avLst/>
            </a:prstTxWarp>
            <a:spAutoFit/>
          </a:bodyPr>
          <a:lstStyle/>
          <a:p>
            <a:pPr algn="ctr" defTabSz="913158">
              <a:defRPr/>
            </a:pP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659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sz="659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659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659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303</Words>
  <Application>Microsoft Office PowerPoint</Application>
  <PresentationFormat>Widescreen</PresentationFormat>
  <Paragraphs>44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#9Slide02 Noi dung dai</vt:lpstr>
      <vt:lpstr>Arial</vt:lpstr>
      <vt:lpstr>Arial-Rounded</vt:lpstr>
      <vt:lpstr>AvantGarde</vt:lpstr>
      <vt:lpstr>Calibri</vt:lpstr>
      <vt:lpstr>Calibri Light</vt:lpstr>
      <vt:lpstr>Times New Roman</vt:lpstr>
      <vt:lpstr>UTM 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7</cp:revision>
  <dcterms:created xsi:type="dcterms:W3CDTF">2022-10-01T04:10:51Z</dcterms:created>
  <dcterms:modified xsi:type="dcterms:W3CDTF">2022-10-10T05:18:35Z</dcterms:modified>
</cp:coreProperties>
</file>