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00" r:id="rId3"/>
    <p:sldId id="301" r:id="rId4"/>
    <p:sldId id="302" r:id="rId5"/>
    <p:sldId id="279" r:id="rId6"/>
    <p:sldId id="280" r:id="rId7"/>
    <p:sldId id="299" r:id="rId8"/>
    <p:sldId id="296" r:id="rId9"/>
    <p:sldId id="298" r:id="rId10"/>
    <p:sldId id="303" r:id="rId11"/>
    <p:sldId id="304" r:id="rId12"/>
    <p:sldId id="281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24534-E4E2-4827-A02A-8F4D6C18FFD2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13E5A-D942-4EDE-9F44-B9ED1CF463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362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Nếu còn t.gian thì GV tổ chức cho HS chơi vòng quay để củng cố </a:t>
            </a:r>
          </a:p>
          <a:p>
            <a:r>
              <a:rPr lang="en-US"/>
              <a:t>Cách chơi như những bài trước</a:t>
            </a:r>
          </a:p>
          <a:p>
            <a:r>
              <a:rPr lang="en-US"/>
              <a:t>* NẾU CHÁY GA THÌ BỎ QUA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65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11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573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75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67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65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4426F-3639-3CCC-655B-DFF51976A6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2262E1-0C3D-5063-9AFB-49CB47695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B0D42-413D-4B81-65A4-6DDD29B10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03E1-D671-492A-B60B-2FE89F4C43A9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46FA9-18B4-B21D-4C34-BF08D43CE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A4319-0A73-5B42-A94E-FF3B1DF67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54B55-DFCC-4623-960A-6CB4BFE736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4865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F2E6-4047-DF86-DD81-EEF1FF821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A2E959-0C6D-D3FE-44F5-584B7BAE98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0EE66-E96C-4171-D4CA-E696F05CC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03E1-D671-492A-B60B-2FE89F4C43A9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E892B-623F-573B-B5E4-E07796FF2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D1924-179B-93AD-BDE7-763C909B5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54B55-DFCC-4623-960A-6CB4BFE736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6396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15BC3B-3B02-F168-A6EE-07C8CDC312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79391C-5335-F0FE-3B50-E7CBBEB795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B80FB-4449-5137-7733-D0E68825B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03E1-D671-492A-B60B-2FE89F4C43A9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BC367-8ED6-B339-3743-EBA32E14D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20DEE-DCF9-71C7-EF14-052A95953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54B55-DFCC-4623-960A-6CB4BFE736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141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3660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CE619-95EB-61AC-EB61-FC03EE747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AC2C2-BEB6-5193-F78E-290A4CEFB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5CEFF-77A0-C901-4D7E-F60505978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03E1-D671-492A-B60B-2FE89F4C43A9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41251-1EDB-A939-21F3-B26AACD08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3A1DD-E254-B826-369A-4A50F1B74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54B55-DFCC-4623-960A-6CB4BFE736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650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4382E-EBB2-FA49-75F2-1B123BB3F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30539-6BE5-19B3-E21A-4A02F3B8A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D2A5D-83C8-0466-4A71-2950827D1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03E1-D671-492A-B60B-2FE89F4C43A9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B8817-DB1E-994A-E4F5-1726A8654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53BDB-7BFB-8FBC-7AA6-4D6FEC31E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54B55-DFCC-4623-960A-6CB4BFE736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13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0351D-D543-A53D-BFAD-F0BD4A2E2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7AA27-C1DD-3C4F-C6B3-344568A98A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F07CC9-4423-407C-576A-B14124981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70BAA4-49A8-E24E-8ACD-E54429B5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03E1-D671-492A-B60B-2FE89F4C43A9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DEF166-2B58-27D9-D9B3-423759F5E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026ED4-227A-0F44-CF6C-63CECEC11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54B55-DFCC-4623-960A-6CB4BFE736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7984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7BA77-684E-45AA-8D1A-70014B371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DB8D80-367D-8094-41AA-7892C14AF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2A3907-5325-763D-56C7-0012CE8095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B39690-D66D-129E-1F5B-9A9E355301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DF7B45-5E94-DB54-44AB-99F482D024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E68945-A95C-A62D-F81E-B8808D97A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03E1-D671-492A-B60B-2FE89F4C43A9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AA69CF-B5B5-405A-5802-60333B373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466D8E-0131-0B17-662A-F97639448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54B55-DFCC-4623-960A-6CB4BFE736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6670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1DF68-6630-9975-8215-680943DB4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2C8AB7-EF01-8EE4-2595-837E0A6C4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03E1-D671-492A-B60B-2FE89F4C43A9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43C910-AA49-A046-3A5B-33995439E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C29C86-C4F9-21F0-FDFB-E8BCEC418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54B55-DFCC-4623-960A-6CB4BFE736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17286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DB6B04-485D-F166-0C7D-7D4B317C8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03E1-D671-492A-B60B-2FE89F4C43A9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696996-C2D0-F4B7-96F3-029059D49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EB4689-35E1-1ED4-2550-BD887DEF2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54B55-DFCC-4623-960A-6CB4BFE736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455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3800-61BA-C866-BC39-7C2E44B2D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93617-BC9E-C392-7E8C-C712FA5A9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E2DF98-1650-957A-4D0D-F7E1F33DD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73A877-8863-FCDB-ABE6-322984D78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03E1-D671-492A-B60B-2FE89F4C43A9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D0EAFE-0077-8C4A-636D-E1924E3BF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933504-7E06-D3CF-9B55-CCF0613C3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54B55-DFCC-4623-960A-6CB4BFE736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6294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06419-DC77-A02C-7C5E-0BE1F3181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B1CD8A-A5B5-EDFE-9B10-D492CAAECF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A1C09F-6864-506E-E0A3-3B298C9CBB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76A498-0FF7-9907-0CC2-470B2BE42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03E1-D671-492A-B60B-2FE89F4C43A9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9766DA-9C9A-B8FC-D07B-C0630584A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BC3F6-F9F5-6D63-048D-601279931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54B55-DFCC-4623-960A-6CB4BFE736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8238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F26684-68FC-1723-6613-6BC5E296A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FC8451-71CE-07BC-3061-E4BF46DF2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F3F23-49AB-16A2-602E-B5D8F91A33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003E1-D671-492A-B60B-2FE89F4C43A9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8FDEB-9B37-D9F7-1C2B-BB33E44EFF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F5D5E-5A5F-01D7-3090-3E6304E07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54B55-DFCC-4623-960A-6CB4BFE736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1383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C0F16-42B3-EA49-75FD-4376EE4C89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D0EAF-A46C-49F0-C27B-70A37D0FCF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C25494-C32B-5018-2EFC-DD533138082A}"/>
              </a:ext>
            </a:extLst>
          </p:cNvPr>
          <p:cNvSpPr/>
          <p:nvPr/>
        </p:nvSpPr>
        <p:spPr>
          <a:xfrm>
            <a:off x="6178529" y="2813705"/>
            <a:ext cx="30762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32A9701-07A4-73EB-E931-078577754BBC}"/>
              </a:ext>
            </a:extLst>
          </p:cNvPr>
          <p:cNvGrpSpPr/>
          <p:nvPr/>
        </p:nvGrpSpPr>
        <p:grpSpPr>
          <a:xfrm>
            <a:off x="82529" y="15436"/>
            <a:ext cx="12192000" cy="6858000"/>
            <a:chOff x="0" y="0"/>
            <a:chExt cx="12192000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C76DBE0-EA4A-9CD3-A20D-17AED7AAF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80FACF7-7C6B-1326-E6FE-6E160C1A19FA}"/>
                </a:ext>
              </a:extLst>
            </p:cNvPr>
            <p:cNvSpPr/>
            <p:nvPr/>
          </p:nvSpPr>
          <p:spPr>
            <a:xfrm>
              <a:off x="491087" y="252966"/>
              <a:ext cx="10951536" cy="6352068"/>
            </a:xfrm>
            <a:prstGeom prst="roundRect">
              <a:avLst>
                <a:gd name="adj" fmla="val 552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6" name="TextBox 7">
            <a:extLst>
              <a:ext uri="{FF2B5EF4-FFF2-40B4-BE49-F238E27FC236}">
                <a16:creationId xmlns:a16="http://schemas.microsoft.com/office/drawing/2014/main" id="{7599602E-13A1-75B7-560F-5B23442DBA57}"/>
              </a:ext>
            </a:extLst>
          </p:cNvPr>
          <p:cNvSpPr txBox="1"/>
          <p:nvPr/>
        </p:nvSpPr>
        <p:spPr>
          <a:xfrm>
            <a:off x="1009743" y="608199"/>
            <a:ext cx="9914223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48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Lớp 3</a:t>
            </a:r>
            <a:endParaRPr kumimoji="0" lang="en-US" altLang="en-US" sz="4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726A76-BC80-9D54-BA9B-35A2A3AD6797}"/>
              </a:ext>
            </a:extLst>
          </p:cNvPr>
          <p:cNvSpPr/>
          <p:nvPr/>
        </p:nvSpPr>
        <p:spPr>
          <a:xfrm>
            <a:off x="2544417" y="2881591"/>
            <a:ext cx="693088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chia 4 ( </a:t>
            </a: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4800" b="1" i="0" u="none" strike="noStrike" kern="1200" cap="none" spc="0" normalizeH="0" baseline="0" noProof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GIPHY — steffi lynn | Motion design animation, Scrapbook stickers  printable, Giphy">
            <a:extLst>
              <a:ext uri="{FF2B5EF4-FFF2-40B4-BE49-F238E27FC236}">
                <a16:creationId xmlns:a16="http://schemas.microsoft.com/office/drawing/2014/main" id="{71134134-27C2-ADEB-647A-07689BEC11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0661">
            <a:off x="8574180" y="508663"/>
            <a:ext cx="2240549" cy="224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nside the USA: Unit 2 Vocabulary | Baamboozle">
            <a:extLst>
              <a:ext uri="{FF2B5EF4-FFF2-40B4-BE49-F238E27FC236}">
                <a16:creationId xmlns:a16="http://schemas.microsoft.com/office/drawing/2014/main" id="{8774D246-EFAD-2367-9F62-5212EA04C8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5802">
            <a:off x="1428624" y="4545128"/>
            <a:ext cx="4379413" cy="180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9CC8AD-0687-00E9-1B61-7F54A117B89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8" r="9070" b="53695"/>
          <a:stretch/>
        </p:blipFill>
        <p:spPr>
          <a:xfrm>
            <a:off x="9366572" y="3644702"/>
            <a:ext cx="3549707" cy="3351825"/>
          </a:xfrm>
          <a:prstGeom prst="rect">
            <a:avLst/>
          </a:prstGeom>
        </p:spPr>
      </p:pic>
      <p:pic>
        <p:nvPicPr>
          <p:cNvPr id="14" name="Picture 2" descr="Shooting Star Animated Gif">
            <a:extLst>
              <a:ext uri="{FF2B5EF4-FFF2-40B4-BE49-F238E27FC236}">
                <a16:creationId xmlns:a16="http://schemas.microsoft.com/office/drawing/2014/main" id="{486AC350-0ECB-09D5-EC75-3C5843F2CE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204">
            <a:off x="308356" y="1852724"/>
            <a:ext cx="3767463" cy="249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A0EE756-6372-F0A9-B0B3-73C451CF91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4947" y="122357"/>
            <a:ext cx="3649468" cy="205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64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729 -0.13518 L 5E-6 -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43" y="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2FC097F4-9679-0F69-06E7-991C8306A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3ED4121-F0FC-B8F4-FE84-F2FA356D09E0}"/>
              </a:ext>
            </a:extLst>
          </p:cNvPr>
          <p:cNvSpPr/>
          <p:nvPr/>
        </p:nvSpPr>
        <p:spPr>
          <a:xfrm>
            <a:off x="3698744" y="2345463"/>
            <a:ext cx="5365288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229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Hình ảnh 21">
            <a:extLst>
              <a:ext uri="{FF2B5EF4-FFF2-40B4-BE49-F238E27FC236}">
                <a16:creationId xmlns:a16="http://schemas.microsoft.com/office/drawing/2014/main" id="{F27675C5-2428-7C82-64C1-6E4BFD92DA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01149" y="3029457"/>
            <a:ext cx="4374177" cy="3710558"/>
          </a:xfrm>
          <a:prstGeom prst="rect">
            <a:avLst/>
          </a:prstGeom>
        </p:spPr>
      </p:pic>
      <p:pic>
        <p:nvPicPr>
          <p:cNvPr id="23" name="Hình ảnh 22" descr="Ảnh có chứa văn bản&#10;&#10;Mô tả được tạo tự động">
            <a:extLst>
              <a:ext uri="{FF2B5EF4-FFF2-40B4-BE49-F238E27FC236}">
                <a16:creationId xmlns:a16="http://schemas.microsoft.com/office/drawing/2014/main" id="{532DA391-2FEB-6680-C081-4A83CC0658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658" y="-223962"/>
            <a:ext cx="8672086" cy="5308211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4D6D3818-A69E-1F4E-C503-760645787CA2}"/>
              </a:ext>
            </a:extLst>
          </p:cNvPr>
          <p:cNvSpPr txBox="1"/>
          <p:nvPr/>
        </p:nvSpPr>
        <p:spPr>
          <a:xfrm>
            <a:off x="4423830" y="1680667"/>
            <a:ext cx="57000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  </a:t>
            </a:r>
            <a:r>
              <a:rPr lang="en-US" sz="44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Kể</a:t>
            </a:r>
            <a:r>
              <a:rPr lang="en-US" sz="44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tình</a:t>
            </a:r>
            <a:r>
              <a:rPr lang="en-US" sz="44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huống</a:t>
            </a:r>
            <a:r>
              <a:rPr lang="en-US" sz="44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44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tế</a:t>
            </a:r>
            <a:r>
              <a:rPr lang="en-US" sz="44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sử</a:t>
            </a:r>
            <a:r>
              <a:rPr lang="en-US" sz="44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dụng</a:t>
            </a:r>
            <a:r>
              <a:rPr lang="en-US" sz="44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phép</a:t>
            </a:r>
            <a:r>
              <a:rPr lang="en-US" sz="44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chia </a:t>
            </a:r>
            <a:r>
              <a:rPr lang="en-US" sz="44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bảng</a:t>
            </a:r>
            <a:r>
              <a:rPr lang="en-US" sz="44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chia 3.</a:t>
            </a:r>
          </a:p>
        </p:txBody>
      </p:sp>
      <p:pic>
        <p:nvPicPr>
          <p:cNvPr id="2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565BEB67-85BC-A264-6432-83581F386A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" t="3307" r="91543" b="82871"/>
          <a:stretch/>
        </p:blipFill>
        <p:spPr>
          <a:xfrm>
            <a:off x="4280454" y="1680667"/>
            <a:ext cx="786055" cy="74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851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EEBC76D6-BE5D-9821-A519-A5ACFFE5D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98" y="1396509"/>
            <a:ext cx="9030768" cy="2963550"/>
          </a:xfrm>
          <a:prstGeom prst="rect">
            <a:avLst/>
          </a:prstGeom>
        </p:spPr>
      </p:pic>
      <p:pic>
        <p:nvPicPr>
          <p:cNvPr id="2" name="Picture 1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5786876B-AF16-3DC9-BC17-C47D441C9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53" y="4229100"/>
            <a:ext cx="8182292" cy="2790075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1C90A94-1FE4-7196-47B1-AD02E0992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0" y="3519685"/>
            <a:ext cx="2638084" cy="333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Nhóm 10">
            <a:extLst>
              <a:ext uri="{FF2B5EF4-FFF2-40B4-BE49-F238E27FC236}">
                <a16:creationId xmlns:a16="http://schemas.microsoft.com/office/drawing/2014/main" id="{E2F5DF70-8324-06AB-A8A9-7A89195DF9D9}"/>
              </a:ext>
            </a:extLst>
          </p:cNvPr>
          <p:cNvGrpSpPr/>
          <p:nvPr/>
        </p:nvGrpSpPr>
        <p:grpSpPr>
          <a:xfrm>
            <a:off x="0" y="0"/>
            <a:ext cx="12192000" cy="1228722"/>
            <a:chOff x="-198120" y="-1143000"/>
            <a:chExt cx="12694920" cy="3657600"/>
          </a:xfrm>
        </p:grpSpPr>
        <p:sp>
          <p:nvSpPr>
            <p:cNvPr id="7" name="Rectangle 12">
              <a:extLst>
                <a:ext uri="{FF2B5EF4-FFF2-40B4-BE49-F238E27FC236}">
                  <a16:creationId xmlns:a16="http://schemas.microsoft.com/office/drawing/2014/main" id="{EF2E7BF3-0749-E767-25E7-E6309AAB47D0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13">
              <a:extLst>
                <a:ext uri="{FF2B5EF4-FFF2-40B4-BE49-F238E27FC236}">
                  <a16:creationId xmlns:a16="http://schemas.microsoft.com/office/drawing/2014/main" id="{82F84DF1-B8F7-F538-7DA5-6E74FBA2C0E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14">
              <a:extLst>
                <a:ext uri="{FF2B5EF4-FFF2-40B4-BE49-F238E27FC236}">
                  <a16:creationId xmlns:a16="http://schemas.microsoft.com/office/drawing/2014/main" id="{FBE162B1-C93A-38D0-B5F2-EFB4D60B5DE4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0855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2412999" y="2139751"/>
            <a:ext cx="8437683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53" y="4229100"/>
            <a:ext cx="8182292" cy="27900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0" y="3519685"/>
            <a:ext cx="2638084" cy="333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Hình ảnh 22">
            <a:extLst>
              <a:ext uri="{FF2B5EF4-FFF2-40B4-BE49-F238E27FC236}">
                <a16:creationId xmlns:a16="http://schemas.microsoft.com/office/drawing/2014/main" id="{411B1570-3C92-E052-8C33-94C90EAB47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1666" y="-324363"/>
            <a:ext cx="5802802" cy="2725967"/>
          </a:xfrm>
          <a:prstGeom prst="rect">
            <a:avLst/>
          </a:prstGeom>
        </p:spPr>
      </p:pic>
      <p:pic>
        <p:nvPicPr>
          <p:cNvPr id="13" name="Hình ảnh 24">
            <a:extLst>
              <a:ext uri="{FF2B5EF4-FFF2-40B4-BE49-F238E27FC236}">
                <a16:creationId xmlns:a16="http://schemas.microsoft.com/office/drawing/2014/main" id="{7FDEEBA1-83D3-AE35-1500-03DD87DFA5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62" y="60725"/>
            <a:ext cx="1071037" cy="1356360"/>
          </a:xfrm>
          <a:prstGeom prst="rect">
            <a:avLst/>
          </a:prstGeom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3338939" y="2382448"/>
            <a:ext cx="6751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Bảng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chia 4 (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24816825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7031E9B0-D899-CB86-99B7-520ED86DB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ECEDBFB-BB2C-B208-6E3B-CC9640448E7F}"/>
              </a:ext>
            </a:extLst>
          </p:cNvPr>
          <p:cNvSpPr/>
          <p:nvPr/>
        </p:nvSpPr>
        <p:spPr>
          <a:xfrm>
            <a:off x="3470433" y="2034235"/>
            <a:ext cx="5764831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74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AAFCC08D-83A2-0A89-BCCA-557BA02AA949}"/>
              </a:ext>
            </a:extLst>
          </p:cNvPr>
          <p:cNvGrpSpPr/>
          <p:nvPr/>
        </p:nvGrpSpPr>
        <p:grpSpPr>
          <a:xfrm>
            <a:off x="6556642" y="595761"/>
            <a:ext cx="4943731" cy="4922091"/>
            <a:chOff x="8753288" y="789552"/>
            <a:chExt cx="6600010" cy="6571120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id="{4748AD9F-9CF7-4387-2B91-47B65289CB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267" t="1059" r="17143" b="1014"/>
            <a:stretch/>
          </p:blipFill>
          <p:spPr>
            <a:xfrm>
              <a:off x="8753288" y="789552"/>
              <a:ext cx="6600010" cy="6571120"/>
            </a:xfrm>
            <a:prstGeom prst="rect">
              <a:avLst/>
            </a:prstGeom>
          </p:spPr>
        </p:pic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0463F828-F7D4-816F-CF2E-6B6705E97E7F}"/>
                </a:ext>
              </a:extLst>
            </p:cNvPr>
            <p:cNvSpPr txBox="1"/>
            <p:nvPr/>
          </p:nvSpPr>
          <p:spPr>
            <a:xfrm rot="14897297">
              <a:off x="10680241" y="1098445"/>
              <a:ext cx="1235890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1</a:t>
              </a:r>
            </a:p>
          </p:txBody>
        </p:sp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id="{48DABB1C-8A26-3675-35FD-0683EE340863}"/>
                </a:ext>
              </a:extLst>
            </p:cNvPr>
            <p:cNvSpPr txBox="1"/>
            <p:nvPr/>
          </p:nvSpPr>
          <p:spPr>
            <a:xfrm rot="17848469">
              <a:off x="12232558" y="1196055"/>
              <a:ext cx="1213096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2</a:t>
              </a:r>
            </a:p>
          </p:txBody>
        </p: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B23573D-2498-17FA-234C-C3988502641D}"/>
                </a:ext>
              </a:extLst>
            </p:cNvPr>
            <p:cNvSpPr txBox="1"/>
            <p:nvPr/>
          </p:nvSpPr>
          <p:spPr>
            <a:xfrm rot="19280387">
              <a:off x="13516428" y="2031056"/>
              <a:ext cx="1163137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3</a:t>
              </a:r>
            </a:p>
          </p:txBody>
        </p:sp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487DE3CF-6923-BE1D-98E1-BF90671B09DE}"/>
                </a:ext>
              </a:extLst>
            </p:cNvPr>
            <p:cNvSpPr txBox="1"/>
            <p:nvPr/>
          </p:nvSpPr>
          <p:spPr>
            <a:xfrm>
              <a:off x="13947463" y="3556510"/>
              <a:ext cx="1264963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4</a:t>
              </a:r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AE3834E0-D393-1F24-16DB-743E0536A4D0}"/>
                </a:ext>
              </a:extLst>
            </p:cNvPr>
            <p:cNvSpPr txBox="1"/>
            <p:nvPr/>
          </p:nvSpPr>
          <p:spPr>
            <a:xfrm rot="2334982">
              <a:off x="13354417" y="5036887"/>
              <a:ext cx="1293751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5</a:t>
              </a:r>
            </a:p>
          </p:txBody>
        </p:sp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id="{6A05B65A-929F-897C-8FF6-683F948387E0}"/>
                </a:ext>
              </a:extLst>
            </p:cNvPr>
            <p:cNvSpPr txBox="1"/>
            <p:nvPr/>
          </p:nvSpPr>
          <p:spPr>
            <a:xfrm rot="4541019">
              <a:off x="12173114" y="5880870"/>
              <a:ext cx="1224623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6</a:t>
              </a:r>
            </a:p>
          </p:txBody>
        </p:sp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id="{C1508F6B-C477-5C71-EFBE-4F8FAFA07AEB}"/>
                </a:ext>
              </a:extLst>
            </p:cNvPr>
            <p:cNvSpPr txBox="1"/>
            <p:nvPr/>
          </p:nvSpPr>
          <p:spPr>
            <a:xfrm rot="6554113">
              <a:off x="10728876" y="5847894"/>
              <a:ext cx="1252704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7</a:t>
              </a:r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88D9AC9B-53E9-46B1-8145-1D61E29A4C44}"/>
                </a:ext>
              </a:extLst>
            </p:cNvPr>
            <p:cNvSpPr txBox="1"/>
            <p:nvPr/>
          </p:nvSpPr>
          <p:spPr>
            <a:xfrm rot="8764984">
              <a:off x="9356277" y="4981901"/>
              <a:ext cx="1339409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8</a:t>
              </a:r>
            </a:p>
          </p:txBody>
        </p:sp>
        <p:sp>
          <p:nvSpPr>
            <p:cNvPr id="12" name="Hộp Văn bản 11">
              <a:extLst>
                <a:ext uri="{FF2B5EF4-FFF2-40B4-BE49-F238E27FC236}">
                  <a16:creationId xmlns:a16="http://schemas.microsoft.com/office/drawing/2014/main" id="{366BD184-19C5-015E-3D93-FB3259CF89EF}"/>
                </a:ext>
              </a:extLst>
            </p:cNvPr>
            <p:cNvSpPr txBox="1"/>
            <p:nvPr/>
          </p:nvSpPr>
          <p:spPr>
            <a:xfrm rot="11008513">
              <a:off x="8952583" y="3399834"/>
              <a:ext cx="1242074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9</a:t>
              </a:r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17C64301-102C-D563-F2B1-75E9DF8BC080}"/>
                </a:ext>
              </a:extLst>
            </p:cNvPr>
            <p:cNvSpPr txBox="1"/>
            <p:nvPr/>
          </p:nvSpPr>
          <p:spPr>
            <a:xfrm rot="12922515">
              <a:off x="9390560" y="2067769"/>
              <a:ext cx="1329472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10</a:t>
              </a:r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8A338F65-A88C-3F6C-1D0A-20D3AD9A16FC}"/>
              </a:ext>
            </a:extLst>
          </p:cNvPr>
          <p:cNvGrpSpPr/>
          <p:nvPr/>
        </p:nvGrpSpPr>
        <p:grpSpPr>
          <a:xfrm>
            <a:off x="8741337" y="2769636"/>
            <a:ext cx="2159136" cy="574343"/>
            <a:chOff x="1889919" y="3962400"/>
            <a:chExt cx="2882503" cy="766763"/>
          </a:xfrm>
        </p:grpSpPr>
        <p:sp>
          <p:nvSpPr>
            <p:cNvPr id="15" name="Mũi tên: Hình ngũ giác 14">
              <a:extLst>
                <a:ext uri="{FF2B5EF4-FFF2-40B4-BE49-F238E27FC236}">
                  <a16:creationId xmlns:a16="http://schemas.microsoft.com/office/drawing/2014/main" id="{9777521E-59F3-B9F6-74E7-BCEBDE7BD04D}"/>
                </a:ext>
              </a:extLst>
            </p:cNvPr>
            <p:cNvSpPr/>
            <p:nvPr/>
          </p:nvSpPr>
          <p:spPr>
            <a:xfrm>
              <a:off x="2116534" y="4079081"/>
              <a:ext cx="2655888" cy="533400"/>
            </a:xfrm>
            <a:prstGeom prst="homePlate">
              <a:avLst>
                <a:gd name="adj" fmla="val 49791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6" name="Hình Bầu dục 15">
              <a:extLst>
                <a:ext uri="{FF2B5EF4-FFF2-40B4-BE49-F238E27FC236}">
                  <a16:creationId xmlns:a16="http://schemas.microsoft.com/office/drawing/2014/main" id="{11ABB10B-99CB-0CCB-A04E-9B07960BC4EB}"/>
                </a:ext>
              </a:extLst>
            </p:cNvPr>
            <p:cNvSpPr/>
            <p:nvPr/>
          </p:nvSpPr>
          <p:spPr>
            <a:xfrm>
              <a:off x="1889919" y="3962400"/>
              <a:ext cx="766763" cy="76676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</p:grpSp>
      <p:pic>
        <p:nvPicPr>
          <p:cNvPr id="17" name="Hình ảnh 16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A8BC3AF5-E309-DA46-3025-FA0407A3D6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07" y="2668303"/>
            <a:ext cx="3983702" cy="4207209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6288FB96-F16C-567E-4146-7B3CD8BBC3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12" y="99121"/>
            <a:ext cx="4943731" cy="3295820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83A5F50A-B20D-7E53-C0E4-C19E02C9FF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8434" y="952442"/>
            <a:ext cx="3132686" cy="1589176"/>
          </a:xfrm>
          <a:prstGeom prst="rect">
            <a:avLst/>
          </a:prstGeom>
        </p:spPr>
      </p:pic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0E786894-1310-5919-B213-781059780761}"/>
              </a:ext>
            </a:extLst>
          </p:cNvPr>
          <p:cNvSpPr/>
          <p:nvPr/>
        </p:nvSpPr>
        <p:spPr>
          <a:xfrm>
            <a:off x="10092409" y="5582275"/>
            <a:ext cx="1964744" cy="658130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QUAY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/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DỪNG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8B30B0B3-F480-8628-F1DA-FE8B10A11D97}"/>
              </a:ext>
            </a:extLst>
          </p:cNvPr>
          <p:cNvSpPr txBox="1"/>
          <p:nvPr/>
        </p:nvSpPr>
        <p:spPr>
          <a:xfrm>
            <a:off x="3930174" y="4463726"/>
            <a:ext cx="3161396" cy="9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Nêu</a:t>
            </a:r>
            <a:r>
              <a:rPr lang="en-US" sz="26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6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phép</a:t>
            </a:r>
            <a:r>
              <a:rPr lang="en-US" sz="26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chia 4 </a:t>
            </a:r>
            <a:r>
              <a:rPr lang="en-US" sz="26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có</a:t>
            </a:r>
            <a:r>
              <a:rPr lang="en-US" sz="26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6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kết</a:t>
            </a:r>
            <a:r>
              <a:rPr lang="en-US" sz="26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6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quả</a:t>
            </a:r>
            <a:r>
              <a:rPr lang="en-US" sz="26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6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bằng</a:t>
            </a:r>
            <a:endParaRPr lang="en-US" sz="2696" b="1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29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A37F6013-4772-AC93-5E05-E00FAEBC0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A7F9B0F-D8B6-1260-724E-050B51BE395F}"/>
              </a:ext>
            </a:extLst>
          </p:cNvPr>
          <p:cNvSpPr/>
          <p:nvPr/>
        </p:nvSpPr>
        <p:spPr>
          <a:xfrm>
            <a:off x="3698744" y="2345463"/>
            <a:ext cx="5365288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34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60839" y="301226"/>
            <a:ext cx="1053491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940">
              <a:defRPr/>
            </a:pPr>
            <a:r>
              <a:rPr lang="en-US" sz="3296" b="1" dirty="0" err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Số</a:t>
            </a:r>
            <a:r>
              <a:rPr lang="en-US" sz="3296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E484395E-144E-A882-837F-EDA50CF20CB7}"/>
              </a:ext>
            </a:extLst>
          </p:cNvPr>
          <p:cNvGrpSpPr/>
          <p:nvPr/>
        </p:nvGrpSpPr>
        <p:grpSpPr>
          <a:xfrm>
            <a:off x="318123" y="249722"/>
            <a:ext cx="627852" cy="627852"/>
            <a:chOff x="7681119" y="396339"/>
            <a:chExt cx="1203861" cy="1203861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id="{9140B36D-3E80-635B-9C6E-05F73B579CD8}"/>
                </a:ext>
              </a:extLst>
            </p:cNvPr>
            <p:cNvSpPr/>
            <p:nvPr/>
          </p:nvSpPr>
          <p:spPr>
            <a:xfrm>
              <a:off x="7681119" y="396339"/>
              <a:ext cx="1203861" cy="12038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0F52502B-E3F5-B441-8244-1A57CBCD77D6}"/>
                </a:ext>
              </a:extLst>
            </p:cNvPr>
            <p:cNvSpPr/>
            <p:nvPr/>
          </p:nvSpPr>
          <p:spPr>
            <a:xfrm>
              <a:off x="7790298" y="505518"/>
              <a:ext cx="985501" cy="985501"/>
            </a:xfrm>
            <a:prstGeom prst="ellipse">
              <a:avLst/>
            </a:prstGeom>
            <a:solidFill>
              <a:srgbClr val="00B0F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45" b="1"/>
                <a:t>3</a:t>
              </a:r>
            </a:p>
          </p:txBody>
        </p:sp>
      </p:grpSp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673687BB-5FCD-B626-A114-496C5938FE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4" t="13082" r="4686" b="49418"/>
          <a:stretch/>
        </p:blipFill>
        <p:spPr>
          <a:xfrm>
            <a:off x="0" y="1145898"/>
            <a:ext cx="12192000" cy="401803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BB2892B0-463E-0C5E-4B16-EF928A373127}"/>
              </a:ext>
            </a:extLst>
          </p:cNvPr>
          <p:cNvSpPr/>
          <p:nvPr/>
        </p:nvSpPr>
        <p:spPr>
          <a:xfrm>
            <a:off x="8439033" y="3782881"/>
            <a:ext cx="650542" cy="627853"/>
          </a:xfrm>
          <a:prstGeom prst="roundRect">
            <a:avLst>
              <a:gd name="adj" fmla="val 10441"/>
            </a:avLst>
          </a:prstGeom>
          <a:solidFill>
            <a:schemeClr val="bg1"/>
          </a:solidFill>
          <a:ln w="28575">
            <a:solidFill>
              <a:srgbClr val="E20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96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8DEB7EFD-E6CA-3C3E-0FF1-CE321FC998B8}"/>
              </a:ext>
            </a:extLst>
          </p:cNvPr>
          <p:cNvSpPr/>
          <p:nvPr/>
        </p:nvSpPr>
        <p:spPr>
          <a:xfrm>
            <a:off x="2157650" y="4397304"/>
            <a:ext cx="650542" cy="627853"/>
          </a:xfrm>
          <a:prstGeom prst="roundRect">
            <a:avLst>
              <a:gd name="adj" fmla="val 10441"/>
            </a:avLst>
          </a:prstGeom>
          <a:solidFill>
            <a:schemeClr val="bg1"/>
          </a:solidFill>
          <a:ln w="28575">
            <a:solidFill>
              <a:srgbClr val="E20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96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1AD38257-35BA-AE0C-0BC1-8AC7A4A87F2F}"/>
              </a:ext>
            </a:extLst>
          </p:cNvPr>
          <p:cNvSpPr/>
          <p:nvPr/>
        </p:nvSpPr>
        <p:spPr>
          <a:xfrm>
            <a:off x="3172316" y="4397920"/>
            <a:ext cx="650542" cy="627853"/>
          </a:xfrm>
          <a:prstGeom prst="roundRect">
            <a:avLst>
              <a:gd name="adj" fmla="val 10441"/>
            </a:avLst>
          </a:prstGeom>
          <a:solidFill>
            <a:schemeClr val="bg1"/>
          </a:solidFill>
          <a:ln w="28575">
            <a:solidFill>
              <a:srgbClr val="E20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96" b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4</a:t>
            </a:r>
            <a:endParaRPr lang="en-US" sz="2696" b="1" dirty="0">
              <a:solidFill>
                <a:srgbClr val="FF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E2DAF327-B6F4-56D5-A633-13FF5B0F8BB4}"/>
              </a:ext>
            </a:extLst>
          </p:cNvPr>
          <p:cNvSpPr/>
          <p:nvPr/>
        </p:nvSpPr>
        <p:spPr>
          <a:xfrm>
            <a:off x="4284828" y="4398537"/>
            <a:ext cx="650542" cy="627853"/>
          </a:xfrm>
          <a:prstGeom prst="roundRect">
            <a:avLst>
              <a:gd name="adj" fmla="val 10441"/>
            </a:avLst>
          </a:prstGeom>
          <a:solidFill>
            <a:schemeClr val="bg1"/>
          </a:solidFill>
          <a:ln w="28575">
            <a:solidFill>
              <a:srgbClr val="E20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96" b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6</a:t>
            </a:r>
            <a:endParaRPr lang="en-US" sz="2696" b="1" dirty="0">
              <a:solidFill>
                <a:srgbClr val="FF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37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673687BB-5FCD-B626-A114-496C5938FE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7" t="50606" r="5178" b="4647"/>
          <a:stretch/>
        </p:blipFill>
        <p:spPr>
          <a:xfrm>
            <a:off x="114155" y="884153"/>
            <a:ext cx="11974987" cy="47945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02915" y="263885"/>
            <a:ext cx="1278778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940">
              <a:defRPr/>
            </a:pPr>
            <a:r>
              <a:rPr lang="en-US" sz="3296" b="1" dirty="0" err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Số</a:t>
            </a:r>
            <a:r>
              <a:rPr lang="en-US" sz="3296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E484395E-144E-A882-837F-EDA50CF20CB7}"/>
              </a:ext>
            </a:extLst>
          </p:cNvPr>
          <p:cNvGrpSpPr/>
          <p:nvPr/>
        </p:nvGrpSpPr>
        <p:grpSpPr>
          <a:xfrm>
            <a:off x="318123" y="249722"/>
            <a:ext cx="627852" cy="627852"/>
            <a:chOff x="7681119" y="396339"/>
            <a:chExt cx="1203861" cy="1203861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id="{9140B36D-3E80-635B-9C6E-05F73B579CD8}"/>
                </a:ext>
              </a:extLst>
            </p:cNvPr>
            <p:cNvSpPr/>
            <p:nvPr/>
          </p:nvSpPr>
          <p:spPr>
            <a:xfrm>
              <a:off x="7681119" y="396339"/>
              <a:ext cx="1203861" cy="12038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0F52502B-E3F5-B441-8244-1A57CBCD77D6}"/>
                </a:ext>
              </a:extLst>
            </p:cNvPr>
            <p:cNvSpPr/>
            <p:nvPr/>
          </p:nvSpPr>
          <p:spPr>
            <a:xfrm>
              <a:off x="7790298" y="505518"/>
              <a:ext cx="985501" cy="985501"/>
            </a:xfrm>
            <a:prstGeom prst="ellipse">
              <a:avLst/>
            </a:prstGeom>
            <a:solidFill>
              <a:srgbClr val="00B0F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45" b="1"/>
                <a:t>3</a:t>
              </a:r>
            </a:p>
          </p:txBody>
        </p:sp>
      </p:grp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345F580C-3DFA-34D6-DD2C-8ED204832094}"/>
              </a:ext>
            </a:extLst>
          </p:cNvPr>
          <p:cNvSpPr/>
          <p:nvPr/>
        </p:nvSpPr>
        <p:spPr>
          <a:xfrm>
            <a:off x="237205" y="4981673"/>
            <a:ext cx="650542" cy="627853"/>
          </a:xfrm>
          <a:prstGeom prst="roundRect">
            <a:avLst>
              <a:gd name="adj" fmla="val 10441"/>
            </a:avLst>
          </a:prstGeom>
          <a:solidFill>
            <a:schemeClr val="bg1"/>
          </a:solidFill>
          <a:ln w="28575">
            <a:solidFill>
              <a:srgbClr val="E20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96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8C960851-059C-807D-3810-345FF6E0DCAA}"/>
              </a:ext>
            </a:extLst>
          </p:cNvPr>
          <p:cNvSpPr/>
          <p:nvPr/>
        </p:nvSpPr>
        <p:spPr>
          <a:xfrm>
            <a:off x="5866358" y="4967695"/>
            <a:ext cx="650542" cy="627853"/>
          </a:xfrm>
          <a:prstGeom prst="roundRect">
            <a:avLst>
              <a:gd name="adj" fmla="val 10441"/>
            </a:avLst>
          </a:prstGeom>
          <a:solidFill>
            <a:schemeClr val="bg1"/>
          </a:solidFill>
          <a:ln w="28575">
            <a:solidFill>
              <a:srgbClr val="E20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96" b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12</a:t>
            </a:r>
            <a:endParaRPr lang="en-US" sz="2696" b="1" dirty="0">
              <a:solidFill>
                <a:srgbClr val="FF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35563C9E-850D-5DAA-C09B-DE6CF0970CB6}"/>
              </a:ext>
            </a:extLst>
          </p:cNvPr>
          <p:cNvSpPr/>
          <p:nvPr/>
        </p:nvSpPr>
        <p:spPr>
          <a:xfrm>
            <a:off x="6881024" y="4968312"/>
            <a:ext cx="650542" cy="627853"/>
          </a:xfrm>
          <a:prstGeom prst="roundRect">
            <a:avLst>
              <a:gd name="adj" fmla="val 10441"/>
            </a:avLst>
          </a:prstGeom>
          <a:solidFill>
            <a:schemeClr val="bg1"/>
          </a:solidFill>
          <a:ln w="28575">
            <a:solidFill>
              <a:srgbClr val="E20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96" b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4</a:t>
            </a:r>
            <a:endParaRPr lang="en-US" sz="2696" b="1" dirty="0">
              <a:solidFill>
                <a:srgbClr val="FF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CFC42F03-DC59-E6D5-EA3B-C61AA9884EC0}"/>
              </a:ext>
            </a:extLst>
          </p:cNvPr>
          <p:cNvSpPr/>
          <p:nvPr/>
        </p:nvSpPr>
        <p:spPr>
          <a:xfrm>
            <a:off x="7993537" y="4968928"/>
            <a:ext cx="650542" cy="627853"/>
          </a:xfrm>
          <a:prstGeom prst="roundRect">
            <a:avLst>
              <a:gd name="adj" fmla="val 10441"/>
            </a:avLst>
          </a:prstGeom>
          <a:solidFill>
            <a:schemeClr val="bg1"/>
          </a:solidFill>
          <a:ln w="28575">
            <a:solidFill>
              <a:srgbClr val="E20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96" b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3</a:t>
            </a:r>
            <a:endParaRPr lang="en-US" sz="2696" b="1" dirty="0">
              <a:solidFill>
                <a:srgbClr val="FF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77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40FE531E-453C-5FCC-EF54-96263FC6A8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2" t="22815" r="14814" b="5858"/>
          <a:stretch/>
        </p:blipFill>
        <p:spPr>
          <a:xfrm>
            <a:off x="4555806" y="2429785"/>
            <a:ext cx="7362641" cy="4428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0">
            <a:extLst>
              <a:ext uri="{FF2B5EF4-FFF2-40B4-BE49-F238E27FC236}">
                <a16:creationId xmlns:a16="http://schemas.microsoft.com/office/drawing/2014/main" id="{1C097468-66E8-F3AC-016D-FE2F84B7B76D}"/>
              </a:ext>
            </a:extLst>
          </p:cNvPr>
          <p:cNvSpPr txBox="1"/>
          <p:nvPr/>
        </p:nvSpPr>
        <p:spPr>
          <a:xfrm>
            <a:off x="960839" y="301226"/>
            <a:ext cx="109130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940">
              <a:defRPr/>
            </a:pP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Bác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sĩ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đưa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Nam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thuốc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20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viên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dặn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Nam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uống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4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viên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Nam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cần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uống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hết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thuốc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mấy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id="{B8ADA0BA-795B-18F4-2B13-1AAB1FB42F24}"/>
              </a:ext>
            </a:extLst>
          </p:cNvPr>
          <p:cNvGrpSpPr/>
          <p:nvPr/>
        </p:nvGrpSpPr>
        <p:grpSpPr>
          <a:xfrm>
            <a:off x="318123" y="249722"/>
            <a:ext cx="627852" cy="627852"/>
            <a:chOff x="7681119" y="396339"/>
            <a:chExt cx="1203861" cy="1203861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id="{535486D7-C611-AFE3-A2E0-DA6DA2829C98}"/>
                </a:ext>
              </a:extLst>
            </p:cNvPr>
            <p:cNvSpPr/>
            <p:nvPr/>
          </p:nvSpPr>
          <p:spPr>
            <a:xfrm>
              <a:off x="7681119" y="396339"/>
              <a:ext cx="1203861" cy="12038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9548A769-9AB6-C449-B179-83EDC33E2437}"/>
                </a:ext>
              </a:extLst>
            </p:cNvPr>
            <p:cNvSpPr/>
            <p:nvPr/>
          </p:nvSpPr>
          <p:spPr>
            <a:xfrm>
              <a:off x="7790298" y="505518"/>
              <a:ext cx="985501" cy="985501"/>
            </a:xfrm>
            <a:prstGeom prst="ellipse">
              <a:avLst/>
            </a:prstGeom>
            <a:solidFill>
              <a:srgbClr val="00B0F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45" b="1"/>
                <a:t>4</a:t>
              </a:r>
            </a:p>
          </p:txBody>
        </p:sp>
      </p:grp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id="{105EE8BE-2EFE-B145-E54E-1D217C5D3BC5}"/>
              </a:ext>
            </a:extLst>
          </p:cNvPr>
          <p:cNvCxnSpPr>
            <a:cxnSpLocks/>
          </p:cNvCxnSpPr>
          <p:nvPr/>
        </p:nvCxnSpPr>
        <p:spPr>
          <a:xfrm>
            <a:off x="5832136" y="730265"/>
            <a:ext cx="127102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id="{29550FC6-B522-1827-236C-444A590CC056}"/>
              </a:ext>
            </a:extLst>
          </p:cNvPr>
          <p:cNvCxnSpPr>
            <a:cxnSpLocks/>
          </p:cNvCxnSpPr>
          <p:nvPr/>
        </p:nvCxnSpPr>
        <p:spPr>
          <a:xfrm>
            <a:off x="9235265" y="731660"/>
            <a:ext cx="148401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F6D04B24-4223-6DDC-DBBE-7D6DAB117176}"/>
              </a:ext>
            </a:extLst>
          </p:cNvPr>
          <p:cNvCxnSpPr>
            <a:cxnSpLocks/>
          </p:cNvCxnSpPr>
          <p:nvPr/>
        </p:nvCxnSpPr>
        <p:spPr>
          <a:xfrm>
            <a:off x="1112825" y="1194001"/>
            <a:ext cx="88668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id="{1862CEBE-3197-9FE0-D07E-86EB763BE04F}"/>
              </a:ext>
            </a:extLst>
          </p:cNvPr>
          <p:cNvCxnSpPr>
            <a:cxnSpLocks/>
          </p:cNvCxnSpPr>
          <p:nvPr/>
        </p:nvCxnSpPr>
        <p:spPr>
          <a:xfrm>
            <a:off x="4636977" y="1194001"/>
            <a:ext cx="291804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Đường nối Thẳng 21">
            <a:extLst>
              <a:ext uri="{FF2B5EF4-FFF2-40B4-BE49-F238E27FC236}">
                <a16:creationId xmlns:a16="http://schemas.microsoft.com/office/drawing/2014/main" id="{DB6E6301-4816-A7AE-6B60-078509E03311}"/>
              </a:ext>
            </a:extLst>
          </p:cNvPr>
          <p:cNvCxnSpPr>
            <a:cxnSpLocks/>
          </p:cNvCxnSpPr>
          <p:nvPr/>
        </p:nvCxnSpPr>
        <p:spPr>
          <a:xfrm>
            <a:off x="9116287" y="1194001"/>
            <a:ext cx="171073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C137429-08BE-39EF-470D-7679598945BE}"/>
              </a:ext>
            </a:extLst>
          </p:cNvPr>
          <p:cNvSpPr txBox="1"/>
          <p:nvPr/>
        </p:nvSpPr>
        <p:spPr>
          <a:xfrm>
            <a:off x="44150" y="1953596"/>
            <a:ext cx="3910725" cy="1475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940">
              <a:defRPr/>
            </a:pP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Tóm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tắt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  <a:p>
            <a:pPr algn="ctr" defTabSz="1087940">
              <a:defRPr/>
            </a:pP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4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viên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: 1 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ngày</a:t>
            </a:r>
            <a:endParaRPr lang="en-US" sz="2996" b="1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pPr algn="ctr" defTabSz="1087940">
              <a:defRPr/>
            </a:pP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 20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viên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 …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ngày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73344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B8ADA0BA-795B-18F4-2B13-1AAB1FB42F24}"/>
              </a:ext>
            </a:extLst>
          </p:cNvPr>
          <p:cNvGrpSpPr/>
          <p:nvPr/>
        </p:nvGrpSpPr>
        <p:grpSpPr>
          <a:xfrm>
            <a:off x="318123" y="249722"/>
            <a:ext cx="627852" cy="627852"/>
            <a:chOff x="7681119" y="396339"/>
            <a:chExt cx="1203861" cy="1203861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id="{535486D7-C611-AFE3-A2E0-DA6DA2829C98}"/>
                </a:ext>
              </a:extLst>
            </p:cNvPr>
            <p:cNvSpPr/>
            <p:nvPr/>
          </p:nvSpPr>
          <p:spPr>
            <a:xfrm>
              <a:off x="7681119" y="396339"/>
              <a:ext cx="1203861" cy="12038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9548A769-9AB6-C449-B179-83EDC33E2437}"/>
                </a:ext>
              </a:extLst>
            </p:cNvPr>
            <p:cNvSpPr/>
            <p:nvPr/>
          </p:nvSpPr>
          <p:spPr>
            <a:xfrm>
              <a:off x="7790298" y="505518"/>
              <a:ext cx="985501" cy="985501"/>
            </a:xfrm>
            <a:prstGeom prst="ellipse">
              <a:avLst/>
            </a:prstGeom>
            <a:solidFill>
              <a:srgbClr val="00B0F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45" b="1"/>
                <a:t>4</a:t>
              </a:r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id="{046DC1A6-704B-CF26-E0CB-AADA01FC1E14}"/>
              </a:ext>
            </a:extLst>
          </p:cNvPr>
          <p:cNvGrpSpPr/>
          <p:nvPr/>
        </p:nvGrpSpPr>
        <p:grpSpPr>
          <a:xfrm>
            <a:off x="1101998" y="215249"/>
            <a:ext cx="10714939" cy="924304"/>
            <a:chOff x="1264816" y="393326"/>
            <a:chExt cx="14798303" cy="1233970"/>
          </a:xfrm>
        </p:grpSpPr>
        <p:sp>
          <p:nvSpPr>
            <p:cNvPr id="2" name="TextBox 10">
              <a:extLst>
                <a:ext uri="{FF2B5EF4-FFF2-40B4-BE49-F238E27FC236}">
                  <a16:creationId xmlns:a16="http://schemas.microsoft.com/office/drawing/2014/main" id="{1C097468-66E8-F3AC-016D-FE2F84B7B76D}"/>
                </a:ext>
              </a:extLst>
            </p:cNvPr>
            <p:cNvSpPr txBox="1"/>
            <p:nvPr/>
          </p:nvSpPr>
          <p:spPr>
            <a:xfrm>
              <a:off x="1282745" y="396339"/>
              <a:ext cx="14780374" cy="1230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7940">
                <a:defRPr/>
              </a:pPr>
              <a:r>
                <a:rPr lang="en-US" sz="2696" b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Bác sĩ đưa Nam lọ thuốc có 20 viên và dặn Nam mỗi ngày uống 4 viên. Hỏi Nam cần uống hết lọ thuốc đó trong mấy ngày?</a:t>
              </a:r>
              <a:endParaRPr lang="en-US" sz="2696" b="1" dirty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10">
              <a:extLst>
                <a:ext uri="{FF2B5EF4-FFF2-40B4-BE49-F238E27FC236}">
                  <a16:creationId xmlns:a16="http://schemas.microsoft.com/office/drawing/2014/main" id="{451C27C7-8ED1-02AD-A5C6-A14323723ADF}"/>
                </a:ext>
              </a:extLst>
            </p:cNvPr>
            <p:cNvSpPr txBox="1"/>
            <p:nvPr/>
          </p:nvSpPr>
          <p:spPr>
            <a:xfrm>
              <a:off x="1264816" y="393326"/>
              <a:ext cx="14780374" cy="1230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7940">
                <a:defRPr/>
              </a:pPr>
              <a:r>
                <a:rPr lang="en-US" sz="2696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Bác</a:t>
              </a:r>
              <a:r>
                <a:rPr lang="en-US" sz="2696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696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sĩ</a:t>
              </a:r>
              <a:r>
                <a:rPr lang="en-US" sz="2696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696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đưa</a:t>
              </a:r>
              <a:r>
                <a:rPr lang="en-US" sz="2696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Nam </a:t>
              </a:r>
              <a:r>
                <a:rPr lang="en-US" sz="2696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lọ</a:t>
              </a:r>
              <a:r>
                <a:rPr lang="en-US" sz="2696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696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thuốc</a:t>
              </a:r>
              <a:r>
                <a:rPr lang="en-US" sz="2696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696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có</a:t>
              </a:r>
              <a:r>
                <a:rPr lang="en-US" sz="2696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20 </a:t>
              </a:r>
              <a:r>
                <a:rPr lang="en-US" sz="2696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viên</a:t>
              </a:r>
              <a:r>
                <a:rPr lang="en-US" sz="2696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696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và</a:t>
              </a:r>
              <a:r>
                <a:rPr lang="en-US" sz="2696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696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dặn</a:t>
              </a:r>
              <a:r>
                <a:rPr lang="en-US" sz="2696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Nam </a:t>
              </a:r>
              <a:r>
                <a:rPr lang="en-US" sz="2696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mỗi</a:t>
              </a:r>
              <a:r>
                <a:rPr lang="en-US" sz="2696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696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ngày</a:t>
              </a:r>
              <a:r>
                <a:rPr lang="en-US" sz="2696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696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uống</a:t>
              </a:r>
              <a:r>
                <a:rPr lang="en-US" sz="2696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4 </a:t>
              </a:r>
              <a:r>
                <a:rPr lang="en-US" sz="2696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viên</a:t>
              </a:r>
              <a:r>
                <a:rPr lang="en-US" sz="2696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. </a:t>
              </a:r>
              <a:r>
                <a:rPr lang="en-US" sz="2696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Hỏi</a:t>
              </a:r>
              <a:r>
                <a:rPr lang="en-US" sz="2696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Nam </a:t>
              </a:r>
              <a:r>
                <a:rPr lang="en-US" sz="2696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cần</a:t>
              </a:r>
              <a:r>
                <a:rPr lang="en-US" sz="2696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696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uống</a:t>
              </a:r>
              <a:r>
                <a:rPr lang="en-US" sz="2696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696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hết</a:t>
              </a:r>
              <a:r>
                <a:rPr lang="en-US" sz="2696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696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lọ</a:t>
              </a:r>
              <a:r>
                <a:rPr lang="en-US" sz="2696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696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thuốc</a:t>
              </a:r>
              <a:r>
                <a:rPr lang="en-US" sz="2696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696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đó</a:t>
              </a:r>
              <a:r>
                <a:rPr lang="en-US" sz="2696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696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trong</a:t>
              </a:r>
              <a:r>
                <a:rPr lang="en-US" sz="2696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696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mấy</a:t>
              </a:r>
              <a:r>
                <a:rPr lang="en-US" sz="2696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696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ngày</a:t>
              </a:r>
              <a:r>
                <a:rPr lang="en-US" sz="2696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6" name="Hình ảnh 5">
            <a:extLst>
              <a:ext uri="{FF2B5EF4-FFF2-40B4-BE49-F238E27FC236}">
                <a16:creationId xmlns:a16="http://schemas.microsoft.com/office/drawing/2014/main" id="{D4D0EBD6-D6C5-E55D-7267-2C5A611423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2" t="22815" r="14814" b="5858"/>
          <a:stretch/>
        </p:blipFill>
        <p:spPr>
          <a:xfrm>
            <a:off x="405458" y="3948148"/>
            <a:ext cx="4422906" cy="2660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FD5F6C-9462-5577-917D-C95A08983A83}"/>
              </a:ext>
            </a:extLst>
          </p:cNvPr>
          <p:cNvSpPr txBox="1"/>
          <p:nvPr/>
        </p:nvSpPr>
        <p:spPr>
          <a:xfrm>
            <a:off x="3264386" y="3304945"/>
            <a:ext cx="8927614" cy="1936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940">
              <a:defRPr/>
            </a:pP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Bài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giải</a:t>
            </a:r>
            <a:endParaRPr lang="en-US" sz="2996" b="1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pPr algn="ctr" defTabSz="1087940">
              <a:defRPr/>
            </a:pP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Nam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cần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uống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hết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lọ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thuốc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đó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trong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số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ngày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là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  <a:p>
            <a:pPr algn="ctr" defTabSz="1087940">
              <a:defRPr/>
            </a:pP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20 : 4 = 5 (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ngày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)</a:t>
            </a:r>
          </a:p>
          <a:p>
            <a:pPr algn="ctr" defTabSz="1087940">
              <a:defRPr/>
            </a:pP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Đáp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số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 5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ngày</a:t>
            </a:r>
            <a:endParaRPr lang="en-US" sz="2996" b="1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D800FB-AC3D-D756-2F96-9B1AD0CDDDA5}"/>
              </a:ext>
            </a:extLst>
          </p:cNvPr>
          <p:cNvSpPr txBox="1"/>
          <p:nvPr/>
        </p:nvSpPr>
        <p:spPr>
          <a:xfrm>
            <a:off x="120645" y="1484547"/>
            <a:ext cx="3910725" cy="1475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940">
              <a:defRPr/>
            </a:pP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Tóm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tắt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  <a:p>
            <a:pPr algn="ctr" defTabSz="1087940">
              <a:defRPr/>
            </a:pP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4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viên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: 1 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ngày</a:t>
            </a:r>
            <a:endParaRPr lang="en-US" sz="2996" b="1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pPr algn="ctr" defTabSz="1087940">
              <a:defRPr/>
            </a:pP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 20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viên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 …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ngày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5402322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278</Words>
  <Application>Microsoft Office PowerPoint</Application>
  <PresentationFormat>Widescreen</PresentationFormat>
  <Paragraphs>58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#9Slide02 Noi dung dai</vt:lpstr>
      <vt:lpstr>Arial</vt:lpstr>
      <vt:lpstr>Calibri</vt:lpstr>
      <vt:lpstr>Calibri Light</vt:lpstr>
      <vt:lpstr>SVN-Poky's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Đào Thị Minh Phượng</cp:lastModifiedBy>
  <cp:revision>8</cp:revision>
  <dcterms:created xsi:type="dcterms:W3CDTF">2022-10-04T07:38:56Z</dcterms:created>
  <dcterms:modified xsi:type="dcterms:W3CDTF">2022-10-10T06:06:04Z</dcterms:modified>
</cp:coreProperties>
</file>