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59" r:id="rId3"/>
    <p:sldId id="268" r:id="rId4"/>
    <p:sldId id="257" r:id="rId5"/>
    <p:sldId id="258" r:id="rId6"/>
    <p:sldId id="260" r:id="rId7"/>
    <p:sldId id="261" r:id="rId8"/>
    <p:sldId id="262" r:id="rId9"/>
    <p:sldId id="263" r:id="rId10"/>
    <p:sldId id="264" r:id="rId11"/>
    <p:sldId id="265" r:id="rId12"/>
    <p:sldId id="267" r:id="rId13"/>
    <p:sldId id="266" r:id="rId14"/>
  </p:sldIdLst>
  <p:sldSz cx="12192000" cy="6858000"/>
  <p:notesSz cx="6858000" cy="9144000"/>
  <p:custDataLst>
    <p:tags r:id="rId1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58763" units="1/cm"/>
          <inkml:channelProperty channel="T" name="resolution" value="1" units="1/dev"/>
        </inkml:channelProperties>
      </inkml:inkSource>
      <inkml:timestamp xml:id="ts0" timeString="2021-08-30T10:19:44.892"/>
    </inkml:context>
    <inkml:brush xml:id="br0">
      <inkml:brushProperty name="width" value="0.13333" units="cm"/>
      <inkml:brushProperty name="height" value="0.13333" units="cm"/>
      <inkml:brushProperty name="color" value="#FF0000"/>
      <inkml:brushProperty name="fitToCurve" value="1"/>
    </inkml:brush>
  </inkml:definitions>
  <inkml:traceGroup>
    <inkml:annotationXML>
      <emma:emma xmlns:emma="http://www.w3.org/2003/04/emma" version="1.0">
        <emma:interpretation id="{00D78E17-C1D9-4316-A1BB-50A64BFC5793}" emma:medium="tactile" emma:mode="ink">
          <msink:context xmlns:msink="http://schemas.microsoft.com/ink/2010/main" type="inkDrawing"/>
        </emma:interpretation>
      </emma:emma>
    </inkml:annotationXML>
    <inkml:trace contextRef="#ctx0" brushRef="#br0">0 0 0</inkml:trace>
  </inkml:traceGroup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58763" units="1/cm"/>
          <inkml:channelProperty channel="T" name="resolution" value="1" units="1/dev"/>
        </inkml:channelProperties>
      </inkml:inkSource>
      <inkml:timestamp xml:id="ts0" timeString="2021-08-30T10:19:45.628"/>
    </inkml:context>
    <inkml:brush xml:id="br0">
      <inkml:brushProperty name="width" value="0.13333" units="cm"/>
      <inkml:brushProperty name="height" value="0.13333" units="cm"/>
      <inkml:brushProperty name="color" value="#FF0000"/>
      <inkml:brushProperty name="fitToCurve" value="1"/>
    </inkml:brush>
  </inkml:definitions>
  <inkml:traceGroup>
    <inkml:annotationXML>
      <emma:emma xmlns:emma="http://www.w3.org/2003/04/emma" version="1.0">
        <emma:interpretation id="{E14D55F5-6A95-448C-8162-4AADC12C6B46}" emma:medium="tactile" emma:mode="ink">
          <msink:context xmlns:msink="http://schemas.microsoft.com/ink/2010/main" type="inkDrawing"/>
        </emma:interpretation>
      </emma:emma>
    </inkml:annotationXML>
    <inkml:trace contextRef="#ctx0" brushRef="#br0">0 0 0</inkml:trace>
  </inkml:traceGroup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58763" units="1/cm"/>
          <inkml:channelProperty channel="T" name="resolution" value="1" units="1/dev"/>
        </inkml:channelProperties>
      </inkml:inkSource>
      <inkml:timestamp xml:id="ts0" timeString="2021-08-30T10:21:58.041"/>
    </inkml:context>
    <inkml:brush xml:id="br0">
      <inkml:brushProperty name="width" value="0.15875" units="cm"/>
      <inkml:brushProperty name="height" value="0.15875" units="cm"/>
      <inkml:brushProperty name="color" value="#FF0000"/>
      <inkml:brushProperty name="fitToCurve" value="1"/>
    </inkml:brush>
  </inkml:definitions>
  <inkml:trace contextRef="#ctx0" brushRef="#br0">0 362 0,'36'-36'250,"1"36"-234,-1 0 78,-36-36-79,36 36 1,0 0 0,1 0 15,-1-36 0,37 36 47,-73-37-62,72 37 46,-36 0-46,1 0 15,-37-36-15,36 36 156,0 0-32,1 0-124,-1-36 0,0 36-1,0-37 1,1 37 62,35 0-47,-35 0 1,-1 0 14,0 0-14,0 0 77,-36-36-93,37 36-1,-1 0 95,0 0-79,1 0 172,-1 0-187,0 0 31,0 0-32,1 0 48,-1 0 77,0 0-108,1 0-17,-1 0 32,36 0-16,-35 0 110,-1 0-94,0 0 15,1 0-30,-1 0 46,0 0 15,0 0-30,1 0-32,-1 0 94,0 0-109,1 0 62,-1 0-62,0 0 46,37 0 1,-37 0 30,0 0-46,1 36-31,-1-36 62,0 0 31,0 0-62,1 0 78,-37 37-94,36-37 63,0 0-47,1 36-31,-1 0 234,0-36-172,0 0-47,37 0 157,-73 37-173,36-37 251,1 0-235,-1 0 0,0 0 1,0 0 171,1 0-188,-1 0 1,0 0 281,1 0-188,-1 0-93,0 0 15,0 0 32,1 0-48,-1 0 345,0 0-282,1 0 0,-1-37 78,-36 1-125,36 36-15,-36-36 0,73 36 30,-73-37-30,36 1 15,0 36 1,1-36-17,-37 0 423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050107-C297-4DA9-9299-4983FD9D3A99}" type="datetimeFigureOut">
              <a:rPr lang="en-US" smtClean="0"/>
              <a:t>17/9/2021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BCD9BD-BE26-447A-B602-DE48F88BEB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671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/>
              <a:t>17/9/2021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905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/>
              <a:t>17/9/2021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6979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/>
              <a:t>17/9/2021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7206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/>
              <a:t>17/9/2021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6568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/>
              <a:t>17/9/2021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6756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/>
              <a:t>17/9/2021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6324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/>
              <a:t>17/9/2021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4344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/>
              <a:t>17/9/2021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5801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/>
              <a:t>17/9/2021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1073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/>
              <a:t>17/9/2021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4810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/>
              <a:t>17/9/2021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7428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A7EEAD-A892-44A6-8E0C-D041F94F1663}" type="datetimeFigureOut">
              <a:rPr lang="en-US" smtClean="0"/>
              <a:t>17/9/2021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709571-CC65-4931-8D92-23CD0BDB0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452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7" Type="http://schemas.openxmlformats.org/officeDocument/2006/relationships/image" Target="../media/image9.em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3" Type="http://schemas.openxmlformats.org/officeDocument/2006/relationships/image" Target="../media/image13.png"/><Relationship Id="rId7" Type="http://schemas.openxmlformats.org/officeDocument/2006/relationships/image" Target="../media/image15.emf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5" Type="http://schemas.openxmlformats.org/officeDocument/2006/relationships/image" Target="../media/image14.emf"/><Relationship Id="rId4" Type="http://schemas.openxmlformats.org/officeDocument/2006/relationships/customXml" Target="../ink/ink1.xml"/><Relationship Id="rId9" Type="http://schemas.openxmlformats.org/officeDocument/2006/relationships/image" Target="../media/image16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2405470" y="1337218"/>
            <a:ext cx="7381060" cy="1445623"/>
          </a:xfrm>
        </p:spPr>
        <p:txBody>
          <a:bodyPr>
            <a:normAutofit/>
          </a:bodyPr>
          <a:lstStyle/>
          <a:p>
            <a:r>
              <a:rPr lang="en-US" sz="4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Chào</a:t>
            </a:r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mừng</a:t>
            </a:r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em </a:t>
            </a:r>
            <a:r>
              <a:rPr lang="en-US" sz="4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đến</a:t>
            </a:r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với</a:t>
            </a:r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tiết</a:t>
            </a:r>
            <a:r>
              <a:rPr lang="en-US" altLang="vi-VN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Tiếng Việt - Lớp 2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2937" y="2948940"/>
            <a:ext cx="3286125" cy="3909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717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150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0288792"/>
              </p:ext>
            </p:extLst>
          </p:nvPr>
        </p:nvGraphicFramePr>
        <p:xfrm>
          <a:off x="1653990" y="1048875"/>
          <a:ext cx="9117105" cy="2157416"/>
        </p:xfrm>
        <a:graphic>
          <a:graphicData uri="http://schemas.openxmlformats.org/drawingml/2006/table">
            <a:tbl>
              <a:tblPr/>
              <a:tblGrid>
                <a:gridCol w="12001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76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008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0391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0695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0086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9668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740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0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0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0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40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40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40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917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653990" y="1635286"/>
            <a:ext cx="88616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tràn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ngập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ight Arrow 5">
            <a:extLst/>
          </p:cNvPr>
          <p:cNvSpPr/>
          <p:nvPr/>
        </p:nvSpPr>
        <p:spPr>
          <a:xfrm>
            <a:off x="753035" y="3890683"/>
            <a:ext cx="2209800" cy="121920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</a:t>
            </a:r>
          </a:p>
        </p:txBody>
      </p:sp>
      <p:sp>
        <p:nvSpPr>
          <p:cNvPr id="7" name="Cloud 6">
            <a:extLst/>
          </p:cNvPr>
          <p:cNvSpPr/>
          <p:nvPr/>
        </p:nvSpPr>
        <p:spPr>
          <a:xfrm>
            <a:off x="3117955" y="3496235"/>
            <a:ext cx="7914806" cy="2409890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con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o.</a:t>
            </a:r>
          </a:p>
        </p:txBody>
      </p:sp>
    </p:spTree>
    <p:extLst>
      <p:ext uri="{BB962C8B-B14F-4D97-AF65-F5344CB8AC3E}">
        <p14:creationId xmlns:p14="http://schemas.microsoft.com/office/powerpoint/2010/main" val="1618109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 descr="Cam bu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4135" y="3585412"/>
            <a:ext cx="3081337" cy="282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1" descr="chu hoa0005"/>
          <p:cNvPicPr>
            <a:picLocks noChangeAspect="1" noChangeArrowheads="1"/>
          </p:cNvPicPr>
          <p:nvPr/>
        </p:nvPicPr>
        <p:blipFill>
          <a:blip r:embed="rId3">
            <a:lum bright="-32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60" t="39471" r="21571" b="43802"/>
          <a:stretch>
            <a:fillRect/>
          </a:stretch>
        </p:blipFill>
        <p:spPr bwMode="auto">
          <a:xfrm>
            <a:off x="6894135" y="468086"/>
            <a:ext cx="3005137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44135" y="318256"/>
            <a:ext cx="5718175" cy="2616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/>
            <a:r>
              <a:rPr lang="en-US" altLang="en-US" sz="2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1- </a:t>
            </a:r>
            <a:r>
              <a:rPr lang="en-US" altLang="en-US" sz="20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altLang="en-US" sz="20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­ </a:t>
            </a:r>
            <a:r>
              <a:rPr lang="en-US" altLang="en-US" sz="20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altLang="en-US" sz="20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ngồi</a:t>
            </a:r>
            <a:r>
              <a:rPr lang="en-US" altLang="en-US" sz="20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altLang="en-US" sz="20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endParaRPr lang="en-US" altLang="en-US" sz="20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alt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L­ưng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alt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ngực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alt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alt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hơi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cúi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n-US" sz="2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alt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Mắt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vở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khoảng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30 </a:t>
            </a:r>
            <a:r>
              <a:rPr lang="en-US" alt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cm.</a:t>
            </a:r>
          </a:p>
          <a:p>
            <a:pPr algn="just"/>
            <a:r>
              <a:rPr lang="en-US" alt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en-US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alt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cầm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bút</a:t>
            </a:r>
            <a:r>
              <a:rPr lang="en-US" alt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alt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en-US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alt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nhẹ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mép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vở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giữ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n-US" sz="2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alt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Hai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song </a:t>
            </a:r>
            <a:r>
              <a:rPr lang="en-US" altLang="en-US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song</a:t>
            </a:r>
            <a:r>
              <a:rPr lang="en-US" alt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thoải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mái</a:t>
            </a:r>
            <a:r>
              <a:rPr lang="en-US" alt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329836" y="3135086"/>
            <a:ext cx="5946775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/>
            <a:r>
              <a:rPr lang="en-US" altLang="en-US" sz="20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– </a:t>
            </a:r>
            <a:r>
              <a:rPr lang="en-US" altLang="en-US" sz="20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altLang="en-US" sz="20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cầm</a:t>
            </a:r>
            <a:r>
              <a:rPr lang="en-US" altLang="en-US" sz="20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bút</a:t>
            </a:r>
            <a:r>
              <a:rPr lang="en-US" altLang="en-US" sz="20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endParaRPr lang="en-US" altLang="en-US" sz="2000" b="1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Cầm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bút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ngón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alt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ngón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ngón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trỏ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ngón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giữa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n-US" sz="2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alt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en-US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alt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alt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ngón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alt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bút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sang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cán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bút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nghiêng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phía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cổ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khuỷu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cánh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alt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cử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mềm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mại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thoải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mái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n-US" sz="2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alt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cầm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bút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alt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US" alt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11048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24100" y="2637857"/>
            <a:ext cx="46899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khảo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C:\Users\NGUYEN THI MINH\Desktop\z2734592680650_b400f8224f14db7b26c247f4f73e597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" t="5806" r="4053" b="7742"/>
          <a:stretch/>
        </p:blipFill>
        <p:spPr bwMode="auto">
          <a:xfrm>
            <a:off x="6641206" y="0"/>
            <a:ext cx="555079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6057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/>
          </p:cNvPr>
          <p:cNvSpPr/>
          <p:nvPr/>
        </p:nvSpPr>
        <p:spPr>
          <a:xfrm>
            <a:off x="1049310" y="2018211"/>
            <a:ext cx="9968459" cy="1669369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400" b="1" dirty="0" smtClean="0">
                <a:latin typeface="HP001 4 hàng" pitchFamily="34" charset="0"/>
                <a:cs typeface="Arial" pitchFamily="34" charset="0"/>
              </a:rPr>
              <a:t/>
            </a:r>
            <a:br>
              <a:rPr lang="en-US" sz="4400" b="1" dirty="0" smtClean="0">
                <a:latin typeface="HP001 4 hàng" pitchFamily="34" charset="0"/>
                <a:cs typeface="Arial" pitchFamily="34" charset="0"/>
              </a:rPr>
            </a:br>
            <a:r>
              <a:rPr lang="en-US" sz="4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Chúc 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897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2841673" y="1703584"/>
            <a:ext cx="6893169" cy="1969477"/>
          </a:xfrm>
          <a:prstGeom prst="roundRect">
            <a:avLst>
              <a:gd name="adj" fmla="val 4166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319975" y="2180492"/>
            <a:ext cx="64148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6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60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6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6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6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60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7273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83603" y="1072909"/>
            <a:ext cx="64148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</a:t>
            </a:r>
            <a:r>
              <a:rPr kumimoji="0" lang="en-US" sz="4000" b="1" i="0" u="none" strike="noStrike" kern="1200" cap="none" spc="0" normalizeH="0" noProof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</a:t>
            </a:r>
            <a:r>
              <a:rPr kumimoji="0" lang="en-US" sz="4000" b="1" i="0" u="none" strike="noStrike" kern="1200" cap="none" spc="0" normalizeH="0" noProof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cần</a:t>
            </a:r>
            <a:r>
              <a:rPr kumimoji="0" lang="en-US" sz="4000" b="1" i="0" u="none" strike="noStrike" kern="1200" cap="none" spc="0" normalizeH="0" noProof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đạt</a:t>
            </a:r>
            <a:r>
              <a:rPr kumimoji="0" lang="en-US" sz="4000" b="1" i="0" u="none" strike="noStrike" kern="1200" cap="none" spc="0" normalizeH="0" noProof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85611" y="2104961"/>
            <a:ext cx="11011437" cy="1865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defTabSz="1219200">
              <a:spcBef>
                <a:spcPct val="20000"/>
              </a:spcBef>
              <a:buFontTx/>
              <a:buChar char="-"/>
              <a:defRPr/>
            </a:pPr>
            <a:r>
              <a:rPr lang="en-US" sz="3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A: </a:t>
            </a:r>
            <a:r>
              <a:rPr lang="en-US" sz="3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cỡ</a:t>
            </a: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-457200" defTabSz="1219200">
              <a:spcBef>
                <a:spcPct val="20000"/>
              </a:spcBef>
              <a:buFontTx/>
              <a:buChar char="-"/>
              <a:defRPr/>
            </a:pPr>
            <a:r>
              <a:rPr lang="en-US" sz="3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Ánh</a:t>
            </a: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nắng</a:t>
            </a: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tràn</a:t>
            </a: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ngập</a:t>
            </a: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sân</a:t>
            </a: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36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1059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509858"/>
            <a:ext cx="9144000" cy="7150712"/>
          </a:xfrm>
          <a:prstGeom prst="rect">
            <a:avLst/>
          </a:prstGeom>
        </p:spPr>
      </p:pic>
      <p:pic>
        <p:nvPicPr>
          <p:cNvPr id="5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405209"/>
            <a:ext cx="7942501" cy="3981451"/>
          </a:xfrm>
          <a:prstGeom prst="rect">
            <a:avLst/>
          </a:prstGeom>
        </p:spPr>
      </p:pic>
      <p:pic>
        <p:nvPicPr>
          <p:cNvPr id="6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890860"/>
            <a:ext cx="1911029" cy="2062609"/>
          </a:xfrm>
          <a:prstGeom prst="rect">
            <a:avLst/>
          </a:prstGeom>
        </p:spPr>
      </p:pic>
      <p:pic>
        <p:nvPicPr>
          <p:cNvPr id="7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801398"/>
            <a:ext cx="1482494" cy="1830855"/>
          </a:xfrm>
          <a:prstGeom prst="rect">
            <a:avLst/>
          </a:prstGeom>
        </p:spPr>
      </p:pic>
      <p:pic>
        <p:nvPicPr>
          <p:cNvPr id="8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111262"/>
            <a:ext cx="6151721" cy="1510665"/>
          </a:xfrm>
          <a:prstGeom prst="rect">
            <a:avLst/>
          </a:prstGeom>
        </p:spPr>
      </p:pic>
      <p:grpSp>
        <p:nvGrpSpPr>
          <p:cNvPr id="9" name="组合 10"/>
          <p:cNvGrpSpPr/>
          <p:nvPr/>
        </p:nvGrpSpPr>
        <p:grpSpPr>
          <a:xfrm rot="6329695" flipH="1">
            <a:off x="7886001" y="2813599"/>
            <a:ext cx="1267341" cy="865607"/>
            <a:chOff x="9015984" y="2528554"/>
            <a:chExt cx="2157344" cy="1473489"/>
          </a:xfrm>
        </p:grpSpPr>
        <p:sp>
          <p:nvSpPr>
            <p:cNvPr id="10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1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2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3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4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5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6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7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8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9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20" name="文本框 32"/>
          <p:cNvSpPr txBox="1"/>
          <p:nvPr/>
        </p:nvSpPr>
        <p:spPr>
          <a:xfrm>
            <a:off x="3432167" y="2493868"/>
            <a:ext cx="4693090" cy="1420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72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  <a:endParaRPr lang="en-US" altLang="zh-CN" sz="7200" b="1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7173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123" y="1038189"/>
            <a:ext cx="5563553" cy="3628073"/>
          </a:xfrm>
          <a:prstGeom prst="rect">
            <a:avLst/>
          </a:prstGeom>
        </p:spPr>
      </p:pic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173843" y="1843548"/>
            <a:ext cx="2983258" cy="247090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907227" y="2560912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60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endParaRPr lang="en-US" sz="6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4762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8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289" y="497329"/>
            <a:ext cx="32004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AutoShape 155"/>
          <p:cNvSpPr>
            <a:spLocks/>
          </p:cNvSpPr>
          <p:nvPr/>
        </p:nvSpPr>
        <p:spPr bwMode="auto">
          <a:xfrm>
            <a:off x="4723098" y="570008"/>
            <a:ext cx="457200" cy="3048000"/>
          </a:xfrm>
          <a:prstGeom prst="leftBrace">
            <a:avLst>
              <a:gd name="adj1" fmla="val 55556"/>
              <a:gd name="adj2" fmla="val 50000"/>
            </a:avLst>
          </a:prstGeom>
          <a:noFill/>
          <a:ln w="95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vi-VN" altLang="en-US">
              <a:solidFill>
                <a:srgbClr val="000000"/>
              </a:solidFill>
            </a:endParaRPr>
          </a:p>
        </p:txBody>
      </p:sp>
      <p:grpSp>
        <p:nvGrpSpPr>
          <p:cNvPr id="51" name="Group 173"/>
          <p:cNvGrpSpPr>
            <a:grpSpLocks/>
          </p:cNvGrpSpPr>
          <p:nvPr/>
        </p:nvGrpSpPr>
        <p:grpSpPr bwMode="auto">
          <a:xfrm>
            <a:off x="3113373" y="1406621"/>
            <a:ext cx="2087563" cy="396875"/>
            <a:chOff x="1325" y="952"/>
            <a:chExt cx="1315" cy="250"/>
          </a:xfrm>
        </p:grpSpPr>
        <p:sp>
          <p:nvSpPr>
            <p:cNvPr id="52" name="Line 157"/>
            <p:cNvSpPr>
              <a:spLocks noChangeShapeType="1"/>
            </p:cNvSpPr>
            <p:nvPr/>
          </p:nvSpPr>
          <p:spPr bwMode="auto">
            <a:xfrm>
              <a:off x="1344" y="1200"/>
              <a:ext cx="1248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Text Box 158"/>
            <p:cNvSpPr txBox="1">
              <a:spLocks noChangeArrowheads="1"/>
            </p:cNvSpPr>
            <p:nvPr/>
          </p:nvSpPr>
          <p:spPr bwMode="auto">
            <a:xfrm>
              <a:off x="1325" y="952"/>
              <a:ext cx="1315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>
                  <a:solidFill>
                    <a:srgbClr val="FF0066"/>
                  </a:solidFill>
                </a:rPr>
                <a:t>Đường kẻ ngang 4</a:t>
              </a:r>
            </a:p>
          </p:txBody>
        </p:sp>
      </p:grpSp>
      <p:grpSp>
        <p:nvGrpSpPr>
          <p:cNvPr id="54" name="Group 172"/>
          <p:cNvGrpSpPr>
            <a:grpSpLocks/>
          </p:cNvGrpSpPr>
          <p:nvPr/>
        </p:nvGrpSpPr>
        <p:grpSpPr bwMode="auto">
          <a:xfrm>
            <a:off x="3159411" y="2640108"/>
            <a:ext cx="2133600" cy="396875"/>
            <a:chOff x="1344" y="2544"/>
            <a:chExt cx="1344" cy="250"/>
          </a:xfrm>
        </p:grpSpPr>
        <p:sp>
          <p:nvSpPr>
            <p:cNvPr id="55" name="Text Box 159"/>
            <p:cNvSpPr txBox="1">
              <a:spLocks noChangeArrowheads="1"/>
            </p:cNvSpPr>
            <p:nvPr/>
          </p:nvSpPr>
          <p:spPr bwMode="auto">
            <a:xfrm>
              <a:off x="1344" y="2544"/>
              <a:ext cx="134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>
                  <a:solidFill>
                    <a:srgbClr val="FF0066"/>
                  </a:solidFill>
                </a:rPr>
                <a:t>Đường kẻ ngang 2</a:t>
              </a:r>
            </a:p>
          </p:txBody>
        </p:sp>
        <p:sp>
          <p:nvSpPr>
            <p:cNvPr id="56" name="Line 164"/>
            <p:cNvSpPr>
              <a:spLocks noChangeShapeType="1"/>
            </p:cNvSpPr>
            <p:nvPr/>
          </p:nvSpPr>
          <p:spPr bwMode="auto">
            <a:xfrm>
              <a:off x="1344" y="2784"/>
              <a:ext cx="1248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7" name="Group 174"/>
          <p:cNvGrpSpPr>
            <a:grpSpLocks/>
          </p:cNvGrpSpPr>
          <p:nvPr/>
        </p:nvGrpSpPr>
        <p:grpSpPr bwMode="auto">
          <a:xfrm>
            <a:off x="3127661" y="192183"/>
            <a:ext cx="2209800" cy="396875"/>
            <a:chOff x="1352" y="1536"/>
            <a:chExt cx="1392" cy="250"/>
          </a:xfrm>
        </p:grpSpPr>
        <p:sp>
          <p:nvSpPr>
            <p:cNvPr id="58" name="Text Box 162"/>
            <p:cNvSpPr txBox="1">
              <a:spLocks noChangeArrowheads="1"/>
            </p:cNvSpPr>
            <p:nvPr/>
          </p:nvSpPr>
          <p:spPr bwMode="auto">
            <a:xfrm>
              <a:off x="1352" y="1536"/>
              <a:ext cx="1392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>
                  <a:solidFill>
                    <a:srgbClr val="FF0066"/>
                  </a:solidFill>
                </a:rPr>
                <a:t>Đường kẻ ngang 6</a:t>
              </a:r>
            </a:p>
          </p:txBody>
        </p:sp>
        <p:sp>
          <p:nvSpPr>
            <p:cNvPr id="59" name="Line 165"/>
            <p:cNvSpPr>
              <a:spLocks noChangeShapeType="1"/>
            </p:cNvSpPr>
            <p:nvPr/>
          </p:nvSpPr>
          <p:spPr bwMode="auto">
            <a:xfrm>
              <a:off x="1392" y="1776"/>
              <a:ext cx="1248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0" name="Group 171"/>
          <p:cNvGrpSpPr>
            <a:grpSpLocks/>
          </p:cNvGrpSpPr>
          <p:nvPr/>
        </p:nvGrpSpPr>
        <p:grpSpPr bwMode="auto">
          <a:xfrm>
            <a:off x="3091148" y="822421"/>
            <a:ext cx="2209800" cy="396875"/>
            <a:chOff x="1440" y="2448"/>
            <a:chExt cx="1392" cy="250"/>
          </a:xfrm>
        </p:grpSpPr>
        <p:sp>
          <p:nvSpPr>
            <p:cNvPr id="61" name="Text Box 161"/>
            <p:cNvSpPr txBox="1">
              <a:spLocks noChangeArrowheads="1"/>
            </p:cNvSpPr>
            <p:nvPr/>
          </p:nvSpPr>
          <p:spPr bwMode="auto">
            <a:xfrm>
              <a:off x="1440" y="2448"/>
              <a:ext cx="1392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>
                  <a:solidFill>
                    <a:srgbClr val="FF0066"/>
                  </a:solidFill>
                </a:rPr>
                <a:t>Đường kẻ ngang 5</a:t>
              </a:r>
            </a:p>
          </p:txBody>
        </p:sp>
        <p:sp>
          <p:nvSpPr>
            <p:cNvPr id="62" name="Line 166"/>
            <p:cNvSpPr>
              <a:spLocks noChangeShapeType="1"/>
            </p:cNvSpPr>
            <p:nvPr/>
          </p:nvSpPr>
          <p:spPr bwMode="auto">
            <a:xfrm>
              <a:off x="1488" y="2688"/>
              <a:ext cx="1248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3" name="Group 170"/>
          <p:cNvGrpSpPr>
            <a:grpSpLocks/>
          </p:cNvGrpSpPr>
          <p:nvPr/>
        </p:nvGrpSpPr>
        <p:grpSpPr bwMode="auto">
          <a:xfrm>
            <a:off x="3122898" y="2017808"/>
            <a:ext cx="2209800" cy="396875"/>
            <a:chOff x="1442" y="2730"/>
            <a:chExt cx="1392" cy="250"/>
          </a:xfrm>
        </p:grpSpPr>
        <p:sp>
          <p:nvSpPr>
            <p:cNvPr id="64" name="Text Box 160"/>
            <p:cNvSpPr txBox="1">
              <a:spLocks noChangeArrowheads="1"/>
            </p:cNvSpPr>
            <p:nvPr/>
          </p:nvSpPr>
          <p:spPr bwMode="auto">
            <a:xfrm>
              <a:off x="1442" y="2730"/>
              <a:ext cx="1392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dirty="0" err="1">
                  <a:solidFill>
                    <a:srgbClr val="FF0066"/>
                  </a:solidFill>
                </a:rPr>
                <a:t>Đường</a:t>
              </a:r>
              <a:r>
                <a:rPr lang="en-US" altLang="en-US" sz="2000" dirty="0">
                  <a:solidFill>
                    <a:srgbClr val="FF0066"/>
                  </a:solidFill>
                </a:rPr>
                <a:t> </a:t>
              </a:r>
              <a:r>
                <a:rPr lang="en-US" altLang="en-US" sz="2000" dirty="0" err="1">
                  <a:solidFill>
                    <a:srgbClr val="FF0066"/>
                  </a:solidFill>
                </a:rPr>
                <a:t>kẻ</a:t>
              </a:r>
              <a:r>
                <a:rPr lang="en-US" altLang="en-US" sz="2000" dirty="0">
                  <a:solidFill>
                    <a:srgbClr val="FF0066"/>
                  </a:solidFill>
                </a:rPr>
                <a:t> </a:t>
              </a:r>
              <a:r>
                <a:rPr lang="en-US" altLang="en-US" sz="2000" dirty="0" err="1">
                  <a:solidFill>
                    <a:srgbClr val="FF0066"/>
                  </a:solidFill>
                </a:rPr>
                <a:t>ngang</a:t>
              </a:r>
              <a:r>
                <a:rPr lang="en-US" altLang="en-US" sz="2000" dirty="0">
                  <a:solidFill>
                    <a:srgbClr val="FF0066"/>
                  </a:solidFill>
                </a:rPr>
                <a:t> 3</a:t>
              </a:r>
            </a:p>
          </p:txBody>
        </p:sp>
        <p:sp>
          <p:nvSpPr>
            <p:cNvPr id="65" name="Line 167"/>
            <p:cNvSpPr>
              <a:spLocks noChangeShapeType="1"/>
            </p:cNvSpPr>
            <p:nvPr/>
          </p:nvSpPr>
          <p:spPr bwMode="auto">
            <a:xfrm>
              <a:off x="1488" y="2976"/>
              <a:ext cx="1248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6" name="Group 169"/>
          <p:cNvGrpSpPr>
            <a:grpSpLocks/>
          </p:cNvGrpSpPr>
          <p:nvPr/>
        </p:nvGrpSpPr>
        <p:grpSpPr bwMode="auto">
          <a:xfrm>
            <a:off x="3072098" y="3252883"/>
            <a:ext cx="2209800" cy="396875"/>
            <a:chOff x="1294" y="2783"/>
            <a:chExt cx="1392" cy="250"/>
          </a:xfrm>
        </p:grpSpPr>
        <p:sp>
          <p:nvSpPr>
            <p:cNvPr id="67" name="Text Box 163"/>
            <p:cNvSpPr txBox="1">
              <a:spLocks noChangeArrowheads="1"/>
            </p:cNvSpPr>
            <p:nvPr/>
          </p:nvSpPr>
          <p:spPr bwMode="auto">
            <a:xfrm>
              <a:off x="1294" y="2783"/>
              <a:ext cx="1392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dirty="0" err="1">
                  <a:solidFill>
                    <a:srgbClr val="FF0066"/>
                  </a:solidFill>
                </a:rPr>
                <a:t>Đường</a:t>
              </a:r>
              <a:r>
                <a:rPr lang="en-US" altLang="en-US" sz="2000" dirty="0">
                  <a:solidFill>
                    <a:srgbClr val="FF0066"/>
                  </a:solidFill>
                </a:rPr>
                <a:t> </a:t>
              </a:r>
              <a:r>
                <a:rPr lang="en-US" altLang="en-US" sz="2000" dirty="0" err="1">
                  <a:solidFill>
                    <a:srgbClr val="FF0066"/>
                  </a:solidFill>
                </a:rPr>
                <a:t>kẻ</a:t>
              </a:r>
              <a:r>
                <a:rPr lang="en-US" altLang="en-US" sz="2000" dirty="0">
                  <a:solidFill>
                    <a:srgbClr val="FF0066"/>
                  </a:solidFill>
                </a:rPr>
                <a:t> </a:t>
              </a:r>
              <a:r>
                <a:rPr lang="en-US" altLang="en-US" sz="2000" dirty="0" err="1">
                  <a:solidFill>
                    <a:srgbClr val="FF0066"/>
                  </a:solidFill>
                </a:rPr>
                <a:t>ngang</a:t>
              </a:r>
              <a:r>
                <a:rPr lang="en-US" altLang="en-US" sz="2000" dirty="0">
                  <a:solidFill>
                    <a:srgbClr val="FF0066"/>
                  </a:solidFill>
                </a:rPr>
                <a:t> 1</a:t>
              </a:r>
            </a:p>
          </p:txBody>
        </p:sp>
        <p:sp>
          <p:nvSpPr>
            <p:cNvPr id="68" name="Line 168"/>
            <p:cNvSpPr>
              <a:spLocks noChangeShapeType="1"/>
            </p:cNvSpPr>
            <p:nvPr/>
          </p:nvSpPr>
          <p:spPr bwMode="auto">
            <a:xfrm>
              <a:off x="1344" y="3024"/>
              <a:ext cx="1248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9" name="TextBox 68"/>
          <p:cNvSpPr txBox="1"/>
          <p:nvPr/>
        </p:nvSpPr>
        <p:spPr>
          <a:xfrm>
            <a:off x="3908613" y="4980030"/>
            <a:ext cx="519952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smtClean="0">
                <a:latin typeface="HP001 4 hàng" pitchFamily="34" charset="0"/>
                <a:cs typeface="Times New Roman" pitchFamily="18" charset="0"/>
              </a:rPr>
              <a:t>A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cỡ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li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li?</a:t>
            </a:r>
            <a:endParaRPr lang="en-US" sz="33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3908612" y="4985712"/>
            <a:ext cx="519952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smtClean="0">
                <a:latin typeface="HP001 4 hàng" pitchFamily="34" charset="0"/>
                <a:cs typeface="Times New Roman" pitchFamily="18" charset="0"/>
              </a:rPr>
              <a:t>A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cỡ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5 li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5,5 li.</a:t>
            </a:r>
            <a:endParaRPr lang="en-US" sz="33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3908611" y="4961973"/>
            <a:ext cx="5486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smtClean="0">
                <a:latin typeface="HP001 4 hàng" pitchFamily="34" charset="0"/>
                <a:cs typeface="Times New Roman" pitchFamily="18" charset="0"/>
              </a:rPr>
              <a:t>A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33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" name="AutoShape 155"/>
          <p:cNvSpPr>
            <a:spLocks/>
          </p:cNvSpPr>
          <p:nvPr/>
        </p:nvSpPr>
        <p:spPr bwMode="auto">
          <a:xfrm rot="16200000">
            <a:off x="6512704" y="2404667"/>
            <a:ext cx="611733" cy="3073342"/>
          </a:xfrm>
          <a:prstGeom prst="leftBrace">
            <a:avLst>
              <a:gd name="adj1" fmla="val 55556"/>
              <a:gd name="adj2" fmla="val 50000"/>
            </a:avLst>
          </a:prstGeom>
          <a:noFill/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" name="Text Box 156"/>
          <p:cNvSpPr txBox="1">
            <a:spLocks noChangeArrowheads="1"/>
          </p:cNvSpPr>
          <p:nvPr/>
        </p:nvSpPr>
        <p:spPr bwMode="auto">
          <a:xfrm>
            <a:off x="4061016" y="1834750"/>
            <a:ext cx="60511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dirty="0">
                <a:solidFill>
                  <a:srgbClr val="FF0066"/>
                </a:solidFill>
                <a:latin typeface="Arial" charset="0"/>
              </a:rPr>
              <a:t>5 li</a:t>
            </a:r>
          </a:p>
        </p:txBody>
      </p:sp>
      <p:sp>
        <p:nvSpPr>
          <p:cNvPr id="74" name="Text Box 156"/>
          <p:cNvSpPr txBox="1">
            <a:spLocks noChangeArrowheads="1"/>
          </p:cNvSpPr>
          <p:nvPr/>
        </p:nvSpPr>
        <p:spPr bwMode="auto">
          <a:xfrm>
            <a:off x="6508374" y="4384028"/>
            <a:ext cx="145228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dirty="0">
                <a:solidFill>
                  <a:srgbClr val="FF0066"/>
                </a:solidFill>
                <a:latin typeface="Arial" charset="0"/>
              </a:rPr>
              <a:t>5</a:t>
            </a:r>
            <a:r>
              <a:rPr lang="en-US" sz="2400" dirty="0" smtClean="0">
                <a:solidFill>
                  <a:srgbClr val="FF0066"/>
                </a:solidFill>
                <a:latin typeface="Arial" charset="0"/>
              </a:rPr>
              <a:t>,5 li</a:t>
            </a:r>
            <a:endParaRPr lang="en-US" sz="2400" dirty="0">
              <a:solidFill>
                <a:srgbClr val="FF0066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9519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3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7" dur="1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xit" presetSubtype="2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8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8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2" animBg="1"/>
      <p:bldP spid="69" grpId="0"/>
      <p:bldP spid="69" grpId="1"/>
      <p:bldP spid="70" grpId="0"/>
      <p:bldP spid="70" grpId="1"/>
      <p:bldP spid="70" grpId="2"/>
      <p:bldP spid="71" grpId="0"/>
      <p:bldP spid="72" grpId="0" animBg="1"/>
      <p:bldP spid="72" grpId="1" animBg="1"/>
      <p:bldP spid="73" grpId="0"/>
      <p:bldP spid="74" grpId="0"/>
      <p:bldP spid="74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05307" y="605306"/>
            <a:ext cx="468835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endParaRPr lang="en-US" sz="33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2472" y="1205956"/>
            <a:ext cx="6756948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móc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ngược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hơi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lượn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nghiêng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3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2472" y="3075823"/>
            <a:ext cx="56388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móc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ngược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3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0654" y="3930027"/>
            <a:ext cx="46863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lượn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ngang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sz="33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Picture 18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5821" y="892312"/>
            <a:ext cx="32004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Freeform 169"/>
          <p:cNvSpPr>
            <a:spLocks/>
          </p:cNvSpPr>
          <p:nvPr/>
        </p:nvSpPr>
        <p:spPr bwMode="auto">
          <a:xfrm>
            <a:off x="7594066" y="1520230"/>
            <a:ext cx="2000250" cy="2473325"/>
          </a:xfrm>
          <a:custGeom>
            <a:avLst/>
            <a:gdLst>
              <a:gd name="T0" fmla="*/ 2147483647 w 1279"/>
              <a:gd name="T1" fmla="*/ 2147483647 h 1600"/>
              <a:gd name="T2" fmla="*/ 2147483647 w 1279"/>
              <a:gd name="T3" fmla="*/ 2147483647 h 1600"/>
              <a:gd name="T4" fmla="*/ 2147483647 w 1279"/>
              <a:gd name="T5" fmla="*/ 2147483647 h 1600"/>
              <a:gd name="T6" fmla="*/ 2147483647 w 1279"/>
              <a:gd name="T7" fmla="*/ 2147483647 h 1600"/>
              <a:gd name="T8" fmla="*/ 2147483647 w 1279"/>
              <a:gd name="T9" fmla="*/ 2147483647 h 1600"/>
              <a:gd name="T10" fmla="*/ 2147483647 w 1279"/>
              <a:gd name="T11" fmla="*/ 2147483647 h 1600"/>
              <a:gd name="T12" fmla="*/ 2147483647 w 1279"/>
              <a:gd name="T13" fmla="*/ 2147483647 h 1600"/>
              <a:gd name="T14" fmla="*/ 2147483647 w 1279"/>
              <a:gd name="T15" fmla="*/ 2147483647 h 1600"/>
              <a:gd name="T16" fmla="*/ 2147483647 w 1279"/>
              <a:gd name="T17" fmla="*/ 2147483647 h 1600"/>
              <a:gd name="T18" fmla="*/ 2147483647 w 1279"/>
              <a:gd name="T19" fmla="*/ 2147483647 h 1600"/>
              <a:gd name="T20" fmla="*/ 2147483647 w 1279"/>
              <a:gd name="T21" fmla="*/ 2147483647 h 1600"/>
              <a:gd name="T22" fmla="*/ 2147483647 w 1279"/>
              <a:gd name="T23" fmla="*/ 0 h 160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279"/>
              <a:gd name="T37" fmla="*/ 0 h 1600"/>
              <a:gd name="T38" fmla="*/ 1279 w 1279"/>
              <a:gd name="T39" fmla="*/ 1600 h 16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279" h="1600">
                <a:moveTo>
                  <a:pt x="326" y="938"/>
                </a:moveTo>
                <a:cubicBezTo>
                  <a:pt x="262" y="955"/>
                  <a:pt x="199" y="973"/>
                  <a:pt x="149" y="1012"/>
                </a:cubicBezTo>
                <a:cubicBezTo>
                  <a:pt x="99" y="1051"/>
                  <a:pt x="44" y="1109"/>
                  <a:pt x="23" y="1174"/>
                </a:cubicBezTo>
                <a:cubicBezTo>
                  <a:pt x="2" y="1239"/>
                  <a:pt x="0" y="1341"/>
                  <a:pt x="23" y="1403"/>
                </a:cubicBezTo>
                <a:cubicBezTo>
                  <a:pt x="46" y="1465"/>
                  <a:pt x="110" y="1513"/>
                  <a:pt x="164" y="1544"/>
                </a:cubicBezTo>
                <a:cubicBezTo>
                  <a:pt x="218" y="1575"/>
                  <a:pt x="277" y="1600"/>
                  <a:pt x="348" y="1588"/>
                </a:cubicBezTo>
                <a:cubicBezTo>
                  <a:pt x="419" y="1576"/>
                  <a:pt x="521" y="1543"/>
                  <a:pt x="592" y="1470"/>
                </a:cubicBezTo>
                <a:cubicBezTo>
                  <a:pt x="663" y="1397"/>
                  <a:pt x="728" y="1291"/>
                  <a:pt x="776" y="1152"/>
                </a:cubicBezTo>
                <a:cubicBezTo>
                  <a:pt x="824" y="1013"/>
                  <a:pt x="846" y="775"/>
                  <a:pt x="880" y="635"/>
                </a:cubicBezTo>
                <a:cubicBezTo>
                  <a:pt x="914" y="495"/>
                  <a:pt x="944" y="396"/>
                  <a:pt x="983" y="310"/>
                </a:cubicBezTo>
                <a:cubicBezTo>
                  <a:pt x="1022" y="224"/>
                  <a:pt x="1067" y="170"/>
                  <a:pt x="1116" y="118"/>
                </a:cubicBezTo>
                <a:cubicBezTo>
                  <a:pt x="1165" y="66"/>
                  <a:pt x="1252" y="20"/>
                  <a:pt x="1279" y="0"/>
                </a:cubicBezTo>
              </a:path>
            </a:pathLst>
          </a:custGeom>
          <a:noFill/>
          <a:ln w="76200" cmpd="sng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" name="Freeform 161"/>
          <p:cNvSpPr>
            <a:spLocks/>
          </p:cNvSpPr>
          <p:nvPr/>
        </p:nvSpPr>
        <p:spPr bwMode="auto">
          <a:xfrm>
            <a:off x="9617042" y="1469430"/>
            <a:ext cx="790575" cy="2524125"/>
          </a:xfrm>
          <a:custGeom>
            <a:avLst/>
            <a:gdLst>
              <a:gd name="T0" fmla="*/ 0 w 498"/>
              <a:gd name="T1" fmla="*/ 0 h 1590"/>
              <a:gd name="T2" fmla="*/ 2147483647 w 498"/>
              <a:gd name="T3" fmla="*/ 2147483647 h 1590"/>
              <a:gd name="T4" fmla="*/ 2147483647 w 498"/>
              <a:gd name="T5" fmla="*/ 2147483647 h 1590"/>
              <a:gd name="T6" fmla="*/ 2147483647 w 498"/>
              <a:gd name="T7" fmla="*/ 2147483647 h 1590"/>
              <a:gd name="T8" fmla="*/ 2147483647 w 498"/>
              <a:gd name="T9" fmla="*/ 2147483647 h 1590"/>
              <a:gd name="T10" fmla="*/ 2147483647 w 498"/>
              <a:gd name="T11" fmla="*/ 2147483647 h 1590"/>
              <a:gd name="T12" fmla="*/ 2147483647 w 498"/>
              <a:gd name="T13" fmla="*/ 2147483647 h 1590"/>
              <a:gd name="T14" fmla="*/ 2147483647 w 498"/>
              <a:gd name="T15" fmla="*/ 2147483647 h 159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498"/>
              <a:gd name="T25" fmla="*/ 0 h 1590"/>
              <a:gd name="T26" fmla="*/ 498 w 498"/>
              <a:gd name="T27" fmla="*/ 1590 h 159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498" h="1590">
                <a:moveTo>
                  <a:pt x="0" y="0"/>
                </a:moveTo>
                <a:cubicBezTo>
                  <a:pt x="1" y="516"/>
                  <a:pt x="3" y="1032"/>
                  <a:pt x="4" y="1252"/>
                </a:cubicBezTo>
                <a:cubicBezTo>
                  <a:pt x="5" y="1472"/>
                  <a:pt x="2" y="1285"/>
                  <a:pt x="4" y="1318"/>
                </a:cubicBezTo>
                <a:cubicBezTo>
                  <a:pt x="6" y="1351"/>
                  <a:pt x="3" y="1414"/>
                  <a:pt x="18" y="1451"/>
                </a:cubicBezTo>
                <a:cubicBezTo>
                  <a:pt x="33" y="1488"/>
                  <a:pt x="59" y="1518"/>
                  <a:pt x="92" y="1540"/>
                </a:cubicBezTo>
                <a:cubicBezTo>
                  <a:pt x="125" y="1562"/>
                  <a:pt x="171" y="1590"/>
                  <a:pt x="218" y="1584"/>
                </a:cubicBezTo>
                <a:cubicBezTo>
                  <a:pt x="265" y="1578"/>
                  <a:pt x="326" y="1552"/>
                  <a:pt x="373" y="1503"/>
                </a:cubicBezTo>
                <a:cubicBezTo>
                  <a:pt x="420" y="1454"/>
                  <a:pt x="477" y="1325"/>
                  <a:pt x="498" y="1289"/>
                </a:cubicBezTo>
              </a:path>
            </a:pathLst>
          </a:custGeom>
          <a:noFill/>
          <a:ln w="76200" cmpd="sng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3" name="Ink 22"/>
              <p14:cNvContentPartPr/>
              <p14:nvPr/>
            </p14:nvContentPartPr>
            <p14:xfrm>
              <a:off x="9627171" y="2403463"/>
              <a:ext cx="360" cy="360"/>
            </p14:xfrm>
          </p:contentPart>
        </mc:Choice>
        <mc:Fallback xmlns="">
          <p:pic>
            <p:nvPicPr>
              <p:cNvPr id="23" name="Ink 22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603051" y="2379343"/>
                <a:ext cx="48600" cy="4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4" name="Ink 23"/>
              <p14:cNvContentPartPr/>
              <p14:nvPr/>
            </p14:nvContentPartPr>
            <p14:xfrm>
              <a:off x="9614211" y="2403463"/>
              <a:ext cx="360" cy="360"/>
            </p14:xfrm>
          </p:contentPart>
        </mc:Choice>
        <mc:Fallback xmlns="">
          <p:pic>
            <p:nvPicPr>
              <p:cNvPr id="24" name="Ink 23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590091" y="2379343"/>
                <a:ext cx="48600" cy="4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2" name="Ink 31"/>
              <p14:cNvContentPartPr/>
              <p14:nvPr/>
            </p14:nvContentPartPr>
            <p14:xfrm>
              <a:off x="8647611" y="2691103"/>
              <a:ext cx="1215360" cy="130680"/>
            </p14:xfrm>
          </p:contentPart>
        </mc:Choice>
        <mc:Fallback xmlns="">
          <p:pic>
            <p:nvPicPr>
              <p:cNvPr id="32" name="Ink 31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619171" y="2662663"/>
                <a:ext cx="1272240" cy="187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26290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u A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16860" y="101600"/>
            <a:ext cx="7035800" cy="6158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670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Group 150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3765428"/>
              </p:ext>
            </p:extLst>
          </p:nvPr>
        </p:nvGraphicFramePr>
        <p:xfrm>
          <a:off x="1653990" y="1048875"/>
          <a:ext cx="9117105" cy="2157416"/>
        </p:xfrm>
        <a:graphic>
          <a:graphicData uri="http://schemas.openxmlformats.org/drawingml/2006/table">
            <a:tbl>
              <a:tblPr/>
              <a:tblGrid>
                <a:gridCol w="12001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76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008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0391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0695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0086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9668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740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0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0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0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40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40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40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917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5" name="Rounded Rectangle 24"/>
          <p:cNvSpPr/>
          <p:nvPr/>
        </p:nvSpPr>
        <p:spPr>
          <a:xfrm>
            <a:off x="570229" y="212416"/>
            <a:ext cx="5160869" cy="6762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charset="0"/>
                <a:ea typeface="+mn-ea"/>
                <a:cs typeface="Verdana" panose="020B060403050404020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charset="0"/>
                <a:ea typeface="+mn-ea"/>
                <a:cs typeface="Verdana" panose="020B060403050404020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charset="0"/>
                <a:ea typeface="+mn-ea"/>
                <a:cs typeface="Verdana" panose="020B0604030504040204" charset="0"/>
              </a:rPr>
              <a:t>câu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charset="0"/>
                <a:ea typeface="+mn-ea"/>
                <a:cs typeface="Verdana" panose="020B060403050404020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charset="0"/>
                <a:ea typeface="+mn-ea"/>
                <a:cs typeface="Verdana" panose="020B0604030504040204" charset="0"/>
              </a:rPr>
              <a:t>ứng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charset="0"/>
                <a:ea typeface="+mn-ea"/>
                <a:cs typeface="Verdana" panose="020B060403050404020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charset="0"/>
                <a:ea typeface="+mn-ea"/>
                <a:cs typeface="Verdana" panose="020B0604030504040204" charset="0"/>
              </a:rPr>
              <a:t>dụng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charset="0"/>
              <a:ea typeface="+mn-ea"/>
              <a:cs typeface="Verdana" panose="020B060403050404020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549059" y="1619897"/>
            <a:ext cx="88616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tràn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ngập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 Box 1725"/>
          <p:cNvSpPr txBox="1">
            <a:spLocks noChangeArrowheads="1"/>
          </p:cNvSpPr>
          <p:nvPr/>
        </p:nvSpPr>
        <p:spPr bwMode="auto">
          <a:xfrm>
            <a:off x="1409075" y="3882055"/>
            <a:ext cx="9443803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 err="1">
                <a:solidFill>
                  <a:srgbClr val="FF0066"/>
                </a:solidFill>
                <a:latin typeface="Arial" panose="020B0604020202020204" pitchFamily="34" charset="0"/>
              </a:rPr>
              <a:t>Em</a:t>
            </a:r>
            <a:r>
              <a:rPr lang="en-US" altLang="en-US" sz="3200" dirty="0">
                <a:solidFill>
                  <a:srgbClr val="FF0066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FF0066"/>
                </a:solidFill>
                <a:latin typeface="Arial" panose="020B0604020202020204" pitchFamily="34" charset="0"/>
              </a:rPr>
              <a:t>hãy</a:t>
            </a:r>
            <a:r>
              <a:rPr lang="en-US" altLang="en-US" sz="3200" dirty="0">
                <a:solidFill>
                  <a:srgbClr val="FF0066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FF0066"/>
                </a:solidFill>
                <a:latin typeface="Arial" panose="020B0604020202020204" pitchFamily="34" charset="0"/>
              </a:rPr>
              <a:t>quan</a:t>
            </a:r>
            <a:r>
              <a:rPr lang="en-US" altLang="en-US" sz="3200" dirty="0">
                <a:solidFill>
                  <a:srgbClr val="FF0066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FF0066"/>
                </a:solidFill>
                <a:latin typeface="Arial" panose="020B0604020202020204" pitchFamily="34" charset="0"/>
              </a:rPr>
              <a:t>sát</a:t>
            </a:r>
            <a:r>
              <a:rPr lang="en-US" altLang="en-US" sz="3200" dirty="0">
                <a:solidFill>
                  <a:srgbClr val="FF0066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FF0066"/>
                </a:solidFill>
                <a:latin typeface="Arial" panose="020B0604020202020204" pitchFamily="34" charset="0"/>
              </a:rPr>
              <a:t>và</a:t>
            </a:r>
            <a:r>
              <a:rPr lang="en-US" altLang="en-US" sz="3200" dirty="0">
                <a:solidFill>
                  <a:srgbClr val="FF0066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FF0066"/>
                </a:solidFill>
                <a:latin typeface="Arial" panose="020B0604020202020204" pitchFamily="34" charset="0"/>
              </a:rPr>
              <a:t>nêu</a:t>
            </a:r>
            <a:r>
              <a:rPr lang="en-US" altLang="en-US" sz="3200" dirty="0">
                <a:solidFill>
                  <a:srgbClr val="FF0066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FF0066"/>
                </a:solidFill>
                <a:latin typeface="Arial" panose="020B0604020202020204" pitchFamily="34" charset="0"/>
              </a:rPr>
              <a:t>độ</a:t>
            </a:r>
            <a:r>
              <a:rPr lang="en-US" altLang="en-US" sz="3200" dirty="0">
                <a:solidFill>
                  <a:srgbClr val="FF0066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FF0066"/>
                </a:solidFill>
                <a:latin typeface="Arial" panose="020B0604020202020204" pitchFamily="34" charset="0"/>
              </a:rPr>
              <a:t>cao</a:t>
            </a:r>
            <a:r>
              <a:rPr lang="en-US" altLang="en-US" sz="3200" dirty="0">
                <a:solidFill>
                  <a:srgbClr val="FF0066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FF0066"/>
                </a:solidFill>
                <a:latin typeface="Arial" panose="020B0604020202020204" pitchFamily="34" charset="0"/>
              </a:rPr>
              <a:t>của</a:t>
            </a:r>
            <a:r>
              <a:rPr lang="en-US" altLang="en-US" sz="3200" dirty="0">
                <a:solidFill>
                  <a:srgbClr val="FF0066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FF0066"/>
                </a:solidFill>
                <a:latin typeface="Arial" panose="020B0604020202020204" pitchFamily="34" charset="0"/>
              </a:rPr>
              <a:t>các</a:t>
            </a:r>
            <a:r>
              <a:rPr lang="en-US" altLang="en-US" sz="3200" dirty="0">
                <a:solidFill>
                  <a:srgbClr val="FF0066"/>
                </a:solidFill>
                <a:latin typeface="Arial" panose="020B0604020202020204" pitchFamily="34" charset="0"/>
              </a:rPr>
              <a:t> con </a:t>
            </a:r>
            <a:r>
              <a:rPr lang="en-US" altLang="en-US" sz="3200" dirty="0" err="1">
                <a:solidFill>
                  <a:srgbClr val="FF0066"/>
                </a:solidFill>
                <a:latin typeface="Arial" panose="020B0604020202020204" pitchFamily="34" charset="0"/>
              </a:rPr>
              <a:t>chữ</a:t>
            </a:r>
            <a:r>
              <a:rPr lang="en-US" altLang="en-US" sz="3200" dirty="0">
                <a:solidFill>
                  <a:srgbClr val="FF0066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dirty="0" err="1" smtClean="0">
                <a:solidFill>
                  <a:srgbClr val="FF0066"/>
                </a:solidFill>
                <a:latin typeface="Arial" panose="020B0604020202020204" pitchFamily="34" charset="0"/>
              </a:rPr>
              <a:t>trong</a:t>
            </a:r>
            <a:r>
              <a:rPr lang="en-US" altLang="en-US" sz="3200" dirty="0" smtClean="0">
                <a:solidFill>
                  <a:srgbClr val="FF0066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FF0066"/>
                </a:solidFill>
                <a:latin typeface="Arial" panose="020B0604020202020204" pitchFamily="34" charset="0"/>
              </a:rPr>
              <a:t>câu</a:t>
            </a:r>
            <a:r>
              <a:rPr lang="en-US" altLang="en-US" sz="3200" dirty="0">
                <a:solidFill>
                  <a:srgbClr val="FF0066"/>
                </a:solidFill>
                <a:latin typeface="Arial" panose="020B0604020202020204" pitchFamily="34" charset="0"/>
              </a:rPr>
              <a:t>?</a:t>
            </a:r>
          </a:p>
        </p:txBody>
      </p:sp>
      <p:sp>
        <p:nvSpPr>
          <p:cNvPr id="28" name="Text Box 1727"/>
          <p:cNvSpPr txBox="1">
            <a:spLocks noChangeArrowheads="1"/>
          </p:cNvSpPr>
          <p:nvPr/>
        </p:nvSpPr>
        <p:spPr bwMode="auto">
          <a:xfrm>
            <a:off x="1169895" y="3481945"/>
            <a:ext cx="8001000" cy="2954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sz="3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altLang="en-US" sz="3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altLang="en-US" sz="3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 </a:t>
            </a:r>
            <a:r>
              <a:rPr lang="en-US" alt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h, g </a:t>
            </a:r>
            <a:r>
              <a:rPr lang="en-US" altLang="en-US" sz="3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altLang="en-US" sz="3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li </a:t>
            </a:r>
            <a:r>
              <a:rPr lang="en-US" altLang="en-US" sz="3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rưỡi</a:t>
            </a:r>
            <a:r>
              <a:rPr lang="en-US" altLang="en-US" sz="3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3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altLang="en-US" sz="32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altLang="en-US" sz="3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 </a:t>
            </a:r>
            <a:r>
              <a:rPr lang="en-US" altLang="en-US" sz="32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altLang="en-US" sz="3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li.</a:t>
            </a:r>
            <a:endParaRPr lang="en-US" altLang="en-US" sz="3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3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altLang="en-US" sz="3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altLang="en-US" sz="3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altLang="en-US" sz="3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altLang="en-US" sz="3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1,5 li 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3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sz="3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altLang="en-US" sz="3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altLang="en-US" sz="3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altLang="en-US" sz="3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altLang="en-US" sz="3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altLang="en-US" sz="3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li.</a:t>
            </a:r>
          </a:p>
        </p:txBody>
      </p:sp>
    </p:spTree>
    <p:extLst>
      <p:ext uri="{BB962C8B-B14F-4D97-AF65-F5344CB8AC3E}">
        <p14:creationId xmlns:p14="http://schemas.microsoft.com/office/powerpoint/2010/main" val="2693535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7" grpId="1"/>
      <p:bldP spid="2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IOLETID" val="13131244"/>
  <p:tag name="VIOLETTITLE" val="Tuần 1. Chữ hoa: A"/>
  <p:tag name="VIOLETLESSON" val="1"/>
  <p:tag name="VIOLETCATID" val="7840636"/>
  <p:tag name="VIOLETSUBJECT" val="Tập viết 2"/>
  <p:tag name="VIOLETAUTHORID" val="1052031"/>
  <p:tag name="VIOLETAUTHORNAME" val="Nguyễn Quyền"/>
  <p:tag name="VIOLETAUTHORAVATAR" val="no_avatar.jpg"/>
  <p:tag name="VIOLETAUTHORADDRESS" val="THPT Nguyễn Trãi - Daklak"/>
  <p:tag name="VIOLETDATE" val="2021-08-30 19:12:49"/>
  <p:tag name="VIOLETHIT" val="117"/>
  <p:tag name="VIOLETLIKE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</TotalTime>
  <Words>376</Words>
  <Application>Microsoft Office PowerPoint</Application>
  <PresentationFormat>Widescreen</PresentationFormat>
  <Paragraphs>49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Microsoft YaHei</vt:lpstr>
      <vt:lpstr>Arial</vt:lpstr>
      <vt:lpstr>Calibri</vt:lpstr>
      <vt:lpstr>Calibri Light</vt:lpstr>
      <vt:lpstr>等线</vt:lpstr>
      <vt:lpstr>HP001 4 hàng</vt:lpstr>
      <vt:lpstr>Times New Roman</vt:lpstr>
      <vt:lpstr>Verdana</vt:lpstr>
      <vt:lpstr>Office Theme</vt:lpstr>
      <vt:lpstr>Chào mừng các em đến với tiết Tiếng Việt - Lớp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31</cp:revision>
  <dcterms:created xsi:type="dcterms:W3CDTF">2021-08-30T09:31:47Z</dcterms:created>
  <dcterms:modified xsi:type="dcterms:W3CDTF">2021-09-17T07:44:19Z</dcterms:modified>
</cp:coreProperties>
</file>