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275" r:id="rId2"/>
    <p:sldId id="320" r:id="rId3"/>
    <p:sldId id="323" r:id="rId4"/>
    <p:sldId id="324" r:id="rId5"/>
    <p:sldId id="325" r:id="rId6"/>
    <p:sldId id="335" r:id="rId7"/>
    <p:sldId id="337" r:id="rId8"/>
    <p:sldId id="338" r:id="rId9"/>
    <p:sldId id="330" r:id="rId10"/>
    <p:sldId id="331" r:id="rId11"/>
    <p:sldId id="327" r:id="rId12"/>
    <p:sldId id="328" r:id="rId13"/>
    <p:sldId id="333" r:id="rId14"/>
    <p:sldId id="334" r:id="rId15"/>
    <p:sldId id="339" r:id="rId16"/>
    <p:sldId id="321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9999"/>
    <a:srgbClr val="CCECFF"/>
    <a:srgbClr val="66FF99"/>
    <a:srgbClr val="66FFFF"/>
    <a:srgbClr val="660033"/>
    <a:srgbClr val="99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1829" autoAdjust="0"/>
  </p:normalViewPr>
  <p:slideViewPr>
    <p:cSldViewPr>
      <p:cViewPr varScale="1">
        <p:scale>
          <a:sx n="67" d="100"/>
          <a:sy n="67" d="100"/>
        </p:scale>
        <p:origin x="15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3F21CA-CF6C-48AD-AF71-9A535A1A3389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C8BF3BE-8B5F-489D-A461-ABA32494F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18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D2ED76-31A5-4AAC-AD3D-1F17DFBBC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0FB4F-6F44-4DC2-9DA0-A2FA3A4A2A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16600-DA25-4F2D-BE04-80E946CD8A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35429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335A2-6575-4A1F-A234-4B24C320A2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6BAFB-9E96-4FAA-9E91-4A9AB8E690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A0BAA-AA6F-407E-B3CC-353413012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15676-8A02-4748-9B38-66BFF19F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55B5E-9E3C-48C2-9FF5-31BF34B3F8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438C6-051B-4F17-8791-036C00BB03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0CEF6-DD71-4635-9CF7-9F2C58EA32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DD1A9-98E6-40D6-86FD-A2E19750E6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346E310-9A6F-4117-905D-EB09BBB376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3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slide" Target="slide12.x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39325" cy="7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374650" y="88900"/>
            <a:ext cx="9263063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</a:t>
            </a:r>
          </a:p>
          <a:p>
            <a:pPr algn="ctr" eaLnBrk="1" hangingPunct="1"/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trực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tuyến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</a:t>
            </a:r>
          </a:p>
          <a:p>
            <a:pPr algn="ctr" eaLnBrk="1" hangingPunct="1"/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Toán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algn="ctr" eaLnBrk="1" hangingPunct="1"/>
            <a:r>
              <a:rPr lang="en-US" sz="5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Tuần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   02</a:t>
            </a:r>
          </a:p>
          <a:p>
            <a:pPr algn="ctr" eaLnBrk="1" hangingPunct="1"/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                 (                      (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lần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 eaLnBrk="1" hangingPunct="1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0081618"/>
      </p:ext>
    </p:extLst>
  </p:cSld>
  <p:clrMapOvr>
    <a:masterClrMapping/>
  </p:clrMapOvr>
  <p:transition spd="slow" advTm="1353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28600" y="2773363"/>
            <a:ext cx="121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/>
              <a:t>  627</a:t>
            </a:r>
          </a:p>
          <a:p>
            <a:pPr algn="ctr" eaLnBrk="1" hangingPunct="1"/>
            <a:r>
              <a:rPr lang="en-US" sz="3200"/>
              <a:t> 443</a:t>
            </a:r>
          </a:p>
          <a:p>
            <a:pPr algn="ctr" eaLnBrk="1" hangingPunct="1"/>
            <a:r>
              <a:rPr lang="en-US" sz="3200"/>
              <a:t>                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189538" y="2697163"/>
            <a:ext cx="12112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    935</a:t>
            </a:r>
          </a:p>
          <a:p>
            <a:pPr eaLnBrk="1" hangingPunct="1"/>
            <a:r>
              <a:rPr lang="en-US" sz="3200"/>
              <a:t>    551</a:t>
            </a:r>
          </a:p>
          <a:p>
            <a:pPr eaLnBrk="1" hangingPunct="1"/>
            <a:r>
              <a:rPr lang="en-US" sz="3200"/>
              <a:t>    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00400" y="2667000"/>
            <a:ext cx="1600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       516</a:t>
            </a:r>
          </a:p>
          <a:p>
            <a:pPr eaLnBrk="1" hangingPunct="1"/>
            <a:r>
              <a:rPr lang="en-US" sz="3200"/>
              <a:t>       342</a:t>
            </a:r>
          </a:p>
          <a:p>
            <a:pPr eaLnBrk="1" hangingPunct="1"/>
            <a:r>
              <a:rPr lang="en-US" sz="3200"/>
              <a:t>       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712913" y="2667000"/>
            <a:ext cx="19446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      746</a:t>
            </a:r>
          </a:p>
          <a:p>
            <a:pPr eaLnBrk="1" hangingPunct="1"/>
            <a:r>
              <a:rPr lang="en-US" sz="3200"/>
              <a:t>      251</a:t>
            </a:r>
          </a:p>
          <a:p>
            <a:pPr eaLnBrk="1" hangingPunct="1"/>
            <a:r>
              <a:rPr lang="en-US" sz="3200"/>
              <a:t>      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304800" y="28956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-</a:t>
            </a:r>
          </a:p>
        </p:txBody>
      </p:sp>
      <p:cxnSp>
        <p:nvCxnSpPr>
          <p:cNvPr id="7" name="Straight Connector 21"/>
          <p:cNvCxnSpPr>
            <a:cxnSpLocks noChangeShapeType="1"/>
          </p:cNvCxnSpPr>
          <p:nvPr/>
        </p:nvCxnSpPr>
        <p:spPr bwMode="auto">
          <a:xfrm>
            <a:off x="533400" y="3765550"/>
            <a:ext cx="762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23"/>
          <p:cNvCxnSpPr>
            <a:cxnSpLocks noChangeShapeType="1"/>
          </p:cNvCxnSpPr>
          <p:nvPr/>
        </p:nvCxnSpPr>
        <p:spPr bwMode="auto">
          <a:xfrm>
            <a:off x="2286000" y="3703638"/>
            <a:ext cx="762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3686175" y="28194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-</a:t>
            </a:r>
          </a:p>
        </p:txBody>
      </p:sp>
      <p:cxnSp>
        <p:nvCxnSpPr>
          <p:cNvPr id="10" name="Straight Connector 25"/>
          <p:cNvCxnSpPr>
            <a:cxnSpLocks noChangeShapeType="1"/>
          </p:cNvCxnSpPr>
          <p:nvPr/>
        </p:nvCxnSpPr>
        <p:spPr bwMode="auto">
          <a:xfrm>
            <a:off x="3886200" y="3690938"/>
            <a:ext cx="762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28"/>
          <p:cNvCxnSpPr>
            <a:cxnSpLocks noChangeShapeType="1"/>
          </p:cNvCxnSpPr>
          <p:nvPr/>
        </p:nvCxnSpPr>
        <p:spPr bwMode="auto">
          <a:xfrm>
            <a:off x="5562600" y="3732213"/>
            <a:ext cx="762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2093913" y="28194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-</a:t>
            </a: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7239000" y="2667000"/>
            <a:ext cx="129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   </a:t>
            </a:r>
            <a:r>
              <a:rPr lang="en-US" sz="3200"/>
              <a:t>555</a:t>
            </a:r>
          </a:p>
          <a:p>
            <a:r>
              <a:rPr lang="en-US" sz="3200"/>
              <a:t>  160</a:t>
            </a:r>
          </a:p>
          <a:p>
            <a:r>
              <a:rPr lang="en-US" sz="3200"/>
              <a:t>  </a:t>
            </a:r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7239000" y="28194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-</a:t>
            </a: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5410200" y="2894013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-</a:t>
            </a:r>
          </a:p>
        </p:txBody>
      </p:sp>
      <p:cxnSp>
        <p:nvCxnSpPr>
          <p:cNvPr id="16" name="Straight Connector 30"/>
          <p:cNvCxnSpPr>
            <a:cxnSpLocks noChangeShapeType="1"/>
          </p:cNvCxnSpPr>
          <p:nvPr/>
        </p:nvCxnSpPr>
        <p:spPr bwMode="auto">
          <a:xfrm>
            <a:off x="7391400" y="3733800"/>
            <a:ext cx="6858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86000" y="37338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495</a:t>
            </a:r>
          </a:p>
        </p:txBody>
      </p:sp>
      <p:sp>
        <p:nvSpPr>
          <p:cNvPr id="62" name="AutoShape 11"/>
          <p:cNvSpPr>
            <a:spLocks noChangeArrowheads="1"/>
          </p:cNvSpPr>
          <p:nvPr/>
        </p:nvSpPr>
        <p:spPr bwMode="auto">
          <a:xfrm>
            <a:off x="304800" y="838200"/>
            <a:ext cx="25146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:Tính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71488" y="381000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184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886200" y="36830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174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rot="10800000" flipV="1">
            <a:off x="5578475" y="3733800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384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7391400" y="37338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 395</a:t>
            </a:r>
          </a:p>
        </p:txBody>
      </p:sp>
      <p:sp>
        <p:nvSpPr>
          <p:cNvPr id="67" name="Oval 66"/>
          <p:cNvSpPr/>
          <p:nvPr/>
        </p:nvSpPr>
        <p:spPr bwMode="auto">
          <a:xfrm>
            <a:off x="7086600" y="2362200"/>
            <a:ext cx="1524000" cy="21336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2" grpId="0"/>
      <p:bldP spid="13" grpId="0"/>
      <p:bldP spid="14" grpId="0"/>
      <p:bldP spid="15" grpId="0"/>
      <p:bldP spid="25" grpId="0"/>
      <p:bldP spid="63" grpId="0"/>
      <p:bldP spid="64" grpId="0"/>
      <p:bldP spid="65" grpId="0"/>
      <p:bldP spid="66" grpId="0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www.themegallery.com</a:t>
            </a:r>
          </a:p>
        </p:txBody>
      </p:sp>
      <p:grpSp>
        <p:nvGrpSpPr>
          <p:cNvPr id="15363" name="Group 12"/>
          <p:cNvGrpSpPr>
            <a:grpSpLocks/>
          </p:cNvGrpSpPr>
          <p:nvPr/>
        </p:nvGrpSpPr>
        <p:grpSpPr bwMode="auto">
          <a:xfrm>
            <a:off x="15657" y="108169"/>
            <a:ext cx="8686800" cy="1549026"/>
            <a:chOff x="288" y="1974"/>
            <a:chExt cx="5472" cy="858"/>
          </a:xfrm>
        </p:grpSpPr>
        <p:grpSp>
          <p:nvGrpSpPr>
            <p:cNvPr id="15365" name="Group 13"/>
            <p:cNvGrpSpPr>
              <a:grpSpLocks/>
            </p:cNvGrpSpPr>
            <p:nvPr/>
          </p:nvGrpSpPr>
          <p:grpSpPr bwMode="auto">
            <a:xfrm>
              <a:off x="288" y="2016"/>
              <a:ext cx="5472" cy="816"/>
              <a:chOff x="192" y="1344"/>
              <a:chExt cx="5472" cy="816"/>
            </a:xfrm>
          </p:grpSpPr>
          <p:sp>
            <p:nvSpPr>
              <p:cNvPr id="15372" name="AutoShape 14"/>
              <p:cNvSpPr>
                <a:spLocks noChangeArrowheads="1"/>
              </p:cNvSpPr>
              <p:nvPr/>
            </p:nvSpPr>
            <p:spPr bwMode="gray">
              <a:xfrm>
                <a:off x="192" y="1344"/>
                <a:ext cx="5472" cy="81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EEEEEE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6600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r>
                  <a:rPr lang="en-US" sz="2800" b="1">
                    <a:latin typeface="Times New Roman" pitchFamily="18" charset="0"/>
                  </a:rPr>
                  <a:t>         </a:t>
                </a:r>
              </a:p>
              <a:p>
                <a:r>
                  <a:rPr lang="en-US" sz="2800" b="1">
                    <a:latin typeface="Times New Roman" pitchFamily="18" charset="0"/>
                  </a:rPr>
                  <a:t>          </a:t>
                </a:r>
              </a:p>
              <a:p>
                <a:endParaRPr lang="en-US" sz="2800" b="1">
                  <a:latin typeface="Times New Roman" pitchFamily="18" charset="0"/>
                </a:endParaRPr>
              </a:p>
              <a:p>
                <a:r>
                  <a:rPr lang="en-US" sz="2800" b="1">
                    <a:latin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15373" name="Text Box 15"/>
              <p:cNvSpPr txBox="1">
                <a:spLocks noChangeArrowheads="1"/>
              </p:cNvSpPr>
              <p:nvPr/>
            </p:nvSpPr>
            <p:spPr bwMode="auto">
              <a:xfrm>
                <a:off x="192" y="1440"/>
                <a:ext cx="5472" cy="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</a:rPr>
                  <a:t>            </a:t>
                </a:r>
                <a:r>
                  <a:rPr lang="en-US" sz="2400" b="1" dirty="0" err="1">
                    <a:latin typeface="Times New Roman" pitchFamily="18" charset="0"/>
                  </a:rPr>
                  <a:t>Bạn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</a:rPr>
                  <a:t>Bình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</a:rPr>
                  <a:t>và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</a:rPr>
                  <a:t>bạn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</a:rPr>
                  <a:t>Hoa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</a:rPr>
                  <a:t>sưu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</a:rPr>
                  <a:t>tầm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</a:rPr>
                  <a:t>được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u="sng" dirty="0" err="1">
                    <a:latin typeface="Times New Roman" pitchFamily="18" charset="0"/>
                  </a:rPr>
                  <a:t>tất</a:t>
                </a:r>
                <a:r>
                  <a:rPr lang="en-US" sz="2400" b="1" u="sng" dirty="0">
                    <a:latin typeface="Times New Roman" pitchFamily="18" charset="0"/>
                  </a:rPr>
                  <a:t> </a:t>
                </a:r>
                <a:r>
                  <a:rPr lang="en-US" sz="2400" b="1" u="sng" dirty="0" err="1">
                    <a:latin typeface="Times New Roman" pitchFamily="18" charset="0"/>
                  </a:rPr>
                  <a:t>cả</a:t>
                </a:r>
                <a:r>
                  <a:rPr lang="en-US" sz="2400" b="1" u="sng" dirty="0">
                    <a:latin typeface="Times New Roman" pitchFamily="18" charset="0"/>
                  </a:rPr>
                  <a:t> 335 con tem</a:t>
                </a:r>
                <a:r>
                  <a:rPr lang="en-US" sz="2400" b="1" dirty="0">
                    <a:latin typeface="Times New Roman" pitchFamily="18" charset="0"/>
                  </a:rPr>
                  <a:t>, </a:t>
                </a:r>
                <a:r>
                  <a:rPr lang="en-US" sz="2400" b="1" dirty="0" err="1">
                    <a:latin typeface="Times New Roman" pitchFamily="18" charset="0"/>
                  </a:rPr>
                  <a:t>trong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</a:rPr>
                  <a:t>đó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</a:rPr>
                  <a:t>bạn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u="sng" dirty="0" err="1">
                    <a:latin typeface="Times New Roman" pitchFamily="18" charset="0"/>
                  </a:rPr>
                  <a:t>Bình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</a:rPr>
                  <a:t>sưu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</a:rPr>
                  <a:t>tầm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</a:rPr>
                  <a:t>được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u="sng" dirty="0">
                    <a:latin typeface="Times New Roman" pitchFamily="18" charset="0"/>
                  </a:rPr>
                  <a:t>128 con tem</a:t>
                </a:r>
                <a:r>
                  <a:rPr lang="en-US" sz="2400" b="1" dirty="0">
                    <a:latin typeface="Times New Roman" pitchFamily="18" charset="0"/>
                  </a:rPr>
                  <a:t>. </a:t>
                </a:r>
                <a:r>
                  <a:rPr lang="en-US" sz="2400" b="1" dirty="0" err="1">
                    <a:latin typeface="Times New Roman" pitchFamily="18" charset="0"/>
                  </a:rPr>
                  <a:t>Hỏi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</a:rPr>
                  <a:t>bạn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u="sng" dirty="0" err="1">
                    <a:latin typeface="Times New Roman" pitchFamily="18" charset="0"/>
                  </a:rPr>
                  <a:t>Hoa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</a:rPr>
                  <a:t>sưu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</a:rPr>
                  <a:t>tầm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</a:rPr>
                  <a:t>được</a:t>
                </a:r>
                <a:r>
                  <a:rPr lang="en-US" sz="2400" b="1" dirty="0">
                    <a:latin typeface="Times New Roman" pitchFamily="18" charset="0"/>
                  </a:rPr>
                  <a:t> </a:t>
                </a:r>
                <a:r>
                  <a:rPr lang="en-US" sz="2400" b="1" u="sng" dirty="0" err="1">
                    <a:latin typeface="Times New Roman" pitchFamily="18" charset="0"/>
                  </a:rPr>
                  <a:t>bao</a:t>
                </a:r>
                <a:r>
                  <a:rPr lang="en-US" sz="2400" b="1" u="sng" dirty="0">
                    <a:latin typeface="Times New Roman" pitchFamily="18" charset="0"/>
                  </a:rPr>
                  <a:t> </a:t>
                </a:r>
                <a:r>
                  <a:rPr lang="en-US" sz="2400" b="1" u="sng" dirty="0" err="1">
                    <a:latin typeface="Times New Roman" pitchFamily="18" charset="0"/>
                  </a:rPr>
                  <a:t>nhiêu</a:t>
                </a:r>
                <a:r>
                  <a:rPr lang="en-US" sz="2400" b="1" u="sng" dirty="0">
                    <a:latin typeface="Times New Roman" pitchFamily="18" charset="0"/>
                  </a:rPr>
                  <a:t> </a:t>
                </a:r>
                <a:r>
                  <a:rPr lang="en-US" sz="2400" b="1" dirty="0">
                    <a:latin typeface="Times New Roman" pitchFamily="18" charset="0"/>
                  </a:rPr>
                  <a:t>con tem?</a:t>
                </a:r>
              </a:p>
            </p:txBody>
          </p:sp>
        </p:grpSp>
        <p:grpSp>
          <p:nvGrpSpPr>
            <p:cNvPr id="15366" name="Group 16"/>
            <p:cNvGrpSpPr>
              <a:grpSpLocks/>
            </p:cNvGrpSpPr>
            <p:nvPr/>
          </p:nvGrpSpPr>
          <p:grpSpPr bwMode="auto">
            <a:xfrm>
              <a:off x="314" y="1974"/>
              <a:ext cx="548" cy="477"/>
              <a:chOff x="240" y="1513"/>
              <a:chExt cx="528" cy="447"/>
            </a:xfrm>
          </p:grpSpPr>
          <p:grpSp>
            <p:nvGrpSpPr>
              <p:cNvPr id="15367" name="Group 17"/>
              <p:cNvGrpSpPr>
                <a:grpSpLocks/>
              </p:cNvGrpSpPr>
              <p:nvPr/>
            </p:nvGrpSpPr>
            <p:grpSpPr bwMode="auto">
              <a:xfrm>
                <a:off x="240" y="1513"/>
                <a:ext cx="528" cy="447"/>
                <a:chOff x="999" y="2982"/>
                <a:chExt cx="768" cy="866"/>
              </a:xfrm>
            </p:grpSpPr>
            <p:sp>
              <p:nvSpPr>
                <p:cNvPr id="15369" name="AutoShape 18"/>
                <p:cNvSpPr>
                  <a:spLocks noChangeArrowheads="1"/>
                </p:cNvSpPr>
                <p:nvPr/>
              </p:nvSpPr>
              <p:spPr bwMode="gray">
                <a:xfrm>
                  <a:off x="999" y="2982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39" name="Freeform 19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4" cy="373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340" name="Text Box 20"/>
                <p:cNvSpPr txBox="1">
                  <a:spLocks noChangeArrowheads="1"/>
                </p:cNvSpPr>
                <p:nvPr/>
              </p:nvSpPr>
              <p:spPr bwMode="gray">
                <a:xfrm>
                  <a:off x="1291" y="3326"/>
                  <a:ext cx="168" cy="52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15368" name="Text Box 21"/>
              <p:cNvSpPr txBox="1">
                <a:spLocks noChangeArrowheads="1"/>
              </p:cNvSpPr>
              <p:nvPr/>
            </p:nvSpPr>
            <p:spPr bwMode="auto">
              <a:xfrm>
                <a:off x="384" y="1598"/>
                <a:ext cx="17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</p:grpSp>
      </p:grpSp>
      <p:sp>
        <p:nvSpPr>
          <p:cNvPr id="56342" name="AutoShape 22"/>
          <p:cNvSpPr>
            <a:spLocks noChangeArrowheads="1"/>
          </p:cNvSpPr>
          <p:nvPr/>
        </p:nvSpPr>
        <p:spPr bwMode="gray">
          <a:xfrm>
            <a:off x="2819400" y="3657600"/>
            <a:ext cx="6096000" cy="2209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0099FF"/>
              </a:gs>
              <a:gs pos="50000">
                <a:srgbClr val="E7F5FF"/>
              </a:gs>
              <a:gs pos="100000">
                <a:srgbClr val="0099FF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 sz="2800" b="1" u="sng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/>
            <a:r>
              <a:rPr lang="en-US" sz="2800" b="1" u="sng" dirty="0" err="1">
                <a:solidFill>
                  <a:srgbClr val="CC33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C3300"/>
                </a:solidFill>
                <a:latin typeface="Times New Roman" pitchFamily="18" charset="0"/>
              </a:rPr>
              <a:t>giải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:</a:t>
            </a:r>
          </a:p>
          <a:p>
            <a:pPr algn="ctr"/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con tem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bạn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sưu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tầm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:</a:t>
            </a:r>
          </a:p>
          <a:p>
            <a:pPr algn="ctr"/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335 – 128 = 207 (con tem)</a:t>
            </a:r>
          </a:p>
          <a:p>
            <a:pPr algn="ctr"/>
            <a:r>
              <a:rPr lang="en-US" sz="2800" b="1" u="sng" dirty="0" err="1">
                <a:solidFill>
                  <a:srgbClr val="CC3300"/>
                </a:solidFill>
                <a:latin typeface="Times New Roman" pitchFamily="18" charset="0"/>
              </a:rPr>
              <a:t>Đáp</a:t>
            </a:r>
            <a:r>
              <a:rPr lang="en-US" sz="2800" b="1" u="sng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C33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: 207 con tem</a:t>
            </a:r>
          </a:p>
          <a:p>
            <a:pPr algn="ctr"/>
            <a:endParaRPr lang="en-US" sz="2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270" y="1828800"/>
            <a:ext cx="42235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b="1" dirty="0">
                <a:solidFill>
                  <a:srgbClr val="2B166E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2B166E"/>
                </a:solidFill>
                <a:latin typeface="Times New Roman" pitchFamily="18" charset="0"/>
              </a:rPr>
              <a:t>Tóm</a:t>
            </a:r>
            <a:r>
              <a:rPr lang="en-US" sz="2800" b="1" i="1" u="sng" dirty="0">
                <a:solidFill>
                  <a:srgbClr val="2B166E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2B166E"/>
                </a:solidFill>
                <a:latin typeface="Times New Roman" pitchFamily="18" charset="0"/>
              </a:rPr>
              <a:t>Tắt</a:t>
            </a:r>
            <a:endParaRPr lang="en-US" sz="2800" b="1" i="1" u="sng" dirty="0">
              <a:solidFill>
                <a:srgbClr val="2B166E"/>
              </a:solidFill>
              <a:latin typeface="Times New Roman" pitchFamily="18" charset="0"/>
            </a:endParaRPr>
          </a:p>
          <a:p>
            <a:pPr marL="342900" indent="-342900" algn="ctr"/>
            <a:r>
              <a:rPr lang="en-US" sz="2800" b="1" i="1" dirty="0" err="1">
                <a:solidFill>
                  <a:srgbClr val="2B166E"/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rgbClr val="2B166E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2B166E"/>
                </a:solidFill>
                <a:latin typeface="Times New Roman" pitchFamily="18" charset="0"/>
              </a:rPr>
              <a:t>tất</a:t>
            </a:r>
            <a:r>
              <a:rPr lang="en-US" sz="2800" b="1" i="1" dirty="0">
                <a:solidFill>
                  <a:srgbClr val="2B166E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2B166E"/>
                </a:solidFill>
                <a:latin typeface="Times New Roman" pitchFamily="18" charset="0"/>
              </a:rPr>
              <a:t>cả</a:t>
            </a:r>
            <a:r>
              <a:rPr lang="en-US" sz="2800" b="1" i="1" dirty="0">
                <a:solidFill>
                  <a:srgbClr val="2B166E"/>
                </a:solidFill>
                <a:latin typeface="Times New Roman" pitchFamily="18" charset="0"/>
              </a:rPr>
              <a:t>   : 335 con tem</a:t>
            </a:r>
          </a:p>
          <a:p>
            <a:pPr marL="342900" indent="-342900" algn="ctr"/>
            <a:r>
              <a:rPr lang="en-US" sz="2800" b="1" i="1" dirty="0" err="1">
                <a:solidFill>
                  <a:srgbClr val="2B166E"/>
                </a:solidFill>
                <a:latin typeface="Times New Roman" pitchFamily="18" charset="0"/>
              </a:rPr>
              <a:t>Bình</a:t>
            </a:r>
            <a:r>
              <a:rPr lang="en-US" sz="2800" b="1" i="1" dirty="0">
                <a:solidFill>
                  <a:srgbClr val="2B166E"/>
                </a:solidFill>
                <a:latin typeface="Times New Roman" pitchFamily="18" charset="0"/>
              </a:rPr>
              <a:t>        :  128 con tem</a:t>
            </a:r>
          </a:p>
          <a:p>
            <a:pPr marL="342900" indent="-342900" algn="ctr"/>
            <a:r>
              <a:rPr lang="en-US" sz="2800" b="1" i="1" dirty="0" err="1">
                <a:solidFill>
                  <a:srgbClr val="2B166E"/>
                </a:solidFill>
                <a:latin typeface="Times New Roman" pitchFamily="18" charset="0"/>
              </a:rPr>
              <a:t>Hoa</a:t>
            </a:r>
            <a:r>
              <a:rPr lang="en-US" sz="2800" b="1" i="1" dirty="0">
                <a:solidFill>
                  <a:srgbClr val="2B166E"/>
                </a:solidFill>
                <a:latin typeface="Times New Roman" pitchFamily="18" charset="0"/>
              </a:rPr>
              <a:t>      : ….con tem?</a:t>
            </a:r>
          </a:p>
        </p:txBody>
      </p:sp>
    </p:spTree>
    <p:extLst>
      <p:ext uri="{BB962C8B-B14F-4D97-AF65-F5344CB8AC3E}">
        <p14:creationId xmlns:p14="http://schemas.microsoft.com/office/powerpoint/2010/main" val="24033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81200" y="847726"/>
            <a:ext cx="5638800" cy="1981200"/>
            <a:chOff x="192" y="1344"/>
            <a:chExt cx="5472" cy="816"/>
          </a:xfrm>
        </p:grpSpPr>
        <p:sp>
          <p:nvSpPr>
            <p:cNvPr id="16397" name="AutoShape 13"/>
            <p:cNvSpPr>
              <a:spLocks noChangeArrowheads="1"/>
            </p:cNvSpPr>
            <p:nvPr/>
          </p:nvSpPr>
          <p:spPr bwMode="gray">
            <a:xfrm>
              <a:off x="192" y="1344"/>
              <a:ext cx="5472" cy="81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66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sz="2800" b="1">
                  <a:latin typeface="Times New Roman" pitchFamily="18" charset="0"/>
                </a:rPr>
                <a:t>         </a:t>
              </a:r>
            </a:p>
            <a:p>
              <a:r>
                <a:rPr lang="en-US" sz="2800" b="1">
                  <a:latin typeface="Times New Roman" pitchFamily="18" charset="0"/>
                </a:rPr>
                <a:t>          </a:t>
              </a:r>
            </a:p>
            <a:p>
              <a:endParaRPr lang="en-US" sz="2800" b="1">
                <a:latin typeface="Times New Roman" pitchFamily="18" charset="0"/>
              </a:endParaRPr>
            </a:p>
            <a:p>
              <a:r>
                <a:rPr lang="en-US" sz="2800" b="1">
                  <a:latin typeface="Times New Roman" pitchFamily="18" charset="0"/>
                </a:rPr>
                <a:t>            </a:t>
              </a:r>
            </a:p>
          </p:txBody>
        </p:sp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192" y="1440"/>
              <a:ext cx="547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Giải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bài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toán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theo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tóm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tắt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sau</a:t>
              </a:r>
              <a:r>
                <a:rPr lang="en-US" sz="2400" b="1" dirty="0">
                  <a:latin typeface="Times New Roman" pitchFamily="18" charset="0"/>
                </a:rPr>
                <a:t>:</a:t>
              </a:r>
            </a:p>
            <a:p>
              <a:pPr eaLnBrk="1" hangingPunct="1"/>
              <a:r>
                <a:rPr lang="en-US" sz="2400" b="1" dirty="0">
                  <a:latin typeface="Times New Roman" pitchFamily="18" charset="0"/>
                </a:rPr>
                <a:t>            </a:t>
              </a:r>
              <a:r>
                <a:rPr lang="en-US" sz="2400" b="1" dirty="0" err="1">
                  <a:latin typeface="Times New Roman" pitchFamily="18" charset="0"/>
                </a:rPr>
                <a:t>Đoạn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dây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dài</a:t>
              </a:r>
              <a:r>
                <a:rPr lang="en-US" sz="2400" b="1" dirty="0">
                  <a:latin typeface="Times New Roman" pitchFamily="18" charset="0"/>
                </a:rPr>
                <a:t> : 243cm</a:t>
              </a:r>
            </a:p>
            <a:p>
              <a:pPr eaLnBrk="1" hangingPunct="1"/>
              <a:r>
                <a:rPr lang="en-US" sz="2400" b="1" dirty="0">
                  <a:latin typeface="Times New Roman" pitchFamily="18" charset="0"/>
                </a:rPr>
                <a:t>            </a:t>
              </a:r>
              <a:r>
                <a:rPr lang="en-US" sz="2400" b="1" dirty="0" err="1">
                  <a:latin typeface="Times New Roman" pitchFamily="18" charset="0"/>
                </a:rPr>
                <a:t>Cắt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đi</a:t>
              </a:r>
              <a:r>
                <a:rPr lang="en-US" sz="2400" b="1" dirty="0">
                  <a:latin typeface="Times New Roman" pitchFamily="18" charset="0"/>
                </a:rPr>
                <a:t>             :   27cm</a:t>
              </a:r>
            </a:p>
            <a:p>
              <a:pPr eaLnBrk="1" hangingPunct="1"/>
              <a:r>
                <a:rPr lang="en-US" sz="2400" b="1" dirty="0">
                  <a:latin typeface="Times New Roman" pitchFamily="18" charset="0"/>
                </a:rPr>
                <a:t>            </a:t>
              </a:r>
              <a:r>
                <a:rPr lang="en-US" sz="2400" b="1" dirty="0" err="1">
                  <a:latin typeface="Times New Roman" pitchFamily="18" charset="0"/>
                </a:rPr>
                <a:t>Còn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lại</a:t>
              </a:r>
              <a:r>
                <a:rPr lang="en-US" sz="2400" b="1" dirty="0">
                  <a:latin typeface="Times New Roman" pitchFamily="18" charset="0"/>
                </a:rPr>
                <a:t>           :   …cm ?  </a:t>
              </a:r>
            </a:p>
          </p:txBody>
        </p:sp>
      </p:grpSp>
      <p:sp>
        <p:nvSpPr>
          <p:cNvPr id="57359" name="AutoShape 15"/>
          <p:cNvSpPr>
            <a:spLocks noChangeArrowheads="1"/>
          </p:cNvSpPr>
          <p:nvPr/>
        </p:nvSpPr>
        <p:spPr bwMode="gray">
          <a:xfrm>
            <a:off x="1562100" y="3657600"/>
            <a:ext cx="6477000" cy="2133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0099FF"/>
              </a:gs>
              <a:gs pos="50000">
                <a:srgbClr val="E7F5FF"/>
              </a:gs>
              <a:gs pos="100000">
                <a:srgbClr val="0099FF"/>
              </a:gs>
            </a:gsLst>
            <a:lin ang="5400000" scaled="1"/>
          </a:gradFill>
          <a:ln w="38100">
            <a:solidFill>
              <a:srgbClr val="FF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u="sng" dirty="0" err="1">
                <a:solidFill>
                  <a:srgbClr val="CC33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C3300"/>
                </a:solidFill>
                <a:latin typeface="Times New Roman" pitchFamily="18" charset="0"/>
              </a:rPr>
              <a:t>giải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dây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còn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lại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dài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:</a:t>
            </a:r>
          </a:p>
          <a:p>
            <a:pPr algn="ctr"/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243 – 27 = 216 (cm)</a:t>
            </a:r>
          </a:p>
          <a:p>
            <a:pPr algn="ctr"/>
            <a:r>
              <a:rPr lang="en-US" sz="2800" b="1" u="sng" dirty="0" err="1">
                <a:solidFill>
                  <a:srgbClr val="CC3300"/>
                </a:solidFill>
                <a:latin typeface="Times New Roman" pitchFamily="18" charset="0"/>
              </a:rPr>
              <a:t>Đáp</a:t>
            </a:r>
            <a:r>
              <a:rPr lang="en-US" sz="2800" b="1" u="sng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C33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: 216 cm</a:t>
            </a:r>
          </a:p>
          <a:p>
            <a:pPr algn="ctr"/>
            <a:endParaRPr lang="en-US" sz="2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62000" y="2057400"/>
            <a:ext cx="914400" cy="771525"/>
            <a:chOff x="192" y="2112"/>
            <a:chExt cx="576" cy="486"/>
          </a:xfrm>
        </p:grpSpPr>
        <p:sp>
          <p:nvSpPr>
            <p:cNvPr id="16390" name="AutoShape 17"/>
            <p:cNvSpPr>
              <a:spLocks noChangeArrowheads="1"/>
            </p:cNvSpPr>
            <p:nvPr/>
          </p:nvSpPr>
          <p:spPr bwMode="gray">
            <a:xfrm>
              <a:off x="192" y="2112"/>
              <a:ext cx="576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1" name="Group 18"/>
            <p:cNvGrpSpPr>
              <a:grpSpLocks/>
            </p:cNvGrpSpPr>
            <p:nvPr/>
          </p:nvGrpSpPr>
          <p:grpSpPr bwMode="auto">
            <a:xfrm>
              <a:off x="192" y="2151"/>
              <a:ext cx="548" cy="447"/>
              <a:chOff x="240" y="1584"/>
              <a:chExt cx="528" cy="398"/>
            </a:xfrm>
          </p:grpSpPr>
          <p:grpSp>
            <p:nvGrpSpPr>
              <p:cNvPr id="16392" name="Group 19"/>
              <p:cNvGrpSpPr>
                <a:grpSpLocks/>
              </p:cNvGrpSpPr>
              <p:nvPr/>
            </p:nvGrpSpPr>
            <p:grpSpPr bwMode="auto">
              <a:xfrm>
                <a:off x="240" y="1584"/>
                <a:ext cx="528" cy="398"/>
                <a:chOff x="999" y="3120"/>
                <a:chExt cx="768" cy="772"/>
              </a:xfrm>
            </p:grpSpPr>
            <p:sp>
              <p:nvSpPr>
                <p:cNvPr id="16394" name="AutoShape 20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65" name="Freeform 21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4" cy="373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366" name="Text Box 22"/>
                <p:cNvSpPr txBox="1">
                  <a:spLocks noChangeArrowheads="1"/>
                </p:cNvSpPr>
                <p:nvPr/>
              </p:nvSpPr>
              <p:spPr bwMode="gray">
                <a:xfrm>
                  <a:off x="1291" y="3327"/>
                  <a:ext cx="168" cy="5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16393" name="Text Box 23"/>
              <p:cNvSpPr txBox="1">
                <a:spLocks noChangeArrowheads="1"/>
              </p:cNvSpPr>
              <p:nvPr/>
            </p:nvSpPr>
            <p:spPr bwMode="auto">
              <a:xfrm>
                <a:off x="384" y="1598"/>
                <a:ext cx="288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  <a:latin typeface="Times New Roman" pitchFamily="18" charset="0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91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 descr="hborder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4267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33CC"/>
                </a:solidFill>
                <a:latin typeface="Arial" charset="0"/>
              </a:rPr>
              <a:t>1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4267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267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267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267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533400" y="1066800"/>
            <a:ext cx="4114800" cy="1455738"/>
            <a:chOff x="336" y="768"/>
            <a:chExt cx="2592" cy="917"/>
          </a:xfrm>
        </p:grpSpPr>
        <p:sp>
          <p:nvSpPr>
            <p:cNvPr id="12332" name="AutoShape 16"/>
            <p:cNvSpPr>
              <a:spLocks noChangeArrowheads="1"/>
            </p:cNvSpPr>
            <p:nvPr/>
          </p:nvSpPr>
          <p:spPr bwMode="auto">
            <a:xfrm rot="-348514">
              <a:off x="336" y="768"/>
              <a:ext cx="2400" cy="917"/>
            </a:xfrm>
            <a:prstGeom prst="irregularSeal2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33" name="Text Box 17"/>
            <p:cNvSpPr txBox="1">
              <a:spLocks noChangeArrowheads="1"/>
            </p:cNvSpPr>
            <p:nvPr/>
          </p:nvSpPr>
          <p:spPr bwMode="auto">
            <a:xfrm rot="-1030488">
              <a:off x="826" y="982"/>
              <a:ext cx="210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chemeClr val="tx2"/>
                  </a:solidFill>
                  <a:latin typeface="Times New Roman" pitchFamily="18" charset="0"/>
                </a:rPr>
                <a:t>Đ</a:t>
              </a:r>
              <a:r>
                <a:rPr lang="en-US" sz="3200"/>
                <a:t>¸p ¸n: C</a:t>
              </a:r>
            </a:p>
          </p:txBody>
        </p:sp>
      </p:grpSp>
      <p:sp>
        <p:nvSpPr>
          <p:cNvPr id="12297" name="AutoShape 18">
            <a:hlinkClick r:id="rId5" action="ppaction://hlinksldjump" highlightClick="1">
              <a:snd r:embed="rId6" name="camera.wav"/>
            </a:hlinkClick>
          </p:cNvPr>
          <p:cNvSpPr>
            <a:spLocks noChangeArrowheads="1"/>
          </p:cNvSpPr>
          <p:nvPr/>
        </p:nvSpPr>
        <p:spPr bwMode="auto">
          <a:xfrm>
            <a:off x="8077200" y="6096000"/>
            <a:ext cx="550863" cy="477838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873125" y="2857500"/>
            <a:ext cx="2133600" cy="297180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3733800" y="1676400"/>
            <a:ext cx="2133600" cy="2971800"/>
          </a:xfrm>
          <a:prstGeom prst="vertic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b="0"/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6629400" y="2057400"/>
            <a:ext cx="2133600" cy="297180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1643063" y="3695700"/>
            <a:ext cx="830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397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1177925" y="4008438"/>
            <a:ext cx="296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-</a:t>
            </a:r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1524000" y="4800600"/>
            <a:ext cx="830263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1643063" y="4243388"/>
            <a:ext cx="830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219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1371600" y="510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1635125" y="4792663"/>
            <a:ext cx="830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Arial Narrow" pitchFamily="34" charset="0"/>
              </a:rPr>
              <a:t>188</a:t>
            </a:r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1635125" y="3314700"/>
            <a:ext cx="685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4572000" y="1981200"/>
            <a:ext cx="685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7391400" y="2362200"/>
            <a:ext cx="685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4495800" y="3125788"/>
            <a:ext cx="830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17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4114800" y="2819400"/>
            <a:ext cx="296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-</a:t>
            </a:r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4419600" y="3657600"/>
            <a:ext cx="830263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4475163" y="2544763"/>
            <a:ext cx="830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356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3489325" y="43164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4495800" y="3733800"/>
            <a:ext cx="830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Arial Narrow" pitchFamily="34" charset="0"/>
              </a:rPr>
              <a:t>339</a:t>
            </a:r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5699125" y="31734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7323138" y="2971800"/>
            <a:ext cx="830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385</a:t>
            </a:r>
          </a:p>
        </p:txBody>
      </p:sp>
      <p:sp>
        <p:nvSpPr>
          <p:cNvPr id="17461" name="Text Box 53"/>
          <p:cNvSpPr txBox="1">
            <a:spLocks noChangeArrowheads="1"/>
          </p:cNvSpPr>
          <p:nvPr/>
        </p:nvSpPr>
        <p:spPr bwMode="auto">
          <a:xfrm>
            <a:off x="6934200" y="3284538"/>
            <a:ext cx="296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-</a:t>
            </a:r>
          </a:p>
        </p:txBody>
      </p:sp>
      <p:sp>
        <p:nvSpPr>
          <p:cNvPr id="17462" name="Line 54"/>
          <p:cNvSpPr>
            <a:spLocks noChangeShapeType="1"/>
          </p:cNvSpPr>
          <p:nvPr/>
        </p:nvSpPr>
        <p:spPr bwMode="auto">
          <a:xfrm>
            <a:off x="7246938" y="4067175"/>
            <a:ext cx="830262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3" name="Text Box 55"/>
          <p:cNvSpPr txBox="1">
            <a:spLocks noChangeArrowheads="1"/>
          </p:cNvSpPr>
          <p:nvPr/>
        </p:nvSpPr>
        <p:spPr bwMode="auto">
          <a:xfrm>
            <a:off x="7323138" y="3519488"/>
            <a:ext cx="830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146</a:t>
            </a:r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7604125" y="37830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7315200" y="4068763"/>
            <a:ext cx="830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Arial Narrow" pitchFamily="34" charset="0"/>
              </a:rPr>
              <a:t>239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14600" y="4648200"/>
            <a:ext cx="4876800" cy="1981200"/>
            <a:chOff x="912" y="2592"/>
            <a:chExt cx="3072" cy="960"/>
          </a:xfrm>
        </p:grpSpPr>
        <p:sp>
          <p:nvSpPr>
            <p:cNvPr id="12330" name="Oval 13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31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3200400" y="533400"/>
            <a:ext cx="3200400" cy="523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Ai nhanh, ai ®óng?</a:t>
            </a:r>
          </a:p>
        </p:txBody>
      </p:sp>
      <p:sp>
        <p:nvSpPr>
          <p:cNvPr id="17476" name="AutoShape 68"/>
          <p:cNvSpPr>
            <a:spLocks noChangeArrowheads="1"/>
          </p:cNvSpPr>
          <p:nvPr/>
        </p:nvSpPr>
        <p:spPr bwMode="auto">
          <a:xfrm>
            <a:off x="4267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7477" name="AutoShape 69"/>
          <p:cNvSpPr>
            <a:spLocks noChangeArrowheads="1"/>
          </p:cNvSpPr>
          <p:nvPr/>
        </p:nvSpPr>
        <p:spPr bwMode="auto">
          <a:xfrm>
            <a:off x="4267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7478" name="AutoShape 70"/>
          <p:cNvSpPr>
            <a:spLocks noChangeArrowheads="1"/>
          </p:cNvSpPr>
          <p:nvPr/>
        </p:nvSpPr>
        <p:spPr bwMode="auto">
          <a:xfrm>
            <a:off x="4267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7479" name="AutoShape 71"/>
          <p:cNvSpPr>
            <a:spLocks noChangeArrowheads="1"/>
          </p:cNvSpPr>
          <p:nvPr/>
        </p:nvSpPr>
        <p:spPr bwMode="auto">
          <a:xfrm>
            <a:off x="4267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7480" name="AutoShape 72"/>
          <p:cNvSpPr>
            <a:spLocks noChangeArrowheads="1"/>
          </p:cNvSpPr>
          <p:nvPr/>
        </p:nvSpPr>
        <p:spPr bwMode="auto">
          <a:xfrm>
            <a:off x="4267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3765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6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 animBg="1"/>
      <p:bldP spid="17429" grpId="0" animBg="1"/>
      <p:bldP spid="17431" grpId="0" animBg="1"/>
      <p:bldP spid="17432" grpId="0"/>
      <p:bldP spid="17433" grpId="0"/>
      <p:bldP spid="17434" grpId="0" animBg="1"/>
      <p:bldP spid="17435" grpId="0"/>
      <p:bldP spid="17436" grpId="0"/>
      <p:bldP spid="17437" grpId="0"/>
      <p:bldP spid="17438" grpId="0" animBg="1"/>
      <p:bldP spid="17439" grpId="0" animBg="1"/>
      <p:bldP spid="17441" grpId="0" animBg="1"/>
      <p:bldP spid="17442" grpId="0"/>
      <p:bldP spid="17443" grpId="0"/>
      <p:bldP spid="17444" grpId="0" animBg="1"/>
      <p:bldP spid="17445" grpId="0"/>
      <p:bldP spid="17446" grpId="0"/>
      <p:bldP spid="17447" grpId="0"/>
      <p:bldP spid="17458" grpId="0"/>
      <p:bldP spid="17460" grpId="0"/>
      <p:bldP spid="17461" grpId="0"/>
      <p:bldP spid="17462" grpId="0" animBg="1"/>
      <p:bldP spid="17463" grpId="0"/>
      <p:bldP spid="17464" grpId="0"/>
      <p:bldP spid="17465" grpId="0"/>
      <p:bldP spid="174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 descr="hbord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762000" y="2590800"/>
            <a:ext cx="2133600" cy="297180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3733800" y="1676400"/>
            <a:ext cx="2133600" cy="2971800"/>
          </a:xfrm>
          <a:prstGeom prst="vertic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b="0"/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6477000" y="2133600"/>
            <a:ext cx="2133600" cy="297180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1531938" y="3429000"/>
            <a:ext cx="830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397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1066800" y="3741738"/>
            <a:ext cx="296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-</a:t>
            </a:r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1412875" y="4533900"/>
            <a:ext cx="830263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1531938" y="3976688"/>
            <a:ext cx="830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219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1260475" y="4838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1524000" y="4525963"/>
            <a:ext cx="346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1524000" y="3009900"/>
            <a:ext cx="685800" cy="495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3325" name="Oval 31"/>
          <p:cNvSpPr>
            <a:spLocks noChangeArrowheads="1"/>
          </p:cNvSpPr>
          <p:nvPr/>
        </p:nvSpPr>
        <p:spPr bwMode="auto">
          <a:xfrm>
            <a:off x="4572000" y="1981200"/>
            <a:ext cx="685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3326" name="Oval 33"/>
          <p:cNvSpPr>
            <a:spLocks noChangeArrowheads="1"/>
          </p:cNvSpPr>
          <p:nvPr/>
        </p:nvSpPr>
        <p:spPr bwMode="auto">
          <a:xfrm>
            <a:off x="7239000" y="2438400"/>
            <a:ext cx="685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4114800" y="2819400"/>
            <a:ext cx="296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-</a:t>
            </a:r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4419600" y="3657600"/>
            <a:ext cx="830263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4419600" y="2620963"/>
            <a:ext cx="830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356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3489325" y="43164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5699125" y="31734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7170738" y="3048000"/>
            <a:ext cx="830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385</a:t>
            </a:r>
          </a:p>
        </p:txBody>
      </p:sp>
      <p:sp>
        <p:nvSpPr>
          <p:cNvPr id="17461" name="Text Box 53"/>
          <p:cNvSpPr txBox="1">
            <a:spLocks noChangeArrowheads="1"/>
          </p:cNvSpPr>
          <p:nvPr/>
        </p:nvSpPr>
        <p:spPr bwMode="auto">
          <a:xfrm>
            <a:off x="6781800" y="3360738"/>
            <a:ext cx="296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-</a:t>
            </a:r>
          </a:p>
        </p:txBody>
      </p:sp>
      <p:sp>
        <p:nvSpPr>
          <p:cNvPr id="17462" name="Line 54"/>
          <p:cNvSpPr>
            <a:spLocks noChangeShapeType="1"/>
          </p:cNvSpPr>
          <p:nvPr/>
        </p:nvSpPr>
        <p:spPr bwMode="auto">
          <a:xfrm>
            <a:off x="7094538" y="4143375"/>
            <a:ext cx="830262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3" name="Text Box 55"/>
          <p:cNvSpPr txBox="1">
            <a:spLocks noChangeArrowheads="1"/>
          </p:cNvSpPr>
          <p:nvPr/>
        </p:nvSpPr>
        <p:spPr bwMode="auto">
          <a:xfrm>
            <a:off x="7170738" y="3595688"/>
            <a:ext cx="830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146</a:t>
            </a:r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7451725" y="3859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7162800" y="4144963"/>
            <a:ext cx="830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Arial Narrow" pitchFamily="34" charset="0"/>
              </a:rPr>
              <a:t>239</a:t>
            </a:r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3200400" y="533400"/>
            <a:ext cx="3200400" cy="5191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/>
              <a:t>Ai nhanh, ai ®óng?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1890713" y="45339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Arial Narrow" pitchFamily="34" charset="0"/>
              </a:rPr>
              <a:t>8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1711325" y="45339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Arial Narrow" pitchFamily="34" charset="0"/>
              </a:rPr>
              <a:t>8</a:t>
            </a: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1708150" y="4541838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Arial Narrow" pitchFamily="34" charset="0"/>
              </a:rPr>
              <a:t>7</a:t>
            </a:r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4419600" y="3078163"/>
            <a:ext cx="830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rial Narrow" pitchFamily="34" charset="0"/>
              </a:rPr>
              <a:t>17</a:t>
            </a:r>
          </a:p>
        </p:txBody>
      </p:sp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4821238" y="3692525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Arial Narrow" pitchFamily="34" charset="0"/>
              </a:rPr>
              <a:t>9</a:t>
            </a:r>
          </a:p>
        </p:txBody>
      </p:sp>
      <p:sp>
        <p:nvSpPr>
          <p:cNvPr id="52" name="Text Box 39"/>
          <p:cNvSpPr txBox="1">
            <a:spLocks noChangeArrowheads="1"/>
          </p:cNvSpPr>
          <p:nvPr/>
        </p:nvSpPr>
        <p:spPr bwMode="auto">
          <a:xfrm>
            <a:off x="4435475" y="3673475"/>
            <a:ext cx="830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Arial Narrow" pitchFamily="34" charset="0"/>
              </a:rPr>
              <a:t>186</a:t>
            </a:r>
          </a:p>
        </p:txBody>
      </p:sp>
      <p:sp>
        <p:nvSpPr>
          <p:cNvPr id="53" name="Text Box 39"/>
          <p:cNvSpPr txBox="1">
            <a:spLocks noChangeArrowheads="1"/>
          </p:cNvSpPr>
          <p:nvPr/>
        </p:nvSpPr>
        <p:spPr bwMode="auto">
          <a:xfrm>
            <a:off x="4621213" y="3686175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Arial Narrow" pitchFamily="34" charset="0"/>
              </a:rPr>
              <a:t>3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4425950" y="368776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.VnArial Narrow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485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1.96115E-6 L 0.02031 1.96115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 animBg="1"/>
      <p:bldP spid="17429" grpId="0" animBg="1"/>
      <p:bldP spid="17431" grpId="0" animBg="1"/>
      <p:bldP spid="17432" grpId="0"/>
      <p:bldP spid="17433" grpId="0"/>
      <p:bldP spid="17434" grpId="0" animBg="1"/>
      <p:bldP spid="17435" grpId="0"/>
      <p:bldP spid="17436" grpId="0"/>
      <p:bldP spid="17437" grpId="0"/>
      <p:bldP spid="17438" grpId="0" animBg="1"/>
      <p:bldP spid="17443" grpId="0"/>
      <p:bldP spid="17444" grpId="0" animBg="1"/>
      <p:bldP spid="17445" grpId="0"/>
      <p:bldP spid="17446" grpId="0"/>
      <p:bldP spid="17458" grpId="0"/>
      <p:bldP spid="17460" grpId="0"/>
      <p:bldP spid="17461" grpId="0"/>
      <p:bldP spid="17462" grpId="0" animBg="1"/>
      <p:bldP spid="17463" grpId="0"/>
      <p:bldP spid="17464" grpId="0"/>
      <p:bldP spid="17465" grpId="0"/>
      <p:bldP spid="17474" grpId="0" animBg="1"/>
      <p:bldP spid="47" grpId="0"/>
      <p:bldP spid="48" grpId="0"/>
      <p:bldP spid="48" grpId="1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AutoShape 8"/>
          <p:cNvSpPr>
            <a:spLocks noChangeArrowheads="1"/>
          </p:cNvSpPr>
          <p:nvPr/>
        </p:nvSpPr>
        <p:spPr bwMode="auto">
          <a:xfrm rot="10800000">
            <a:off x="-31315" y="1295400"/>
            <a:ext cx="8610600" cy="3581400"/>
          </a:xfrm>
          <a:prstGeom prst="wedgeRoundRectCallout">
            <a:avLst>
              <a:gd name="adj1" fmla="val 16259"/>
              <a:gd name="adj2" fmla="val 71009"/>
              <a:gd name="adj3" fmla="val 16667"/>
            </a:avLst>
          </a:prstGeom>
          <a:solidFill>
            <a:srgbClr val="FFCCFF"/>
          </a:solidFill>
          <a:ln>
            <a:noFill/>
          </a:ln>
          <a:effectLst>
            <a:prstShdw prst="shdw17" dist="17961" dir="2700000">
              <a:srgbClr val="99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/>
          <a:p>
            <a:r>
              <a:rPr lang="en-US" altLang="en-US" sz="2400" u="sng" dirty="0"/>
              <a:t>QUY TẮC </a:t>
            </a:r>
            <a:r>
              <a:rPr lang="en-US" altLang="en-US" sz="2400" b="1" dirty="0" err="1"/>
              <a:t>Trừ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số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chữ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số</a:t>
            </a:r>
            <a:r>
              <a:rPr lang="en-US" altLang="en-US" sz="2400" b="1" dirty="0"/>
              <a:t> (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nhớ</a:t>
            </a:r>
            <a:r>
              <a:rPr lang="en-US" altLang="en-US" sz="2400" b="1" dirty="0"/>
              <a:t> 1 </a:t>
            </a:r>
            <a:r>
              <a:rPr lang="en-US" altLang="en-US" sz="2400" b="1" dirty="0" err="1"/>
              <a:t>lần</a:t>
            </a:r>
            <a:r>
              <a:rPr lang="en-US" altLang="en-US" sz="2400" b="1" dirty="0"/>
              <a:t>)</a:t>
            </a:r>
          </a:p>
          <a:p>
            <a:r>
              <a:rPr lang="en-US" altLang="en-US" sz="2400" b="1" dirty="0">
                <a:solidFill>
                  <a:srgbClr val="0000CC"/>
                </a:solidFill>
              </a:rPr>
              <a:t>   </a:t>
            </a:r>
            <a:r>
              <a:rPr lang="en-US" alt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altLang="en-US" sz="2400" b="1" dirty="0">
                <a:solidFill>
                  <a:srgbClr val="FF0000"/>
                </a:solidFill>
              </a:rPr>
              <a:t> 1: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</a:rPr>
              <a:t>: 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   </a:t>
            </a:r>
            <a:r>
              <a:rPr lang="en-US" altLang="en-US" sz="2400" b="1" dirty="0" err="1">
                <a:solidFill>
                  <a:srgbClr val="0000CC"/>
                </a:solidFill>
              </a:rPr>
              <a:t>Viết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trừ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dưới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bị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trừ</a:t>
            </a:r>
            <a:r>
              <a:rPr lang="en-US" altLang="en-US" sz="2400" b="1" dirty="0">
                <a:solidFill>
                  <a:srgbClr val="0000CC"/>
                </a:solidFill>
              </a:rPr>
              <a:t>, </a:t>
            </a:r>
            <a:r>
              <a:rPr lang="en-US" altLang="en-US" sz="2400" b="1" dirty="0" err="1">
                <a:solidFill>
                  <a:srgbClr val="0000CC"/>
                </a:solidFill>
              </a:rPr>
              <a:t>sao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cho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các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chữ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số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cùng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hàng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thẳng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cột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với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nhau</a:t>
            </a:r>
            <a:r>
              <a:rPr lang="en-US" altLang="en-US" sz="2400" b="1" dirty="0">
                <a:solidFill>
                  <a:srgbClr val="0000CC"/>
                </a:solidFill>
              </a:rPr>
              <a:t>.</a:t>
            </a:r>
          </a:p>
          <a:p>
            <a:endParaRPr lang="en-US" altLang="en-US" sz="2400" b="1" dirty="0">
              <a:solidFill>
                <a:srgbClr val="0000CC"/>
              </a:solidFill>
            </a:endParaRPr>
          </a:p>
          <a:p>
            <a:r>
              <a:rPr lang="en-US" altLang="en-US" sz="2400" b="1" dirty="0">
                <a:solidFill>
                  <a:srgbClr val="0000CC"/>
                </a:solidFill>
              </a:rPr>
              <a:t>   </a:t>
            </a:r>
            <a:r>
              <a:rPr lang="en-US" alt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altLang="en-US" sz="2400" b="1" dirty="0">
                <a:solidFill>
                  <a:srgbClr val="FF0000"/>
                </a:solidFill>
              </a:rPr>
              <a:t> 2: </a:t>
            </a:r>
            <a:r>
              <a:rPr lang="en-US" altLang="en-US" sz="2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sz="2400" b="1" dirty="0">
                <a:solidFill>
                  <a:srgbClr val="333399"/>
                </a:solidFill>
              </a:rPr>
              <a:t>  </a:t>
            </a:r>
            <a:r>
              <a:rPr lang="en-US" altLang="en-US" sz="2400" b="1" dirty="0" err="1">
                <a:solidFill>
                  <a:srgbClr val="0070C0"/>
                </a:solidFill>
              </a:rPr>
              <a:t>Thực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hiện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trừ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theo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thứ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tự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từ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phải</a:t>
            </a:r>
            <a:r>
              <a:rPr lang="en-US" altLang="en-US" sz="2400" b="1" dirty="0">
                <a:solidFill>
                  <a:srgbClr val="0070C0"/>
                </a:solidFill>
              </a:rPr>
              <a:t> sang </a:t>
            </a:r>
            <a:r>
              <a:rPr lang="en-US" altLang="en-US" sz="2400" b="1" dirty="0" err="1">
                <a:solidFill>
                  <a:srgbClr val="0070C0"/>
                </a:solidFill>
              </a:rPr>
              <a:t>trái</a:t>
            </a:r>
            <a:r>
              <a:rPr lang="en-US" altLang="en-US" sz="2400" b="1" dirty="0">
                <a:solidFill>
                  <a:srgbClr val="0070C0"/>
                </a:solidFill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</a:rPr>
              <a:t>bắt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đầu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từ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hàng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đơn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vị</a:t>
            </a:r>
            <a:endParaRPr lang="en-US" altLang="en-US" sz="2400" b="1" dirty="0">
              <a:solidFill>
                <a:srgbClr val="0070C0"/>
              </a:solidFill>
            </a:endParaRPr>
          </a:p>
          <a:p>
            <a:endParaRPr lang="en-US" altLang="en-US" sz="2400" b="1" dirty="0">
              <a:solidFill>
                <a:srgbClr val="FF0000"/>
              </a:solidFill>
            </a:endParaRPr>
          </a:p>
          <a:p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  </a:t>
            </a:r>
            <a:r>
              <a:rPr lang="en-US" altLang="en-US" sz="2400" b="1" dirty="0" err="1">
                <a:cs typeface="Times New Roman" pitchFamily="18" charset="0"/>
              </a:rPr>
              <a:t>Lưu</a:t>
            </a:r>
            <a:r>
              <a:rPr lang="en-US" altLang="en-US" sz="2400" b="1" dirty="0">
                <a:cs typeface="Times New Roman" pitchFamily="18" charset="0"/>
              </a:rPr>
              <a:t> ý </a:t>
            </a:r>
            <a:r>
              <a:rPr lang="en-US" altLang="en-US" sz="2400" b="1" dirty="0" err="1">
                <a:cs typeface="Times New Roman" pitchFamily="18" charset="0"/>
              </a:rPr>
              <a:t>phần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nhớ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en-US" sz="2400" i="1" dirty="0"/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Cộng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thêm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vào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hàng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trước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của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số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trừ</a:t>
            </a:r>
            <a:r>
              <a:rPr lang="en-US" sz="2400" b="1" i="1" dirty="0">
                <a:solidFill>
                  <a:srgbClr val="FF0000"/>
                </a:solidFill>
              </a:rPr>
              <a:t>  </a:t>
            </a:r>
            <a:r>
              <a:rPr lang="en-US" sz="2400" b="1" i="1" dirty="0" err="1">
                <a:solidFill>
                  <a:srgbClr val="FF0000"/>
                </a:solidFill>
              </a:rPr>
              <a:t>trước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trừ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algn="ctr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73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73183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6021" y="981900"/>
            <a:ext cx="5591958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Về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nhà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: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Học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bài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+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làm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vở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bài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tập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Toán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2919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1277938" y="2266950"/>
            <a:ext cx="1160462" cy="116046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89275" y="2276475"/>
            <a:ext cx="1160463" cy="1162050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99025" y="2266950"/>
            <a:ext cx="1162050" cy="116046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10363" y="2266950"/>
            <a:ext cx="1160462" cy="116046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pic>
        <p:nvPicPr>
          <p:cNvPr id="922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238125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42570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439988"/>
            <a:ext cx="8143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2468563"/>
            <a:ext cx="814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: Rounded Corners 27"/>
          <p:cNvSpPr/>
          <p:nvPr/>
        </p:nvSpPr>
        <p:spPr>
          <a:xfrm>
            <a:off x="1058863" y="3429000"/>
            <a:ext cx="16002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Chuẩn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bị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đầy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đủ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sách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vở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,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đồ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dùng</a:t>
            </a:r>
            <a:endParaRPr lang="zh-CN" altLang="en-US" sz="2400" dirty="0">
              <a:solidFill>
                <a:srgbClr val="1F497D">
                  <a:lumMod val="50000"/>
                </a:srgbClr>
              </a:solidFill>
              <a:latin typeface="Toaato"/>
              <a:sym typeface="+mn-ea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2870200" y="3429000"/>
            <a:ext cx="1598613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Tập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trung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lắng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nghe</a:t>
            </a:r>
            <a:endParaRPr lang="zh-CN" altLang="en-US" sz="2400" dirty="0">
              <a:solidFill>
                <a:srgbClr val="1F497D">
                  <a:lumMod val="50000"/>
                </a:srgbClr>
              </a:solidFill>
              <a:latin typeface="Toaato"/>
              <a:sym typeface="+mn-ea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4679950" y="3429000"/>
            <a:ext cx="16002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Chủ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động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ghi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chép</a:t>
            </a:r>
            <a:endParaRPr lang="zh-CN" altLang="en-US" sz="2400" dirty="0">
              <a:solidFill>
                <a:srgbClr val="1F497D">
                  <a:lumMod val="50000"/>
                </a:srgbClr>
              </a:solidFill>
              <a:latin typeface="Toaato"/>
              <a:sym typeface="+mn-ea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6491288" y="3429000"/>
            <a:ext cx="1598612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Thực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hành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yêu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cầu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của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giáo</a:t>
            </a:r>
            <a:r>
              <a:rPr lang="en-US" altLang="zh-CN" sz="2400" dirty="0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 </a:t>
            </a:r>
            <a:r>
              <a:rPr lang="en-US" altLang="zh-CN" sz="2400" dirty="0" err="1">
                <a:solidFill>
                  <a:srgbClr val="1F497D">
                    <a:lumMod val="50000"/>
                  </a:srgbClr>
                </a:solidFill>
                <a:latin typeface="Toaato"/>
                <a:sym typeface="+mn-ea"/>
              </a:rPr>
              <a:t>viên</a:t>
            </a:r>
            <a:endParaRPr lang="zh-CN" altLang="en-US" sz="2400" dirty="0">
              <a:solidFill>
                <a:srgbClr val="1F497D">
                  <a:lumMod val="50000"/>
                </a:srgbClr>
              </a:solidFill>
              <a:latin typeface="Toaato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325563"/>
            <a:ext cx="9144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374775" y="1071563"/>
            <a:ext cx="6394450" cy="51117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spc="4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400" b="1" spc="45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2547369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09600" y="2849563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487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2125" y="1038225"/>
            <a:ext cx="2133600" cy="763588"/>
            <a:chOff x="336" y="960"/>
            <a:chExt cx="1344" cy="481"/>
          </a:xfrm>
        </p:grpSpPr>
        <p:sp>
          <p:nvSpPr>
            <p:cNvPr id="24599" name="AutoShape 9"/>
            <p:cNvSpPr>
              <a:spLocks noChangeArrowheads="1"/>
            </p:cNvSpPr>
            <p:nvPr/>
          </p:nvSpPr>
          <p:spPr bwMode="gray">
            <a:xfrm>
              <a:off x="336" y="960"/>
              <a:ext cx="1344" cy="43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Times New Roman" pitchFamily="18" charset="0"/>
                </a:rPr>
                <a:t>    </a:t>
              </a:r>
              <a:r>
                <a:rPr lang="en-US" sz="3200" b="1">
                  <a:latin typeface="Times New Roman" pitchFamily="18" charset="0"/>
                </a:rPr>
                <a:t>Tính:</a:t>
              </a:r>
            </a:p>
          </p:txBody>
        </p:sp>
        <p:grpSp>
          <p:nvGrpSpPr>
            <p:cNvPr id="24600" name="Group 10"/>
            <p:cNvGrpSpPr>
              <a:grpSpLocks/>
            </p:cNvGrpSpPr>
            <p:nvPr/>
          </p:nvGrpSpPr>
          <p:grpSpPr bwMode="auto">
            <a:xfrm>
              <a:off x="396" y="1023"/>
              <a:ext cx="420" cy="418"/>
              <a:chOff x="396" y="971"/>
              <a:chExt cx="420" cy="418"/>
            </a:xfrm>
          </p:grpSpPr>
          <p:grpSp>
            <p:nvGrpSpPr>
              <p:cNvPr id="24601" name="Group 11"/>
              <p:cNvGrpSpPr>
                <a:grpSpLocks/>
              </p:cNvGrpSpPr>
              <p:nvPr/>
            </p:nvGrpSpPr>
            <p:grpSpPr bwMode="auto">
              <a:xfrm>
                <a:off x="396" y="971"/>
                <a:ext cx="420" cy="418"/>
                <a:chOff x="999" y="3120"/>
                <a:chExt cx="768" cy="951"/>
              </a:xfrm>
            </p:grpSpPr>
            <p:sp>
              <p:nvSpPr>
                <p:cNvPr id="24603" name="AutoShape 12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" name="Freeform 13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4" cy="373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2" name="Text Box 14"/>
                <p:cNvSpPr txBox="1">
                  <a:spLocks noChangeArrowheads="1"/>
                </p:cNvSpPr>
                <p:nvPr/>
              </p:nvSpPr>
              <p:spPr bwMode="gray">
                <a:xfrm>
                  <a:off x="1268" y="3327"/>
                  <a:ext cx="212" cy="74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24602" name="Text Box 15"/>
              <p:cNvSpPr txBox="1">
                <a:spLocks noChangeArrowheads="1"/>
              </p:cNvSpPr>
              <p:nvPr/>
            </p:nvSpPr>
            <p:spPr bwMode="auto">
              <a:xfrm>
                <a:off x="491" y="977"/>
                <a:ext cx="22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92100" y="1941513"/>
            <a:ext cx="1295400" cy="1066800"/>
            <a:chOff x="288" y="1776"/>
            <a:chExt cx="816" cy="672"/>
          </a:xfrm>
        </p:grpSpPr>
        <p:sp>
          <p:nvSpPr>
            <p:cNvPr id="24596" name="Text Box 17"/>
            <p:cNvSpPr txBox="1">
              <a:spLocks noChangeArrowheads="1"/>
            </p:cNvSpPr>
            <p:nvPr/>
          </p:nvSpPr>
          <p:spPr bwMode="auto">
            <a:xfrm>
              <a:off x="362" y="1776"/>
              <a:ext cx="74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   </a:t>
              </a:r>
              <a:r>
                <a:rPr lang="en-US" sz="3200" b="1">
                  <a:solidFill>
                    <a:srgbClr val="000099"/>
                  </a:solidFill>
                  <a:latin typeface="Times New Roman" pitchFamily="18" charset="0"/>
                </a:rPr>
                <a:t>367</a:t>
              </a:r>
            </a:p>
            <a:p>
              <a:pPr eaLnBrk="1" hangingPunct="1"/>
              <a:r>
                <a:rPr lang="en-US" sz="3200" b="1">
                  <a:solidFill>
                    <a:srgbClr val="000099"/>
                  </a:solidFill>
                  <a:latin typeface="Times New Roman" pitchFamily="18" charset="0"/>
                </a:rPr>
                <a:t>  120</a:t>
              </a:r>
            </a:p>
          </p:txBody>
        </p:sp>
        <p:sp>
          <p:nvSpPr>
            <p:cNvPr id="24597" name="Text Box 18"/>
            <p:cNvSpPr txBox="1">
              <a:spLocks noChangeArrowheads="1"/>
            </p:cNvSpPr>
            <p:nvPr/>
          </p:nvSpPr>
          <p:spPr bwMode="auto">
            <a:xfrm>
              <a:off x="288" y="1946"/>
              <a:ext cx="29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0099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4598" name="Line 19"/>
            <p:cNvSpPr>
              <a:spLocks noChangeShapeType="1"/>
            </p:cNvSpPr>
            <p:nvPr/>
          </p:nvSpPr>
          <p:spPr bwMode="auto">
            <a:xfrm>
              <a:off x="384" y="2400"/>
              <a:ext cx="57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819400" y="1905000"/>
            <a:ext cx="1295400" cy="1066800"/>
            <a:chOff x="288" y="1776"/>
            <a:chExt cx="816" cy="672"/>
          </a:xfrm>
        </p:grpSpPr>
        <p:sp>
          <p:nvSpPr>
            <p:cNvPr id="24593" name="Text Box 21"/>
            <p:cNvSpPr txBox="1">
              <a:spLocks noChangeArrowheads="1"/>
            </p:cNvSpPr>
            <p:nvPr/>
          </p:nvSpPr>
          <p:spPr bwMode="auto">
            <a:xfrm>
              <a:off x="362" y="1776"/>
              <a:ext cx="74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   </a:t>
              </a:r>
              <a:r>
                <a:rPr lang="en-US" sz="3200" b="1">
                  <a:solidFill>
                    <a:srgbClr val="000099"/>
                  </a:solidFill>
                  <a:latin typeface="Times New Roman" pitchFamily="18" charset="0"/>
                </a:rPr>
                <a:t>487</a:t>
              </a:r>
            </a:p>
            <a:p>
              <a:pPr eaLnBrk="1" hangingPunct="1"/>
              <a:r>
                <a:rPr lang="en-US" sz="3200" b="1">
                  <a:solidFill>
                    <a:srgbClr val="000099"/>
                  </a:solidFill>
                  <a:latin typeface="Times New Roman" pitchFamily="18" charset="0"/>
                </a:rPr>
                <a:t>  302</a:t>
              </a:r>
            </a:p>
          </p:txBody>
        </p:sp>
        <p:sp>
          <p:nvSpPr>
            <p:cNvPr id="24594" name="Text Box 22"/>
            <p:cNvSpPr txBox="1">
              <a:spLocks noChangeArrowheads="1"/>
            </p:cNvSpPr>
            <p:nvPr/>
          </p:nvSpPr>
          <p:spPr bwMode="auto">
            <a:xfrm>
              <a:off x="288" y="1946"/>
              <a:ext cx="29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0099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4595" name="Line 23"/>
            <p:cNvSpPr>
              <a:spLocks noChangeShapeType="1"/>
            </p:cNvSpPr>
            <p:nvPr/>
          </p:nvSpPr>
          <p:spPr bwMode="auto">
            <a:xfrm>
              <a:off x="384" y="2400"/>
              <a:ext cx="57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021263" y="1863725"/>
            <a:ext cx="1295400" cy="1066800"/>
            <a:chOff x="288" y="1776"/>
            <a:chExt cx="816" cy="672"/>
          </a:xfrm>
        </p:grpSpPr>
        <p:sp>
          <p:nvSpPr>
            <p:cNvPr id="24590" name="Text Box 25"/>
            <p:cNvSpPr txBox="1">
              <a:spLocks noChangeArrowheads="1"/>
            </p:cNvSpPr>
            <p:nvPr/>
          </p:nvSpPr>
          <p:spPr bwMode="auto">
            <a:xfrm>
              <a:off x="362" y="1776"/>
              <a:ext cx="74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   </a:t>
              </a:r>
              <a:r>
                <a:rPr lang="en-US" sz="3200" b="1">
                  <a:solidFill>
                    <a:srgbClr val="000099"/>
                  </a:solidFill>
                  <a:latin typeface="Times New Roman" pitchFamily="18" charset="0"/>
                </a:rPr>
                <a:t> 85</a:t>
              </a:r>
            </a:p>
            <a:p>
              <a:pPr eaLnBrk="1" hangingPunct="1"/>
              <a:r>
                <a:rPr lang="en-US" sz="3200" b="1">
                  <a:solidFill>
                    <a:srgbClr val="000099"/>
                  </a:solidFill>
                  <a:latin typeface="Times New Roman" pitchFamily="18" charset="0"/>
                </a:rPr>
                <a:t>   72</a:t>
              </a:r>
            </a:p>
          </p:txBody>
        </p:sp>
        <p:sp>
          <p:nvSpPr>
            <p:cNvPr id="24591" name="Text Box 26"/>
            <p:cNvSpPr txBox="1">
              <a:spLocks noChangeArrowheads="1"/>
            </p:cNvSpPr>
            <p:nvPr/>
          </p:nvSpPr>
          <p:spPr bwMode="auto">
            <a:xfrm>
              <a:off x="288" y="1946"/>
              <a:ext cx="29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0099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4592" name="Line 27"/>
            <p:cNvSpPr>
              <a:spLocks noChangeShapeType="1"/>
            </p:cNvSpPr>
            <p:nvPr/>
          </p:nvSpPr>
          <p:spPr bwMode="auto">
            <a:xfrm>
              <a:off x="384" y="2400"/>
              <a:ext cx="57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7239000" y="1828800"/>
            <a:ext cx="1295400" cy="1066800"/>
            <a:chOff x="288" y="1776"/>
            <a:chExt cx="816" cy="672"/>
          </a:xfrm>
        </p:grpSpPr>
        <p:sp>
          <p:nvSpPr>
            <p:cNvPr id="24587" name="Text Box 29"/>
            <p:cNvSpPr txBox="1">
              <a:spLocks noChangeArrowheads="1"/>
            </p:cNvSpPr>
            <p:nvPr/>
          </p:nvSpPr>
          <p:spPr bwMode="auto">
            <a:xfrm>
              <a:off x="362" y="1776"/>
              <a:ext cx="74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   </a:t>
              </a:r>
              <a:r>
                <a:rPr lang="en-US" sz="3200" b="1">
                  <a:solidFill>
                    <a:srgbClr val="000099"/>
                  </a:solidFill>
                  <a:latin typeface="Times New Roman" pitchFamily="18" charset="0"/>
                </a:rPr>
                <a:t>108</a:t>
              </a:r>
            </a:p>
            <a:p>
              <a:pPr eaLnBrk="1" hangingPunct="1"/>
              <a:r>
                <a:rPr lang="en-US" sz="3200" b="1">
                  <a:solidFill>
                    <a:srgbClr val="000099"/>
                  </a:solidFill>
                  <a:latin typeface="Times New Roman" pitchFamily="18" charset="0"/>
                </a:rPr>
                <a:t>    75</a:t>
              </a:r>
            </a:p>
          </p:txBody>
        </p:sp>
        <p:sp>
          <p:nvSpPr>
            <p:cNvPr id="24588" name="Text Box 30"/>
            <p:cNvSpPr txBox="1">
              <a:spLocks noChangeArrowheads="1"/>
            </p:cNvSpPr>
            <p:nvPr/>
          </p:nvSpPr>
          <p:spPr bwMode="auto">
            <a:xfrm>
              <a:off x="288" y="1946"/>
              <a:ext cx="29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0099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4589" name="Line 31"/>
            <p:cNvSpPr>
              <a:spLocks noChangeShapeType="1"/>
            </p:cNvSpPr>
            <p:nvPr/>
          </p:nvSpPr>
          <p:spPr bwMode="auto">
            <a:xfrm>
              <a:off x="384" y="2400"/>
              <a:ext cx="57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109913" y="281305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789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5257800" y="2763838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157         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7597775" y="27432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183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920750" y="381000"/>
            <a:ext cx="6966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</a:rPr>
              <a:t>BÀI CŨ: </a:t>
            </a:r>
            <a:r>
              <a:rPr lang="en-US" sz="3600" b="1" dirty="0" err="1">
                <a:latin typeface="Times New Roman" pitchFamily="18" charset="0"/>
              </a:rPr>
              <a:t>Chữa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</a:rPr>
              <a:t> tr. 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64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80" grpId="0"/>
      <p:bldP spid="2081" grpId="0"/>
      <p:bldP spid="2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914400"/>
            <a:ext cx="3657600" cy="717550"/>
            <a:chOff x="336" y="1024"/>
            <a:chExt cx="2304" cy="452"/>
          </a:xfrm>
        </p:grpSpPr>
        <p:sp>
          <p:nvSpPr>
            <p:cNvPr id="25633" name="AutoShape 3"/>
            <p:cNvSpPr>
              <a:spLocks noChangeArrowheads="1"/>
            </p:cNvSpPr>
            <p:nvPr/>
          </p:nvSpPr>
          <p:spPr bwMode="gray">
            <a:xfrm>
              <a:off x="336" y="1024"/>
              <a:ext cx="2304" cy="33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Times New Roman" pitchFamily="18" charset="0"/>
                </a:rPr>
                <a:t>       Đặt tính rồi tính :</a:t>
              </a:r>
            </a:p>
          </p:txBody>
        </p:sp>
        <p:grpSp>
          <p:nvGrpSpPr>
            <p:cNvPr id="25634" name="Group 4"/>
            <p:cNvGrpSpPr>
              <a:grpSpLocks/>
            </p:cNvGrpSpPr>
            <p:nvPr/>
          </p:nvGrpSpPr>
          <p:grpSpPr bwMode="auto">
            <a:xfrm>
              <a:off x="396" y="1032"/>
              <a:ext cx="420" cy="444"/>
              <a:chOff x="396" y="1153"/>
              <a:chExt cx="420" cy="444"/>
            </a:xfrm>
          </p:grpSpPr>
          <p:grpSp>
            <p:nvGrpSpPr>
              <p:cNvPr id="25635" name="Group 5"/>
              <p:cNvGrpSpPr>
                <a:grpSpLocks/>
              </p:cNvGrpSpPr>
              <p:nvPr/>
            </p:nvGrpSpPr>
            <p:grpSpPr bwMode="auto">
              <a:xfrm>
                <a:off x="396" y="1199"/>
                <a:ext cx="420" cy="398"/>
                <a:chOff x="999" y="3120"/>
                <a:chExt cx="768" cy="1158"/>
              </a:xfrm>
            </p:grpSpPr>
            <p:sp>
              <p:nvSpPr>
                <p:cNvPr id="25637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" name="Freeform 7"/>
                <p:cNvSpPr>
                  <a:spLocks/>
                </p:cNvSpPr>
                <p:nvPr/>
              </p:nvSpPr>
              <p:spPr bwMode="gray">
                <a:xfrm>
                  <a:off x="1047" y="3167"/>
                  <a:ext cx="384" cy="375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80" name="Text Box 8"/>
                <p:cNvSpPr txBox="1">
                  <a:spLocks noChangeArrowheads="1"/>
                </p:cNvSpPr>
                <p:nvPr/>
              </p:nvSpPr>
              <p:spPr bwMode="gray">
                <a:xfrm>
                  <a:off x="1268" y="3327"/>
                  <a:ext cx="212" cy="95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25636" name="Text Box 9"/>
              <p:cNvSpPr txBox="1">
                <a:spLocks noChangeArrowheads="1"/>
              </p:cNvSpPr>
              <p:nvPr/>
            </p:nvSpPr>
            <p:spPr bwMode="auto">
              <a:xfrm>
                <a:off x="491" y="1153"/>
                <a:ext cx="22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066800" y="1749425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367 + 125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066800" y="3798888"/>
            <a:ext cx="190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487 + 130</a:t>
            </a:r>
            <a:r>
              <a:rPr lang="en-US" sz="28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33400" y="1749425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a)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255838"/>
            <a:ext cx="1295400" cy="1528762"/>
            <a:chOff x="720" y="1965"/>
            <a:chExt cx="816" cy="963"/>
          </a:xfrm>
        </p:grpSpPr>
        <p:sp>
          <p:nvSpPr>
            <p:cNvPr id="25628" name="Text Box 17"/>
            <p:cNvSpPr txBox="1">
              <a:spLocks noChangeArrowheads="1"/>
            </p:cNvSpPr>
            <p:nvPr/>
          </p:nvSpPr>
          <p:spPr bwMode="auto">
            <a:xfrm>
              <a:off x="920" y="2563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990000"/>
                  </a:solidFill>
                  <a:latin typeface="Times New Roman" pitchFamily="18" charset="0"/>
                </a:rPr>
                <a:t>492</a:t>
              </a:r>
            </a:p>
          </p:txBody>
        </p:sp>
        <p:grpSp>
          <p:nvGrpSpPr>
            <p:cNvPr id="25629" name="Group 18"/>
            <p:cNvGrpSpPr>
              <a:grpSpLocks/>
            </p:cNvGrpSpPr>
            <p:nvPr/>
          </p:nvGrpSpPr>
          <p:grpSpPr bwMode="auto">
            <a:xfrm>
              <a:off x="720" y="1965"/>
              <a:ext cx="816" cy="672"/>
              <a:chOff x="288" y="1776"/>
              <a:chExt cx="816" cy="672"/>
            </a:xfrm>
          </p:grpSpPr>
          <p:sp>
            <p:nvSpPr>
              <p:cNvPr id="25630" name="Text Box 19"/>
              <p:cNvSpPr txBox="1">
                <a:spLocks noChangeArrowheads="1"/>
              </p:cNvSpPr>
              <p:nvPr/>
            </p:nvSpPr>
            <p:spPr bwMode="auto">
              <a:xfrm>
                <a:off x="362" y="1776"/>
                <a:ext cx="74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/>
                  <a:t>   </a:t>
                </a:r>
                <a:r>
                  <a:rPr lang="en-US" sz="3200" b="1">
                    <a:solidFill>
                      <a:srgbClr val="000099"/>
                    </a:solidFill>
                    <a:latin typeface="Times New Roman" pitchFamily="18" charset="0"/>
                  </a:rPr>
                  <a:t>367</a:t>
                </a:r>
              </a:p>
              <a:p>
                <a:pPr eaLnBrk="1" hangingPunct="1"/>
                <a:r>
                  <a:rPr lang="en-US" sz="3200" b="1">
                    <a:solidFill>
                      <a:srgbClr val="000099"/>
                    </a:solidFill>
                    <a:latin typeface="Times New Roman" pitchFamily="18" charset="0"/>
                  </a:rPr>
                  <a:t>  125</a:t>
                </a:r>
              </a:p>
            </p:txBody>
          </p:sp>
          <p:sp>
            <p:nvSpPr>
              <p:cNvPr id="25631" name="Text Box 20"/>
              <p:cNvSpPr txBox="1">
                <a:spLocks noChangeArrowheads="1"/>
              </p:cNvSpPr>
              <p:nvPr/>
            </p:nvSpPr>
            <p:spPr bwMode="auto">
              <a:xfrm>
                <a:off x="288" y="1946"/>
                <a:ext cx="29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rgbClr val="000099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25632" name="Line 21"/>
              <p:cNvSpPr>
                <a:spLocks noChangeShapeType="1"/>
              </p:cNvSpPr>
              <p:nvPr/>
            </p:nvSpPr>
            <p:spPr bwMode="auto">
              <a:xfrm>
                <a:off x="384" y="2400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177925" y="4351338"/>
            <a:ext cx="1295400" cy="1528762"/>
            <a:chOff x="720" y="1965"/>
            <a:chExt cx="816" cy="963"/>
          </a:xfrm>
        </p:grpSpPr>
        <p:sp>
          <p:nvSpPr>
            <p:cNvPr id="25623" name="Text Box 23"/>
            <p:cNvSpPr txBox="1">
              <a:spLocks noChangeArrowheads="1"/>
            </p:cNvSpPr>
            <p:nvPr/>
          </p:nvSpPr>
          <p:spPr bwMode="auto">
            <a:xfrm>
              <a:off x="920" y="2563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990000"/>
                  </a:solidFill>
                  <a:latin typeface="Times New Roman" pitchFamily="18" charset="0"/>
                </a:rPr>
                <a:t>617</a:t>
              </a:r>
            </a:p>
          </p:txBody>
        </p:sp>
        <p:grpSp>
          <p:nvGrpSpPr>
            <p:cNvPr id="25624" name="Group 24"/>
            <p:cNvGrpSpPr>
              <a:grpSpLocks/>
            </p:cNvGrpSpPr>
            <p:nvPr/>
          </p:nvGrpSpPr>
          <p:grpSpPr bwMode="auto">
            <a:xfrm>
              <a:off x="720" y="1965"/>
              <a:ext cx="816" cy="672"/>
              <a:chOff x="288" y="1776"/>
              <a:chExt cx="816" cy="672"/>
            </a:xfrm>
          </p:grpSpPr>
          <p:sp>
            <p:nvSpPr>
              <p:cNvPr id="25625" name="Text Box 25"/>
              <p:cNvSpPr txBox="1">
                <a:spLocks noChangeArrowheads="1"/>
              </p:cNvSpPr>
              <p:nvPr/>
            </p:nvSpPr>
            <p:spPr bwMode="auto">
              <a:xfrm>
                <a:off x="362" y="1776"/>
                <a:ext cx="74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/>
                  <a:t>   </a:t>
                </a:r>
                <a:r>
                  <a:rPr lang="en-US" sz="3200" b="1">
                    <a:solidFill>
                      <a:srgbClr val="000099"/>
                    </a:solidFill>
                    <a:latin typeface="Times New Roman" pitchFamily="18" charset="0"/>
                  </a:rPr>
                  <a:t>487</a:t>
                </a:r>
              </a:p>
              <a:p>
                <a:pPr eaLnBrk="1" hangingPunct="1"/>
                <a:r>
                  <a:rPr lang="en-US" sz="3200" b="1">
                    <a:solidFill>
                      <a:srgbClr val="000099"/>
                    </a:solidFill>
                    <a:latin typeface="Times New Roman" pitchFamily="18" charset="0"/>
                  </a:rPr>
                  <a:t>  130</a:t>
                </a:r>
              </a:p>
            </p:txBody>
          </p:sp>
          <p:sp>
            <p:nvSpPr>
              <p:cNvPr id="25626" name="Text Box 26"/>
              <p:cNvSpPr txBox="1">
                <a:spLocks noChangeArrowheads="1"/>
              </p:cNvSpPr>
              <p:nvPr/>
            </p:nvSpPr>
            <p:spPr bwMode="auto">
              <a:xfrm>
                <a:off x="288" y="1946"/>
                <a:ext cx="29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rgbClr val="000099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25627" name="Line 27"/>
              <p:cNvSpPr>
                <a:spLocks noChangeShapeType="1"/>
              </p:cNvSpPr>
              <p:nvPr/>
            </p:nvSpPr>
            <p:spPr bwMode="auto">
              <a:xfrm>
                <a:off x="384" y="2400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6019800" y="1700213"/>
            <a:ext cx="190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93 + 58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5486400" y="1700213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b)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6096000" y="3652838"/>
            <a:ext cx="190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168 + 503</a:t>
            </a: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6002338" y="2190750"/>
            <a:ext cx="1295400" cy="1528763"/>
            <a:chOff x="720" y="1965"/>
            <a:chExt cx="816" cy="963"/>
          </a:xfrm>
        </p:grpSpPr>
        <p:sp>
          <p:nvSpPr>
            <p:cNvPr id="25618" name="Text Box 32"/>
            <p:cNvSpPr txBox="1">
              <a:spLocks noChangeArrowheads="1"/>
            </p:cNvSpPr>
            <p:nvPr/>
          </p:nvSpPr>
          <p:spPr bwMode="auto">
            <a:xfrm>
              <a:off x="920" y="2563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990000"/>
                  </a:solidFill>
                  <a:latin typeface="Times New Roman" pitchFamily="18" charset="0"/>
                </a:rPr>
                <a:t>151</a:t>
              </a:r>
            </a:p>
          </p:txBody>
        </p:sp>
        <p:grpSp>
          <p:nvGrpSpPr>
            <p:cNvPr id="25619" name="Group 33"/>
            <p:cNvGrpSpPr>
              <a:grpSpLocks/>
            </p:cNvGrpSpPr>
            <p:nvPr/>
          </p:nvGrpSpPr>
          <p:grpSpPr bwMode="auto">
            <a:xfrm>
              <a:off x="720" y="1965"/>
              <a:ext cx="816" cy="672"/>
              <a:chOff x="288" y="1776"/>
              <a:chExt cx="816" cy="672"/>
            </a:xfrm>
          </p:grpSpPr>
          <p:sp>
            <p:nvSpPr>
              <p:cNvPr id="25620" name="Text Box 34"/>
              <p:cNvSpPr txBox="1">
                <a:spLocks noChangeArrowheads="1"/>
              </p:cNvSpPr>
              <p:nvPr/>
            </p:nvSpPr>
            <p:spPr bwMode="auto">
              <a:xfrm>
                <a:off x="362" y="1776"/>
                <a:ext cx="74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/>
                  <a:t>    </a:t>
                </a:r>
                <a:r>
                  <a:rPr lang="en-US" sz="3200" b="1">
                    <a:solidFill>
                      <a:srgbClr val="000099"/>
                    </a:solidFill>
                    <a:latin typeface="Times New Roman" pitchFamily="18" charset="0"/>
                  </a:rPr>
                  <a:t>93</a:t>
                </a:r>
              </a:p>
              <a:p>
                <a:pPr eaLnBrk="1" hangingPunct="1"/>
                <a:r>
                  <a:rPr lang="en-US" sz="3200" b="1">
                    <a:solidFill>
                      <a:srgbClr val="000099"/>
                    </a:solidFill>
                    <a:latin typeface="Times New Roman" pitchFamily="18" charset="0"/>
                  </a:rPr>
                  <a:t>   58</a:t>
                </a:r>
              </a:p>
            </p:txBody>
          </p:sp>
          <p:sp>
            <p:nvSpPr>
              <p:cNvPr id="25621" name="Text Box 35"/>
              <p:cNvSpPr txBox="1">
                <a:spLocks noChangeArrowheads="1"/>
              </p:cNvSpPr>
              <p:nvPr/>
            </p:nvSpPr>
            <p:spPr bwMode="auto">
              <a:xfrm>
                <a:off x="288" y="1946"/>
                <a:ext cx="29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rgbClr val="000099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25622" name="Line 36"/>
              <p:cNvSpPr>
                <a:spLocks noChangeShapeType="1"/>
              </p:cNvSpPr>
              <p:nvPr/>
            </p:nvSpPr>
            <p:spPr bwMode="auto">
              <a:xfrm>
                <a:off x="384" y="2400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6172200" y="4289425"/>
            <a:ext cx="1295400" cy="1528763"/>
            <a:chOff x="720" y="1965"/>
            <a:chExt cx="816" cy="963"/>
          </a:xfrm>
        </p:grpSpPr>
        <p:sp>
          <p:nvSpPr>
            <p:cNvPr id="25613" name="Text Box 38"/>
            <p:cNvSpPr txBox="1">
              <a:spLocks noChangeArrowheads="1"/>
            </p:cNvSpPr>
            <p:nvPr/>
          </p:nvSpPr>
          <p:spPr bwMode="auto">
            <a:xfrm>
              <a:off x="920" y="2563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990000"/>
                  </a:solidFill>
                  <a:latin typeface="Times New Roman" pitchFamily="18" charset="0"/>
                </a:rPr>
                <a:t>671</a:t>
              </a:r>
            </a:p>
          </p:txBody>
        </p:sp>
        <p:grpSp>
          <p:nvGrpSpPr>
            <p:cNvPr id="25614" name="Group 39"/>
            <p:cNvGrpSpPr>
              <a:grpSpLocks/>
            </p:cNvGrpSpPr>
            <p:nvPr/>
          </p:nvGrpSpPr>
          <p:grpSpPr bwMode="auto">
            <a:xfrm>
              <a:off x="720" y="1965"/>
              <a:ext cx="816" cy="672"/>
              <a:chOff x="288" y="1776"/>
              <a:chExt cx="816" cy="672"/>
            </a:xfrm>
          </p:grpSpPr>
          <p:sp>
            <p:nvSpPr>
              <p:cNvPr id="25615" name="Text Box 40"/>
              <p:cNvSpPr txBox="1">
                <a:spLocks noChangeArrowheads="1"/>
              </p:cNvSpPr>
              <p:nvPr/>
            </p:nvSpPr>
            <p:spPr bwMode="auto">
              <a:xfrm>
                <a:off x="362" y="1776"/>
                <a:ext cx="74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/>
                  <a:t>   </a:t>
                </a:r>
                <a:r>
                  <a:rPr lang="en-US" sz="3200" b="1">
                    <a:solidFill>
                      <a:srgbClr val="000099"/>
                    </a:solidFill>
                    <a:latin typeface="Times New Roman" pitchFamily="18" charset="0"/>
                  </a:rPr>
                  <a:t>168</a:t>
                </a:r>
              </a:p>
              <a:p>
                <a:pPr eaLnBrk="1" hangingPunct="1"/>
                <a:r>
                  <a:rPr lang="en-US" sz="3200" b="1">
                    <a:solidFill>
                      <a:srgbClr val="000099"/>
                    </a:solidFill>
                    <a:latin typeface="Times New Roman" pitchFamily="18" charset="0"/>
                  </a:rPr>
                  <a:t>  503</a:t>
                </a:r>
              </a:p>
            </p:txBody>
          </p:sp>
          <p:sp>
            <p:nvSpPr>
              <p:cNvPr id="25616" name="Text Box 41"/>
              <p:cNvSpPr txBox="1">
                <a:spLocks noChangeArrowheads="1"/>
              </p:cNvSpPr>
              <p:nvPr/>
            </p:nvSpPr>
            <p:spPr bwMode="auto">
              <a:xfrm>
                <a:off x="288" y="1946"/>
                <a:ext cx="29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rgbClr val="000099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25617" name="Line 42"/>
              <p:cNvSpPr>
                <a:spLocks noChangeShapeType="1"/>
              </p:cNvSpPr>
              <p:nvPr/>
            </p:nvSpPr>
            <p:spPr bwMode="auto">
              <a:xfrm>
                <a:off x="384" y="2400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3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3" grpId="0"/>
      <p:bldP spid="3084" grpId="0"/>
      <p:bldP spid="3100" grpId="0"/>
      <p:bldP spid="3101" grpId="0"/>
      <p:bldP spid="3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435100"/>
            <a:ext cx="666750" cy="684213"/>
            <a:chOff x="588" y="1291"/>
            <a:chExt cx="420" cy="431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588" y="1291"/>
              <a:ext cx="420" cy="431"/>
              <a:chOff x="999" y="3120"/>
              <a:chExt cx="768" cy="859"/>
            </a:xfrm>
          </p:grpSpPr>
          <p:sp>
            <p:nvSpPr>
              <p:cNvPr id="26634" name="AutoShape 6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6699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gray">
              <a:xfrm>
                <a:off x="1047" y="3168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Text Box 8"/>
              <p:cNvSpPr txBox="1">
                <a:spLocks noChangeArrowheads="1"/>
              </p:cNvSpPr>
              <p:nvPr/>
            </p:nvSpPr>
            <p:spPr bwMode="gray">
              <a:xfrm>
                <a:off x="1268" y="3327"/>
                <a:ext cx="212" cy="6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endPara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683" y="1315"/>
              <a:ext cx="22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371600" y="1425575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latin typeface="Times New Roman" pitchFamily="18" charset="0"/>
              </a:rPr>
              <a:t>Giải bài toán theo tóm tắt sau: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481138" y="1957388"/>
            <a:ext cx="571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latin typeface="Times New Roman" pitchFamily="18" charset="0"/>
              </a:rPr>
              <a:t>Thùng thứ nhất có :  125 lít dầu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524000" y="2501900"/>
            <a:ext cx="571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latin typeface="Times New Roman" pitchFamily="18" charset="0"/>
              </a:rPr>
              <a:t>Thùng thứ hai có :  135 lít dầu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600200" y="3035300"/>
            <a:ext cx="571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latin typeface="Times New Roman" pitchFamily="18" charset="0"/>
              </a:rPr>
              <a:t>Cả hai thùng có  : … lít dầu?</a:t>
            </a: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gray">
          <a:xfrm>
            <a:off x="914400" y="4038600"/>
            <a:ext cx="6324600" cy="2438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342900" indent="-342900" algn="ctr"/>
            <a:r>
              <a:rPr lang="en-US" sz="2800" b="1" dirty="0">
                <a:solidFill>
                  <a:srgbClr val="2B166E"/>
                </a:solidFill>
                <a:latin typeface="Times New Roman" pitchFamily="18" charset="0"/>
              </a:rPr>
              <a:t>    </a:t>
            </a:r>
            <a:r>
              <a:rPr lang="en-US" sz="3200" b="1" i="1" dirty="0" err="1">
                <a:solidFill>
                  <a:srgbClr val="2B166E"/>
                </a:solidFill>
                <a:latin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2B166E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B166E"/>
                </a:solidFill>
                <a:latin typeface="Times New Roman" pitchFamily="18" charset="0"/>
              </a:rPr>
              <a:t>giải</a:t>
            </a:r>
            <a:r>
              <a:rPr lang="en-US" sz="3200" b="1" i="1" dirty="0">
                <a:solidFill>
                  <a:srgbClr val="2B166E"/>
                </a:solidFill>
                <a:latin typeface="Times New Roman" pitchFamily="18" charset="0"/>
              </a:rPr>
              <a:t>:</a:t>
            </a:r>
          </a:p>
          <a:p>
            <a:pPr marL="342900" indent="-342900" algn="ctr"/>
            <a:r>
              <a:rPr lang="en-US" sz="3200" b="1" i="1" dirty="0" err="1">
                <a:solidFill>
                  <a:srgbClr val="2B166E"/>
                </a:solidFill>
                <a:latin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2B166E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B166E"/>
                </a:solidFill>
                <a:latin typeface="Times New Roman" pitchFamily="18" charset="0"/>
              </a:rPr>
              <a:t>lít</a:t>
            </a:r>
            <a:r>
              <a:rPr lang="en-US" sz="3200" b="1" i="1" dirty="0">
                <a:solidFill>
                  <a:srgbClr val="2B166E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B166E"/>
                </a:solidFill>
                <a:latin typeface="Times New Roman" pitchFamily="18" charset="0"/>
              </a:rPr>
              <a:t>dầu</a:t>
            </a:r>
            <a:r>
              <a:rPr lang="en-US" sz="3200" b="1" i="1" dirty="0">
                <a:solidFill>
                  <a:srgbClr val="2B166E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B166E"/>
                </a:solidFill>
                <a:latin typeface="Times New Roman" pitchFamily="18" charset="0"/>
              </a:rPr>
              <a:t>cả</a:t>
            </a:r>
            <a:r>
              <a:rPr lang="en-US" sz="3200" b="1" i="1" dirty="0">
                <a:solidFill>
                  <a:srgbClr val="2B166E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B166E"/>
                </a:solidFill>
                <a:latin typeface="Times New Roman" pitchFamily="18" charset="0"/>
              </a:rPr>
              <a:t>hai</a:t>
            </a:r>
            <a:r>
              <a:rPr lang="en-US" sz="3200" b="1" i="1" dirty="0">
                <a:solidFill>
                  <a:srgbClr val="2B166E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B166E"/>
                </a:solidFill>
                <a:latin typeface="Times New Roman" pitchFamily="18" charset="0"/>
              </a:rPr>
              <a:t>thùng</a:t>
            </a:r>
            <a:r>
              <a:rPr lang="en-US" sz="3200" b="1" i="1" dirty="0">
                <a:solidFill>
                  <a:srgbClr val="2B166E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B166E"/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rgbClr val="2B166E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B166E"/>
                </a:solidFill>
                <a:latin typeface="Times New Roman" pitchFamily="18" charset="0"/>
              </a:rPr>
              <a:t>là</a:t>
            </a:r>
            <a:r>
              <a:rPr lang="en-US" sz="3200" b="1" i="1" dirty="0">
                <a:solidFill>
                  <a:srgbClr val="2B166E"/>
                </a:solidFill>
                <a:latin typeface="Times New Roman" pitchFamily="18" charset="0"/>
              </a:rPr>
              <a:t>:</a:t>
            </a:r>
          </a:p>
          <a:p>
            <a:pPr marL="342900" indent="-342900" algn="ctr"/>
            <a:r>
              <a:rPr lang="en-US" sz="3200" b="1" i="1" dirty="0">
                <a:solidFill>
                  <a:srgbClr val="2B166E"/>
                </a:solidFill>
                <a:latin typeface="Times New Roman" pitchFamily="18" charset="0"/>
              </a:rPr>
              <a:t>125 + 135 = 260 (l)</a:t>
            </a:r>
          </a:p>
          <a:p>
            <a:pPr marL="342900" indent="-342900" algn="ctr"/>
            <a:r>
              <a:rPr lang="en-US" sz="3200" b="1" i="1" dirty="0">
                <a:solidFill>
                  <a:srgbClr val="2B166E"/>
                </a:solidFill>
                <a:latin typeface="Times New Roman" pitchFamily="18" charset="0"/>
              </a:rPr>
              <a:t>               </a:t>
            </a:r>
            <a:r>
              <a:rPr lang="en-US" sz="3200" b="1" i="1" dirty="0" err="1">
                <a:solidFill>
                  <a:srgbClr val="2B166E"/>
                </a:solidFill>
                <a:latin typeface="Times New Roman" pitchFamily="18" charset="0"/>
              </a:rPr>
              <a:t>Đáp</a:t>
            </a:r>
            <a:r>
              <a:rPr lang="en-US" sz="3200" b="1" i="1" dirty="0">
                <a:solidFill>
                  <a:srgbClr val="2B166E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B166E"/>
                </a:solidFill>
                <a:latin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2B166E"/>
                </a:solidFill>
                <a:latin typeface="Times New Roman" pitchFamily="18" charset="0"/>
              </a:rPr>
              <a:t> : 260 l </a:t>
            </a:r>
            <a:r>
              <a:rPr lang="en-US" sz="3200" b="1" i="1" dirty="0" err="1">
                <a:solidFill>
                  <a:srgbClr val="2B166E"/>
                </a:solidFill>
                <a:latin typeface="Times New Roman" pitchFamily="18" charset="0"/>
              </a:rPr>
              <a:t>dầu</a:t>
            </a:r>
            <a:endParaRPr lang="en-US" sz="3200" b="1" i="1" dirty="0">
              <a:solidFill>
                <a:srgbClr val="2B16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8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10" grpId="0"/>
      <p:bldP spid="4111" grpId="0"/>
      <p:bldP spid="4112" grpId="0"/>
      <p:bldP spid="4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924800" cy="1927225"/>
          </a:xfrm>
        </p:spPr>
        <p:txBody>
          <a:bodyPr/>
          <a:lstStyle/>
          <a:p>
            <a:r>
              <a:rPr lang="en-US" sz="3600" dirty="0" err="1">
                <a:solidFill>
                  <a:schemeClr val="tx1"/>
                </a:solidFill>
              </a:rPr>
              <a:t>Thứ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hai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ngày</a:t>
            </a:r>
            <a:r>
              <a:rPr lang="en-US" sz="3600" dirty="0">
                <a:solidFill>
                  <a:schemeClr val="tx1"/>
                </a:solidFill>
              </a:rPr>
              <a:t> 13 </a:t>
            </a:r>
            <a:r>
              <a:rPr lang="en-US" sz="3600" dirty="0" err="1">
                <a:solidFill>
                  <a:schemeClr val="tx1"/>
                </a:solidFill>
              </a:rPr>
              <a:t>tháng</a:t>
            </a:r>
            <a:r>
              <a:rPr lang="en-US" sz="3600" dirty="0">
                <a:solidFill>
                  <a:schemeClr val="tx1"/>
                </a:solidFill>
              </a:rPr>
              <a:t> 9 </a:t>
            </a:r>
            <a:r>
              <a:rPr lang="en-US" sz="3600" dirty="0" err="1">
                <a:solidFill>
                  <a:schemeClr val="tx1"/>
                </a:solidFill>
              </a:rPr>
              <a:t>năm</a:t>
            </a:r>
            <a:r>
              <a:rPr lang="en-US" sz="3600" dirty="0">
                <a:solidFill>
                  <a:schemeClr val="tx1"/>
                </a:solidFill>
              </a:rPr>
              <a:t> 2021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9144000" cy="24384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Toán</a:t>
            </a:r>
            <a:endParaRPr lang="en-US" sz="3600" b="1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(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lần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>
              <a:buFont typeface="Arial" charset="0"/>
              <a:buNone/>
              <a:defRPr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2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04800" y="1143000"/>
            <a:ext cx="4152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a) 432 – 215  = ?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2362200"/>
            <a:ext cx="1295400" cy="822325"/>
            <a:chOff x="192" y="1872"/>
            <a:chExt cx="816" cy="518"/>
          </a:xfrm>
        </p:grpSpPr>
        <p:sp>
          <p:nvSpPr>
            <p:cNvPr id="13336" name="Text Box 14"/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>
                  <a:latin typeface="Times New Roman" pitchFamily="18" charset="0"/>
                </a:rPr>
                <a:t>       432</a:t>
              </a:r>
            </a:p>
            <a:p>
              <a:pPr eaLnBrk="1" hangingPunct="1"/>
              <a:r>
                <a:rPr lang="en-US" sz="2400" b="1" dirty="0">
                  <a:latin typeface="Times New Roman" pitchFamily="18" charset="0"/>
                </a:rPr>
                <a:t>       </a:t>
              </a:r>
              <a:r>
                <a:rPr lang="en-US" sz="2400" b="1" u="sng" dirty="0">
                  <a:latin typeface="Times New Roman" pitchFamily="18" charset="0"/>
                </a:rPr>
                <a:t>215</a:t>
              </a:r>
            </a:p>
          </p:txBody>
        </p:sp>
        <p:sp>
          <p:nvSpPr>
            <p:cNvPr id="13337" name="Text Box 15"/>
            <p:cNvSpPr txBox="1">
              <a:spLocks noChangeArrowheads="1"/>
            </p:cNvSpPr>
            <p:nvPr/>
          </p:nvSpPr>
          <p:spPr bwMode="auto">
            <a:xfrm>
              <a:off x="384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-</a:t>
              </a:r>
            </a:p>
          </p:txBody>
        </p:sp>
      </p:grp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664918" y="1772660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* 2 </a:t>
            </a:r>
            <a:r>
              <a:rPr lang="en-US" sz="2400" b="1" dirty="0" err="1">
                <a:latin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5, </a:t>
            </a:r>
            <a:r>
              <a:rPr lang="en-US" sz="2400" b="1" dirty="0" err="1">
                <a:latin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</a:rPr>
              <a:t> 12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7,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7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1 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 flipH="1">
            <a:off x="1066800" y="3048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1087438" y="5008563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1985897" y="23622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*1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thêm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2; 3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2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1. 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914400" y="3048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2019300" y="2955925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* 4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2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2, 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2. 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 flipH="1">
            <a:off x="784204" y="3048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457200" y="34909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432 – 215   = 217 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28600" y="396240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b) 627 – 143  = ?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28600" y="4343400"/>
            <a:ext cx="1295400" cy="822325"/>
            <a:chOff x="192" y="1872"/>
            <a:chExt cx="816" cy="518"/>
          </a:xfrm>
        </p:grpSpPr>
        <p:sp>
          <p:nvSpPr>
            <p:cNvPr id="13334" name="Text Box 27"/>
            <p:cNvSpPr txBox="1">
              <a:spLocks noChangeArrowheads="1"/>
            </p:cNvSpPr>
            <p:nvPr/>
          </p:nvSpPr>
          <p:spPr bwMode="auto">
            <a:xfrm>
              <a:off x="192" y="1872"/>
              <a:ext cx="81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</a:rPr>
                <a:t>       627</a:t>
              </a:r>
            </a:p>
            <a:p>
              <a:pPr eaLnBrk="1" hangingPunct="1"/>
              <a:r>
                <a:rPr lang="en-US" sz="2400" b="1">
                  <a:latin typeface="Times New Roman" pitchFamily="18" charset="0"/>
                </a:rPr>
                <a:t>       </a:t>
              </a:r>
              <a:r>
                <a:rPr lang="en-US" sz="2400" b="1" u="sng">
                  <a:latin typeface="Times New Roman" pitchFamily="18" charset="0"/>
                </a:rPr>
                <a:t>143</a:t>
              </a:r>
            </a:p>
          </p:txBody>
        </p:sp>
        <p:sp>
          <p:nvSpPr>
            <p:cNvPr id="13335" name="Text Box 28"/>
            <p:cNvSpPr txBox="1">
              <a:spLocks noChangeArrowheads="1"/>
            </p:cNvSpPr>
            <p:nvPr/>
          </p:nvSpPr>
          <p:spPr bwMode="auto">
            <a:xfrm>
              <a:off x="384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-</a:t>
              </a:r>
            </a:p>
          </p:txBody>
        </p:sp>
      </p:grp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2819400" y="41148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* 7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4,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4.</a:t>
            </a:r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1818362" y="4687907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* 2 </a:t>
            </a:r>
            <a:r>
              <a:rPr lang="en-US" sz="2400" b="1" dirty="0" err="1">
                <a:latin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4, </a:t>
            </a:r>
            <a:r>
              <a:rPr lang="en-US" sz="2400" b="1" dirty="0" err="1">
                <a:latin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</a:rPr>
              <a:t> 12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4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8 ,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8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1.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1752600" y="51816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* 1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thêm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2, 6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2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4,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4. </a:t>
            </a:r>
          </a:p>
        </p:txBody>
      </p:sp>
      <p:sp>
        <p:nvSpPr>
          <p:cNvPr id="54304" name="Text Box 32"/>
          <p:cNvSpPr txBox="1">
            <a:spLocks noChangeArrowheads="1"/>
          </p:cNvSpPr>
          <p:nvPr/>
        </p:nvSpPr>
        <p:spPr bwMode="auto">
          <a:xfrm>
            <a:off x="609600" y="5791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627 – 143 = 484</a:t>
            </a:r>
          </a:p>
        </p:txBody>
      </p:sp>
      <p:sp>
        <p:nvSpPr>
          <p:cNvPr id="54305" name="Text Box 33"/>
          <p:cNvSpPr txBox="1">
            <a:spLocks noChangeArrowheads="1"/>
          </p:cNvSpPr>
          <p:nvPr/>
        </p:nvSpPr>
        <p:spPr bwMode="auto">
          <a:xfrm>
            <a:off x="914400" y="5008563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54306" name="Text Box 34"/>
          <p:cNvSpPr txBox="1">
            <a:spLocks noChangeArrowheads="1"/>
          </p:cNvSpPr>
          <p:nvPr/>
        </p:nvSpPr>
        <p:spPr bwMode="auto">
          <a:xfrm>
            <a:off x="782638" y="5008563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617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/>
      <p:bldP spid="54288" grpId="0"/>
      <p:bldP spid="54290" grpId="0"/>
      <p:bldP spid="54291" grpId="0"/>
      <p:bldP spid="54292" grpId="0"/>
      <p:bldP spid="54293" grpId="0"/>
      <p:bldP spid="54294" grpId="0"/>
      <p:bldP spid="54295" grpId="0"/>
      <p:bldP spid="54296" grpId="0"/>
      <p:bldP spid="54297" grpId="0"/>
      <p:bldP spid="54301" grpId="0"/>
      <p:bldP spid="54302" grpId="0"/>
      <p:bldP spid="54303" grpId="0"/>
      <p:bldP spid="54304" grpId="0"/>
      <p:bldP spid="54305" grpId="0"/>
      <p:bldP spid="543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AutoShape 8"/>
          <p:cNvSpPr>
            <a:spLocks noChangeArrowheads="1"/>
          </p:cNvSpPr>
          <p:nvPr/>
        </p:nvSpPr>
        <p:spPr bwMode="auto">
          <a:xfrm rot="10800000">
            <a:off x="-31316" y="1295400"/>
            <a:ext cx="9175315" cy="4495800"/>
          </a:xfrm>
          <a:prstGeom prst="wedgeRoundRectCallout">
            <a:avLst>
              <a:gd name="adj1" fmla="val 16259"/>
              <a:gd name="adj2" fmla="val 71009"/>
              <a:gd name="adj3" fmla="val 16667"/>
            </a:avLst>
          </a:prstGeom>
          <a:solidFill>
            <a:srgbClr val="FFCCFF"/>
          </a:solidFill>
          <a:ln>
            <a:noFill/>
          </a:ln>
          <a:effectLst>
            <a:prstShdw prst="shdw17" dist="17961" dir="2700000">
              <a:srgbClr val="99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/>
          <a:p>
            <a:r>
              <a:rPr lang="en-US" altLang="en-US" sz="2400" u="sng" dirty="0"/>
              <a:t>QUY TẮC </a:t>
            </a:r>
            <a:r>
              <a:rPr lang="en-US" altLang="en-US" sz="2400" b="1" dirty="0"/>
              <a:t>: </a:t>
            </a:r>
            <a:r>
              <a:rPr lang="en-US" altLang="en-US" sz="2400" b="1" dirty="0" err="1"/>
              <a:t>Trừ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số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chữ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số</a:t>
            </a:r>
            <a:r>
              <a:rPr lang="en-US" altLang="en-US" sz="2400" b="1" dirty="0"/>
              <a:t> (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nhớ</a:t>
            </a:r>
            <a:r>
              <a:rPr lang="en-US" altLang="en-US" sz="2400" b="1" dirty="0"/>
              <a:t> 1 </a:t>
            </a:r>
            <a:r>
              <a:rPr lang="en-US" altLang="en-US" sz="2400" b="1" dirty="0" err="1"/>
              <a:t>lần</a:t>
            </a:r>
            <a:r>
              <a:rPr lang="en-US" altLang="en-US" sz="2400" b="1" dirty="0"/>
              <a:t>)</a:t>
            </a:r>
          </a:p>
          <a:p>
            <a:r>
              <a:rPr lang="en-US" altLang="en-US" sz="2400" b="1" dirty="0">
                <a:solidFill>
                  <a:srgbClr val="0000CC"/>
                </a:solidFill>
              </a:rPr>
              <a:t>   </a:t>
            </a:r>
            <a:r>
              <a:rPr lang="en-US" alt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altLang="en-US" sz="2400" b="1" dirty="0">
                <a:solidFill>
                  <a:srgbClr val="FF0000"/>
                </a:solidFill>
              </a:rPr>
              <a:t> 1: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</a:rPr>
              <a:t>: 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   </a:t>
            </a:r>
            <a:r>
              <a:rPr lang="en-US" altLang="en-US" sz="2400" b="1" dirty="0" err="1">
                <a:solidFill>
                  <a:srgbClr val="0000CC"/>
                </a:solidFill>
              </a:rPr>
              <a:t>Viết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trừ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dưới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bị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trừ</a:t>
            </a:r>
            <a:r>
              <a:rPr lang="en-US" altLang="en-US" sz="2400" b="1" dirty="0">
                <a:solidFill>
                  <a:srgbClr val="0000CC"/>
                </a:solidFill>
              </a:rPr>
              <a:t>, </a:t>
            </a:r>
            <a:r>
              <a:rPr lang="en-US" altLang="en-US" sz="2400" b="1" dirty="0" err="1">
                <a:solidFill>
                  <a:srgbClr val="0000CC"/>
                </a:solidFill>
              </a:rPr>
              <a:t>sao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cho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các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chữ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số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cùng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hàng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thẳng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cột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với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nhau</a:t>
            </a:r>
            <a:r>
              <a:rPr lang="en-US" altLang="en-US" sz="2400" b="1" dirty="0">
                <a:solidFill>
                  <a:srgbClr val="0000CC"/>
                </a:solidFill>
              </a:rPr>
              <a:t>.</a:t>
            </a:r>
          </a:p>
          <a:p>
            <a:endParaRPr lang="en-US" altLang="en-US" sz="2400" b="1" dirty="0">
              <a:solidFill>
                <a:srgbClr val="0000CC"/>
              </a:solidFill>
            </a:endParaRPr>
          </a:p>
          <a:p>
            <a:r>
              <a:rPr lang="en-US" altLang="en-US" sz="2400" b="1" dirty="0">
                <a:solidFill>
                  <a:srgbClr val="0000CC"/>
                </a:solidFill>
              </a:rPr>
              <a:t>   </a:t>
            </a:r>
            <a:r>
              <a:rPr lang="en-US" altLang="en-US" sz="2400" b="1" dirty="0" err="1">
                <a:solidFill>
                  <a:srgbClr val="FF0000"/>
                </a:solidFill>
              </a:rPr>
              <a:t>Bước</a:t>
            </a:r>
            <a:r>
              <a:rPr lang="en-US" altLang="en-US" sz="2400" b="1" dirty="0">
                <a:solidFill>
                  <a:srgbClr val="FF0000"/>
                </a:solidFill>
              </a:rPr>
              <a:t> 2: </a:t>
            </a:r>
            <a:r>
              <a:rPr lang="en-US" altLang="en-US" sz="2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sz="2400" b="1" dirty="0">
                <a:solidFill>
                  <a:srgbClr val="333399"/>
                </a:solidFill>
              </a:rPr>
              <a:t>  </a:t>
            </a:r>
            <a:r>
              <a:rPr lang="en-US" altLang="en-US" sz="2400" b="1" dirty="0" err="1">
                <a:solidFill>
                  <a:srgbClr val="0070C0"/>
                </a:solidFill>
              </a:rPr>
              <a:t>Thực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hiện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trừ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theo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thứ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tự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từ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phải</a:t>
            </a:r>
            <a:r>
              <a:rPr lang="en-US" altLang="en-US" sz="2400" b="1" dirty="0">
                <a:solidFill>
                  <a:srgbClr val="0070C0"/>
                </a:solidFill>
              </a:rPr>
              <a:t> sang </a:t>
            </a:r>
            <a:r>
              <a:rPr lang="en-US" altLang="en-US" sz="2400" b="1" dirty="0" err="1">
                <a:solidFill>
                  <a:srgbClr val="0070C0"/>
                </a:solidFill>
              </a:rPr>
              <a:t>trái</a:t>
            </a:r>
            <a:r>
              <a:rPr lang="en-US" altLang="en-US" sz="2400" b="1" dirty="0">
                <a:solidFill>
                  <a:srgbClr val="0070C0"/>
                </a:solidFill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</a:rPr>
              <a:t>bắt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đầu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từ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hàng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đơn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vị</a:t>
            </a:r>
            <a:endParaRPr lang="en-US" altLang="en-US" sz="2400" b="1" dirty="0">
              <a:solidFill>
                <a:srgbClr val="0070C0"/>
              </a:solidFill>
            </a:endParaRPr>
          </a:p>
          <a:p>
            <a:endParaRPr lang="en-US" altLang="en-US" sz="2400" b="1" dirty="0">
              <a:solidFill>
                <a:srgbClr val="FF0000"/>
              </a:solidFill>
            </a:endParaRPr>
          </a:p>
          <a:p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  </a:t>
            </a:r>
            <a:r>
              <a:rPr lang="en-US" altLang="en-US" sz="2400" b="1" dirty="0" err="1">
                <a:cs typeface="Times New Roman" pitchFamily="18" charset="0"/>
              </a:rPr>
              <a:t>Lưu</a:t>
            </a:r>
            <a:r>
              <a:rPr lang="en-US" altLang="en-US" sz="2400" b="1" dirty="0">
                <a:cs typeface="Times New Roman" pitchFamily="18" charset="0"/>
              </a:rPr>
              <a:t> ý </a:t>
            </a:r>
            <a:r>
              <a:rPr lang="en-US" altLang="en-US" sz="2400" b="1" dirty="0" err="1">
                <a:cs typeface="Times New Roman" pitchFamily="18" charset="0"/>
              </a:rPr>
              <a:t>phần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nhớ</a:t>
            </a: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en-US" sz="2400" i="1" dirty="0"/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Cộng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thêm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vào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hàng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trước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của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số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trừ</a:t>
            </a:r>
            <a:r>
              <a:rPr lang="en-US" sz="2400" b="1" i="1" dirty="0">
                <a:solidFill>
                  <a:srgbClr val="FF0000"/>
                </a:solidFill>
              </a:rPr>
              <a:t>  </a:t>
            </a:r>
            <a:r>
              <a:rPr lang="en-US" sz="2400" b="1" i="1" dirty="0" err="1">
                <a:solidFill>
                  <a:srgbClr val="FF0000"/>
                </a:solidFill>
              </a:rPr>
              <a:t>trước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trừ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algn="ctr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375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28600" y="2773363"/>
            <a:ext cx="121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/>
              <a:t>  541</a:t>
            </a:r>
          </a:p>
          <a:p>
            <a:pPr algn="ctr" eaLnBrk="1" hangingPunct="1"/>
            <a:r>
              <a:rPr lang="en-US" sz="3200"/>
              <a:t> 127</a:t>
            </a:r>
          </a:p>
          <a:p>
            <a:pPr algn="ctr" eaLnBrk="1" hangingPunct="1"/>
            <a:r>
              <a:rPr lang="en-US" sz="3200"/>
              <a:t>                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189538" y="2697163"/>
            <a:ext cx="12112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    783</a:t>
            </a:r>
          </a:p>
          <a:p>
            <a:pPr eaLnBrk="1" hangingPunct="1"/>
            <a:r>
              <a:rPr lang="en-US" sz="3200"/>
              <a:t>    356</a:t>
            </a:r>
          </a:p>
          <a:p>
            <a:pPr eaLnBrk="1" hangingPunct="1"/>
            <a:r>
              <a:rPr lang="en-US" sz="3200"/>
              <a:t>    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00400" y="2667000"/>
            <a:ext cx="1600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       564</a:t>
            </a:r>
          </a:p>
          <a:p>
            <a:pPr eaLnBrk="1" hangingPunct="1"/>
            <a:r>
              <a:rPr lang="en-US" sz="3200"/>
              <a:t>       215</a:t>
            </a:r>
          </a:p>
          <a:p>
            <a:pPr eaLnBrk="1" hangingPunct="1"/>
            <a:r>
              <a:rPr lang="en-US" sz="3200"/>
              <a:t>       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712913" y="2667000"/>
            <a:ext cx="19446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      422</a:t>
            </a:r>
          </a:p>
          <a:p>
            <a:pPr eaLnBrk="1" hangingPunct="1"/>
            <a:r>
              <a:rPr lang="en-US" sz="3200"/>
              <a:t>      114</a:t>
            </a:r>
          </a:p>
          <a:p>
            <a:pPr eaLnBrk="1" hangingPunct="1"/>
            <a:r>
              <a:rPr lang="en-US" sz="3200"/>
              <a:t>      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304800" y="28956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-</a:t>
            </a:r>
          </a:p>
        </p:txBody>
      </p:sp>
      <p:cxnSp>
        <p:nvCxnSpPr>
          <p:cNvPr id="7" name="Straight Connector 21"/>
          <p:cNvCxnSpPr>
            <a:cxnSpLocks noChangeShapeType="1"/>
          </p:cNvCxnSpPr>
          <p:nvPr/>
        </p:nvCxnSpPr>
        <p:spPr bwMode="auto">
          <a:xfrm>
            <a:off x="533400" y="3765550"/>
            <a:ext cx="762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23"/>
          <p:cNvCxnSpPr>
            <a:cxnSpLocks noChangeShapeType="1"/>
          </p:cNvCxnSpPr>
          <p:nvPr/>
        </p:nvCxnSpPr>
        <p:spPr bwMode="auto">
          <a:xfrm>
            <a:off x="2286000" y="3703638"/>
            <a:ext cx="762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3686175" y="28194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-</a:t>
            </a:r>
          </a:p>
        </p:txBody>
      </p:sp>
      <p:cxnSp>
        <p:nvCxnSpPr>
          <p:cNvPr id="10" name="Straight Connector 25"/>
          <p:cNvCxnSpPr>
            <a:cxnSpLocks noChangeShapeType="1"/>
          </p:cNvCxnSpPr>
          <p:nvPr/>
        </p:nvCxnSpPr>
        <p:spPr bwMode="auto">
          <a:xfrm>
            <a:off x="3886200" y="3690938"/>
            <a:ext cx="762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28"/>
          <p:cNvCxnSpPr>
            <a:cxnSpLocks noChangeShapeType="1"/>
          </p:cNvCxnSpPr>
          <p:nvPr/>
        </p:nvCxnSpPr>
        <p:spPr bwMode="auto">
          <a:xfrm>
            <a:off x="5562600" y="3732213"/>
            <a:ext cx="762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2093913" y="28194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-</a:t>
            </a: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7239000" y="2667000"/>
            <a:ext cx="129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   </a:t>
            </a:r>
            <a:r>
              <a:rPr lang="en-US" sz="3200"/>
              <a:t>694</a:t>
            </a:r>
          </a:p>
          <a:p>
            <a:r>
              <a:rPr lang="en-US" sz="3200"/>
              <a:t>  237</a:t>
            </a:r>
          </a:p>
          <a:p>
            <a:r>
              <a:rPr lang="en-US" sz="3200"/>
              <a:t>  </a:t>
            </a:r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7239000" y="28194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-</a:t>
            </a: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5410200" y="2894013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-</a:t>
            </a:r>
          </a:p>
        </p:txBody>
      </p:sp>
      <p:cxnSp>
        <p:nvCxnSpPr>
          <p:cNvPr id="16" name="Straight Connector 30"/>
          <p:cNvCxnSpPr>
            <a:cxnSpLocks noChangeShapeType="1"/>
          </p:cNvCxnSpPr>
          <p:nvPr/>
        </p:nvCxnSpPr>
        <p:spPr bwMode="auto">
          <a:xfrm>
            <a:off x="7391400" y="3733800"/>
            <a:ext cx="6858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86000" y="37338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308</a:t>
            </a:r>
          </a:p>
        </p:txBody>
      </p:sp>
      <p:sp>
        <p:nvSpPr>
          <p:cNvPr id="62" name="AutoShape 11"/>
          <p:cNvSpPr>
            <a:spLocks noChangeArrowheads="1"/>
          </p:cNvSpPr>
          <p:nvPr/>
        </p:nvSpPr>
        <p:spPr bwMode="auto">
          <a:xfrm>
            <a:off x="304800" y="838200"/>
            <a:ext cx="25146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:Tính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71488" y="381000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414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886200" y="36830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349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rot="10800000" flipV="1">
            <a:off x="5578475" y="3733800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427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7391400" y="37338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 457</a:t>
            </a:r>
          </a:p>
        </p:txBody>
      </p:sp>
      <p:sp>
        <p:nvSpPr>
          <p:cNvPr id="67" name="Oval 66"/>
          <p:cNvSpPr/>
          <p:nvPr/>
        </p:nvSpPr>
        <p:spPr bwMode="auto">
          <a:xfrm>
            <a:off x="1905000" y="2362200"/>
            <a:ext cx="1524000" cy="21336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2" grpId="0"/>
      <p:bldP spid="13" grpId="0"/>
      <p:bldP spid="14" grpId="0"/>
      <p:bldP spid="15" grpId="0"/>
      <p:bldP spid="25" grpId="0"/>
      <p:bldP spid="63" grpId="0"/>
      <p:bldP spid="64" grpId="0"/>
      <p:bldP spid="65" grpId="0"/>
      <p:bldP spid="66" grpId="0"/>
      <p:bldP spid="6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68909"/>
  <p:tag name="VIOLETTITLE" val="Chia số có bốn chữ số cho số có một chữ số"/>
  <p:tag name="VIOLETLESSON" val="66"/>
  <p:tag name="VIOLETCATID" val="2194"/>
  <p:tag name="VIOLETSUBJECT" val="Toán học 3"/>
  <p:tag name="VIOLETAUTHORID" val="12092716"/>
  <p:tag name="VIOLETAUTHORNAME" val="Ngô Thúy Xinh"/>
  <p:tag name="VIOLETAUTHORAVATAR" val="no_avatar.jpg"/>
  <p:tag name="VIOLETAUTHORADDRESS" val="trường THPT Ngô Quyền - Bình dương"/>
  <p:tag name="VIOLETDATE" val="2018-02-01 17:25:02"/>
  <p:tag name="VIOLETHIT" val="8"/>
  <p:tag name="VIOLETLIKE" val="0"/>
  <p:tag name="MMPROD_NEXTUNIQUEID" val="10010"/>
  <p:tag name="MMPROD_UIDATA" val="&lt;database version=&quot;7.0&quot;&gt;&lt;object type=&quot;1&quot; unique_id=&quot;10001&quot;&gt;&lt;object type=&quot;2&quot; unique_id=&quot;10082&quot;&gt;&lt;object type=&quot;3&quot; unique_id=&quot;10083&quot;&gt;&lt;property id=&quot;20148&quot; value=&quot;5&quot;/&gt;&lt;property id=&quot;20300&quot; value=&quot;Slide 1&quot;/&gt;&lt;property id=&quot;20307&quot; value=&quot;269&quot;/&gt;&lt;/object&gt;&lt;object type=&quot;3&quot; unique_id=&quot;10084&quot;&gt;&lt;property id=&quot;20148&quot; value=&quot;5&quot;/&gt;&lt;property id=&quot;20300&quot; value=&quot;Slide 2&quot;/&gt;&lt;property id=&quot;20307&quot; value=&quot;259&quot;/&gt;&lt;/object&gt;&lt;object type=&quot;3&quot; unique_id=&quot;10085&quot;&gt;&lt;property id=&quot;20148&quot; value=&quot;5&quot;/&gt;&lt;property id=&quot;20300&quot; value=&quot;Slide 3&quot;/&gt;&lt;property id=&quot;20307&quot; value=&quot;260&quot;/&gt;&lt;/object&gt;&lt;object type=&quot;3&quot; unique_id=&quot;10086&quot;&gt;&lt;property id=&quot;20148&quot; value=&quot;5&quot;/&gt;&lt;property id=&quot;20300&quot; value=&quot;Slide 4&quot;/&gt;&lt;property id=&quot;20307&quot; value=&quot;268&quot;/&gt;&lt;/object&gt;&lt;object type=&quot;3&quot; unique_id=&quot;10087&quot;&gt;&lt;property id=&quot;20148&quot; value=&quot;5&quot;/&gt;&lt;property id=&quot;20300&quot; value=&quot;Slide 5&quot;/&gt;&lt;property id=&quot;20307&quot; value=&quot;270&quot;/&gt;&lt;/object&gt;&lt;object type=&quot;3&quot; unique_id=&quot;10088&quot;&gt;&lt;property id=&quot;20148&quot; value=&quot;5&quot;/&gt;&lt;property id=&quot;20300&quot; value=&quot;Slide 6&quot;/&gt;&lt;property id=&quot;20307&quot; value=&quot;261&quot;/&gt;&lt;/object&gt;&lt;object type=&quot;3&quot; unique_id=&quot;10089&quot;&gt;&lt;property id=&quot;20148&quot; value=&quot;5&quot;/&gt;&lt;property id=&quot;20300&quot; value=&quot;Slide 7&quot;/&gt;&lt;property id=&quot;20307&quot; value=&quot;262&quot;/&gt;&lt;/object&gt;&lt;object type=&quot;3&quot; unique_id=&quot;10090&quot;&gt;&lt;property id=&quot;20148&quot; value=&quot;5&quot;/&gt;&lt;property id=&quot;20300&quot; value=&quot;Slide 8&quot;/&gt;&lt;property id=&quot;20307&quot; value=&quot;263&quot;/&gt;&lt;/object&gt;&lt;object type=&quot;3&quot; unique_id=&quot;10091&quot;&gt;&lt;property id=&quot;20148&quot; value=&quot;5&quot;/&gt;&lt;property id=&quot;20300&quot; value=&quot;Slide 9&quot;/&gt;&lt;property id=&quot;20307&quot; value=&quot;266&quot;/&gt;&lt;/object&gt;&lt;object type=&quot;3&quot; unique_id=&quot;10092&quot;&gt;&lt;property id=&quot;20148&quot; value=&quot;5&quot;/&gt;&lt;property id=&quot;20300&quot; value=&quot;Slide 10&quot;/&gt;&lt;property id=&quot;20307&quot; value=&quot;267&quot;/&gt;&lt;/object&gt;&lt;/object&gt;&lt;object type=&quot;8&quot; unique_id=&quot;10104&quot;&gt;&lt;/object&gt;&lt;/object&gt;&lt;/database&gt;"/>
  <p:tag name="SECTOMILLISECCONVERTED" val="1"/>
  <p:tag name="ISPRING_RESOURCE_PATHS_HASH_PRESENTER" val="2937cda6b3cd85c3e77103589a3da49998bc2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1707</TotalTime>
  <Words>844</Words>
  <Application>Microsoft Office PowerPoint</Application>
  <PresentationFormat>On-screen Show (4:3)</PresentationFormat>
  <Paragraphs>238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.VnArial Narrow</vt:lpstr>
      <vt:lpstr>.VnTime</vt:lpstr>
      <vt:lpstr>Arial</vt:lpstr>
      <vt:lpstr>Calibri</vt:lpstr>
      <vt:lpstr>Century Gothic</vt:lpstr>
      <vt:lpstr>Courier New</vt:lpstr>
      <vt:lpstr>Palatino Linotype</vt:lpstr>
      <vt:lpstr>Times New Roman</vt:lpstr>
      <vt:lpstr>Toaato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13 tháng 9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THIẾT KẾ BÀI DẠY  MÔN TOÁN</dc:title>
  <dc:creator>A Nam</dc:creator>
  <cp:lastModifiedBy>Đào Thị Minh Phượng</cp:lastModifiedBy>
  <cp:revision>224</cp:revision>
  <dcterms:created xsi:type="dcterms:W3CDTF">2006-02-18T11:47:26Z</dcterms:created>
  <dcterms:modified xsi:type="dcterms:W3CDTF">2021-09-17T13:38:47Z</dcterms:modified>
</cp:coreProperties>
</file>