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53" r:id="rId2"/>
    <p:sldId id="259" r:id="rId3"/>
    <p:sldId id="260" r:id="rId4"/>
    <p:sldId id="261" r:id="rId5"/>
    <p:sldId id="277" r:id="rId6"/>
    <p:sldId id="266" r:id="rId7"/>
    <p:sldId id="291" r:id="rId8"/>
    <p:sldId id="292" r:id="rId9"/>
    <p:sldId id="325" r:id="rId10"/>
    <p:sldId id="330" r:id="rId11"/>
    <p:sldId id="263" r:id="rId12"/>
    <p:sldId id="256" r:id="rId13"/>
    <p:sldId id="331" r:id="rId14"/>
    <p:sldId id="332" r:id="rId15"/>
    <p:sldId id="333" r:id="rId16"/>
    <p:sldId id="334" r:id="rId17"/>
    <p:sldId id="335" r:id="rId18"/>
    <p:sldId id="337" r:id="rId19"/>
    <p:sldId id="282" r:id="rId20"/>
    <p:sldId id="357" r:id="rId21"/>
    <p:sldId id="354" r:id="rId22"/>
    <p:sldId id="355" r:id="rId23"/>
    <p:sldId id="315" r:id="rId24"/>
    <p:sldId id="326" r:id="rId25"/>
    <p:sldId id="339" r:id="rId26"/>
    <p:sldId id="328" r:id="rId27"/>
    <p:sldId id="329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DMANI" initials="S" lastIdx="1" clrIdx="0">
    <p:extLst>
      <p:ext uri="{19B8F6BF-5375-455C-9EA6-DF929625EA0E}">
        <p15:presenceInfo xmlns:p15="http://schemas.microsoft.com/office/powerpoint/2012/main" userId="0c9a352925c0da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75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6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31" Type="http://schemas.openxmlformats.org/officeDocument/2006/relationships/image" Target="../media/image18.png"/><Relationship Id="rId4" Type="http://schemas.openxmlformats.org/officeDocument/2006/relationships/image" Target="../media/image4.jpeg"/><Relationship Id="rId9" Type="http://schemas.microsoft.com/office/2007/relationships/hdphoto" Target="../media/hdphoto3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2.wdp"/><Relationship Id="rId30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27.png"/><Relationship Id="rId18" Type="http://schemas.openxmlformats.org/officeDocument/2006/relationships/slide" Target="slide15.xml"/><Relationship Id="rId26" Type="http://schemas.openxmlformats.org/officeDocument/2006/relationships/slide" Target="slide17.xml"/><Relationship Id="rId39" Type="http://schemas.microsoft.com/office/2007/relationships/hdphoto" Target="../media/hdphoto24.wdp"/><Relationship Id="rId3" Type="http://schemas.openxmlformats.org/officeDocument/2006/relationships/image" Target="../media/image22.png"/><Relationship Id="rId21" Type="http://schemas.openxmlformats.org/officeDocument/2006/relationships/image" Target="../media/image11.png"/><Relationship Id="rId34" Type="http://schemas.microsoft.com/office/2007/relationships/hdphoto" Target="../media/hdphoto23.wdp"/><Relationship Id="rId42" Type="http://schemas.openxmlformats.org/officeDocument/2006/relationships/image" Target="../media/image37.png"/><Relationship Id="rId47" Type="http://schemas.microsoft.com/office/2007/relationships/hdphoto" Target="../media/hdphoto28.wdp"/><Relationship Id="rId7" Type="http://schemas.openxmlformats.org/officeDocument/2006/relationships/image" Target="../media/image24.png"/><Relationship Id="rId12" Type="http://schemas.microsoft.com/office/2007/relationships/hdphoto" Target="../media/hdphoto19.wdp"/><Relationship Id="rId17" Type="http://schemas.openxmlformats.org/officeDocument/2006/relationships/image" Target="../media/image28.png"/><Relationship Id="rId25" Type="http://schemas.microsoft.com/office/2007/relationships/hdphoto" Target="../media/hdphoto20.wdp"/><Relationship Id="rId33" Type="http://schemas.openxmlformats.org/officeDocument/2006/relationships/image" Target="../media/image33.png"/><Relationship Id="rId38" Type="http://schemas.openxmlformats.org/officeDocument/2006/relationships/image" Target="../media/image35.png"/><Relationship Id="rId46" Type="http://schemas.openxmlformats.org/officeDocument/2006/relationships/image" Target="../media/image39.png"/><Relationship Id="rId2" Type="http://schemas.openxmlformats.org/officeDocument/2006/relationships/image" Target="../media/image19.jpeg"/><Relationship Id="rId16" Type="http://schemas.microsoft.com/office/2007/relationships/hdphoto" Target="../media/hdphoto9.wdp"/><Relationship Id="rId20" Type="http://schemas.openxmlformats.org/officeDocument/2006/relationships/slide" Target="slide14.xml"/><Relationship Id="rId29" Type="http://schemas.openxmlformats.org/officeDocument/2006/relationships/image" Target="../media/image14.png"/><Relationship Id="rId41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6.png"/><Relationship Id="rId24" Type="http://schemas.openxmlformats.org/officeDocument/2006/relationships/image" Target="../media/image30.png"/><Relationship Id="rId32" Type="http://schemas.microsoft.com/office/2007/relationships/hdphoto" Target="../media/hdphoto22.wdp"/><Relationship Id="rId37" Type="http://schemas.openxmlformats.org/officeDocument/2006/relationships/image" Target="../media/image34.png"/><Relationship Id="rId40" Type="http://schemas.openxmlformats.org/officeDocument/2006/relationships/image" Target="../media/image36.png"/><Relationship Id="rId45" Type="http://schemas.microsoft.com/office/2007/relationships/hdphoto" Target="../media/hdphoto27.wdp"/><Relationship Id="rId5" Type="http://schemas.openxmlformats.org/officeDocument/2006/relationships/image" Target="../media/image23.png"/><Relationship Id="rId15" Type="http://schemas.openxmlformats.org/officeDocument/2006/relationships/image" Target="../media/image12.png"/><Relationship Id="rId23" Type="http://schemas.openxmlformats.org/officeDocument/2006/relationships/slide" Target="slide16.xml"/><Relationship Id="rId28" Type="http://schemas.microsoft.com/office/2007/relationships/hdphoto" Target="../media/hdphoto21.wdp"/><Relationship Id="rId36" Type="http://schemas.microsoft.com/office/2007/relationships/hdphoto" Target="../media/hdphoto12.wdp"/><Relationship Id="rId10" Type="http://schemas.microsoft.com/office/2007/relationships/hdphoto" Target="../media/hdphoto18.wdp"/><Relationship Id="rId19" Type="http://schemas.openxmlformats.org/officeDocument/2006/relationships/image" Target="../media/image29.png"/><Relationship Id="rId31" Type="http://schemas.openxmlformats.org/officeDocument/2006/relationships/image" Target="../media/image32.png"/><Relationship Id="rId44" Type="http://schemas.openxmlformats.org/officeDocument/2006/relationships/image" Target="../media/image38.png"/><Relationship Id="rId4" Type="http://schemas.microsoft.com/office/2007/relationships/hdphoto" Target="../media/hdphoto15.wdp"/><Relationship Id="rId9" Type="http://schemas.openxmlformats.org/officeDocument/2006/relationships/image" Target="../media/image25.png"/><Relationship Id="rId14" Type="http://schemas.openxmlformats.org/officeDocument/2006/relationships/slide" Target="slide13.xml"/><Relationship Id="rId22" Type="http://schemas.microsoft.com/office/2007/relationships/hdphoto" Target="../media/hdphoto8.wdp"/><Relationship Id="rId27" Type="http://schemas.openxmlformats.org/officeDocument/2006/relationships/image" Target="../media/image31.png"/><Relationship Id="rId30" Type="http://schemas.microsoft.com/office/2007/relationships/hdphoto" Target="../media/hdphoto11.wdp"/><Relationship Id="rId35" Type="http://schemas.openxmlformats.org/officeDocument/2006/relationships/image" Target="../media/image15.png"/><Relationship Id="rId43" Type="http://schemas.microsoft.com/office/2007/relationships/hdphoto" Target="../media/hdphoto2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slide" Target="slide12.xml"/><Relationship Id="rId4" Type="http://schemas.microsoft.com/office/2007/relationships/hdphoto" Target="../media/hdphoto1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6">
            <a:extLst>
              <a:ext uri="{FF2B5EF4-FFF2-40B4-BE49-F238E27FC236}">
                <a16:creationId xmlns:a16="http://schemas.microsoft.com/office/drawing/2014/main" id="{252E0641-AADD-4B0C-A4CC-1320186B9D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5105400"/>
            <a:ext cx="4876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A18FB-8DF9-4D62-B967-11E5C758A437}"/>
              </a:ext>
            </a:extLst>
          </p:cNvPr>
          <p:cNvSpPr/>
          <p:nvPr/>
        </p:nvSpPr>
        <p:spPr>
          <a:xfrm>
            <a:off x="-297366" y="35312"/>
            <a:ext cx="12481932" cy="6822688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E7730-E43A-4D4D-8954-5A9F94481B4D}"/>
              </a:ext>
            </a:extLst>
          </p:cNvPr>
          <p:cNvSpPr txBox="1"/>
          <p:nvPr/>
        </p:nvSpPr>
        <p:spPr>
          <a:xfrm>
            <a:off x="4505093" y="323385"/>
            <a:ext cx="6724185" cy="2364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277F9-F689-44B3-8896-26C50FB1C97D}"/>
              </a:ext>
            </a:extLst>
          </p:cNvPr>
          <p:cNvSpPr txBox="1"/>
          <p:nvPr/>
        </p:nvSpPr>
        <p:spPr>
          <a:xfrm>
            <a:off x="962722" y="1319748"/>
            <a:ext cx="9500839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3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Tập đọc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3</a:t>
            </a: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 – Kể chuyện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4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1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415" mute="1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1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37" y="4253424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esktop\Picture1.png"/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40005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/>
          <p:cNvSpPr/>
          <p:nvPr/>
        </p:nvSpPr>
        <p:spPr>
          <a:xfrm>
            <a:off x="10147420" y="3836529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66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38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-160630"/>
            <a:ext cx="7416801" cy="27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2514601"/>
            <a:ext cx="9717503" cy="45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558365" y="429657"/>
            <a:ext cx="5892800" cy="1241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len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Hòa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tiện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lợi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thế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nào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12350" y="3459908"/>
            <a:ext cx="7315200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len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Hòa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màu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vàng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thật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đẹp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dây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kéo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giữa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cả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mũ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đội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có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gió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lạnh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mưa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lất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phất</a:t>
            </a:r>
            <a:r>
              <a:rPr lang="en-US" sz="3600" dirty="0">
                <a:solidFill>
                  <a:srgbClr val="660066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1" y="5904059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67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0"/>
            <a:ext cx="7010400" cy="29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819401"/>
            <a:ext cx="8534400" cy="42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38400" y="834959"/>
            <a:ext cx="6096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dỗi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733" dirty="0" err="1"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3733" dirty="0">
                <a:latin typeface="Times New Roman" panose="02020603050405020304" charset="0"/>
                <a:cs typeface="Times New Roman" panose="02020603050405020304" charset="0"/>
              </a:rPr>
              <a:t> ?</a:t>
            </a:r>
            <a:endParaRPr lang="en-US" sz="3733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30400" y="3817541"/>
            <a:ext cx="6502400" cy="1815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em muốn mua chiếc áo như </a:t>
            </a:r>
            <a:r>
              <a:rPr lang="vi-VN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Hoà,</a:t>
            </a:r>
            <a:r>
              <a:rPr lang="nl-NL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nhưng mẹ không</a:t>
            </a:r>
            <a:r>
              <a:rPr lang="vi-VN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</a:t>
            </a:r>
            <a:r>
              <a:rPr lang="nl-NL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mua chiếc áo đắt tiền như vậy.</a:t>
            </a:r>
            <a:endParaRPr lang="en-US" sz="3733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0631"/>
            <a:ext cx="8229600" cy="37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00" y="3225800"/>
            <a:ext cx="8246345" cy="37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336800" y="570206"/>
            <a:ext cx="6807200" cy="1815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biết em muốn có chiếc áo len đẹp, mẹ lại không đủ tiền để mua, Tuấn nói với mẹ điều gì?</a:t>
            </a:r>
            <a:endParaRPr lang="en-US" sz="3733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36801" y="3895193"/>
            <a:ext cx="6120569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dành tiền mua áo cho em Lan. Tuấn không cần thêm áo vì Tuấn khoẻ lắm. Nếu lạnh Tuấn sẽ mặc nhiều áo bên trong</a:t>
            </a:r>
            <a:endParaRPr lang="en-US" sz="320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6908800" cy="28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1809897" y="787401"/>
            <a:ext cx="71120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Tuấn là người như thế nào?</a:t>
            </a:r>
            <a:endParaRPr lang="en-US" sz="3733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85369" y="4320897"/>
            <a:ext cx="4572000" cy="18156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3733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người con thương mẹ, người anh biết nhường nhịn em.</a:t>
            </a:r>
            <a:endParaRPr lang="en-US" sz="3733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6299200" cy="267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22" y="2823396"/>
            <a:ext cx="8702567" cy="428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648574"/>
            <a:ext cx="4064000" cy="6667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sao Lan ân hận?</a:t>
            </a:r>
            <a:endParaRPr lang="en-US" sz="3733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7084" y="3547824"/>
            <a:ext cx="6400799" cy="23901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đã làm cho mẹ buồn phiền</a:t>
            </a:r>
            <a:endParaRPr lang="en-US" sz="3733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+Vì nghĩ mình quá ích kỉ</a:t>
            </a:r>
            <a:endParaRPr lang="en-US" sz="3733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733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+Vì thấy anh trai nhường nhịn cho mình</a:t>
            </a:r>
            <a:endParaRPr lang="en-US" sz="3733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123+] Hình nền Powerpoint “ĐẸP NHỨC NÁCH”">
            <a:extLst>
              <a:ext uri="{FF2B5EF4-FFF2-40B4-BE49-F238E27FC236}">
                <a16:creationId xmlns:a16="http://schemas.microsoft.com/office/drawing/2014/main" id="{BEE9FB38-0B84-4647-92E7-D15386BB0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844E79-A25C-4B36-BB64-90D1CF34B7A5}"/>
              </a:ext>
            </a:extLst>
          </p:cNvPr>
          <p:cNvSpPr txBox="1"/>
          <p:nvPr/>
        </p:nvSpPr>
        <p:spPr>
          <a:xfrm>
            <a:off x="2000591" y="985988"/>
            <a:ext cx="772787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có suy nghĩ gì về </a:t>
            </a:r>
            <a:r>
              <a:rPr lang="nl-NL" sz="3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 Tuấn và Lan </a:t>
            </a:r>
            <a:r>
              <a:rPr lang="nl-NL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câu chuyện này?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402C6-B4FD-41D1-895B-23CAEF3B72E6}"/>
              </a:ext>
            </a:extLst>
          </p:cNvPr>
          <p:cNvSpPr txBox="1"/>
          <p:nvPr/>
        </p:nvSpPr>
        <p:spPr>
          <a:xfrm>
            <a:off x="2076909" y="3035542"/>
            <a:ext cx="73586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6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 là </a:t>
            </a:r>
            <a:r>
              <a:rPr lang="nl-NL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 bé </a:t>
            </a:r>
            <a:r>
              <a:rPr lang="nl-NL" sz="36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 thơ </a:t>
            </a:r>
            <a:r>
              <a:rPr lang="nl-NL" sz="3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 rất ngoan</a:t>
            </a:r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02C6-B4FD-41D1-895B-23CAEF3B72E6}"/>
              </a:ext>
            </a:extLst>
          </p:cNvPr>
          <p:cNvSpPr txBox="1"/>
          <p:nvPr/>
        </p:nvSpPr>
        <p:spPr>
          <a:xfrm>
            <a:off x="2076908" y="4102342"/>
            <a:ext cx="735860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6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Tuấn thì là cậu bé ngoan, biết thương mẹ và nhường nhịn em.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s 12"/>
          <p:cNvSpPr/>
          <p:nvPr/>
        </p:nvSpPr>
        <p:spPr>
          <a:xfrm>
            <a:off x="657860" y="1361279"/>
            <a:ext cx="10876280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Ý </a:t>
            </a:r>
            <a:r>
              <a:rPr lang="en-US" altLang="zh-CN" sz="6600" b="1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nghĩa</a:t>
            </a:r>
            <a:r>
              <a:rPr lang="en-US" altLang="zh-CN" sz="6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altLang="zh-CN" sz="6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câu chuyện</a:t>
            </a:r>
            <a:endParaRPr lang="en-US" altLang="zh-CN" sz="66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F0B18-2ACA-4406-8D46-D26CD5DEDBC9}"/>
              </a:ext>
            </a:extLst>
          </p:cNvPr>
          <p:cNvSpPr txBox="1"/>
          <p:nvPr/>
        </p:nvSpPr>
        <p:spPr>
          <a:xfrm>
            <a:off x="2856322" y="2705494"/>
            <a:ext cx="7370243" cy="144655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Anh em phải biết nhường nhịn, thương yêu lẫn nhau</a:t>
            </a:r>
            <a:r>
              <a:rPr lang="vi-VN" sz="4400" b="1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.</a:t>
            </a:r>
            <a:r>
              <a:rPr lang="nl-NL" sz="4400" b="1" dirty="0">
                <a:solidFill>
                  <a:srgbClr val="FF0000"/>
                </a:solidFill>
                <a:effectLst/>
                <a:latin typeface="HP001 4 hàng" panose="020B0603050302020204" pitchFamily="34" charset="0"/>
                <a:ea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ô giáo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79" y="2850209"/>
            <a:ext cx="11630722" cy="4118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764AB0-0669-480C-8E38-2EC3DB827B4F}"/>
              </a:ext>
            </a:extLst>
          </p:cNvPr>
          <p:cNvSpPr txBox="1"/>
          <p:nvPr/>
        </p:nvSpPr>
        <p:spPr>
          <a:xfrm>
            <a:off x="1435595" y="836341"/>
            <a:ext cx="8912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5"/>
                </a:solidFill>
              </a:rPr>
              <a:t>+ Các bạn nhỏ đang chơi trò chơi gì? Ai là cô giáo và ai là học trò?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9CD2DA-BD50-41F3-A42E-93ACFD665FA3}"/>
              </a:ext>
            </a:extLst>
          </p:cNvPr>
          <p:cNvSpPr/>
          <p:nvPr/>
        </p:nvSpPr>
        <p:spPr>
          <a:xfrm>
            <a:off x="1785032" y="144966"/>
            <a:ext cx="7927680" cy="6913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KHỞI 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33F9431-DDC3-4007-BBDF-1C9B86E4DA2D}"/>
              </a:ext>
            </a:extLst>
          </p:cNvPr>
          <p:cNvCxnSpPr/>
          <p:nvPr/>
        </p:nvCxnSpPr>
        <p:spPr>
          <a:xfrm rot="5400000" flipH="1" flipV="1">
            <a:off x="2051824" y="959005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1EFB5F5-3078-4BC1-9631-05E0E42F60FF}"/>
              </a:ext>
            </a:extLst>
          </p:cNvPr>
          <p:cNvSpPr/>
          <p:nvPr/>
        </p:nvSpPr>
        <p:spPr>
          <a:xfrm>
            <a:off x="1435596" y="1667337"/>
            <a:ext cx="8912736" cy="11828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Các bạn nhỏ trong bài chơi trò chơi lớp học.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</a:rPr>
              <a:t>Bé đóng vai cô giáo còn các em của Bé đóng vai học trò.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9B2201-779A-4164-9F6C-0327F533E47D}"/>
              </a:ext>
            </a:extLst>
          </p:cNvPr>
          <p:cNvSpPr/>
          <p:nvPr/>
        </p:nvSpPr>
        <p:spPr>
          <a:xfrm>
            <a:off x="3702205" y="11931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95090" y="401445"/>
            <a:ext cx="3317875" cy="11422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0" y="1916076"/>
            <a:ext cx="12051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-Các con luyện đọc câu chuyện theo cách cô đã hướng dẫn</a:t>
            </a:r>
            <a:endParaRPr lang="en-US" sz="4000" b="1" i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-97166" y="3416940"/>
            <a:ext cx="12051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-Biết phân biệt  lời người kể và với các nhân vật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-97166" y="4302250"/>
            <a:ext cx="1205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nhẹ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nhàng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truyền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C36D65-4059-42A4-9CE2-883A83ABC405}"/>
              </a:ext>
            </a:extLst>
          </p:cNvPr>
          <p:cNvSpPr txBox="1"/>
          <p:nvPr/>
        </p:nvSpPr>
        <p:spPr>
          <a:xfrm>
            <a:off x="0" y="5464957"/>
            <a:ext cx="1074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*Lưu ý: Biết nhấn giọng ở những từ gợi tả, gợi cảm.</a:t>
            </a:r>
            <a:endParaRPr lang="en-US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3" grpId="1"/>
      <p:bldP spid="3" grpId="2"/>
      <p:bldP spid="8" grpId="1"/>
      <p:bldP spid="8" grpId="2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9EEB6C-AE20-4E2A-BB88-28DDAA2E8948}"/>
              </a:ext>
            </a:extLst>
          </p:cNvPr>
          <p:cNvSpPr txBox="1"/>
          <p:nvPr/>
        </p:nvSpPr>
        <p:spPr>
          <a:xfrm>
            <a:off x="122114" y="151179"/>
            <a:ext cx="1169485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Lan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Lan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Lan.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phịu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DD3289-1A90-4695-B684-699200EA0BC7}"/>
              </a:ext>
            </a:extLst>
          </p:cNvPr>
          <p:cNvCxnSpPr>
            <a:cxnSpLocks/>
          </p:cNvCxnSpPr>
          <p:nvPr/>
        </p:nvCxnSpPr>
        <p:spPr>
          <a:xfrm>
            <a:off x="9197168" y="1206449"/>
            <a:ext cx="169175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3A4765D-93A0-4C65-B531-9E384353BE4C}"/>
              </a:ext>
            </a:extLst>
          </p:cNvPr>
          <p:cNvCxnSpPr>
            <a:cxnSpLocks/>
          </p:cNvCxnSpPr>
          <p:nvPr/>
        </p:nvCxnSpPr>
        <p:spPr>
          <a:xfrm>
            <a:off x="1110342" y="2632476"/>
            <a:ext cx="13389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7A2097-E398-4C64-B1DF-7744EADA458B}"/>
              </a:ext>
            </a:extLst>
          </p:cNvPr>
          <p:cNvCxnSpPr>
            <a:cxnSpLocks/>
          </p:cNvCxnSpPr>
          <p:nvPr/>
        </p:nvCxnSpPr>
        <p:spPr>
          <a:xfrm>
            <a:off x="5610310" y="2666111"/>
            <a:ext cx="20205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A0F2E5-DF01-466F-A3CA-052347491C6F}"/>
              </a:ext>
            </a:extLst>
          </p:cNvPr>
          <p:cNvCxnSpPr>
            <a:cxnSpLocks/>
          </p:cNvCxnSpPr>
          <p:nvPr/>
        </p:nvCxnSpPr>
        <p:spPr>
          <a:xfrm>
            <a:off x="3592286" y="4126663"/>
            <a:ext cx="12300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21D67-A243-4556-A469-53473C054DE9}"/>
              </a:ext>
            </a:extLst>
          </p:cNvPr>
          <p:cNvCxnSpPr>
            <a:cxnSpLocks/>
          </p:cNvCxnSpPr>
          <p:nvPr/>
        </p:nvCxnSpPr>
        <p:spPr>
          <a:xfrm>
            <a:off x="217714" y="5117263"/>
            <a:ext cx="20682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BC4C45-28A9-4CE9-A730-F5E4B4882004}"/>
              </a:ext>
            </a:extLst>
          </p:cNvPr>
          <p:cNvCxnSpPr>
            <a:cxnSpLocks/>
          </p:cNvCxnSpPr>
          <p:nvPr/>
        </p:nvCxnSpPr>
        <p:spPr>
          <a:xfrm>
            <a:off x="217714" y="6032641"/>
            <a:ext cx="1273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778B9B-F45B-4F2C-853B-91F6CBAFD961}"/>
              </a:ext>
            </a:extLst>
          </p:cNvPr>
          <p:cNvSpPr txBox="1"/>
          <p:nvPr/>
        </p:nvSpPr>
        <p:spPr>
          <a:xfrm>
            <a:off x="379142" y="151179"/>
            <a:ext cx="1010300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ạ.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TỪ NGUYÊN THẠCH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33E3BC3-2E1A-47E8-91C8-DBAA24676C43}"/>
              </a:ext>
            </a:extLst>
          </p:cNvPr>
          <p:cNvCxnSpPr>
            <a:cxnSpLocks/>
          </p:cNvCxnSpPr>
          <p:nvPr/>
        </p:nvCxnSpPr>
        <p:spPr>
          <a:xfrm>
            <a:off x="7848599" y="610578"/>
            <a:ext cx="11430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0D93D1-217F-4F30-A6D3-CBA5C9711B9B}"/>
              </a:ext>
            </a:extLst>
          </p:cNvPr>
          <p:cNvCxnSpPr>
            <a:cxnSpLocks/>
          </p:cNvCxnSpPr>
          <p:nvPr/>
        </p:nvCxnSpPr>
        <p:spPr>
          <a:xfrm>
            <a:off x="2155371" y="2297863"/>
            <a:ext cx="20138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410F12-47EC-46AD-9F8E-7202A22E8C8A}"/>
              </a:ext>
            </a:extLst>
          </p:cNvPr>
          <p:cNvCxnSpPr>
            <a:cxnSpLocks/>
          </p:cNvCxnSpPr>
          <p:nvPr/>
        </p:nvCxnSpPr>
        <p:spPr>
          <a:xfrm>
            <a:off x="7968342" y="2297863"/>
            <a:ext cx="1208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419DD9-73FC-4FAE-A3AE-8FDA3E391CE6}"/>
              </a:ext>
            </a:extLst>
          </p:cNvPr>
          <p:cNvCxnSpPr>
            <a:cxnSpLocks/>
          </p:cNvCxnSpPr>
          <p:nvPr/>
        </p:nvCxnSpPr>
        <p:spPr>
          <a:xfrm>
            <a:off x="678587" y="2723383"/>
            <a:ext cx="20754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DDFE6D9-0FBE-4AE2-94CB-539BDBD56133}"/>
              </a:ext>
            </a:extLst>
          </p:cNvPr>
          <p:cNvCxnSpPr>
            <a:cxnSpLocks/>
          </p:cNvCxnSpPr>
          <p:nvPr/>
        </p:nvCxnSpPr>
        <p:spPr>
          <a:xfrm>
            <a:off x="3015343" y="2747109"/>
            <a:ext cx="7184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3C1268-AE24-4D0D-8A83-3C44C2661CAD}"/>
              </a:ext>
            </a:extLst>
          </p:cNvPr>
          <p:cNvCxnSpPr>
            <a:cxnSpLocks/>
          </p:cNvCxnSpPr>
          <p:nvPr/>
        </p:nvCxnSpPr>
        <p:spPr>
          <a:xfrm>
            <a:off x="8890419" y="4006920"/>
            <a:ext cx="1037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E2EB1DE-C024-4A59-850F-917230A8EA4D}"/>
              </a:ext>
            </a:extLst>
          </p:cNvPr>
          <p:cNvCxnSpPr>
            <a:cxnSpLocks/>
          </p:cNvCxnSpPr>
          <p:nvPr/>
        </p:nvCxnSpPr>
        <p:spPr>
          <a:xfrm>
            <a:off x="8419125" y="4464120"/>
            <a:ext cx="109498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1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E07B5-4CD4-4C9D-813E-108608748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pic>
        <p:nvPicPr>
          <p:cNvPr id="22534" name="Picture 28" descr="Star-05-june">
            <a:hlinkClick r:id="rId2" action="ppaction://hlinksldjump"/>
            <a:extLst>
              <a:ext uri="{FF2B5EF4-FFF2-40B4-BE49-F238E27FC236}">
                <a16:creationId xmlns:a16="http://schemas.microsoft.com/office/drawing/2014/main" id="{FEF42AB8-37B0-4FAE-A540-3181E51EB7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9055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7">
            <a:extLst>
              <a:ext uri="{FF2B5EF4-FFF2-40B4-BE49-F238E27FC236}">
                <a16:creationId xmlns:a16="http://schemas.microsoft.com/office/drawing/2014/main" id="{C480123D-67D2-4E6C-AEEF-B376F0134E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533400"/>
            <a:ext cx="2133600" cy="6858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338" name="Picture 2" descr="Lý thuyết tập đọc: chiếc áo len tiếng việt 3">
            <a:extLst>
              <a:ext uri="{FF2B5EF4-FFF2-40B4-BE49-F238E27FC236}">
                <a16:creationId xmlns:a16="http://schemas.microsoft.com/office/drawing/2014/main" id="{315A16F4-FECB-4834-A1E3-0D93E6F2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399"/>
            <a:ext cx="76200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50++ hình nền powerpoint đẹp long lanh | Hình nền, Nền, Hình">
            <a:extLst>
              <a:ext uri="{FF2B5EF4-FFF2-40B4-BE49-F238E27FC236}">
                <a16:creationId xmlns:a16="http://schemas.microsoft.com/office/drawing/2014/main" id="{BC77E7F3-C914-4403-83F3-E5F844CA1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8">
            <a:extLst>
              <a:ext uri="{FF2B5EF4-FFF2-40B4-BE49-F238E27FC236}">
                <a16:creationId xmlns:a16="http://schemas.microsoft.com/office/drawing/2014/main" id="{02BB8D3B-DFE7-45AB-A208-75A6AA713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465" y="480816"/>
            <a:ext cx="830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BEC5F44A-7D05-4498-A64B-E73B74FDE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1948370"/>
            <a:ext cx="4366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5E918199-FCCE-4945-B7F0-7502CE541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2407951"/>
            <a:ext cx="70503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9E208C0F-D7E6-43C8-91C9-52DFF52AF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2884201"/>
            <a:ext cx="73084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Áo len của bạn Hòa đẹp và ấm ra sao?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3C02C940-1A6B-4243-95E2-BF5503AD4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3398551"/>
            <a:ext cx="38539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Lan nói gì với mẹ?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DD6B21FE-67E0-4F29-A9F1-483076E9E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4312951"/>
            <a:ext cx="85010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F44EA56C-844B-465C-8FAF-76964CB3B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0" y="4815235"/>
            <a:ext cx="8650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2: Mấy hôm nay, em thấy Hoà đến lớp mặc một </a:t>
            </a:r>
          </a:p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chiếc áo màu vàng đẹp ơi là đẹp, em thích lắm…</a:t>
            </a: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9CEE80B0-8F58-4D47-8017-E1C37AFD0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5770276"/>
            <a:ext cx="5004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3: Đêm ấy, em nói với mẹ…</a:t>
            </a:r>
          </a:p>
        </p:txBody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22C25DC8-CC60-448E-9F99-08AA978C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201" y="3853370"/>
            <a:ext cx="12891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0++ hình nền powerpoint đẹp long lanh | Hình nền, Nền, Hình">
            <a:extLst>
              <a:ext uri="{FF2B5EF4-FFF2-40B4-BE49-F238E27FC236}">
                <a16:creationId xmlns:a16="http://schemas.microsoft.com/office/drawing/2014/main" id="{844B0B92-21DB-4058-AF60-8AAA908FA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E1A8B1E3-F120-4468-9864-CE5C90BA3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1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7E06CDB-3EF7-4884-BA4B-F3793A353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514600"/>
            <a:ext cx="3646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C420778-14DE-4B28-90AA-3A54C272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124201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38B014C-50C6-40F5-886B-D4AF655D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140200"/>
            <a:ext cx="3856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Lan trả lời ra sao?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7B1FC75-6C21-4753-A97A-DED22E258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49800"/>
            <a:ext cx="497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Lan dỗi mẹ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50++ hình nền powerpoint đẹp long lanh | Hình nền, Nền, Hình">
            <a:extLst>
              <a:ext uri="{FF2B5EF4-FFF2-40B4-BE49-F238E27FC236}">
                <a16:creationId xmlns:a16="http://schemas.microsoft.com/office/drawing/2014/main" id="{240833DD-2584-4765-9608-B424F7F4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85553638-35AD-4562-9ECF-EF5AA49B5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19201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E62C5B48-5461-46AE-B6B2-0A0335C0D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348" y="2514314"/>
            <a:ext cx="44181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 nhịn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21F467B1-D47E-4B0F-8511-FFC9B561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7077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Tuấn nói gì với mẹ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79576DA-0AF8-472A-97D2-5AD1781DD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818" y="4060285"/>
            <a:ext cx="30684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lo điều gì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FB1EEB71-21C8-4A5A-A48B-0DC545ED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455" y="4736813"/>
            <a:ext cx="72726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Tuấn nói thế nào để mẹ yên 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50++ hình nền powerpoint đẹp long lanh | Hình nền, Nền, Hình">
            <a:extLst>
              <a:ext uri="{FF2B5EF4-FFF2-40B4-BE49-F238E27FC236}">
                <a16:creationId xmlns:a16="http://schemas.microsoft.com/office/drawing/2014/main" id="{10B28961-99AF-493E-A2C6-22CA0AE3C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5">
            <a:extLst>
              <a:ext uri="{FF2B5EF4-FFF2-40B4-BE49-F238E27FC236}">
                <a16:creationId xmlns:a16="http://schemas.microsoft.com/office/drawing/2014/main" id="{B94A5C22-452D-4FF3-B6A0-ED6DC2FA8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68313"/>
            <a:ext cx="8305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Lan: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53EE2BD6-947C-4051-A707-CA63C467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2311400"/>
            <a:ext cx="3419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8C407243-3154-41E7-9C6B-ACBB83E22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2768600"/>
            <a:ext cx="8277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1.Vì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5BD8F48-AE63-4AD4-B920-F9D3BB813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3302000"/>
            <a:ext cx="581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Lan muốn nói với mẹ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890928-2E20-44A8-B6EE-ECBAB292338B}"/>
              </a:ext>
            </a:extLst>
          </p:cNvPr>
          <p:cNvSpPr txBox="1"/>
          <p:nvPr/>
        </p:nvSpPr>
        <p:spPr>
          <a:xfrm flipH="1">
            <a:off x="1137424" y="301083"/>
            <a:ext cx="8764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-Dặn dò: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8B094-EE76-4AAD-8813-56F2CF25A7D6}"/>
              </a:ext>
            </a:extLst>
          </p:cNvPr>
          <p:cNvSpPr txBox="1"/>
          <p:nvPr/>
        </p:nvSpPr>
        <p:spPr>
          <a:xfrm>
            <a:off x="814038" y="824303"/>
            <a:ext cx="8552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con, Câu chuyện muốn khuyên chúng ta điều gì?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F9381-45C7-4A88-872D-37C6D867BA4B}"/>
              </a:ext>
            </a:extLst>
          </p:cNvPr>
          <p:cNvSpPr txBox="1"/>
          <p:nvPr/>
        </p:nvSpPr>
        <p:spPr>
          <a:xfrm>
            <a:off x="814038" y="1347523"/>
            <a:ext cx="827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+Anh em phải biết nhường nhịn yêu thương nhau.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C93543-2508-40F2-97CE-501DDF0CD437}"/>
              </a:ext>
            </a:extLst>
          </p:cNvPr>
          <p:cNvSpPr txBox="1"/>
          <p:nvPr/>
        </p:nvSpPr>
        <p:spPr>
          <a:xfrm>
            <a:off x="814038" y="1870744"/>
            <a:ext cx="10470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+Không nên đòi bố,mẹ mua những thứ mà gia đình không có điều kiện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179BC0-5310-45D9-B44E-2D87E223BACD}"/>
              </a:ext>
            </a:extLst>
          </p:cNvPr>
          <p:cNvSpPr txBox="1"/>
          <p:nvPr/>
        </p:nvSpPr>
        <p:spPr>
          <a:xfrm>
            <a:off x="814037" y="2818915"/>
            <a:ext cx="10270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có lỗi phải biết nhận lỗi và sửa lỗi.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63B6B7-AE12-49B6-A591-FA3C013DD76E}"/>
              </a:ext>
            </a:extLst>
          </p:cNvPr>
          <p:cNvSpPr txBox="1"/>
          <p:nvPr/>
        </p:nvSpPr>
        <p:spPr>
          <a:xfrm>
            <a:off x="814037" y="3429000"/>
            <a:ext cx="8920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thích nhất đoạn nào trong bài? Vì sao?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77CC76-906D-4DB2-8E83-1243E24CAABB}"/>
              </a:ext>
            </a:extLst>
          </p:cNvPr>
          <p:cNvSpPr txBox="1"/>
          <p:nvPr/>
        </p:nvSpPr>
        <p:spPr>
          <a:xfrm flipH="1">
            <a:off x="1483111" y="4125951"/>
            <a:ext cx="942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học bài và chuẩn bị bài: Quạt cho bà ngủ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32ED0-DAC9-48A2-8C9B-FFA5D886A673}"/>
              </a:ext>
            </a:extLst>
          </p:cNvPr>
          <p:cNvSpPr txBox="1"/>
          <p:nvPr/>
        </p:nvSpPr>
        <p:spPr>
          <a:xfrm>
            <a:off x="2051824" y="4884457"/>
            <a:ext cx="7449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rcRect l="14514" t="33489" r="10967" b="23766"/>
          <a:stretch>
            <a:fillRect/>
          </a:stretch>
        </p:blipFill>
        <p:spPr>
          <a:xfrm>
            <a:off x="3611301" y="335666"/>
            <a:ext cx="8032831" cy="6242299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-1949241" y="2241695"/>
            <a:ext cx="73507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MÁI ẤM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224759" y="506730"/>
            <a:ext cx="4861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u="sng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vi-VN" sz="36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– Kể chuyện</a:t>
            </a:r>
            <a:endParaRPr lang="en-US" sz="36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44985" y="1153260"/>
            <a:ext cx="58858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Chiếc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áo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len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639560" y="1920875"/>
            <a:ext cx="52927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Theo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TỪ NGUYÊN THẠCH</a:t>
            </a:r>
          </a:p>
        </p:txBody>
      </p:sp>
      <p:pic>
        <p:nvPicPr>
          <p:cNvPr id="15362" name="Picture 2" descr="Lý thuyết tập đọc: chiếc áo len tiếng việt 3">
            <a:extLst>
              <a:ext uri="{FF2B5EF4-FFF2-40B4-BE49-F238E27FC236}">
                <a16:creationId xmlns:a16="http://schemas.microsoft.com/office/drawing/2014/main" id="{40B8265C-823E-4F62-9A1E-1B6B49EE8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1" y="2552900"/>
            <a:ext cx="10370917" cy="41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2935A4-F2ED-46A6-81FD-6A96D76A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1790" y="179931"/>
            <a:ext cx="3201365" cy="93124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B4194F5-49C4-42B1-9FFD-E04D610A3A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7838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ngắt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nghỉ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hợp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chấm,dấu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phẩy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</a:t>
            </a:r>
            <a:r>
              <a:rPr lang="vi-VN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giữa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cụm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buNone/>
            </a:pP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nội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dung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trả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khoa</a:t>
            </a:r>
            <a:r>
              <a:rPr lang="vi-VN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1,2,3,4)</a:t>
            </a:r>
          </a:p>
          <a:p>
            <a:pPr marL="0" indent="0" algn="just">
              <a:buNone/>
            </a:pP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</a:t>
            </a:r>
            <a:r>
              <a:rPr lang="vi-VN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cảm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phân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biệt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dẫn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altLang="zh-CN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altLang="zh-CN" b="1" dirty="0">
              <a:solidFill>
                <a:schemeClr val="accent5">
                  <a:lumMod val="75000"/>
                </a:schemeClr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895090" y="401445"/>
            <a:ext cx="3317875" cy="114224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0" y="2237740"/>
            <a:ext cx="120510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mẹ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bối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rối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Lan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với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Tuấn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7005" y="3519805"/>
            <a:ext cx="1205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Lan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hờn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dỗi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nũng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0485" y="4220210"/>
            <a:ext cx="120510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Tuấn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thào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nhưng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dứt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khoát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mạnh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mẽ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thuyết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phục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0" y="5535930"/>
            <a:ext cx="12051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Giọng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người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dẫn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chuyện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: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nhẹ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nhàng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truyền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9EEB6C-AE20-4E2A-BB88-28DDAA2E8948}"/>
              </a:ext>
            </a:extLst>
          </p:cNvPr>
          <p:cNvSpPr txBox="1"/>
          <p:nvPr/>
        </p:nvSpPr>
        <p:spPr>
          <a:xfrm>
            <a:off x="122114" y="151179"/>
            <a:ext cx="11694851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Lan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Lan.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Lan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phịu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9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778B9B-F45B-4F2C-853B-91F6CBAFD961}"/>
              </a:ext>
            </a:extLst>
          </p:cNvPr>
          <p:cNvSpPr txBox="1"/>
          <p:nvPr/>
        </p:nvSpPr>
        <p:spPr>
          <a:xfrm>
            <a:off x="379142" y="151179"/>
            <a:ext cx="1010300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ạ.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"Con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TỪ NGUYÊN THẠCH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305760" y="1540806"/>
            <a:ext cx="19448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486797" y="1554917"/>
            <a:ext cx="41402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1A0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 khó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4209273" y="1092820"/>
            <a:ext cx="3455" cy="5327031"/>
          </a:xfrm>
          <a:prstGeom prst="line">
            <a:avLst/>
          </a:prstGeom>
          <a:noFill/>
          <a:ln w="28575">
            <a:solidFill>
              <a:srgbClr val="1A05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BA981E-607B-4A4B-B425-D1D43A26FD83}"/>
              </a:ext>
            </a:extLst>
          </p:cNvPr>
          <p:cNvSpPr txBox="1"/>
          <p:nvPr/>
        </p:nvSpPr>
        <p:spPr>
          <a:xfrm>
            <a:off x="4383536" y="3409922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 rối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5528D-0840-44EA-923B-9C97A3EB6589}"/>
              </a:ext>
            </a:extLst>
          </p:cNvPr>
          <p:cNvSpPr txBox="1"/>
          <p:nvPr/>
        </p:nvSpPr>
        <p:spPr>
          <a:xfrm>
            <a:off x="5847558" y="3415042"/>
            <a:ext cx="6288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lúng túng, không biết làm thế nào</a:t>
            </a:r>
            <a:endParaRPr lang="en-US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C8DCDC-D2E2-474F-A4AE-721DD0396AD1}"/>
              </a:ext>
            </a:extLst>
          </p:cNvPr>
          <p:cNvCxnSpPr>
            <a:cxnSpLocks/>
          </p:cNvCxnSpPr>
          <p:nvPr/>
        </p:nvCxnSpPr>
        <p:spPr>
          <a:xfrm flipV="1">
            <a:off x="977626" y="4904557"/>
            <a:ext cx="97676" cy="270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A021AC6-45D4-40EE-BD24-38376F04A066}"/>
              </a:ext>
            </a:extLst>
          </p:cNvPr>
          <p:cNvSpPr txBox="1"/>
          <p:nvPr/>
        </p:nvSpPr>
        <p:spPr>
          <a:xfrm>
            <a:off x="266535" y="4336390"/>
            <a:ext cx="33715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+mj-lt"/>
              </a:rPr>
              <a:t>Áo có dây kéo ở giữa,  lại có cả mũ để đội khi có gió lạnh  hoặc mưa lất phất.</a:t>
            </a:r>
            <a:endParaRPr lang="en-US" sz="28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C6F816-B144-4C45-A107-0E6CF758FB1D}"/>
              </a:ext>
            </a:extLst>
          </p:cNvPr>
          <p:cNvCxnSpPr>
            <a:cxnSpLocks/>
          </p:cNvCxnSpPr>
          <p:nvPr/>
        </p:nvCxnSpPr>
        <p:spPr>
          <a:xfrm flipV="1">
            <a:off x="3180046" y="5380218"/>
            <a:ext cx="97676" cy="2530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4108AAB-FF5A-489A-8D8B-BB96A3EA201B}"/>
              </a:ext>
            </a:extLst>
          </p:cNvPr>
          <p:cNvCxnSpPr>
            <a:cxnSpLocks/>
          </p:cNvCxnSpPr>
          <p:nvPr/>
        </p:nvCxnSpPr>
        <p:spPr>
          <a:xfrm flipV="1">
            <a:off x="3131208" y="5757574"/>
            <a:ext cx="97676" cy="270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2E27F6F-9EFE-4663-9F1A-22A196785C1B}"/>
              </a:ext>
            </a:extLst>
          </p:cNvPr>
          <p:cNvCxnSpPr>
            <a:cxnSpLocks/>
          </p:cNvCxnSpPr>
          <p:nvPr/>
        </p:nvCxnSpPr>
        <p:spPr>
          <a:xfrm flipV="1">
            <a:off x="3228884" y="5767563"/>
            <a:ext cx="97676" cy="2704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AA4A25-D9E6-4CFC-B780-86C89EB26716}"/>
              </a:ext>
            </a:extLst>
          </p:cNvPr>
          <p:cNvSpPr txBox="1"/>
          <p:nvPr/>
        </p:nvSpPr>
        <p:spPr>
          <a:xfrm flipH="1">
            <a:off x="4496768" y="4348976"/>
            <a:ext cx="206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thào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19D05D-29DC-447D-8E63-2A6AAD38BE47}"/>
              </a:ext>
            </a:extLst>
          </p:cNvPr>
          <p:cNvSpPr txBox="1"/>
          <p:nvPr/>
        </p:nvSpPr>
        <p:spPr>
          <a:xfrm>
            <a:off x="6467707" y="4348976"/>
            <a:ext cx="5309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(Nói) rất nhỏ không rõ thành tiếng,nghe lẫn vào trong hơi gió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D4F03D-CACF-4696-BF15-00F599F22346}"/>
              </a:ext>
            </a:extLst>
          </p:cNvPr>
          <p:cNvSpPr txBox="1"/>
          <p:nvPr/>
        </p:nvSpPr>
        <p:spPr>
          <a:xfrm>
            <a:off x="464112" y="2240545"/>
            <a:ext cx="194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 buốt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6C327F-E16E-4CC6-AB88-C1D58FDB9F75}"/>
              </a:ext>
            </a:extLst>
          </p:cNvPr>
          <p:cNvSpPr txBox="1"/>
          <p:nvPr/>
        </p:nvSpPr>
        <p:spPr>
          <a:xfrm>
            <a:off x="384067" y="2690686"/>
            <a:ext cx="1847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Lất phất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FA9F882-89FA-4B2D-8018-B259A203D94B}"/>
              </a:ext>
            </a:extLst>
          </p:cNvPr>
          <p:cNvSpPr txBox="1"/>
          <p:nvPr/>
        </p:nvSpPr>
        <p:spPr>
          <a:xfrm>
            <a:off x="410246" y="3328870"/>
            <a:ext cx="174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 rối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2AFF17-9FF9-4E00-B1AF-E3145F08C58B}"/>
              </a:ext>
            </a:extLst>
          </p:cNvPr>
          <p:cNvSpPr txBox="1"/>
          <p:nvPr/>
        </p:nvSpPr>
        <p:spPr>
          <a:xfrm>
            <a:off x="2298807" y="2598234"/>
            <a:ext cx="2485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Phụng phịu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3DE934C-B8BF-4EDD-AF94-26BC087ABD17}"/>
              </a:ext>
            </a:extLst>
          </p:cNvPr>
          <p:cNvSpPr txBox="1"/>
          <p:nvPr/>
        </p:nvSpPr>
        <p:spPr>
          <a:xfrm>
            <a:off x="2298807" y="3184149"/>
            <a:ext cx="1622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yếm</a:t>
            </a:r>
            <a:endParaRPr lang="en-US" sz="2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1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2" grpId="0"/>
      <p:bldP spid="3" grpId="0"/>
      <p:bldP spid="34" grpId="0"/>
      <p:bldP spid="39" grpId="0"/>
      <p:bldP spid="44" grpId="0"/>
      <p:bldP spid="45" grpId="0"/>
      <p:bldP spid="46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1662</Words>
  <Application>Microsoft Office PowerPoint</Application>
  <PresentationFormat>Widescreen</PresentationFormat>
  <Paragraphs>136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Mr Jun</dc:creator>
  <cp:lastModifiedBy>Đào Thị Minh Phượng</cp:lastModifiedBy>
  <cp:revision>87</cp:revision>
  <dcterms:created xsi:type="dcterms:W3CDTF">2021-01-24T03:45:00Z</dcterms:created>
  <dcterms:modified xsi:type="dcterms:W3CDTF">2021-09-23T05:54:55Z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