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77" r:id="rId4"/>
    <p:sldId id="278" r:id="rId5"/>
    <p:sldId id="265" r:id="rId6"/>
    <p:sldId id="257" r:id="rId7"/>
    <p:sldId id="263" r:id="rId8"/>
    <p:sldId id="258" r:id="rId9"/>
    <p:sldId id="259" r:id="rId10"/>
    <p:sldId id="260" r:id="rId11"/>
    <p:sldId id="266" r:id="rId12"/>
    <p:sldId id="268" r:id="rId13"/>
    <p:sldId id="269" r:id="rId14"/>
    <p:sldId id="270" r:id="rId15"/>
    <p:sldId id="271" r:id="rId16"/>
    <p:sldId id="272" r:id="rId17"/>
    <p:sldId id="280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4660"/>
  </p:normalViewPr>
  <p:slideViewPr>
    <p:cSldViewPr>
      <p:cViewPr varScale="1">
        <p:scale>
          <a:sx n="53" d="100"/>
          <a:sy n="53" d="100"/>
        </p:scale>
        <p:origin x="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B950A-2F96-4715-96FF-7563CD9779C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AF10B-8CBE-4F99-921F-7A51B173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2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8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0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0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4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7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4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51318-1F50-49E7-8126-A6CCACC0C14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CF0E-990C-478B-B2B7-C316797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5.xml"/><Relationship Id="rId5" Type="http://schemas.openxmlformats.org/officeDocument/2006/relationships/image" Target="../media/image13.gif"/><Relationship Id="rId10" Type="http://schemas.openxmlformats.org/officeDocument/2006/relationships/image" Target="../media/image21.gif"/><Relationship Id="rId4" Type="http://schemas.openxmlformats.org/officeDocument/2006/relationships/image" Target="../media/image11.jpg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slide" Target="slide16.xml"/><Relationship Id="rId5" Type="http://schemas.openxmlformats.org/officeDocument/2006/relationships/image" Target="../media/image21.gif"/><Relationship Id="rId10" Type="http://schemas.openxmlformats.org/officeDocument/2006/relationships/image" Target="../media/image23.gif"/><Relationship Id="rId4" Type="http://schemas.openxmlformats.org/officeDocument/2006/relationships/image" Target="../media/image11.jpg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slide" Target="slide17.xml"/><Relationship Id="rId5" Type="http://schemas.openxmlformats.org/officeDocument/2006/relationships/image" Target="../media/image13.gif"/><Relationship Id="rId10" Type="http://schemas.openxmlformats.org/officeDocument/2006/relationships/image" Target="../media/image25.gif"/><Relationship Id="rId4" Type="http://schemas.openxmlformats.org/officeDocument/2006/relationships/image" Target="../media/image11.jpg"/><Relationship Id="rId9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13.gif"/><Relationship Id="rId10" Type="http://schemas.openxmlformats.org/officeDocument/2006/relationships/slide" Target="slide8.xml"/><Relationship Id="rId4" Type="http://schemas.openxmlformats.org/officeDocument/2006/relationships/image" Target="../media/image11.jpg"/><Relationship Id="rId9" Type="http://schemas.openxmlformats.org/officeDocument/2006/relationships/image" Target="../media/image20.gif"/><Relationship Id="rId1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33.png"/><Relationship Id="rId5" Type="http://schemas.openxmlformats.org/officeDocument/2006/relationships/image" Target="../media/image11.jpg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518" y="76200"/>
            <a:ext cx="7810901" cy="147002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98" y="2435192"/>
            <a:ext cx="6387164" cy="1776445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(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3972" r="17341" b="27092"/>
          <a:stretch/>
        </p:blipFill>
        <p:spPr bwMode="auto">
          <a:xfrm>
            <a:off x="285750" y="457200"/>
            <a:ext cx="8287967" cy="33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251502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smtClean="0">
                <a:solidFill>
                  <a:srgbClr val="FF0000"/>
                </a:solidFill>
              </a:rPr>
              <a:t>6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0078" y="2251502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24" y="2251502"/>
            <a:ext cx="4571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smtClean="0">
                <a:solidFill>
                  <a:srgbClr val="FF0000"/>
                </a:solidFill>
              </a:rPr>
              <a:t>60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8078" y="2251502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2819400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0078" y="2819400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smtClean="0">
                <a:solidFill>
                  <a:srgbClr val="FF0000"/>
                </a:solidFill>
              </a:rPr>
              <a:t>0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2819400"/>
            <a:ext cx="4571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smtClean="0">
                <a:solidFill>
                  <a:srgbClr val="FF0000"/>
                </a:solidFill>
              </a:rPr>
              <a:t>40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2819400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smtClean="0">
                <a:solidFill>
                  <a:srgbClr val="FF0000"/>
                </a:solidFill>
              </a:rPr>
              <a:t>0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236" y="3657600"/>
            <a:ext cx="60658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smtClean="0"/>
              <a:t>b) Trả lời các câu hỏi: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smtClean="0"/>
              <a:t>Số 54 gồm </a:t>
            </a:r>
            <a:r>
              <a:rPr lang="en-US" sz="3000" b="1" smtClean="0">
                <a:solidFill>
                  <a:srgbClr val="FF0000"/>
                </a:solidFill>
              </a:rPr>
              <a:t>5</a:t>
            </a:r>
            <a:r>
              <a:rPr lang="en-US" sz="3000" smtClean="0"/>
              <a:t> chục và </a:t>
            </a:r>
            <a:r>
              <a:rPr lang="en-US" sz="3000" b="1" smtClean="0">
                <a:solidFill>
                  <a:srgbClr val="FF0000"/>
                </a:solidFill>
              </a:rPr>
              <a:t>4</a:t>
            </a:r>
            <a:r>
              <a:rPr lang="en-US" sz="3000" smtClean="0"/>
              <a:t> đơn vị.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smtClean="0"/>
              <a:t>Số gồm 4 chục và 5 đơn vị là số </a:t>
            </a:r>
            <a:r>
              <a:rPr lang="en-US" sz="3000" b="1" smtClean="0">
                <a:solidFill>
                  <a:srgbClr val="FF0000"/>
                </a:solidFill>
              </a:rPr>
              <a:t>45</a:t>
            </a:r>
            <a:r>
              <a:rPr lang="en-US" sz="3000" smtClean="0"/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smtClean="0"/>
              <a:t>Số gồm 7 chục và 0 đơn vị là số </a:t>
            </a:r>
            <a:r>
              <a:rPr lang="en-US" sz="3000" b="1" smtClean="0">
                <a:solidFill>
                  <a:srgbClr val="FF0000"/>
                </a:solidFill>
              </a:rPr>
              <a:t>70</a:t>
            </a:r>
            <a:r>
              <a:rPr lang="en-US" sz="3000" smtClean="0"/>
              <a:t>.</a:t>
            </a:r>
            <a:endParaRPr lang="en-US" sz="3000"/>
          </a:p>
        </p:txBody>
      </p:sp>
      <p:sp>
        <p:nvSpPr>
          <p:cNvPr id="4" name="Rectangle 3"/>
          <p:cNvSpPr/>
          <p:nvPr/>
        </p:nvSpPr>
        <p:spPr>
          <a:xfrm>
            <a:off x="3200400" y="4576822"/>
            <a:ext cx="381000" cy="422702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4875" y="4576822"/>
            <a:ext cx="381000" cy="422702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81762" y="5262622"/>
            <a:ext cx="476238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81762" y="5867400"/>
            <a:ext cx="476238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4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3600"/>
            <a:ext cx="6629400" cy="126523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Củng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cố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163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Trò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chơi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con du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lịch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1795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40" y="902152"/>
            <a:ext cx="5426869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7" y="2158347"/>
            <a:ext cx="3011497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95174" y="1542063"/>
            <a:ext cx="8136489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8084" y="2046254"/>
            <a:ext cx="861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05" y="-3843"/>
            <a:ext cx="18450937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31" y="2028306"/>
            <a:ext cx="1192463" cy="158995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8118" y="3247479"/>
            <a:ext cx="3342431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503483" y="1923145"/>
            <a:ext cx="76905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=""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09800"/>
            <a:ext cx="3011497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9552" y="939338"/>
            <a:ext cx="3891048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“Start”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5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1 -3.7037E-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6574"/>
            <a:ext cx="18394446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615" y="3767768"/>
            <a:ext cx="1899754" cy="25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678" y="3094173"/>
            <a:ext cx="3531159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599" y="552711"/>
            <a:ext cx="7805343" cy="21376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7638" y="2690350"/>
            <a:ext cx="3323555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4604" y="685800"/>
            <a:ext cx="734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19, … , 21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405" y="2435545"/>
            <a:ext cx="323838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1677579"/>
            <a:ext cx="964582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4142" y="2386949"/>
            <a:ext cx="3238382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1 -3.7037E-7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6574"/>
            <a:ext cx="18394446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=""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116" y="2612948"/>
            <a:ext cx="3411866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3" y="3640670"/>
            <a:ext cx="1999278" cy="26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608" y="2527505"/>
            <a:ext cx="341186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9936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89259" y="5545567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89259" y="4492320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64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5734" y="425737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09204" y="5236694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8775" y="2297201"/>
            <a:ext cx="3323555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6104" y="626166"/>
            <a:ext cx="751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60 + 7 = … ?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6197" y="1712819"/>
            <a:ext cx="305682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1800" y="1712819"/>
            <a:ext cx="96458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7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1 -7.40741E-7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6574"/>
            <a:ext cx="18283833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609" y="3704883"/>
            <a:ext cx="2056053" cy="27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873" y="1881914"/>
            <a:ext cx="3220580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7357" y="540842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68, 69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85431" y="4524459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68, 79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69, 70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67, 68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26718" y="4183231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67301" y="509955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7849" y="2372250"/>
            <a:ext cx="3323555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1"/>
            <a:ext cx="7477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…, …, 70, 71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309" y="2173802"/>
            <a:ext cx="4572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819" y="1693875"/>
            <a:ext cx="964582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0582" y="0"/>
            <a:ext cx="18394446" cy="6858000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413548"/>
            <a:ext cx="2301452" cy="230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932" y="2275283"/>
            <a:ext cx="4572000" cy="3429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127178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4932" y="429515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400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4932" y="498805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1052" y="498805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9564" y="422689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2920" y="400146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481184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47321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74877" y="406350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4543" y="2205505"/>
            <a:ext cx="3323555" cy="30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1331948"/>
            <a:ext cx="67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819" y="2142790"/>
            <a:ext cx="964582" cy="972897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582" y="2961083"/>
            <a:ext cx="3657601" cy="2057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-752950"/>
            <a:ext cx="19273907" cy="7737273"/>
            <a:chOff x="-19796612" y="181103"/>
            <a:chExt cx="24525928" cy="685139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8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818" y="3197988"/>
            <a:ext cx="2596524" cy="259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1513" y="1915158"/>
            <a:ext cx="5158183" cy="386863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49887" y="993912"/>
            <a:ext cx="8252182" cy="31448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514" y="4316717"/>
            <a:ext cx="3680806" cy="5099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40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5514" y="5009617"/>
            <a:ext cx="3680806" cy="5099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11634" y="5009617"/>
            <a:ext cx="3680806" cy="5099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50146" y="4248455"/>
            <a:ext cx="3680806" cy="5099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93502" y="3974541"/>
            <a:ext cx="924174" cy="9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09149" y="4784924"/>
            <a:ext cx="924174" cy="9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7840" y="4705214"/>
            <a:ext cx="924174" cy="9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85459" y="4029805"/>
            <a:ext cx="1133513" cy="9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5125" y="1897639"/>
            <a:ext cx="3749672" cy="340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12740" y="1289134"/>
            <a:ext cx="7113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7401" y="2097566"/>
            <a:ext cx="1088252" cy="1097633"/>
          </a:xfrm>
          <a:prstGeom prst="rect">
            <a:avLst/>
          </a:prstGeom>
        </p:spPr>
      </p:pic>
      <p:pic>
        <p:nvPicPr>
          <p:cNvPr id="53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164" y="2776813"/>
            <a:ext cx="4126547" cy="23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1 0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1 -3.33333E-6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2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1 1.85185E-6 " pathEditMode="relative" rAng="0" ptsTypes="AA">
                                      <p:cBhvr>
                                        <p:cTn id="21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1 3.7037E-7 " pathEditMode="relative" rAng="0" ptsTypes="AA">
                                      <p:cBhvr>
                                        <p:cTn id="2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1 -4.07407E-6 " pathEditMode="relative" rAng="0" ptsTypes="AA">
                                      <p:cBhvr>
                                        <p:cTn id="21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/>
      <p:bldP spid="5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"/>
            <a:ext cx="18279262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187" y="3286564"/>
            <a:ext cx="2246315" cy="29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622" y="2764542"/>
            <a:ext cx="36576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0229" y="4424830"/>
            <a:ext cx="3464714" cy="8479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7656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5970" y="4472912"/>
            <a:ext cx="3496187" cy="7998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4631" y="2524404"/>
            <a:ext cx="3323555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86409" y="646042"/>
            <a:ext cx="772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48 – 8 = ?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2378" y="1424967"/>
            <a:ext cx="4952649" cy="4856683"/>
          </a:xfrm>
          <a:prstGeom prst="rect">
            <a:avLst/>
          </a:prstGeom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=""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8" y="381000"/>
            <a:ext cx="3789825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=""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63" y="3429001"/>
            <a:ext cx="990800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78"/>
            <a:ext cx="9262768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2499" y="-17646"/>
            <a:ext cx="8260074" cy="1104500"/>
          </a:xfrm>
        </p:spPr>
        <p:txBody>
          <a:bodyPr>
            <a:normAutofit/>
          </a:bodyPr>
          <a:lstStyle/>
          <a:p>
            <a:r>
              <a:rPr lang="en-US" sz="3000" b="1" dirty="0" err="1" smtClean="0"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hai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latin typeface="HP001 5 hàng" panose="020B0603050302020204" pitchFamily="34" charset="0"/>
              </a:rPr>
              <a:t> 6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latin typeface="HP001 5 hàng" panose="020B0603050302020204" pitchFamily="34" charset="0"/>
              </a:rPr>
              <a:t> 9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latin typeface="HP001 5 hàng" panose="020B0603050302020204" pitchFamily="34" charset="0"/>
              </a:rPr>
              <a:t> 2021</a:t>
            </a:r>
            <a:endParaRPr lang="en-US" sz="3000" b="1" dirty="0"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5051"/>
            <a:ext cx="9220200" cy="45535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900" b="1" dirty="0" smtClean="0">
                <a:latin typeface="HP001 5 hàng" panose="020B0603050302020204" pitchFamily="34" charset="0"/>
              </a:rPr>
              <a:t>           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latin typeface="HP001 5 hàng" panose="020B06030503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900" b="1" dirty="0" smtClean="0"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Ôn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tập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các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số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đến</a:t>
            </a:r>
            <a:r>
              <a:rPr lang="en-US" sz="2900" b="1" dirty="0" smtClean="0">
                <a:latin typeface="HP001 5 hàng" panose="020B0603050302020204" pitchFamily="34" charset="0"/>
              </a:rPr>
              <a:t> 100 (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tr</a:t>
            </a:r>
            <a:r>
              <a:rPr lang="en-US" sz="2900" b="1" dirty="0" smtClean="0">
                <a:latin typeface="HP001 5 hàng" panose="020B0603050302020204" pitchFamily="34" charset="0"/>
              </a:rPr>
              <a:t> 6)</a:t>
            </a:r>
            <a:endParaRPr lang="en-US" sz="29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0"/>
            <a:ext cx="9144000" cy="6849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12" y="1001027"/>
            <a:ext cx="8224787" cy="114844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củng cố cách đọc, viết và xếp thứ tự các số từ 1 đến 100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đọc, viết các số có hai chữ số theo phân tích cấu tạo số.</a:t>
            </a: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667000"/>
            <a:ext cx="5791200" cy="1219200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60" y="838200"/>
            <a:ext cx="8868840" cy="4953000"/>
          </a:xfrm>
        </p:spPr>
      </p:pic>
    </p:spTree>
    <p:extLst>
      <p:ext uri="{BB962C8B-B14F-4D97-AF65-F5344CB8AC3E}">
        <p14:creationId xmlns:p14="http://schemas.microsoft.com/office/powerpoint/2010/main" val="13908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8227" r="20691" b="11773"/>
          <a:stretch/>
        </p:blipFill>
        <p:spPr bwMode="auto">
          <a:xfrm>
            <a:off x="304800" y="1524000"/>
            <a:ext cx="7620000" cy="42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131" y="833735"/>
            <a:ext cx="825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    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100: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838200"/>
            <a:ext cx="381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43" name="Google Shape;415;p38"/>
          <p:cNvGrpSpPr/>
          <p:nvPr/>
        </p:nvGrpSpPr>
        <p:grpSpPr>
          <a:xfrm>
            <a:off x="304800" y="41735"/>
            <a:ext cx="741250" cy="792000"/>
            <a:chOff x="-3118700" y="2365900"/>
            <a:chExt cx="741250" cy="792000"/>
          </a:xfrm>
        </p:grpSpPr>
        <p:sp>
          <p:nvSpPr>
            <p:cNvPr id="4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84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762000"/>
            <a:ext cx="843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      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100: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5857" y="764143"/>
            <a:ext cx="428943" cy="36933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353135"/>
              </p:ext>
            </p:extLst>
          </p:nvPr>
        </p:nvGraphicFramePr>
        <p:xfrm>
          <a:off x="1371600" y="1397000"/>
          <a:ext cx="6248400" cy="492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  <a:gridCol w="624840"/>
              </a:tblGrid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29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39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49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59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69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79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89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91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92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93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94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95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96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97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98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99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smtClean="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  <a:endParaRPr lang="en-US" sz="22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47580" y="14097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6230" y="14097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3530" y="1400174"/>
            <a:ext cx="600520" cy="4857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9955" y="14287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1630" y="18859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855" y="19050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7580" y="1885950"/>
            <a:ext cx="600520" cy="4762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4405" y="1885950"/>
            <a:ext cx="600520" cy="4953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0860" y="19050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8855" y="23622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8455" y="24003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33530" y="24193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81305" y="23812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09955" y="23812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61630" y="28765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18855" y="28956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76230" y="28956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14405" y="28956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2210" y="28765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80860" y="28956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09955" y="28860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1630" y="340042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76230" y="33718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14850" y="33813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81305" y="33813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09955" y="340042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8930" y="38671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76155" y="38862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14405" y="38766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52655" y="38862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00430" y="38862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71155" y="43624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04805" y="439102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13960" y="43719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61735" y="48672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90905" y="484822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28455" y="53625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38055" y="48768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71155" y="48672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09330" y="48672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90205" y="53530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5755" y="53530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133530" y="53625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752655" y="53530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09955" y="53530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628455" y="582930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66630" y="583882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362255" y="5848350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990905" y="5857875"/>
            <a:ext cx="60052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?</a:t>
            </a:r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3120" r="20452" b="50355"/>
          <a:stretch/>
        </p:blipFill>
        <p:spPr bwMode="auto">
          <a:xfrm>
            <a:off x="304800" y="676073"/>
            <a:ext cx="7772401" cy="18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0763" y="2495145"/>
            <a:ext cx="501143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bé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  1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bé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: 10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 9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 99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276600"/>
            <a:ext cx="609600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2600" y="3962400"/>
            <a:ext cx="609600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800" y="5181600"/>
            <a:ext cx="609600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91200" y="4572000"/>
            <a:ext cx="609600" cy="533400"/>
          </a:xfrm>
          <a:prstGeom prst="rect">
            <a:avLst/>
          </a:prstGeom>
          <a:solidFill>
            <a:srgbClr val="C8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7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3972" r="17341" b="27092"/>
          <a:stretch/>
        </p:blipFill>
        <p:spPr bwMode="auto">
          <a:xfrm>
            <a:off x="304800" y="486380"/>
            <a:ext cx="8287967" cy="33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24721" r="18984" b="34445"/>
          <a:stretch/>
        </p:blipFill>
        <p:spPr bwMode="auto">
          <a:xfrm>
            <a:off x="304800" y="3581400"/>
            <a:ext cx="7315200" cy="24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632</Words>
  <Application>Microsoft Office PowerPoint</Application>
  <PresentationFormat>On-screen Show (4:3)</PresentationFormat>
  <Paragraphs>223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Bungee Inline</vt:lpstr>
      <vt:lpstr>Calibri</vt:lpstr>
      <vt:lpstr>HP001 5 hàng</vt:lpstr>
      <vt:lpstr>Times New Roman</vt:lpstr>
      <vt:lpstr>Office Theme</vt:lpstr>
      <vt:lpstr>Trường Tiểu học Ái Mộ A</vt:lpstr>
      <vt:lpstr>Thứ hai ngày 6 tháng 9 năm 2021</vt:lpstr>
      <vt:lpstr>Yêu cầu cần đạt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pc</cp:lastModifiedBy>
  <cp:revision>86</cp:revision>
  <dcterms:created xsi:type="dcterms:W3CDTF">2021-09-01T10:16:14Z</dcterms:created>
  <dcterms:modified xsi:type="dcterms:W3CDTF">2021-09-05T13:30:51Z</dcterms:modified>
</cp:coreProperties>
</file>