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6" r:id="rId15"/>
    <p:sldId id="287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69" r:id="rId27"/>
    <p:sldId id="270" r:id="rId28"/>
    <p:sldId id="271" r:id="rId29"/>
    <p:sldId id="272" r:id="rId30"/>
    <p:sldId id="273" r:id="rId31"/>
    <p:sldId id="27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4560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677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7485" y="273050"/>
            <a:ext cx="10968567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7485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2051"/>
            <a:ext cx="3860800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24205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fld id="{EF62B34C-AECA-4EEA-9177-D04007534F3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5849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4589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06763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515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846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116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5436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395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0045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0FA6-FA78-400F-A6B8-02162B40585A}" type="datetimeFigureOut">
              <a:rPr lang="en-SG" smtClean="0"/>
              <a:t>19/12/2021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A00D-0F97-42E3-902A-BFA2EBF20DB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645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yTinhDucDung\Downloads\LeVanTam-PhuongHuyen_k49.mp3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Tu%20lieu%20cua%20hong\101_SONY\MOV00003.MPG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76200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8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051" name="Picture 5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943600"/>
            <a:ext cx="594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19550"/>
            <a:ext cx="1752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7"/>
          <p:cNvSpPr>
            <a:spLocks noTextEdit="1"/>
          </p:cNvSpPr>
          <p:nvPr/>
        </p:nvSpPr>
        <p:spPr bwMode="auto">
          <a:xfrm>
            <a:off x="2667000" y="76200"/>
            <a:ext cx="7086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7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27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27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27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7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2743200" y="5257800"/>
            <a:ext cx="708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Lan</a:t>
            </a:r>
          </a:p>
        </p:txBody>
      </p:sp>
      <p:pic>
        <p:nvPicPr>
          <p:cNvPr id="2055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37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72663" y="42863"/>
            <a:ext cx="8382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Notched Right Arrow 15"/>
          <p:cNvSpPr/>
          <p:nvPr/>
        </p:nvSpPr>
        <p:spPr>
          <a:xfrm>
            <a:off x="8839200" y="5715000"/>
            <a:ext cx="1295400" cy="60960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8" descr="BD20530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5626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Rectangle 14"/>
          <p:cNvSpPr>
            <a:spLocks noChangeArrowheads="1"/>
          </p:cNvSpPr>
          <p:nvPr/>
        </p:nvSpPr>
        <p:spPr bwMode="auto">
          <a:xfrm>
            <a:off x="1752600" y="3351214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BIẾT ƠN THƯƠNG BINH LIỆT SĨ</a:t>
            </a:r>
            <a:endParaRPr lang="en-US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36182"/>
      </p:ext>
    </p:extLst>
  </p:cSld>
  <p:clrMapOvr>
    <a:masterClrMapping/>
  </p:clrMapOvr>
  <p:transition advClick="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-432" y="0"/>
            <a:chExt cx="6192" cy="4320"/>
          </a:xfrm>
        </p:grpSpPr>
        <p:pic>
          <p:nvPicPr>
            <p:cNvPr id="21508" name="Picture 4" descr="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2" y="0"/>
              <a:ext cx="6192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09" name="Oval 5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5943600"/>
            <a:ext cx="1188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b) Các bạn lễ phép chào hỏi chú thương binh.</a:t>
            </a:r>
          </a:p>
        </p:txBody>
      </p:sp>
    </p:spTree>
    <p:extLst>
      <p:ext uri="{BB962C8B-B14F-4D97-AF65-F5344CB8AC3E}">
        <p14:creationId xmlns:p14="http://schemas.microsoft.com/office/powerpoint/2010/main" val="423095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0" y="0"/>
            <a:ext cx="12192000" cy="5867400"/>
            <a:chOff x="0" y="0"/>
            <a:chExt cx="5760" cy="4320"/>
          </a:xfrm>
        </p:grpSpPr>
        <p:pic>
          <p:nvPicPr>
            <p:cNvPr id="19460" name="Picture 4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Oval 5"/>
            <p:cNvSpPr>
              <a:spLocks noChangeArrowheads="1"/>
            </p:cNvSpPr>
            <p:nvPr/>
          </p:nvSpPr>
          <p:spPr bwMode="auto">
            <a:xfrm>
              <a:off x="5280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0" y="5911850"/>
            <a:ext cx="12192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effectLst/>
                <a:latin typeface="Times New Roman" pitchFamily="18" charset="0"/>
              </a:rPr>
              <a:t>c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) Các bạn đến thăm hỏi, giúp đỡ gia đình thương binh, liệt sĩ .</a:t>
            </a:r>
          </a:p>
        </p:txBody>
      </p:sp>
    </p:spTree>
    <p:extLst>
      <p:ext uri="{BB962C8B-B14F-4D97-AF65-F5344CB8AC3E}">
        <p14:creationId xmlns:p14="http://schemas.microsoft.com/office/powerpoint/2010/main" val="7905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0" y="0"/>
            <a:ext cx="12192000" cy="5943600"/>
            <a:chOff x="0" y="0"/>
            <a:chExt cx="5760" cy="4320"/>
          </a:xfrm>
        </p:grpSpPr>
        <p:pic>
          <p:nvPicPr>
            <p:cNvPr id="22532" name="Picture 4" descr="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33" name="Oval 5"/>
            <p:cNvSpPr>
              <a:spLocks noChangeArrowheads="1"/>
            </p:cNvSpPr>
            <p:nvPr/>
          </p:nvSpPr>
          <p:spPr bwMode="auto">
            <a:xfrm>
              <a:off x="5232" y="3888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0" y="5867400"/>
            <a:ext cx="1219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/>
                <a:latin typeface="Times New Roman" pitchFamily="18" charset="0"/>
              </a:rPr>
              <a:t>d) Có bạn đang cười đùa, nói chuyện riêng trong khi chú thương binh đang nói chuyện với học sinh toàn trường.</a:t>
            </a:r>
          </a:p>
        </p:txBody>
      </p:sp>
    </p:spTree>
    <p:extLst>
      <p:ext uri="{BB962C8B-B14F-4D97-AF65-F5344CB8AC3E}">
        <p14:creationId xmlns:p14="http://schemas.microsoft.com/office/powerpoint/2010/main" val="330774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235200" y="-47625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81601" y="411164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149601" y="990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117600" y="2819400"/>
            <a:ext cx="11074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1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:Nhân ngày 27 tháng 7, lớp em tổ chức đi viếng nghĩa trang liệt sĩ.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016000" y="3810000"/>
            <a:ext cx="1117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Tranh2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:Chào hỏi lễ phép các chú thương binh.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117600" y="4343401"/>
            <a:ext cx="1107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rgbClr val="0000FF"/>
                </a:solidFill>
                <a:effectLst/>
                <a:latin typeface="Times New Roman" pitchFamily="18" charset="0"/>
              </a:rPr>
              <a:t>Tranh 3</a:t>
            </a: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: Thăm hỏi, giúp đỡ các gia đình thương binh, liệt sĩ neo đơn bằng những việc làm phù hợp với khả năng.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0" y="5791200"/>
            <a:ext cx="11853644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Tranh</a:t>
            </a:r>
            <a:r>
              <a:rPr lang="en-US" sz="3200" b="1" u="sng" dirty="0">
                <a:solidFill>
                  <a:srgbClr val="0000FF"/>
                </a:solidFill>
                <a:effectLst/>
                <a:latin typeface="Times New Roman" pitchFamily="18" charset="0"/>
              </a:rPr>
              <a:t> 4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Cười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đùa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riêng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200" b="1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đang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toàn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0" y="2895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>
            <a:off x="0" y="365760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0" y="4552950"/>
            <a:ext cx="1219200" cy="685800"/>
          </a:xfrm>
          <a:prstGeom prst="ellipse">
            <a:avLst/>
          </a:prstGeom>
          <a:solidFill>
            <a:srgbClr val="FFCC00"/>
          </a:solidFill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CC"/>
                </a:solidFill>
                <a:effectLst/>
                <a:latin typeface="Arial" pitchFamily="34" charset="0"/>
              </a:rPr>
              <a:t>Nên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219200" y="2057401"/>
            <a:ext cx="1097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effectLst/>
                <a:latin typeface="Times New Roman" pitchFamily="18" charset="0"/>
              </a:rPr>
              <a:t>   Bài 2: Em hãy nhận xét hành vi, việc làm của các bạn trong                      các tranh dưới đây:</a:t>
            </a:r>
          </a:p>
        </p:txBody>
      </p:sp>
      <p:pic>
        <p:nvPicPr>
          <p:cNvPr id="9239" name="Picture 23" descr="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32512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8" grpId="0"/>
      <p:bldP spid="9229" grpId="0" build="allAtOnce"/>
      <p:bldP spid="9231" grpId="0" animBg="1"/>
      <p:bldP spid="9236" grpId="0" animBg="1"/>
      <p:bldP spid="92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7175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1066800" y="2560639"/>
            <a:ext cx="9956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 1. Em và các bạn đi học về gặp một chú thương binh đang tìm nhà người quen.</a:t>
            </a:r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>
            <a:off x="1168400" y="1860550"/>
            <a:ext cx="9855200" cy="698500"/>
          </a:xfrm>
          <a:prstGeom prst="flowChartAlternateProcess">
            <a:avLst/>
          </a:prstGeom>
          <a:solidFill>
            <a:schemeClr val="bg2"/>
          </a:solidFill>
          <a:ln w="952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/>
              <a:t>Em sẽ làm gì trong các tình huống sau, vì sao?</a:t>
            </a:r>
            <a:endParaRPr lang="en-U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1219200" y="3429000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2. Nhân ngày 27 tháng 7, trường em tổ chức đi thăm các gia đình thương binh liệt sĩ.</a:t>
            </a:r>
          </a:p>
        </p:txBody>
      </p:sp>
      <p:sp>
        <p:nvSpPr>
          <p:cNvPr id="21522" name="Text Box 18"/>
          <p:cNvSpPr txBox="1">
            <a:spLocks noChangeArrowheads="1"/>
          </p:cNvSpPr>
          <p:nvPr/>
        </p:nvSpPr>
        <p:spPr bwMode="auto">
          <a:xfrm>
            <a:off x="1117600" y="4267201"/>
            <a:ext cx="995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800000"/>
                </a:solidFill>
              </a:rPr>
              <a:t>3. Trong buổi lao động dọn vệ sinh khu vực nghĩa trang liệt sĩ, một số bạn bỏ ra ngoài chơi nhảy dây.</a:t>
            </a:r>
          </a:p>
        </p:txBody>
      </p:sp>
      <p:sp>
        <p:nvSpPr>
          <p:cNvPr id="7187" name="Rectangle 1"/>
          <p:cNvSpPr>
            <a:spLocks noChangeArrowheads="1"/>
          </p:cNvSpPr>
          <p:nvPr/>
        </p:nvSpPr>
        <p:spPr bwMode="auto">
          <a:xfrm>
            <a:off x="920751" y="1443038"/>
            <a:ext cx="47328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990000"/>
                </a:solidFill>
              </a:rPr>
              <a:t>Hoạt động 3: nhóm</a:t>
            </a:r>
          </a:p>
        </p:txBody>
      </p:sp>
    </p:spTree>
    <p:extLst>
      <p:ext uri="{BB962C8B-B14F-4D97-AF65-F5344CB8AC3E}">
        <p14:creationId xmlns:p14="http://schemas.microsoft.com/office/powerpoint/2010/main" val="1079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2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8199" name="Oval 9" descr="Parchment"/>
          <p:cNvSpPr>
            <a:spLocks noChangeArrowheads="1"/>
          </p:cNvSpPr>
          <p:nvPr/>
        </p:nvSpPr>
        <p:spPr bwMode="auto">
          <a:xfrm>
            <a:off x="10549467" y="5537200"/>
            <a:ext cx="1117600" cy="8382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6003634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NI-Butlong" pitchFamily="2" charset="0"/>
            </a:endParaRP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726017" y="3352800"/>
            <a:ext cx="10668000" cy="22860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99CC00">
                  <a:alpha val="70000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    Chúng ta cần phải tham gia những việc làm phù hợp</a:t>
            </a:r>
          </a:p>
          <a:p>
            <a:r>
              <a:rPr lang="en-US" sz="2400" b="1">
                <a:solidFill>
                  <a:srgbClr val="003300"/>
                </a:solidFill>
                <a:latin typeface="Times New Roman" pitchFamily="18" charset="0"/>
              </a:rPr>
              <a:t> để tỏ lòng kính trọng, biết ơn các thương binh, liệt sĩ. 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1380067" y="2530476"/>
            <a:ext cx="9347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3300"/>
                </a:solidFill>
              </a:rPr>
              <a:t>   Chúng ta cần phải làm gì đối vơi các thương binh, liệt sĩ?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211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3" grpId="0" animBg="1"/>
      <p:bldP spid="225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1219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u="sng" dirty="0" err="1" smtClean="0">
                <a:solidFill>
                  <a:srgbClr val="3333FF"/>
                </a:solidFill>
                <a:latin typeface="Arial" charset="0"/>
              </a:rPr>
              <a:t>tập</a:t>
            </a:r>
            <a:r>
              <a:rPr lang="en-US" sz="3200" u="sng" dirty="0" smtClean="0">
                <a:solidFill>
                  <a:srgbClr val="3333FF"/>
                </a:solidFill>
                <a:latin typeface="Arial" charset="0"/>
              </a:rPr>
              <a:t> 4: 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*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Yêu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u="sng" dirty="0" err="1">
                <a:solidFill>
                  <a:schemeClr val="tx2"/>
                </a:solidFill>
                <a:latin typeface="Arial" charset="0"/>
              </a:rPr>
              <a:t>cầu</a:t>
            </a:r>
            <a:r>
              <a:rPr lang="en-US" sz="2400" u="sng" dirty="0">
                <a:solidFill>
                  <a:schemeClr val="tx2"/>
                </a:solidFill>
                <a:latin typeface="Arial" charset="0"/>
              </a:rPr>
              <a:t> :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Xem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tranh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và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kể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về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những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người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anh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al" charset="0"/>
              </a:rPr>
              <a:t>hùng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: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trong</a:t>
            </a:r>
            <a:r>
              <a:rPr lang="en-US" sz="2400" dirty="0">
                <a:latin typeface="Arial" charset="0"/>
              </a:rPr>
              <a:t>  </a:t>
            </a:r>
            <a:r>
              <a:rPr lang="en-US" sz="2400" dirty="0" err="1">
                <a:latin typeface="Arial" charset="0"/>
              </a:rPr>
              <a:t>tranh</a:t>
            </a:r>
            <a:r>
              <a:rPr lang="en-US" sz="2400" dirty="0">
                <a:latin typeface="Arial" charset="0"/>
              </a:rPr>
              <a:t> ( </a:t>
            </a:r>
            <a:r>
              <a:rPr lang="en-US" sz="2400" dirty="0" err="1">
                <a:latin typeface="Arial" charset="0"/>
              </a:rPr>
              <a:t>hoặc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ảnh</a:t>
            </a:r>
            <a:r>
              <a:rPr lang="en-US" sz="2400" dirty="0">
                <a:latin typeface="Arial" charset="0"/>
              </a:rPr>
              <a:t>) </a:t>
            </a:r>
            <a:r>
              <a:rPr lang="en-US" sz="2400" dirty="0" err="1">
                <a:latin typeface="Arial" charset="0"/>
              </a:rPr>
              <a:t>là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ai</a:t>
            </a:r>
            <a:r>
              <a:rPr lang="en-US" sz="2400" dirty="0">
                <a:latin typeface="Arial" charset="0"/>
              </a:rPr>
              <a:t> ?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sz="2400" dirty="0">
                <a:latin typeface="Arial" charset="0"/>
              </a:rPr>
              <a:t>+ </a:t>
            </a:r>
            <a:r>
              <a:rPr lang="en-US" sz="2400" dirty="0" err="1">
                <a:latin typeface="Arial" charset="0"/>
              </a:rPr>
              <a:t>Em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biết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gì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về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gương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chiến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đấu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hy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sinh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của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người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anh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hùng</a:t>
            </a:r>
            <a:r>
              <a:rPr lang="en-US" sz="2400" dirty="0">
                <a:latin typeface="Arial" charset="0"/>
              </a:rPr>
              <a:t> ,</a:t>
            </a:r>
            <a:r>
              <a:rPr lang="en-US" sz="2400" dirty="0" err="1">
                <a:latin typeface="Arial" charset="0"/>
              </a:rPr>
              <a:t>liệt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sĩ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đó</a:t>
            </a:r>
            <a:r>
              <a:rPr lang="en-US" sz="2400" dirty="0">
                <a:latin typeface="Arial" charset="0"/>
              </a:rPr>
              <a:t> ?</a:t>
            </a:r>
          </a:p>
        </p:txBody>
      </p:sp>
      <p:pic>
        <p:nvPicPr>
          <p:cNvPr id="109573" name="Picture 2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133600"/>
            <a:ext cx="6908800" cy="4267200"/>
          </a:xfrm>
          <a:prstGeom prst="rect">
            <a:avLst/>
          </a:prstGeom>
          <a:solidFill>
            <a:srgbClr val="D60093"/>
          </a:solidFill>
          <a:ln w="57150" cmpd="thickThin">
            <a:solidFill>
              <a:srgbClr val="D60093"/>
            </a:solidFill>
            <a:miter lim="800000"/>
            <a:headEnd/>
            <a:tailEnd/>
          </a:ln>
        </p:spPr>
      </p:pic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0" y="2438400"/>
            <a:ext cx="1524000" cy="376238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1</a:t>
            </a: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10261600" y="23622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2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10160000" y="4495801"/>
            <a:ext cx="17272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4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0" y="4343401"/>
            <a:ext cx="1625600" cy="3667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1800">
                <a:solidFill>
                  <a:srgbClr val="FF0000"/>
                </a:solidFill>
                <a:latin typeface="Arial" pitchFamily="34" charset="0"/>
              </a:rPr>
              <a:t>Nhóm 3</a:t>
            </a:r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 flipH="1">
            <a:off x="9347200" y="2514600"/>
            <a:ext cx="9144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 flipH="1">
            <a:off x="9347200" y="4724400"/>
            <a:ext cx="711200" cy="6858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>
            <a:off x="1625600" y="4648200"/>
            <a:ext cx="1219200" cy="762000"/>
          </a:xfrm>
          <a:prstGeom prst="line">
            <a:avLst/>
          </a:pr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87" name="Line 19"/>
          <p:cNvSpPr>
            <a:spLocks noChangeShapeType="1"/>
          </p:cNvSpPr>
          <p:nvPr/>
        </p:nvSpPr>
        <p:spPr bwMode="auto">
          <a:xfrm>
            <a:off x="1524000" y="2667000"/>
            <a:ext cx="1422400" cy="5334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0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  <p:bldP spid="109576" grpId="0" animBg="1"/>
      <p:bldP spid="109577" grpId="0" animBg="1"/>
      <p:bldP spid="109578" grpId="0" animBg="1"/>
      <p:bldP spid="109579" grpId="0" animBg="1"/>
      <p:bldP spid="109581" grpId="0" animBg="1"/>
      <p:bldP spid="109582" grpId="0" animBg="1"/>
      <p:bldP spid="109583" grpId="0" animBg="1"/>
      <p:bldP spid="1095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61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04800" y="993776"/>
          <a:ext cx="5384800" cy="502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3" imgW="3247619" imgH="4038095" progId="Paint.Picture">
                  <p:embed/>
                </p:oleObj>
              </mc:Choice>
              <mc:Fallback>
                <p:oleObj name="Bitmap Image" r:id="rId3" imgW="3247619" imgH="403809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3776"/>
                        <a:ext cx="5384800" cy="5021263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4673600" y="0"/>
            <a:ext cx="2743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u="sng">
                <a:latin typeface="Arial" pitchFamily="34" charset="0"/>
              </a:rPr>
              <a:t>Nhóm 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97600" y="1219200"/>
            <a:ext cx="56896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Lý Tự Trọng ( 20/10/1914) quê ở làng Bản May, tỉnh NaKhon , quê gốc ở Hà Tĩnh. Anh giỏi về ba thứ tiếng: tiếng Anh, tiếng Trung, tiếng Thái. Anh đã anh dũng chiến đấu với kẻ thù để cứu đồng đội của mình thoát khỏi vòng vây của giặc.</a:t>
            </a:r>
          </a:p>
          <a:p>
            <a:pPr>
              <a:buFontTx/>
              <a:buChar char="-"/>
            </a:pP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Ô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ng đã bị bắt giam vào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 Khám Lớn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 và bị kết án tử hình ngày </a:t>
            </a:r>
            <a:r>
              <a:rPr lang="en-US" altLang="vi-VN" sz="2000">
                <a:solidFill>
                  <a:srgbClr val="3333FF"/>
                </a:solidFill>
                <a:latin typeface="Arial" pitchFamily="34" charset="0"/>
              </a:rPr>
              <a:t>20 tháng </a:t>
            </a:r>
            <a:r>
              <a:rPr lang="vi-VN" altLang="vi-VN" sz="2000">
                <a:solidFill>
                  <a:srgbClr val="3333FF"/>
                </a:solidFill>
                <a:latin typeface="Arial" pitchFamily="34" charset="0"/>
              </a:rPr>
              <a:t>11 năm 1931 khi mới 17 tuổi. Sự kiện này làm dấy lên một phong trào đấu tranh mạnh mẽ ở Khám Lớn khiến từ đó cai ngục tại đây luôn gọi Lý Tự Trọng là "Ông Nhỏ".</a:t>
            </a:r>
            <a:endParaRPr lang="en-US" altLang="vi-VN" sz="2000">
              <a:solidFill>
                <a:srgbClr val="3333FF"/>
              </a:solidFill>
              <a:latin typeface="Arial" pitchFamily="34" charset="0"/>
            </a:endParaRPr>
          </a:p>
          <a:p>
            <a:endParaRPr lang="en-US" altLang="vi-VN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45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203200" y="914400"/>
          <a:ext cx="54864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3" imgW="3296110" imgH="4019048" progId="Paint.Picture">
                  <p:embed/>
                </p:oleObj>
              </mc:Choice>
              <mc:Fallback>
                <p:oleObj name="Bitmap Image" r:id="rId3" imgW="3296110" imgH="40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14400"/>
                        <a:ext cx="5486400" cy="5562600"/>
                      </a:xfrm>
                      <a:prstGeom prst="rect">
                        <a:avLst/>
                      </a:prstGeom>
                      <a:noFill/>
                      <a:ln w="57150" cmpd="sng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4673600" y="228600"/>
            <a:ext cx="294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2</a:t>
            </a:r>
          </a:p>
        </p:txBody>
      </p:sp>
      <p:sp>
        <p:nvSpPr>
          <p:cNvPr id="104461" name="Text Box 13"/>
          <p:cNvSpPr txBox="1">
            <a:spLocks noChangeArrowheads="1"/>
          </p:cNvSpPr>
          <p:nvPr/>
        </p:nvSpPr>
        <p:spPr bwMode="auto">
          <a:xfrm>
            <a:off x="5994400" y="1143001"/>
            <a:ext cx="6197600" cy="380873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Chị Võ Thị Sáu tên thật là Nguyễn Thị Sáu , quê ở Bà Rịa Vũng Tàu . Năm 14 tuổi chị nhận nhiệm vụ đầu tiên của Cách mạng giao cho , chị đã dùng lựu đạn giết một quan ba Pháp , làm bị thương một số tên khác . </a:t>
            </a:r>
          </a:p>
          <a:p>
            <a:pPr>
              <a:spcBef>
                <a:spcPct val="50000"/>
              </a:spcBef>
            </a:pPr>
            <a:r>
              <a:rPr lang="en-US" altLang="vi-VN" sz="2300">
                <a:solidFill>
                  <a:srgbClr val="3333FF"/>
                </a:solidFill>
                <a:latin typeface="Tahoma" pitchFamily="34" charset="0"/>
              </a:rPr>
              <a:t>-Năm 15 tuổi cũng với lựu đạn chị đã giết chết tên Cai tổng Tòng , một tên bán nước đại gian, đại ác . Lần đó chị bị giặc Pháp bắt .Sau ba năm lưu đày ,chúng đã xử chị mức án tử  hình . Chị hi sinh khi vừa tròn 18 tuổi .</a:t>
            </a:r>
          </a:p>
        </p:txBody>
      </p:sp>
    </p:spTree>
    <p:extLst>
      <p:ext uri="{BB962C8B-B14F-4D97-AF65-F5344CB8AC3E}">
        <p14:creationId xmlns:p14="http://schemas.microsoft.com/office/powerpoint/2010/main" val="4257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3"/>
          <p:cNvGraphicFramePr>
            <a:graphicFrameLocks noGrp="1" noChangeAspect="1"/>
          </p:cNvGraphicFramePr>
          <p:nvPr>
            <p:ph/>
          </p:nvPr>
        </p:nvGraphicFramePr>
        <p:xfrm>
          <a:off x="203200" y="990600"/>
          <a:ext cx="528320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3" imgW="3266667" imgH="3552381" progId="Paint.Picture">
                  <p:embed/>
                </p:oleObj>
              </mc:Choice>
              <mc:Fallback>
                <p:oleObj name="Bitmap Image" r:id="rId3" imgW="3266667" imgH="35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990600"/>
                        <a:ext cx="5283200" cy="5105400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rgbClr val="FF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6172200"/>
            <a:ext cx="375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>
                <a:solidFill>
                  <a:srgbClr val="FF00FF"/>
                </a:solidFill>
                <a:latin typeface="Tahoma" pitchFamily="34" charset="0"/>
              </a:rPr>
              <a:t>Trần Quốc Toản</a:t>
            </a:r>
            <a:r>
              <a:rPr lang="en-US" altLang="vi-VN" sz="2400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807200" y="1143001"/>
            <a:ext cx="497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itchFamily="34" charset="0"/>
            </a:endParaRPr>
          </a:p>
        </p:txBody>
      </p:sp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5892800" y="838200"/>
            <a:ext cx="5994400" cy="4370427"/>
          </a:xfrm>
          <a:prstGeom prst="rect">
            <a:avLst/>
          </a:prstGeom>
          <a:solidFill>
            <a:srgbClr val="E5FF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accent2"/>
                </a:solidFill>
                <a:latin typeface="Tahoma" pitchFamily="34" charset="0"/>
              </a:rPr>
              <a:t>-</a:t>
            </a: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Trần Quốc Toản (1267-1285) thuộc dòng dõi Hoài Đức Vương 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-Năm 1282 vua Trần Nhân Tông  chức hội nghị mời các bô lão về bàn kế đánh giặc nguyên , lúc ấy Trần Quốc Toản mới 15 tuổi vua không cho họp vì nhỏ tuổi và thưởng cho 1 quả cam Trần Quốc Toản phấn khích bóp nát quả cam lúc nào không hay .</a:t>
            </a:r>
          </a:p>
          <a:p>
            <a:pPr>
              <a:spcBef>
                <a:spcPct val="50000"/>
              </a:spcBef>
            </a:pPr>
            <a:r>
              <a:rPr lang="en-US" altLang="vi-VN" sz="250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 Ông hi sinh anh dũng trong chiến dịch Thăng Long và Chương Dương.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72000" y="228600"/>
            <a:ext cx="325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400" b="1" u="sng">
                <a:latin typeface="Arial" pitchFamily="34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270981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/>
      <p:bldP spid="952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272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657600" y="1828800"/>
            <a:ext cx="6705600" cy="2667000"/>
          </a:xfrm>
          <a:prstGeom prst="cloudCallout">
            <a:avLst>
              <a:gd name="adj1" fmla="val -64204"/>
              <a:gd name="adj2" fmla="val 68690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Hãy kể những việc làm tốt thể hiện sự quan tâm giúp đỡ hàng xóm ?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800" y="1447800"/>
            <a:ext cx="3860800" cy="584775"/>
          </a:xfrm>
          <a:prstGeom prst="rect">
            <a:avLst/>
          </a:prstGeom>
          <a:solidFill>
            <a:srgbClr val="A8EFF6"/>
          </a:solidFill>
          <a:ln w="5715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  <a:effectLst/>
                <a:latin typeface="Arial" pitchFamily="34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effectLst/>
                <a:latin typeface="Times New Roman" pitchFamily="18" charset="0"/>
              </a:rPr>
              <a:t>KHỞI ĐỘNG</a:t>
            </a:r>
            <a:endParaRPr lang="en-US" sz="3200" dirty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3657600" y="1828800"/>
            <a:ext cx="6400800" cy="2590800"/>
          </a:xfrm>
          <a:prstGeom prst="cloudCallout">
            <a:avLst>
              <a:gd name="adj1" fmla="val -65806"/>
              <a:gd name="adj2" fmla="val 79532"/>
            </a:avLst>
          </a:prstGeom>
          <a:solidFill>
            <a:schemeClr val="bg1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800" b="1">
                <a:solidFill>
                  <a:srgbClr val="FF3300"/>
                </a:solidFill>
                <a:effectLst/>
                <a:latin typeface="Times New Roman" pitchFamily="18" charset="0"/>
              </a:rPr>
              <a:t>Em hãy nêu câu ca dao, tục ngữ nói về tình làng nghĩa xóm ?</a:t>
            </a:r>
          </a:p>
        </p:txBody>
      </p:sp>
      <p:pic>
        <p:nvPicPr>
          <p:cNvPr id="5132" name="Picture 12" descr="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724400"/>
            <a:ext cx="1828800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4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6" grpId="0" animBg="1"/>
      <p:bldP spid="5126" grpId="1" animBg="1"/>
      <p:bldP spid="5127" grpId="0" animBg="1"/>
      <p:bldP spid="51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52832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6800" y="304800"/>
            <a:ext cx="721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vi-VN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Anh hùng Lê Văn Tám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00800" y="1447800"/>
            <a:ext cx="5080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Lê Văn Tám là con của một gia đình nghèo  ở xóm Bàn Cờ (nay thuộc Quận 3- TP Hồ Chí Minh).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Anh đã anh  dũng lấy thân mình để đốt kho đạn của địch.</a:t>
            </a:r>
          </a:p>
          <a:p>
            <a:pPr>
              <a:buFontTx/>
              <a:buChar char="-"/>
            </a:pPr>
            <a:r>
              <a:rPr lang="en-US" altLang="vi-VN" sz="2400">
                <a:solidFill>
                  <a:srgbClr val="3333FF"/>
                </a:solidFill>
                <a:latin typeface="Arial" pitchFamily="34" charset="0"/>
              </a:rPr>
              <a:t> Lê Văn Tám xứng đáng là người con, người anh hùng của dân tộc Việt Nam. Đồng bào gọi anh là “Anh đuốc sống”.</a:t>
            </a:r>
          </a:p>
        </p:txBody>
      </p:sp>
      <p:pic>
        <p:nvPicPr>
          <p:cNvPr id="10" name="LeVanTam-PhuongHuyen_k4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248400"/>
            <a:ext cx="50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7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08000" y="1600200"/>
            <a:ext cx="1097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u="sng">
                <a:solidFill>
                  <a:srgbClr val="0070C0"/>
                </a:solidFill>
                <a:latin typeface="Arial" pitchFamily="34" charset="0"/>
              </a:rPr>
              <a:t>HOẠT ĐỘNG 2:</a:t>
            </a:r>
          </a:p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Arial" pitchFamily="34" charset="0"/>
              </a:rPr>
              <a:t>a)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Em hãy tìm hiểu và giới thiệu những hoạt động đền ơn đáp nghĩa ở địa phương em .</a:t>
            </a:r>
            <a:r>
              <a:rPr lang="en-US" altLang="vi-VN" sz="2000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06400" y="3352801"/>
            <a:ext cx="11480800" cy="2678113"/>
          </a:xfrm>
          <a:prstGeom prst="rect">
            <a:avLst/>
          </a:prstGeom>
          <a:solidFill>
            <a:srgbClr val="E5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latin typeface="Arial" pitchFamily="34" charset="0"/>
              </a:rPr>
              <a:t>- </a:t>
            </a: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Chăm sóc mộ liệt sĩ. Thăm viếng nghĩa trang liệt sĩ.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 Thăm hỏi ,tặng quà khi đau bệnh , lễ , tết các thương binh và bà mẹ Việt Nam anh hùng .</a:t>
            </a:r>
          </a:p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FF0000"/>
                </a:solidFill>
                <a:latin typeface="Arial" pitchFamily="34" charset="0"/>
              </a:rPr>
              <a:t>-  Miễn các khoản học phí, cho con, em thương binh,liệt sĩ ở trường học 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2" grpId="0"/>
      <p:bldP spid="5940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2472008213509_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8928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19" descr="scan53d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5181600" cy="289560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MOV00003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3543300"/>
            <a:ext cx="5689600" cy="3200400"/>
          </a:xfrm>
          <a:ln w="57150" cmpd="thinThick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3317" name="Picture 18" descr="DSCN01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3505200"/>
            <a:ext cx="5207000" cy="3270250"/>
          </a:xfrm>
          <a:prstGeom prst="rect">
            <a:avLst/>
          </a:prstGeom>
          <a:noFill/>
          <a:ln w="57150" cmpd="thinThick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2155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altLang="vi-VN" sz="4400" b="1" u="sng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HOẠT ĐỘNG 3: </a:t>
            </a:r>
            <a:r>
              <a:rPr lang="en-US" altLang="vi-VN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hát, đọc thơ, kể chuyện... về chủ đề biết ơn thương binh liệt sĩ</a:t>
            </a:r>
          </a:p>
          <a:p>
            <a:pPr eaLnBrk="1" hangingPunct="1"/>
            <a:r>
              <a:rPr lang="en-US" altLang="vi-VN" sz="480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 em hãy đọc một bài thơ, kể một câu chuyện hay hát một bài hát nao đó về các anh hùng liệt sĩ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5252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609600" y="2362200"/>
            <a:ext cx="10972800" cy="3657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/>
              <a:t>?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508000" y="2133600"/>
            <a:ext cx="11379200" cy="4038600"/>
          </a:xfrm>
          <a:prstGeom prst="horizontalScroll">
            <a:avLst>
              <a:gd name="adj" fmla="val 1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KẾT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rgbClr val="3333FF"/>
                </a:solidFill>
                <a:latin typeface="Times New Roman" pitchFamily="18" charset="0"/>
              </a:rPr>
              <a:t>LUẬN</a:t>
            </a:r>
            <a:r>
              <a:rPr lang="en-US" sz="3200" b="1" i="1" u="sng" dirty="0">
                <a:solidFill>
                  <a:srgbClr val="3333FF"/>
                </a:solidFill>
                <a:latin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ã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x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ươ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quốc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lao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</a:rPr>
              <a:t>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ó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914400" y="2895600"/>
            <a:ext cx="10261600" cy="29860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4400" b="1" u="sng">
                <a:solidFill>
                  <a:srgbClr val="0066FF"/>
                </a:solidFill>
              </a:rPr>
              <a:t>GHI NHỚ:</a:t>
            </a:r>
          </a:p>
          <a:p>
            <a:pPr eaLnBrk="1" hangingPunct="1"/>
            <a:r>
              <a:rPr lang="en-US" altLang="vi-VN" sz="2600" b="1">
                <a:solidFill>
                  <a:srgbClr val="D60093"/>
                </a:solidFill>
              </a:rPr>
              <a:t>   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Uống n</a:t>
            </a:r>
            <a:r>
              <a:rPr lang="vi-VN" altLang="vi-VN" sz="4800" b="1">
                <a:solidFill>
                  <a:srgbClr val="D60093"/>
                </a:solidFill>
                <a:latin typeface="Times New Roman" pitchFamily="18" charset="0"/>
              </a:rPr>
              <a:t>ư</a:t>
            </a:r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ớc nhớ nguồn.</a:t>
            </a:r>
          </a:p>
          <a:p>
            <a:pPr eaLnBrk="1" hangingPunct="1"/>
            <a:r>
              <a:rPr lang="en-US" altLang="vi-VN" sz="4800" b="1">
                <a:solidFill>
                  <a:srgbClr val="D60093"/>
                </a:solidFill>
                <a:latin typeface="Times New Roman" pitchFamily="18" charset="0"/>
              </a:rPr>
              <a:t>   Ăn quả nhớ kẻ trồng cây.</a:t>
            </a:r>
          </a:p>
          <a:p>
            <a:pPr eaLnBrk="1" hangingPunct="1"/>
            <a:r>
              <a:rPr lang="en-US" altLang="vi-VN" sz="4800" b="1">
                <a:solidFill>
                  <a:srgbClr val="008000"/>
                </a:solidFill>
                <a:latin typeface="Times New Roman" pitchFamily="18" charset="0"/>
              </a:rPr>
              <a:t>                       (Tục ngữ)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ham so mo liet si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8600"/>
            <a:ext cx="11277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0"/>
            <a:ext cx="10972800" cy="6629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640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can53d_re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33400"/>
            <a:ext cx="10363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1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10972800" cy="6477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6718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930400" y="304800"/>
            <a:ext cx="955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080000" y="914400"/>
            <a:ext cx="325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641601" y="1600200"/>
            <a:ext cx="5434501" cy="646331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FFCC66"/>
              </a:gs>
            </a:gsLst>
            <a:lin ang="18900000" scaled="1"/>
          </a:gra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2800" y="22860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FF6600"/>
                </a:solidFill>
                <a:effectLst/>
                <a:latin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effectLst/>
                <a:latin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6600"/>
                </a:solidFill>
                <a:effectLst/>
                <a:latin typeface="Times New Roman" pitchFamily="18" charset="0"/>
              </a:rPr>
              <a:t>truyện</a:t>
            </a:r>
            <a:endParaRPr lang="en-US" sz="3200" b="1" dirty="0"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5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nimBg="1"/>
      <p:bldP spid="1229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2472008213509_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81000"/>
            <a:ext cx="109728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9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108712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5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Biet on thuong binh liet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828800" y="3810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080001" y="7905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438400" y="1371600"/>
            <a:ext cx="7518400" cy="646331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18900000" scaled="1"/>
          </a:gra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12800" y="2209800"/>
            <a:ext cx="701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6600"/>
                </a:solidFill>
                <a:effectLst/>
                <a:latin typeface="Times New Roman" pitchFamily="18" charset="0"/>
              </a:rPr>
              <a:t>Phân tích truyện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165600" y="3109914"/>
            <a:ext cx="518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effectLst/>
                <a:latin typeface="Times New Roman" pitchFamily="18" charset="0"/>
              </a:rPr>
              <a:t>Một chuyến đi bổ ích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914400" y="3675063"/>
            <a:ext cx="1087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(?) Các bạn  lớp 3A đi đâu vào ngày 27 tháng 7?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1117600" y="4419600"/>
            <a:ext cx="9550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Các bạn được cô giáo dẫn đi thăm các cô, các chú ở trại điều dưỡng thương binh nặng.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14400" y="3733800"/>
            <a:ext cx="10668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(?)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?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812800" y="4800600"/>
            <a:ext cx="105664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Thương binh , liệt sĩ là những người đã </a:t>
            </a:r>
            <a:r>
              <a:rPr lang="en-US" sz="2800" b="1">
                <a:solidFill>
                  <a:srgbClr val="FF0066"/>
                </a:solidFill>
                <a:effectLst/>
                <a:latin typeface="Times New Roman" pitchFamily="18" charset="0"/>
              </a:rPr>
              <a:t>hy sinh xương máu</a:t>
            </a:r>
            <a:r>
              <a:rPr lang="en-US" sz="1800" b="1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effectLst/>
                <a:latin typeface="Times New Roman" pitchFamily="18" charset="0"/>
              </a:rPr>
              <a:t>để giành lại độc lập, tự do , hòa bình cho Tổ quốc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914400" y="2838451"/>
            <a:ext cx="33528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a) Đọc truyện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117600" y="2667001"/>
            <a:ext cx="416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effectLst/>
                <a:latin typeface="Times New Roman" pitchFamily="18" charset="0"/>
              </a:rPr>
              <a:t>Bài tập1:</a:t>
            </a:r>
          </a:p>
        </p:txBody>
      </p:sp>
    </p:spTree>
    <p:extLst>
      <p:ext uri="{BB962C8B-B14F-4D97-AF65-F5344CB8AC3E}">
        <p14:creationId xmlns:p14="http://schemas.microsoft.com/office/powerpoint/2010/main" val="38601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/>
      <p:bldP spid="6155" grpId="0" animBg="1"/>
      <p:bldP spid="6155" grpId="1" animBg="1"/>
      <p:bldP spid="6156" grpId="0"/>
      <p:bldP spid="6156" grpId="1"/>
      <p:bldP spid="6157" grpId="0" animBg="1"/>
      <p:bldP spid="6157" grpId="1" animBg="1"/>
      <p:bldP spid="6158" grpId="0"/>
      <p:bldP spid="61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30400" y="228600"/>
            <a:ext cx="668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283201" y="714375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743201" y="12954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rgbClr val="FF0066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effectLst/>
                <a:latin typeface="Times New Roman" pitchFamily="18" charset="0"/>
              </a:rPr>
              <a:t>sĩ</a:t>
            </a:r>
            <a:endParaRPr lang="en-US" sz="3600" b="1" dirty="0">
              <a:solidFill>
                <a:srgbClr val="FF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016000" y="2039939"/>
            <a:ext cx="31229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FF6600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/>
                <a:latin typeface="Times New Roman" pitchFamily="18" charset="0"/>
              </a:rPr>
              <a:t>truyện</a:t>
            </a:r>
            <a:endParaRPr lang="en-US" sz="3200" b="1" dirty="0">
              <a:solidFill>
                <a:srgbClr val="FF66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572001" y="2938464"/>
            <a:ext cx="38763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chuyến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đi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bổ</a:t>
            </a:r>
            <a:r>
              <a:rPr lang="en-US" sz="3200" b="1" dirty="0"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effectLst/>
                <a:latin typeface="Times New Roman" pitchFamily="18" charset="0"/>
              </a:rPr>
              <a:t>ích</a:t>
            </a:r>
            <a:endParaRPr lang="en-US" sz="3200" b="1" dirty="0"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16000" y="3608987"/>
            <a:ext cx="8128000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CC"/>
                </a:solidFill>
                <a:effectLst/>
                <a:latin typeface="Times New Roman" pitchFamily="18" charset="0"/>
              </a:rPr>
              <a:t>  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phải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kính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binh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92279" y="3544930"/>
            <a:ext cx="11176000" cy="2308324"/>
          </a:xfrm>
          <a:prstGeom prst="rect">
            <a:avLst/>
          </a:prstGeom>
          <a:gradFill rotWithShape="1">
            <a:gsLst>
              <a:gs pos="0">
                <a:srgbClr val="EEF3AB"/>
              </a:gs>
              <a:gs pos="100000">
                <a:srgbClr val="3399FF"/>
              </a:gs>
            </a:gsLst>
            <a:lin ang="2700000" scaled="1"/>
          </a:gradFill>
          <a:ln w="762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  <a:effectLst/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đã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hy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xương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máu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giành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lập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tự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do,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hòa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cho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quốc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Chúng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cần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kính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trọng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biết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ơn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thương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binh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và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gia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đình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liệt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effectLst/>
                <a:latin typeface="Times New Roman" pitchFamily="18" charset="0"/>
              </a:rPr>
              <a:t>sĩ</a:t>
            </a:r>
            <a:r>
              <a:rPr lang="en-US" sz="3600" b="1" dirty="0">
                <a:solidFill>
                  <a:schemeClr val="tx2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591" y="3494733"/>
            <a:ext cx="9976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/>
      <p:bldP spid="8201" grpId="0"/>
      <p:bldP spid="8203" grpId="0" animBg="1"/>
      <p:bldP spid="8203" grpId="1" animBg="1"/>
      <p:bldP spid="8205" grpId="0" animBg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844801" y="1371600"/>
            <a:ext cx="5434501" cy="646331"/>
          </a:xfrm>
          <a:prstGeom prst="rect">
            <a:avLst/>
          </a:prstGeom>
          <a:solidFill>
            <a:srgbClr val="EEF3AB"/>
          </a:solidFill>
          <a:ln w="762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  <a:effectLst/>
                <a:latin typeface="Times New Roman" pitchFamily="18" charset="0"/>
              </a:rPr>
              <a:t>Biết ơn thương binh, liệt sĩ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1930400" y="304800"/>
            <a:ext cx="924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itchFamily="18" charset="0"/>
              </a:rPr>
              <a:t>Thứ năm ngày 20 tháng 12 năm 2012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080001" y="762000"/>
            <a:ext cx="16514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>
                <a:solidFill>
                  <a:schemeClr val="bg1"/>
                </a:solidFill>
                <a:effectLst/>
                <a:latin typeface="Times New Roman" pitchFamily="18" charset="0"/>
              </a:rPr>
              <a:t>Đạo đức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09600" y="3124200"/>
            <a:ext cx="10972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:</a:t>
            </a:r>
          </a:p>
        </p:txBody>
      </p:sp>
      <p:pic>
        <p:nvPicPr>
          <p:cNvPr id="14347" name="Picture 11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362200"/>
            <a:ext cx="395605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0" y="0"/>
            <a:ext cx="5791200" cy="3124200"/>
            <a:chOff x="0" y="0"/>
            <a:chExt cx="2736" cy="1968"/>
          </a:xfrm>
        </p:grpSpPr>
        <p:pic>
          <p:nvPicPr>
            <p:cNvPr id="23556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225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6197600" y="3505200"/>
            <a:ext cx="5994400" cy="3352800"/>
            <a:chOff x="2928" y="2208"/>
            <a:chExt cx="2832" cy="2112"/>
          </a:xfrm>
        </p:grpSpPr>
        <p:pic>
          <p:nvPicPr>
            <p:cNvPr id="23559" name="Picture 7" descr="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208"/>
              <a:ext cx="2832" cy="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2" name="Oval 10"/>
            <p:cNvSpPr>
              <a:spLocks noChangeArrowheads="1"/>
            </p:cNvSpPr>
            <p:nvPr/>
          </p:nvSpPr>
          <p:spPr bwMode="auto">
            <a:xfrm>
              <a:off x="5376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0" y="3581400"/>
            <a:ext cx="5892800" cy="3276600"/>
            <a:chOff x="0" y="2256"/>
            <a:chExt cx="2784" cy="2064"/>
          </a:xfrm>
        </p:grpSpPr>
        <p:pic>
          <p:nvPicPr>
            <p:cNvPr id="23558" name="Picture 6" descr="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6"/>
              <a:ext cx="2784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3" name="Oval 11"/>
            <p:cNvSpPr>
              <a:spLocks noChangeArrowheads="1"/>
            </p:cNvSpPr>
            <p:nvPr/>
          </p:nvSpPr>
          <p:spPr bwMode="auto">
            <a:xfrm>
              <a:off x="2352" y="39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6096000" y="0"/>
            <a:ext cx="6096000" cy="3124200"/>
            <a:chOff x="2880" y="0"/>
            <a:chExt cx="2880" cy="1968"/>
          </a:xfrm>
        </p:grpSpPr>
        <p:pic>
          <p:nvPicPr>
            <p:cNvPr id="23557" name="Picture 5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1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64" name="Oval 12"/>
            <p:cNvSpPr>
              <a:spLocks noChangeArrowheads="1"/>
            </p:cNvSpPr>
            <p:nvPr/>
          </p:nvSpPr>
          <p:spPr bwMode="auto">
            <a:xfrm>
              <a:off x="5376" y="1584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023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5911850"/>
            <a:ext cx="1219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AutoNum type="alphaLcParenR"/>
            </a:pPr>
            <a:r>
              <a:rPr lang="en-US" sz="3200" b="1">
                <a:solidFill>
                  <a:srgbClr val="0000FF"/>
                </a:solidFill>
                <a:effectLst/>
                <a:latin typeface="Times New Roman" pitchFamily="18" charset="0"/>
              </a:rPr>
              <a:t>Nhân ngày 27 tháng 7, các bạn tổ chức đi viếng nghĩa trang liệt sĩ.</a:t>
            </a:r>
          </a:p>
        </p:txBody>
      </p: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0" y="-228600"/>
            <a:ext cx="12192000" cy="6248400"/>
            <a:chOff x="0" y="0"/>
            <a:chExt cx="5760" cy="3696"/>
          </a:xfrm>
        </p:grpSpPr>
        <p:pic>
          <p:nvPicPr>
            <p:cNvPr id="20484" name="Picture 4" descr="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6" name="Oval 6"/>
            <p:cNvSpPr>
              <a:spLocks noChangeArrowheads="1"/>
            </p:cNvSpPr>
            <p:nvPr/>
          </p:nvSpPr>
          <p:spPr bwMode="auto">
            <a:xfrm>
              <a:off x="5376" y="3312"/>
              <a:ext cx="384" cy="336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effectLst/>
                  <a:latin typeface="Times New Roman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1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1313</Words>
  <Application>Microsoft Office PowerPoint</Application>
  <PresentationFormat>Widescreen</PresentationFormat>
  <Paragraphs>107</Paragraphs>
  <Slides>31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VNI-Butlong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34</cp:revision>
  <dcterms:created xsi:type="dcterms:W3CDTF">2021-10-30T11:01:16Z</dcterms:created>
  <dcterms:modified xsi:type="dcterms:W3CDTF">2021-12-19T01:55:31Z</dcterms:modified>
</cp:coreProperties>
</file>