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3"/>
  </p:notesMasterIdLst>
  <p:handoutMasterIdLst>
    <p:handoutMasterId r:id="rId24"/>
  </p:handoutMasterIdLst>
  <p:sldIdLst>
    <p:sldId id="350" r:id="rId6"/>
    <p:sldId id="351" r:id="rId7"/>
    <p:sldId id="344" r:id="rId8"/>
    <p:sldId id="340" r:id="rId9"/>
    <p:sldId id="312" r:id="rId10"/>
    <p:sldId id="337" r:id="rId11"/>
    <p:sldId id="314" r:id="rId12"/>
    <p:sldId id="319" r:id="rId13"/>
    <p:sldId id="342" r:id="rId14"/>
    <p:sldId id="316" r:id="rId15"/>
    <p:sldId id="348" r:id="rId16"/>
    <p:sldId id="349" r:id="rId17"/>
    <p:sldId id="335" r:id="rId18"/>
    <p:sldId id="343" r:id="rId19"/>
    <p:sldId id="338" r:id="rId20"/>
    <p:sldId id="331" r:id="rId21"/>
    <p:sldId id="334" r:id="rId22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P001 4 hàng" panose="020B0604020202020204" charset="0"/>
      <p:regular r:id="rId29"/>
      <p:bold r:id="rId30"/>
    </p:embeddedFont>
    <p:embeddedFont>
      <p:font typeface="SimSun" panose="02010600030101010101" pitchFamily="2" charset="-122"/>
      <p:regular r:id="rId31"/>
    </p:embeddedFont>
    <p:embeddedFont>
      <p:font typeface="等线 Light" panose="020B0604020202020204" charset="-122"/>
      <p:regular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Algerian" panose="020B0604020202020204" charset="0"/>
      <p:regular r:id="rId35"/>
    </p:embeddedFont>
    <p:embeddedFont>
      <p:font typeface="等线" panose="020B0604020202020204" charset="-122"/>
      <p:regular r:id="rId36"/>
    </p:embeddedFont>
    <p:embeddedFont>
      <p:font typeface="Calibri Light" panose="020F0302020204030204" pitchFamily="34" charset="0"/>
      <p:regular r:id="rId37"/>
      <p:italic r:id="rId38"/>
    </p:embeddedFont>
  </p:embeddedFontLst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4">
          <p15:clr>
            <a:srgbClr val="A4A3A4"/>
          </p15:clr>
        </p15:guide>
        <p15:guide id="2" pos="287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Tú Anh" initials="NTTA" lastIdx="1" clrIdx="0">
    <p:extLst>
      <p:ext uri="{19B8F6BF-5375-455C-9EA6-DF929625EA0E}">
        <p15:presenceInfo xmlns:p15="http://schemas.microsoft.com/office/powerpoint/2012/main" userId="S::1921004994@sv.ufm.edu.vn::728dedc7-c94f-40eb-b8c9-c631210b4be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9871"/>
    <a:srgbClr val="61BF97"/>
    <a:srgbClr val="D3D1D5"/>
    <a:srgbClr val="9DDFEC"/>
    <a:srgbClr val="95CFF3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648" autoAdjust="0"/>
  </p:normalViewPr>
  <p:slideViewPr>
    <p:cSldViewPr>
      <p:cViewPr varScale="1">
        <p:scale>
          <a:sx n="50" d="100"/>
          <a:sy n="50" d="100"/>
        </p:scale>
        <p:origin x="540" y="54"/>
      </p:cViewPr>
      <p:guideLst>
        <p:guide orient="horz" pos="2094"/>
        <p:guide pos="28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5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13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41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2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13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1F09DD-DB69-4DB3-BA39-A763A4966D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489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71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614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91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49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65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48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7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71631E9-DEE8-48D5-A445-A4E278353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A1E4011-2D13-4D97-9A9C-EA73E28C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6D4B8A2-6652-4EBA-9D6B-4EC02CCE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992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2F1A464-A9DC-4C83-90D2-1D674A15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5080590-D2C4-4FCD-B66C-71656666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CB6B0D-8ADE-4107-8F49-E9C1495B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36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EBF5DBE-C3A7-4D0F-86D9-893BDD38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B4D0CCC-0F31-4D4B-8052-C0A8A9A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0A13C7-CC53-4981-80E1-813A0B9B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2021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226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23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47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01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02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98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21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BD3AC46-0442-44DC-B0BE-8A679623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C8457E4-2594-4D93-A837-206748842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A8F45C9-A924-4808-AD9F-E93D96BA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809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05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00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26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08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2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88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5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01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87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2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4551260-B103-4786-86F1-CA258EAE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F6D48BE-F6DB-4939-A1E3-3F043067C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034D688-C3E5-4709-99D0-96DE0969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4546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94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79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56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7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23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69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19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40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566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2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97FC600-DE19-464C-B1B6-3352D9D3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FDE44DC-48B3-4E32-9789-19C917F8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00EF22B-601B-4219-BA4D-D0CEE0F0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97948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544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10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79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19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748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6917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3101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2350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1950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9630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938B45A-E17D-4335-9DDA-4D987EDBE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F83014F8-9431-4F9B-B65F-4B95989B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E089B4E5-CDA7-41EE-95C8-28E5FDEB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1609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4707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6896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47525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3733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9538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36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7448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DAE4929D-B8F4-4B46-96BC-F255AB9D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9E08870-42C3-4220-8A6C-10B877FD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6255AEE-0D3A-41B5-B37B-614A1BA3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204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EC53D6D-834B-4A5D-BE0A-081CF6B9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3B99A44-4DED-438A-9767-372B7F893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92546CE8-44FA-4225-8DFA-035703FA8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EDDB16F-3360-4FAE-9622-E86C2493C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3" y="3363"/>
            <a:ext cx="18282698" cy="102828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19D64FAF-F73B-4593-9348-962E80702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9" r="74050" b="23885"/>
          <a:stretch/>
        </p:blipFill>
        <p:spPr>
          <a:xfrm rot="20985444">
            <a:off x="-599352" y="8422815"/>
            <a:ext cx="4745864" cy="20525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87F48A60-3FE1-4E93-BC0A-31C3111BA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20" r="33259"/>
          <a:stretch/>
        </p:blipFill>
        <p:spPr>
          <a:xfrm>
            <a:off x="15770502" y="8577206"/>
            <a:ext cx="2494348" cy="19255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AA1ABC3-1A45-45A1-9105-26F717E06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/>
        </p:blipFill>
        <p:spPr>
          <a:xfrm>
            <a:off x="16528650" y="3"/>
            <a:ext cx="1759352" cy="23283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4F4EB8C-8F59-4535-8BAE-0487C9C56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29"/>
          <a:stretch/>
        </p:blipFill>
        <p:spPr>
          <a:xfrm>
            <a:off x="255130" y="-183110"/>
            <a:ext cx="3582364" cy="28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7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45F228D-7C13-4F15-ACD3-DB4262A8A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5E9D522-1059-4370-8518-CC694102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75DB87A-4C96-45AD-BDF6-3684F0DD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51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91DFA2C-9AAF-45AE-B540-B81D437B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DA117E8-7585-468B-9556-88C42B1EB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4C636F6-D68B-4972-8297-316552F9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008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 descr="cdc42615100be655bf1a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40811"/>
            <a:ext cx="5558498" cy="5558498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75F569F-7089-4F0A-AC55-6711B284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3985BD4-B42D-42C6-9671-57B932FF7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744DB3E1-620F-4AFA-862D-EB6636F974D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2021/12/11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3EDAF53-C190-4744-9AF0-BB35543B590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165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6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80EB99B-51D0-4B3A-89B7-944BEDA88B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F8DFC1C1-BF5F-427E-A941-BB1DF67CF0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3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09E05D9-5D9F-48C4-A20C-0B44AABB18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4148958-5CFE-4934-AB5E-3E505E5944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5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ransition/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28775"/>
            <a:ext cx="8743950" cy="646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5114925" y="1800225"/>
            <a:ext cx="9172575" cy="515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trực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tuyến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P.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Môn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TẬP LÀM VĂN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   15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40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4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r>
              <a:rPr lang="en-US" sz="40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GIỚI THIỆU </a:t>
            </a:r>
            <a:r>
              <a:rPr lang="en-US" sz="40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 TỔ EM</a:t>
            </a:r>
            <a:endParaRPr lang="en-US" sz="40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40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viên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Thúy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      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2088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114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20174513"/>
      </p:ext>
    </p:extLst>
  </p:cSld>
  <p:clrMapOvr>
    <a:masterClrMapping/>
  </p:clrMapOvr>
  <p:transition spd="slow" advTm="1353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67F8CF97-51DC-4AF6-B7C9-3F407B3CA87A}"/>
              </a:ext>
            </a:extLst>
          </p:cNvPr>
          <p:cNvSpPr txBox="1">
            <a:spLocks/>
          </p:cNvSpPr>
          <p:nvPr/>
        </p:nvSpPr>
        <p:spPr>
          <a:xfrm>
            <a:off x="405033" y="8271296"/>
            <a:ext cx="16498137" cy="1067291"/>
          </a:xfrm>
          <a:prstGeom prst="rect">
            <a:avLst/>
          </a:prstGeom>
          <a:noFill/>
        </p:spPr>
        <p:txBody>
          <a:bodyPr vert="horz" wrap="square" lIns="137160" tIns="68580" rIns="137160" bIns="68580" spcCol="4572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50000"/>
              </a:lnSpc>
              <a:spcBef>
                <a:spcPts val="900"/>
              </a:spcBef>
              <a:buNone/>
              <a:defRPr/>
            </a:pPr>
            <a:endParaRPr lang="en-US" sz="4200" b="1">
              <a:solidFill>
                <a:prstClr val="black"/>
              </a:solidFill>
              <a:effectLst>
                <a:reflection endPos="0" dir="5400000" sy="-100000" algn="bl" rotWithShape="0"/>
              </a:effectLst>
              <a:latin typeface="HP001 4 hàng" panose="020B0603050302020204" pitchFamily="34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990600" y="-342900"/>
            <a:ext cx="16478250" cy="1108710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2504186" y="2782909"/>
            <a:ext cx="15313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đúng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yêu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cầu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của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đề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Đoạn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văn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bố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cục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l-GR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ς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õ </a:t>
            </a:r>
            <a:r>
              <a:rPr lang="el-GR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ς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àng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trình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tự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hĢ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lí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4592" y="5341579"/>
            <a:ext cx="15612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đầy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đủ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bộ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phận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chính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sinh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động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ý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sáng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tạo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 </a:t>
            </a:r>
          </a:p>
          <a:p>
            <a:endParaRPr lang="en-US" sz="4000" b="1" dirty="0">
              <a:solidFill>
                <a:schemeClr val="accent5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1583" y="4376665"/>
            <a:ext cx="15612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Dùng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từ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phù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hợp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giữa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ý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sự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liên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kết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với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nhau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3688" y="6388273"/>
            <a:ext cx="15612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Dùng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dấu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đúng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chỗ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đúng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chính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tả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51501" y="1589262"/>
            <a:ext cx="136772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***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Khi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mŎ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đĲn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văn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cần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lưu</a:t>
            </a:r>
            <a:r>
              <a:rPr lang="en-US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ý: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9833" y="7179075"/>
            <a:ext cx="15123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hoa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chữ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cái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đầu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cuĒ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ghi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dấu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chấm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Câu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đầu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đoạn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lùi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vào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 1 ô.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Ĳn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</a:t>
            </a:r>
            <a:r>
              <a:rPr lang="el-GR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ϑ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459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="" xmlns:a16="http://schemas.microsoft.com/office/drawing/2014/main" id="{3A0B509F-12F1-4B9E-B2D7-48A25C148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019300"/>
            <a:ext cx="176022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    Tổ em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có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m</a:t>
            </a:r>
            <a:r>
              <a:rPr lang="vi-VN" sz="6600" b="1" dirty="0">
                <a:latin typeface="HP001 4 hàng" panose="020B0603050302020204" pitchFamily="34" charset="0"/>
                <a:cs typeface="Times New Roman" pitchFamily="18" charset="0"/>
              </a:rPr>
              <a:t>ười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bạn. Đó là các bạn: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Hải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, Linh,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Nga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,… Tổ trưởng là bạn Lan. </a:t>
            </a:r>
            <a:r>
              <a:rPr lang="en-US" sz="6600" b="1" dirty="0" err="1" smtClean="0">
                <a:latin typeface="HP001 4 hàng" panose="020B0603050302020204" pitchFamily="34" charset="0"/>
                <a:cs typeface="Times New Roman" pitchFamily="18" charset="0"/>
              </a:rPr>
              <a:t>Mỗi</a:t>
            </a:r>
            <a:r>
              <a:rPr lang="en-US" sz="6600" b="1" dirty="0" smtClean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bạn trong tổ đều có những điểm đáng quý.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Bạn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Hải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là học sinh giỏi toán của lớp. </a:t>
            </a:r>
            <a:r>
              <a:rPr lang="en-US" sz="6600" b="1" dirty="0" err="1" smtClean="0">
                <a:latin typeface="HP001 4 hàng" panose="020B0603050302020204" pitchFamily="34" charset="0"/>
              </a:rPr>
              <a:t>Bạn</a:t>
            </a:r>
            <a:r>
              <a:rPr lang="en-US" sz="6600" b="1" dirty="0" smtClean="0">
                <a:latin typeface="HP001 4 hàng" panose="020B0603050302020204" pitchFamily="34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</a:rPr>
              <a:t>Nga</a:t>
            </a:r>
            <a:r>
              <a:rPr lang="en-US" sz="6600" b="1" dirty="0">
                <a:latin typeface="HP001 4 hàng" panose="020B0603050302020204" pitchFamily="34" charset="0"/>
              </a:rPr>
              <a:t> kể chuyện rất hay.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Bạn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HP001 4 hàng" panose="020B0603050302020204" pitchFamily="34" charset="0"/>
                <a:cs typeface="Times New Roman" pitchFamily="18" charset="0"/>
              </a:rPr>
              <a:t>Hòa</a:t>
            </a:r>
            <a:r>
              <a:rPr lang="en-US" sz="6600" b="1" dirty="0">
                <a:latin typeface="HP001 4 hàng" panose="020B0603050302020204" pitchFamily="34" charset="0"/>
                <a:cs typeface="Times New Roman" pitchFamily="18" charset="0"/>
              </a:rPr>
              <a:t> học rất giỏi và thường giúp đỡ bạn bè... </a:t>
            </a:r>
          </a:p>
        </p:txBody>
      </p:sp>
    </p:spTree>
    <p:extLst>
      <p:ext uri="{BB962C8B-B14F-4D97-AF65-F5344CB8AC3E}">
        <p14:creationId xmlns:p14="http://schemas.microsoft.com/office/powerpoint/2010/main" val="308939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="" xmlns:a16="http://schemas.microsoft.com/office/drawing/2014/main" id="{E328264D-07BD-4671-B386-4224DBA39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714500"/>
            <a:ext cx="16383000" cy="757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   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m</a:t>
            </a:r>
            <a:r>
              <a:rPr lang="vi-VN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ười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Vân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Linh, An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Khánh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, Linh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Giang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,… </a:t>
            </a:r>
            <a:r>
              <a:rPr lang="en-US" altLang="en-US" sz="5400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en-US" sz="5400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đều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ưu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nổi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bật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Vân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Linh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to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nhất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Linh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Giang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, An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Khánh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bé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nhưng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giỏi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giúp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đỡ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bè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đua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qua,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rất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lời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khen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vì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hoàn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xuất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mọi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nhiệm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vụ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giao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rất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đoàn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tự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giác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giúp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đỡ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5400" dirty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2116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75" t="9078" r="2787" b="6547"/>
          <a:stretch/>
        </p:blipFill>
        <p:spPr>
          <a:xfrm>
            <a:off x="533400" y="0"/>
            <a:ext cx="8396288" cy="1028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200" y="0"/>
            <a:ext cx="8876545" cy="114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4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C5FE1C2E-5D81-48D4-8A8A-2F98BC90B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0" t="4950" b="27723"/>
          <a:stretch/>
        </p:blipFill>
        <p:spPr>
          <a:xfrm>
            <a:off x="-1" y="7620"/>
            <a:ext cx="10134601" cy="1027938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67092FBA-A393-49DC-8104-3EA04ABA846F}"/>
              </a:ext>
            </a:extLst>
          </p:cNvPr>
          <p:cNvSpPr txBox="1"/>
          <p:nvPr/>
        </p:nvSpPr>
        <p:spPr>
          <a:xfrm flipH="1">
            <a:off x="10820400" y="1714500"/>
            <a:ext cx="7086600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- 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ĐĲn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văn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giƞ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thiệu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về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tổ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em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vƞ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đầy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đủ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ý. </a:t>
            </a:r>
          </a:p>
          <a:p>
            <a:pPr marL="571500" indent="-571500">
              <a:buFontTx/>
              <a:buChar char="-"/>
            </a:pP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Dùng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từ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chính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xác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,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ngắt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câu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đúng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chỗ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Bằng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cách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sử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dụng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phép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so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sánh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,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câu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văn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trở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nên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sinh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động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, g◦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cảm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hơn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Bài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làm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thể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hiện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đư</a:t>
            </a:r>
            <a:r>
              <a:rPr lang="el-GR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ϑ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sự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gắn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kếǇ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giữa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các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thành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viên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trong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6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tổ</a:t>
            </a:r>
            <a:r>
              <a:rPr lang="en-US" sz="4600" b="1" dirty="0">
                <a:solidFill>
                  <a:srgbClr val="00B050"/>
                </a:solidFill>
                <a:latin typeface="HP001 4 hàng" panose="020B0603050302020204" pitchFamily="34" charset="0"/>
              </a:rPr>
              <a:t>.</a:t>
            </a:r>
          </a:p>
          <a:p>
            <a:endParaRPr lang="en-US" sz="46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D4085940-1706-4ADE-ACDC-8D2BA189474C}"/>
              </a:ext>
            </a:extLst>
          </p:cNvPr>
          <p:cNvSpPr txBox="1"/>
          <p:nvPr/>
        </p:nvSpPr>
        <p:spPr>
          <a:xfrm flipH="1">
            <a:off x="10820400" y="456645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tō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41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2965036"/>
            <a:ext cx="15011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bè là nghĩa tương thân.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 khăn, thuận lợi ân cần có nhau.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2079453"/>
            <a:ext cx="63979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400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972497" y="-157717"/>
            <a:ext cx="5809604" cy="2121028"/>
            <a:chOff x="5972497" y="-157717"/>
            <a:chExt cx="5809604" cy="2121028"/>
          </a:xfrm>
        </p:grpSpPr>
        <p:sp>
          <p:nvSpPr>
            <p:cNvPr id="2" name="Rectangle 1"/>
            <p:cNvSpPr/>
            <p:nvPr/>
          </p:nvSpPr>
          <p:spPr>
            <a:xfrm>
              <a:off x="7013648" y="-157717"/>
              <a:ext cx="372730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sz="44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Tập</a:t>
              </a:r>
              <a:r>
                <a:rPr lang="en-US" sz="44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làm</a:t>
              </a:r>
              <a:r>
                <a:rPr lang="en-US" sz="44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văn</a:t>
              </a:r>
              <a:endParaRPr lang="en-US" sz="4400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972497" y="624483"/>
              <a:ext cx="5809604" cy="13388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Giƞ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thiệu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về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tổ</a:t>
              </a: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cs typeface="+mn-cs"/>
                </a:rPr>
                <a:t>em</a:t>
              </a:r>
              <a:endParaRPr kumimoji="0" lang="en-US" altLang="zh-CN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叶根友微刚细赞" panose="03000509000000000000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62500"/>
            <a:ext cx="5972497" cy="4922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497" y="4762500"/>
            <a:ext cx="5796157" cy="4922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8654" y="4762500"/>
            <a:ext cx="6418996" cy="4922861"/>
          </a:xfrm>
          <a:prstGeom prst="rect">
            <a:avLst/>
          </a:prstGeom>
        </p:spPr>
      </p:pic>
      <p:pic>
        <p:nvPicPr>
          <p:cNvPr id="11" name="图片 41994" descr="1-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0" y="-157717"/>
            <a:ext cx="3048000" cy="300661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938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892725F-A7BE-41A1-9DE3-8A0CBE1B5966}"/>
              </a:ext>
            </a:extLst>
          </p:cNvPr>
          <p:cNvSpPr/>
          <p:nvPr/>
        </p:nvSpPr>
        <p:spPr>
          <a:xfrm>
            <a:off x="5638800" y="1333500"/>
            <a:ext cx="5283166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Dặn</a:t>
            </a:r>
            <a:r>
              <a:rPr lang="en-US" sz="96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 </a:t>
            </a:r>
            <a:r>
              <a:rPr lang="en-US" sz="96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dò</a:t>
            </a:r>
            <a:endParaRPr kumimoji="0" lang="en-US" sz="9600" b="1" i="0" u="none" strike="noStrike" kern="1200" cap="none" spc="0" normalizeH="0" baseline="0" noProof="0" dirty="0">
              <a:ln w="22225">
                <a:solidFill>
                  <a:srgbClr val="0070C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3250592"/>
            <a:ext cx="78133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4613687"/>
            <a:ext cx="1615217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16: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08945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9AA008F-DEBD-4297-9F57-9E2A1A286228}"/>
              </a:ext>
            </a:extLst>
          </p:cNvPr>
          <p:cNvSpPr/>
          <p:nvPr/>
        </p:nvSpPr>
        <p:spPr>
          <a:xfrm>
            <a:off x="1595335" y="3966908"/>
            <a:ext cx="15097338" cy="3185487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Chúc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các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em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nhiều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sức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khoẻ</a:t>
            </a:r>
            <a:endParaRPr lang="en-US" sz="99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Calibri"/>
            </a:endParaRPr>
          </a:p>
          <a:p>
            <a:pPr algn="ctr" defTabSz="1371600"/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học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tập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thật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r>
              <a:rPr lang="en-US" sz="99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tốt</a:t>
            </a:r>
            <a:r>
              <a:rPr lang="en-US" sz="99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!</a:t>
            </a:r>
          </a:p>
        </p:txBody>
      </p:sp>
      <p:pic>
        <p:nvPicPr>
          <p:cNvPr id="3" name="Santa-Claus-Is-Coming-To-Town-Nhac-Khong-Loi">
            <a:hlinkClick r:id="" action="ppaction://media"/>
            <a:extLst>
              <a:ext uri="{FF2B5EF4-FFF2-40B4-BE49-F238E27FC236}">
                <a16:creationId xmlns="" xmlns:a16="http://schemas.microsoft.com/office/drawing/2014/main" id="{D4566527-BF57-4304-996A-CFA4C529C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731" y="10444058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87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2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/>
        </p:nvSpPr>
        <p:spPr>
          <a:xfrm>
            <a:off x="4000500" y="2288383"/>
            <a:ext cx="10287000" cy="5786438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78595">
              <a:defRPr/>
            </a:pPr>
            <a:endParaRPr lang="zh-CN" altLang="en-US" sz="1142" dirty="0">
              <a:solidFill>
                <a:prstClr val="white"/>
              </a:solidFill>
              <a:latin typeface="HP001 4 hàng" pitchFamily="34" charset="0"/>
              <a:cs typeface="+mn-ea"/>
              <a:sym typeface="+mn-lt"/>
            </a:endParaRPr>
          </a:p>
        </p:txBody>
      </p:sp>
      <p:sp>
        <p:nvSpPr>
          <p:cNvPr id="5" name="文本框 1"/>
          <p:cNvSpPr txBox="1"/>
          <p:nvPr/>
        </p:nvSpPr>
        <p:spPr>
          <a:xfrm>
            <a:off x="6731795" y="2574133"/>
            <a:ext cx="5079206" cy="504465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zh-CN" sz="2363" b="1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YÊU CẦU THAM GIA TIẾT HỌC</a:t>
            </a:r>
            <a:endParaRPr lang="zh-CN" altLang="en-US" sz="2363" b="1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364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333" y="3262313"/>
            <a:ext cx="1166813" cy="115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3212308"/>
            <a:ext cx="978695" cy="116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151" y="3312320"/>
            <a:ext cx="125492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208" y="3283745"/>
            <a:ext cx="1021556" cy="111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27"/>
          <p:cNvSpPr/>
          <p:nvPr/>
        </p:nvSpPr>
        <p:spPr>
          <a:xfrm>
            <a:off x="6055520" y="4593432"/>
            <a:ext cx="1395413" cy="1219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BA9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zh-CN" sz="1688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Chuẩn bị đầy đủ sách vở, đồ dùng</a:t>
            </a:r>
            <a:endParaRPr lang="zh-CN" altLang="en-US" sz="1688" b="1">
              <a:solidFill>
                <a:srgbClr val="000000"/>
              </a:solidFill>
              <a:ea typeface="SimSun" panose="02010600030101010101" pitchFamily="2" charset="-122"/>
              <a:sym typeface="+mn-ea"/>
            </a:endParaRPr>
          </a:p>
        </p:txBody>
      </p:sp>
      <p:sp>
        <p:nvSpPr>
          <p:cNvPr id="11" name="Rectangle: Rounded Corners 28"/>
          <p:cNvSpPr/>
          <p:nvPr/>
        </p:nvSpPr>
        <p:spPr>
          <a:xfrm>
            <a:off x="7753350" y="4619626"/>
            <a:ext cx="1516857" cy="12358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65DB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688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Tắt mic</a:t>
            </a:r>
            <a:r>
              <a:rPr lang="vi-VN" altLang="zh-CN" sz="1688" b="1">
                <a:solidFill>
                  <a:srgbClr val="000000"/>
                </a:solidFill>
                <a:sym typeface="+mn-ea"/>
              </a:rPr>
              <a:t>,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vi-VN" altLang="zh-CN" sz="1688" b="1">
                <a:solidFill>
                  <a:srgbClr val="000000"/>
                </a:solidFill>
                <a:sym typeface="+mn-ea"/>
              </a:rPr>
              <a:t>mở camera.</a:t>
            </a:r>
            <a:r>
              <a:rPr lang="en-US" altLang="zh-CN" sz="1688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 Tập trung lắng nghe</a:t>
            </a:r>
            <a:endParaRPr lang="zh-CN" altLang="en-US" sz="1688" b="1">
              <a:solidFill>
                <a:srgbClr val="000000"/>
              </a:solidFill>
              <a:ea typeface="SimSun" panose="02010600030101010101" pitchFamily="2" charset="-122"/>
              <a:sym typeface="+mn-ea"/>
            </a:endParaRPr>
          </a:p>
        </p:txBody>
      </p:sp>
      <p:sp>
        <p:nvSpPr>
          <p:cNvPr id="12" name="Rectangle: Rounded Corners 29"/>
          <p:cNvSpPr/>
          <p:nvPr/>
        </p:nvSpPr>
        <p:spPr>
          <a:xfrm>
            <a:off x="9534525" y="4619626"/>
            <a:ext cx="1383507" cy="1195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A9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688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Chủ động ghi chép</a:t>
            </a:r>
            <a:endParaRPr lang="zh-CN" altLang="en-US" sz="1688" b="1">
              <a:solidFill>
                <a:srgbClr val="000000"/>
              </a:solidFill>
              <a:ea typeface="SimSun" panose="02010600030101010101" pitchFamily="2" charset="-122"/>
              <a:sym typeface="+mn-ea"/>
            </a:endParaRPr>
          </a:p>
        </p:txBody>
      </p:sp>
      <p:sp>
        <p:nvSpPr>
          <p:cNvPr id="13" name="Rectangle: Rounded Corners 30"/>
          <p:cNvSpPr/>
          <p:nvPr/>
        </p:nvSpPr>
        <p:spPr>
          <a:xfrm>
            <a:off x="11106151" y="4650583"/>
            <a:ext cx="1509713" cy="11763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468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zh-CN" sz="1688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Thực hành</a:t>
            </a:r>
            <a:r>
              <a:rPr lang="vi-VN" altLang="zh-CN" sz="1688" b="1">
                <a:solidFill>
                  <a:srgbClr val="000000"/>
                </a:solidFill>
                <a:sym typeface="+mn-ea"/>
              </a:rPr>
              <a:t> theo</a:t>
            </a:r>
            <a:r>
              <a:rPr lang="en-US" altLang="zh-CN" sz="1688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 yêu cầu của cô </a:t>
            </a:r>
            <a:endParaRPr lang="zh-CN" altLang="en-US" sz="1688" b="1">
              <a:solidFill>
                <a:srgbClr val="000000"/>
              </a:solidFill>
              <a:ea typeface="SimSun" panose="02010600030101010101" pitchFamily="2" charset="-122"/>
              <a:sym typeface="+mn-ea"/>
            </a:endParaRPr>
          </a:p>
        </p:txBody>
      </p:sp>
      <p:sp>
        <p:nvSpPr>
          <p:cNvPr id="14" name="Rectangle: Rounded Corners 27"/>
          <p:cNvSpPr/>
          <p:nvPr/>
        </p:nvSpPr>
        <p:spPr>
          <a:xfrm>
            <a:off x="5865020" y="6017420"/>
            <a:ext cx="6812756" cy="1243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vi-VN" altLang="zh-CN" sz="2025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NHỮNG LƯU Ý AN TOÀN VỀ ĐIỆN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CN" sz="2025" b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             </a:t>
            </a:r>
            <a:r>
              <a:rPr lang="vi-VN" altLang="zh-CN" sz="2025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- Phải sạc pin trước khi sử dụng máy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zh-CN" sz="2025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             </a:t>
            </a:r>
            <a:r>
              <a:rPr lang="vi-VN" altLang="zh-CN" sz="2025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- Không được sạc pin khi đang học</a:t>
            </a:r>
            <a:endParaRPr lang="zh-CN" altLang="en-US" sz="2025" b="1" dirty="0">
              <a:solidFill>
                <a:srgbClr val="FF0000"/>
              </a:solidFill>
              <a:latin typeface="Arial" panose="020B0604020202020204" pitchFamily="34" charset="0"/>
              <a:sym typeface="+mn-ea"/>
            </a:endParaRPr>
          </a:p>
        </p:txBody>
      </p:sp>
      <p:grpSp>
        <p:nvGrpSpPr>
          <p:cNvPr id="15373" name="组合 1"/>
          <p:cNvGrpSpPr>
            <a:grpSpLocks/>
          </p:cNvGrpSpPr>
          <p:nvPr/>
        </p:nvGrpSpPr>
        <p:grpSpPr bwMode="auto">
          <a:xfrm>
            <a:off x="4012407" y="7105650"/>
            <a:ext cx="3740943" cy="888207"/>
            <a:chOff x="2170643" y="2103710"/>
            <a:chExt cx="13646657" cy="3168080"/>
          </a:xfrm>
        </p:grpSpPr>
        <p:pic>
          <p:nvPicPr>
            <p:cNvPr id="15383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047" y="3315592"/>
              <a:ext cx="4910253" cy="1956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4" name="图片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43" y="2103710"/>
              <a:ext cx="4910250" cy="303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74" name="组合 1"/>
          <p:cNvGrpSpPr>
            <a:grpSpLocks/>
          </p:cNvGrpSpPr>
          <p:nvPr/>
        </p:nvGrpSpPr>
        <p:grpSpPr bwMode="auto">
          <a:xfrm>
            <a:off x="5403057" y="7153275"/>
            <a:ext cx="3740943" cy="885825"/>
            <a:chOff x="2170643" y="2103710"/>
            <a:chExt cx="13646657" cy="3168080"/>
          </a:xfrm>
        </p:grpSpPr>
        <p:pic>
          <p:nvPicPr>
            <p:cNvPr id="15381" name="图片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047" y="3315592"/>
              <a:ext cx="4910253" cy="1956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2" name="图片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43" y="2103710"/>
              <a:ext cx="4910250" cy="303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75" name="组合 1"/>
          <p:cNvGrpSpPr>
            <a:grpSpLocks/>
          </p:cNvGrpSpPr>
          <p:nvPr/>
        </p:nvGrpSpPr>
        <p:grpSpPr bwMode="auto">
          <a:xfrm>
            <a:off x="7272338" y="7105650"/>
            <a:ext cx="3743325" cy="888207"/>
            <a:chOff x="2170643" y="2103710"/>
            <a:chExt cx="13646657" cy="3168080"/>
          </a:xfrm>
        </p:grpSpPr>
        <p:pic>
          <p:nvPicPr>
            <p:cNvPr id="15379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047" y="3315592"/>
              <a:ext cx="4910253" cy="1956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0" name="图片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43" y="2103710"/>
              <a:ext cx="4910250" cy="303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76" name="组合 1"/>
          <p:cNvGrpSpPr>
            <a:grpSpLocks/>
          </p:cNvGrpSpPr>
          <p:nvPr/>
        </p:nvGrpSpPr>
        <p:grpSpPr bwMode="auto">
          <a:xfrm>
            <a:off x="8320088" y="7105650"/>
            <a:ext cx="3743325" cy="888207"/>
            <a:chOff x="2170643" y="2103710"/>
            <a:chExt cx="13646657" cy="3168080"/>
          </a:xfrm>
        </p:grpSpPr>
        <p:pic>
          <p:nvPicPr>
            <p:cNvPr id="15377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047" y="3315592"/>
              <a:ext cx="4910253" cy="1956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8" name="图片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43" y="2103710"/>
              <a:ext cx="4910250" cy="303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1689946"/>
      </p:ext>
    </p:extLst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" y="4191"/>
            <a:ext cx="18282698" cy="1028281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264E3366-2282-4E6D-A8A9-9DE460BBC00F}"/>
              </a:ext>
            </a:extLst>
          </p:cNvPr>
          <p:cNvGrpSpPr/>
          <p:nvPr/>
        </p:nvGrpSpPr>
        <p:grpSpPr>
          <a:xfrm>
            <a:off x="5305" y="-136106"/>
            <a:ext cx="18288000" cy="10319660"/>
            <a:chOff x="0" y="0"/>
            <a:chExt cx="12192000" cy="6879773"/>
          </a:xfrm>
        </p:grpSpPr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DDA8AAFE-55B7-446A-826B-518238173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1" name="组合 30">
              <a:extLst>
                <a:ext uri="{FF2B5EF4-FFF2-40B4-BE49-F238E27FC236}">
                  <a16:creationId xmlns="" xmlns:a16="http://schemas.microsoft.com/office/drawing/2014/main" id="{A821BC20-617D-47D6-87BC-149D077BD05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2" name="图片 31">
                <a:extLst>
                  <a:ext uri="{FF2B5EF4-FFF2-40B4-BE49-F238E27FC236}">
                    <a16:creationId xmlns="" xmlns:a16="http://schemas.microsoft.com/office/drawing/2014/main" id="{53F48065-06AC-4D2F-9D9E-A117739882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="" xmlns:a16="http://schemas.microsoft.com/office/drawing/2014/main" id="{FA081AE0-3AF5-40D0-86B5-5C8778AF1A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="" xmlns:a16="http://schemas.microsoft.com/office/drawing/2014/main" id="{63B1AF3F-115E-4846-9F0D-9CAF1892CA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="" xmlns:a16="http://schemas.microsoft.com/office/drawing/2014/main" id="{53943B32-DA9C-4884-A668-0463CAD7AF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36" name="图片 35">
                <a:extLst>
                  <a:ext uri="{FF2B5EF4-FFF2-40B4-BE49-F238E27FC236}">
                    <a16:creationId xmlns="" xmlns:a16="http://schemas.microsoft.com/office/drawing/2014/main" id="{DBF28572-004C-4998-90F3-27D0118B09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B6E397E0-7F31-4EF8-A87D-4E262204F07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3924300" y="4743451"/>
            <a:ext cx="1524000" cy="14097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19CED50E-7AC4-4012-BA2F-B780DF27B2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5378987" y="-39302"/>
            <a:ext cx="3162300" cy="44570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749715A1-2B7F-4636-8A38-FB222CAF537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14191248" y="-654226"/>
            <a:ext cx="3162300" cy="2666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7175" y="3448298"/>
            <a:ext cx="11782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Arial"/>
                <a:sym typeface="Arial"/>
              </a:rPr>
              <a:t>TẬP LÀM VĂN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55688" y="4778650"/>
            <a:ext cx="81355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80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80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76562CD-32AA-44CD-92F7-C9B114FE0347}"/>
              </a:ext>
            </a:extLst>
          </p:cNvPr>
          <p:cNvSpPr txBox="1"/>
          <p:nvPr/>
        </p:nvSpPr>
        <p:spPr>
          <a:xfrm>
            <a:off x="6082255" y="1960295"/>
            <a:ext cx="10059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17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336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439">
        <p15:prstTrans prst="wind"/>
      </p:transition>
    </mc:Choice>
    <mc:Fallback xmlns="">
      <p:transition spd="slow" advTm="234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Có Lời- ghi âm ghi hì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302454" cy="10287000"/>
          </a:xfrm>
        </p:spPr>
      </p:pic>
    </p:spTree>
    <p:extLst>
      <p:ext uri="{BB962C8B-B14F-4D97-AF65-F5344CB8AC3E}">
        <p14:creationId xmlns:p14="http://schemas.microsoft.com/office/powerpoint/2010/main" val="334730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9"/>
    </mc:Choice>
    <mc:Fallback xmlns="">
      <p:transition spd="slow" advTm="1722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9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Rectangle 134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136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Rectangle 138"/>
          <p:cNvSpPr>
            <a:spLocks noChangeArrowheads="1"/>
          </p:cNvSpPr>
          <p:nvPr/>
        </p:nvSpPr>
        <p:spPr bwMode="auto">
          <a:xfrm>
            <a:off x="937263" y="4597882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140"/>
          <p:cNvSpPr>
            <a:spLocks noChangeArrowheads="1"/>
          </p:cNvSpPr>
          <p:nvPr/>
        </p:nvSpPr>
        <p:spPr bwMode="auto">
          <a:xfrm>
            <a:off x="937263" y="4776478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" name="Rectangle 142"/>
          <p:cNvSpPr>
            <a:spLocks noChangeArrowheads="1"/>
          </p:cNvSpPr>
          <p:nvPr/>
        </p:nvSpPr>
        <p:spPr bwMode="auto">
          <a:xfrm>
            <a:off x="937263" y="4662178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>
              <a:spcBef>
                <a:spcPct val="0"/>
              </a:spcBef>
              <a:buNone/>
            </a:pPr>
            <a:endParaRPr lang="en-US" altLang="en-US" sz="27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91000" y="0"/>
            <a:ext cx="9067800" cy="3318073"/>
            <a:chOff x="5334000" y="115631"/>
            <a:chExt cx="7162800" cy="3021509"/>
          </a:xfrm>
        </p:grpSpPr>
        <p:pic>
          <p:nvPicPr>
            <p:cNvPr id="16" name="Hình ảnh 6">
              <a:extLst>
                <a:ext uri="{FF2B5EF4-FFF2-40B4-BE49-F238E27FC236}">
                  <a16:creationId xmlns="" xmlns:a16="http://schemas.microsoft.com/office/drawing/2014/main" id="{98B96396-B43E-4200-9649-D74CF5BE8D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15631"/>
              <a:ext cx="7162800" cy="302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0F70C352-49BE-470D-921F-8C0E287F095F}"/>
                </a:ext>
              </a:extLst>
            </p:cNvPr>
            <p:cNvSpPr txBox="1"/>
            <p:nvPr/>
          </p:nvSpPr>
          <p:spPr>
            <a:xfrm>
              <a:off x="6816640" y="1933120"/>
              <a:ext cx="4197520" cy="8408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54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đạt</a:t>
              </a:r>
              <a:endParaRPr lang="vi-VN" sz="54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0" y="3045508"/>
            <a:ext cx="17475773" cy="2707592"/>
            <a:chOff x="95164" y="2137681"/>
            <a:chExt cx="17360763" cy="2707592"/>
          </a:xfrm>
        </p:grpSpPr>
        <p:sp>
          <p:nvSpPr>
            <p:cNvPr id="2" name="Rounded Rectangle 1"/>
            <p:cNvSpPr/>
            <p:nvPr/>
          </p:nvSpPr>
          <p:spPr>
            <a:xfrm>
              <a:off x="2171469" y="2540994"/>
              <a:ext cx="15284458" cy="17723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95164" y="2137681"/>
              <a:ext cx="2649448" cy="2707592"/>
            </a:xfrm>
            <a:prstGeom prst="ellipse">
              <a:avLst/>
            </a:prstGeom>
            <a:blipFill rotWithShape="0">
              <a:blip r:embed="rId5"/>
              <a:stretch>
                <a:fillRect b="-18000"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3" name="Group 12"/>
          <p:cNvGrpSpPr/>
          <p:nvPr/>
        </p:nvGrpSpPr>
        <p:grpSpPr>
          <a:xfrm>
            <a:off x="0" y="5981700"/>
            <a:ext cx="17772008" cy="2559531"/>
            <a:chOff x="3724" y="1959971"/>
            <a:chExt cx="17772008" cy="2559531"/>
          </a:xfrm>
        </p:grpSpPr>
        <p:sp>
          <p:nvSpPr>
            <p:cNvPr id="14" name="Rounded Rectangle 13"/>
            <p:cNvSpPr/>
            <p:nvPr/>
          </p:nvSpPr>
          <p:spPr>
            <a:xfrm>
              <a:off x="1797550" y="2061018"/>
              <a:ext cx="15978182" cy="209871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6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724" y="1959971"/>
              <a:ext cx="2667000" cy="2559531"/>
            </a:xfrm>
            <a:prstGeom prst="ellipse">
              <a:avLst/>
            </a:prstGeom>
            <a:blipFill rotWithShape="0">
              <a:blip r:embed="rId5"/>
              <a:stretch>
                <a:fillRect b="-18000"/>
              </a:stretch>
            </a:blipFill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8734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171212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623888" y="-2692"/>
            <a:ext cx="3519596" cy="2747271"/>
          </a:xfrm>
          <a:prstGeom prst="rect">
            <a:avLst/>
          </a:prstGeom>
        </p:spPr>
      </p:pic>
      <p:pic>
        <p:nvPicPr>
          <p:cNvPr id="8" name="Picture 7" descr="D:\传网\PPT\同学录PPT\12\花朵.png">
            <a:extLst>
              <a:ext uri="{FF2B5EF4-FFF2-40B4-BE49-F238E27FC236}">
                <a16:creationId xmlns="" xmlns:a16="http://schemas.microsoft.com/office/drawing/2014/main" id="{82638951-0D9E-43CE-A104-DEB036CEB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78905" b="5556"/>
          <a:stretch/>
        </p:blipFill>
        <p:spPr bwMode="auto">
          <a:xfrm>
            <a:off x="-172604" y="8848587"/>
            <a:ext cx="19451203" cy="174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óng bay 1">
            <a:extLst>
              <a:ext uri="{FF2B5EF4-FFF2-40B4-BE49-F238E27FC236}">
                <a16:creationId xmlns="" xmlns:a16="http://schemas.microsoft.com/office/drawing/2014/main" id="{25C3FCBD-E38E-4BC9-8171-FB0065981C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736" y="4796759"/>
            <a:ext cx="728265" cy="1334929"/>
          </a:xfrm>
          <a:prstGeom prst="rect">
            <a:avLst/>
          </a:prstGeom>
        </p:spPr>
      </p:pic>
      <p:pic>
        <p:nvPicPr>
          <p:cNvPr id="10" name="bóng bay 2">
            <a:extLst>
              <a:ext uri="{FF2B5EF4-FFF2-40B4-BE49-F238E27FC236}">
                <a16:creationId xmlns="" xmlns:a16="http://schemas.microsoft.com/office/drawing/2014/main" id="{B814E8B6-29D4-4201-B30F-CB869B6270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99727" y="897625"/>
            <a:ext cx="772777" cy="1522227"/>
          </a:xfrm>
          <a:prstGeom prst="rect">
            <a:avLst/>
          </a:prstGeom>
        </p:spPr>
      </p:pic>
      <p:pic>
        <p:nvPicPr>
          <p:cNvPr id="11" name="bóng bay 3">
            <a:extLst>
              <a:ext uri="{FF2B5EF4-FFF2-40B4-BE49-F238E27FC236}">
                <a16:creationId xmlns="" xmlns:a16="http://schemas.microsoft.com/office/drawing/2014/main" id="{4339F0D9-B31F-419D-A25B-96A184D7F9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832" y="2360244"/>
            <a:ext cx="830072" cy="1296264"/>
          </a:xfrm>
          <a:prstGeom prst="rect">
            <a:avLst/>
          </a:prstGeom>
        </p:spPr>
      </p:pic>
      <p:pic>
        <p:nvPicPr>
          <p:cNvPr id="12" name="Picture 6" descr="图片6">
            <a:extLst>
              <a:ext uri="{FF2B5EF4-FFF2-40B4-BE49-F238E27FC236}">
                <a16:creationId xmlns="" xmlns:a16="http://schemas.microsoft.com/office/drawing/2014/main" id="{6C2B1414-E060-43E7-B8D4-6B70F3FF2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78200" y="6742390"/>
            <a:ext cx="1968943" cy="211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832907" y="1987880"/>
            <a:ext cx="5809604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Giới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thiệu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tổ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em</a:t>
            </a:r>
            <a:endParaRPr kumimoji="0" lang="en-US" altLang="zh-CN" sz="5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叶根友微刚细赞" panose="03000509000000000000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4007703"/>
            <a:ext cx="17663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HP001 4 hàng" panose="020B0603050302020204" pitchFamily="34" charset="0"/>
              </a:rPr>
              <a:t>Đề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bài</a:t>
            </a:r>
            <a:r>
              <a:rPr lang="en-US" sz="4800" b="1" dirty="0">
                <a:latin typeface="HP001 4 hàng" panose="020B0603050302020204" pitchFamily="34" charset="0"/>
              </a:rPr>
              <a:t>: </a:t>
            </a:r>
            <a:r>
              <a:rPr lang="en-US" sz="4800" b="1" dirty="0" err="1">
                <a:latin typeface="HP001 4 hàng" panose="020B0603050302020204" pitchFamily="34" charset="0"/>
              </a:rPr>
              <a:t>Dựa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vào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tiết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tập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làm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văn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miệng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tuần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trư</a:t>
            </a:r>
            <a:r>
              <a:rPr lang="el-GR" sz="4800" b="1" dirty="0">
                <a:latin typeface="HP001 4 hàng" panose="020B0603050302020204" pitchFamily="34" charset="0"/>
              </a:rPr>
              <a:t>ϐ</a:t>
            </a:r>
            <a:r>
              <a:rPr lang="en-US" sz="4800" b="1" dirty="0">
                <a:latin typeface="HP001 4 hàng" panose="020B0603050302020204" pitchFamily="34" charset="0"/>
              </a:rPr>
              <a:t>, </a:t>
            </a:r>
            <a:r>
              <a:rPr lang="en-US" sz="4800" b="1" dirty="0" err="1">
                <a:latin typeface="HP001 4 hàng" panose="020B0603050302020204" pitchFamily="34" charset="0"/>
              </a:rPr>
              <a:t>hãy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viết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mŎ</a:t>
            </a:r>
            <a:endParaRPr lang="en-US" sz="4800" b="1" dirty="0">
              <a:latin typeface="HP001 4 hàng" panose="020B06030503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1206" y="5448300"/>
            <a:ext cx="7408794" cy="76200"/>
            <a:chOff x="211206" y="5600700"/>
            <a:chExt cx="7408794" cy="7620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211206" y="5600700"/>
              <a:ext cx="740879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11206" y="5676900"/>
              <a:ext cx="740879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122872" y="4912066"/>
            <a:ext cx="181859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latin typeface="HP001 4 hàng" panose="020B0603050302020204" pitchFamily="34" charset="0"/>
              </a:rPr>
              <a:t>đĲn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văn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giƞ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thiệu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về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tổ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em</a:t>
            </a:r>
            <a:r>
              <a:rPr lang="en-US" sz="4800" b="1" dirty="0">
                <a:latin typeface="HP001 4 hàng" panose="020B0603050302020204" pitchFamily="34" charset="0"/>
              </a:rPr>
              <a:t>.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05033" y="4610100"/>
            <a:ext cx="1828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53000" y="4610100"/>
            <a:ext cx="62865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15697200" y="4575608"/>
            <a:ext cx="762000" cy="76200"/>
            <a:chOff x="15163800" y="6286500"/>
            <a:chExt cx="762000" cy="7620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5163800" y="6286500"/>
              <a:ext cx="762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5163800" y="6362700"/>
              <a:ext cx="762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>
            <a:off x="2573406" y="4610100"/>
            <a:ext cx="10341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874058" y="902179"/>
            <a:ext cx="372730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Tập</a:t>
            </a: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làm</a:t>
            </a: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văn</a:t>
            </a:r>
            <a:endParaRPr lang="en-US" sz="4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625B9D2-76BC-4657-885D-210CFAF245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957" y="5509716"/>
            <a:ext cx="3350780" cy="4576356"/>
          </a:xfrm>
          <a:prstGeom prst="rect">
            <a:avLst/>
          </a:prstGeom>
        </p:spPr>
      </p:pic>
      <p:pic>
        <p:nvPicPr>
          <p:cNvPr id="26" name="bóng bay 1">
            <a:extLst>
              <a:ext uri="{FF2B5EF4-FFF2-40B4-BE49-F238E27FC236}">
                <a16:creationId xmlns="" xmlns:a16="http://schemas.microsoft.com/office/drawing/2014/main" id="{25C3FCBD-E38E-4BC9-8171-FB0065981C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871" y="182253"/>
            <a:ext cx="728265" cy="133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1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9.87654E-7 L -0.05191 0.001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5" y="6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67F8CF97-51DC-4AF6-B7C9-3F407B3CA87A}"/>
              </a:ext>
            </a:extLst>
          </p:cNvPr>
          <p:cNvSpPr txBox="1">
            <a:spLocks/>
          </p:cNvSpPr>
          <p:nvPr/>
        </p:nvSpPr>
        <p:spPr>
          <a:xfrm>
            <a:off x="405033" y="8271296"/>
            <a:ext cx="16498137" cy="1067291"/>
          </a:xfrm>
          <a:prstGeom prst="rect">
            <a:avLst/>
          </a:prstGeom>
          <a:noFill/>
        </p:spPr>
        <p:txBody>
          <a:bodyPr vert="horz" wrap="square" lIns="137160" tIns="68580" rIns="137160" bIns="68580" spcCol="4572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50000"/>
              </a:lnSpc>
              <a:spcBef>
                <a:spcPts val="900"/>
              </a:spcBef>
              <a:buNone/>
              <a:defRPr/>
            </a:pPr>
            <a:endParaRPr lang="en-US" sz="4200" b="1">
              <a:solidFill>
                <a:prstClr val="black"/>
              </a:solidFill>
              <a:effectLst>
                <a:reflection endPos="0" dir="5400000" sy="-100000" algn="bl" rotWithShape="0"/>
              </a:effectLst>
              <a:latin typeface="HP001 4 hàng" panose="020B0603050302020204" pitchFamily="34" charset="0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1676400" y="443345"/>
            <a:ext cx="9431228" cy="3735581"/>
          </a:xfrm>
          <a:prstGeom prst="cloudCallout">
            <a:avLst>
              <a:gd name="adj1" fmla="val -33670"/>
              <a:gd name="adj2" fmla="val 138223"/>
            </a:avLst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Đoạn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văn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gồm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mấy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?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Đó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là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những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800" b="1" kern="0" noProof="0" dirty="0" err="1">
                <a:solidFill>
                  <a:srgbClr val="C00000"/>
                </a:solidFill>
                <a:latin typeface="Calibri"/>
              </a:rPr>
              <a:t>nào</a:t>
            </a:r>
            <a:r>
              <a:rPr lang="en-US" sz="4800" b="1" kern="0" noProof="0" dirty="0">
                <a:solidFill>
                  <a:srgbClr val="C00000"/>
                </a:solidFill>
                <a:latin typeface="Calibri"/>
              </a:rPr>
              <a:t>?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6029B5B1-9DCC-4403-B4EB-31A5AE61AE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4" r="25871"/>
          <a:stretch/>
        </p:blipFill>
        <p:spPr>
          <a:xfrm>
            <a:off x="0" y="5306837"/>
            <a:ext cx="3107488" cy="4899900"/>
          </a:xfrm>
          <a:prstGeom prst="rect">
            <a:avLst/>
          </a:prstGeom>
        </p:spPr>
      </p:pic>
      <p:sp>
        <p:nvSpPr>
          <p:cNvPr id="13" name="Hình tự do: Hình 6">
            <a:extLst>
              <a:ext uri="{FF2B5EF4-FFF2-40B4-BE49-F238E27FC236}">
                <a16:creationId xmlns="" xmlns:a16="http://schemas.microsoft.com/office/drawing/2014/main" id="{0460276B-87E3-4678-8C7A-44E335DB5F2E}"/>
              </a:ext>
            </a:extLst>
          </p:cNvPr>
          <p:cNvSpPr/>
          <p:nvPr/>
        </p:nvSpPr>
        <p:spPr>
          <a:xfrm rot="21178603">
            <a:off x="7362092" y="5120474"/>
            <a:ext cx="3654921" cy="1706464"/>
          </a:xfrm>
          <a:custGeom>
            <a:avLst/>
            <a:gdLst>
              <a:gd name="connsiteX0" fmla="*/ 84166 w 3359577"/>
              <a:gd name="connsiteY0" fmla="*/ 1508433 h 1747671"/>
              <a:gd name="connsiteX1" fmla="*/ 1802434 w 3359577"/>
              <a:gd name="connsiteY1" fmla="*/ 202147 h 1747671"/>
              <a:gd name="connsiteX2" fmla="*/ 3349881 w 3359577"/>
              <a:gd name="connsiteY2" fmla="*/ 1180 h 1747671"/>
              <a:gd name="connsiteX3" fmla="*/ 2415384 w 3359577"/>
              <a:gd name="connsiteY3" fmla="*/ 161954 h 1747671"/>
              <a:gd name="connsiteX4" fmla="*/ 1521081 w 3359577"/>
              <a:gd name="connsiteY4" fmla="*/ 563888 h 1747671"/>
              <a:gd name="connsiteX5" fmla="*/ 395665 w 3359577"/>
              <a:gd name="connsiteY5" fmla="*/ 1659158 h 1747671"/>
              <a:gd name="connsiteX6" fmla="*/ 84166 w 3359577"/>
              <a:gd name="connsiteY6" fmla="*/ 1508433 h 174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9577" h="1747671">
                <a:moveTo>
                  <a:pt x="84166" y="1508433"/>
                </a:moveTo>
                <a:cubicBezTo>
                  <a:pt x="318627" y="1265598"/>
                  <a:pt x="1258148" y="453356"/>
                  <a:pt x="1802434" y="202147"/>
                </a:cubicBezTo>
                <a:cubicBezTo>
                  <a:pt x="2346720" y="-49062"/>
                  <a:pt x="3247723" y="7879"/>
                  <a:pt x="3349881" y="1180"/>
                </a:cubicBezTo>
                <a:cubicBezTo>
                  <a:pt x="3452039" y="-5519"/>
                  <a:pt x="2720184" y="68169"/>
                  <a:pt x="2415384" y="161954"/>
                </a:cubicBezTo>
                <a:cubicBezTo>
                  <a:pt x="2110584" y="255739"/>
                  <a:pt x="1857701" y="314354"/>
                  <a:pt x="1521081" y="563888"/>
                </a:cubicBezTo>
                <a:cubicBezTo>
                  <a:pt x="1184461" y="813422"/>
                  <a:pt x="636825" y="1495035"/>
                  <a:pt x="395665" y="1659158"/>
                </a:cubicBezTo>
                <a:cubicBezTo>
                  <a:pt x="154505" y="1823281"/>
                  <a:pt x="-150295" y="1751268"/>
                  <a:pt x="84166" y="1508433"/>
                </a:cubicBezTo>
                <a:close/>
              </a:path>
            </a:pathLst>
          </a:cu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ình tự do: Hình 7">
            <a:extLst>
              <a:ext uri="{FF2B5EF4-FFF2-40B4-BE49-F238E27FC236}">
                <a16:creationId xmlns="" xmlns:a16="http://schemas.microsoft.com/office/drawing/2014/main" id="{4A7E670B-9EE2-4776-B970-9AD382A515C3}"/>
              </a:ext>
            </a:extLst>
          </p:cNvPr>
          <p:cNvSpPr/>
          <p:nvPr/>
        </p:nvSpPr>
        <p:spPr>
          <a:xfrm rot="21231118">
            <a:off x="8159002" y="7041917"/>
            <a:ext cx="3227687" cy="448989"/>
          </a:xfrm>
          <a:custGeom>
            <a:avLst/>
            <a:gdLst>
              <a:gd name="connsiteX0" fmla="*/ 38401 w 2537472"/>
              <a:gd name="connsiteY0" fmla="*/ 140696 h 373927"/>
              <a:gd name="connsiteX1" fmla="*/ 88642 w 2537472"/>
              <a:gd name="connsiteY1" fmla="*/ 130647 h 373927"/>
              <a:gd name="connsiteX2" fmla="*/ 1425073 w 2537472"/>
              <a:gd name="connsiteY2" fmla="*/ 19 h 373927"/>
              <a:gd name="connsiteX3" fmla="*/ 2530392 w 2537472"/>
              <a:gd name="connsiteY3" fmla="*/ 140696 h 373927"/>
              <a:gd name="connsiteX4" fmla="*/ 1927491 w 2537472"/>
              <a:gd name="connsiteY4" fmla="*/ 190937 h 373927"/>
              <a:gd name="connsiteX5" fmla="*/ 731737 w 2537472"/>
              <a:gd name="connsiteY5" fmla="*/ 271324 h 373927"/>
              <a:gd name="connsiteX6" fmla="*/ 58497 w 2537472"/>
              <a:gd name="connsiteY6" fmla="*/ 371808 h 373927"/>
              <a:gd name="connsiteX7" fmla="*/ 38401 w 2537472"/>
              <a:gd name="connsiteY7" fmla="*/ 140696 h 373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7472" h="373927">
                <a:moveTo>
                  <a:pt x="38401" y="140696"/>
                </a:moveTo>
                <a:cubicBezTo>
                  <a:pt x="43425" y="100503"/>
                  <a:pt x="88642" y="130647"/>
                  <a:pt x="88642" y="130647"/>
                </a:cubicBezTo>
                <a:cubicBezTo>
                  <a:pt x="319754" y="107201"/>
                  <a:pt x="1018115" y="-1656"/>
                  <a:pt x="1425073" y="19"/>
                </a:cubicBezTo>
                <a:cubicBezTo>
                  <a:pt x="1832031" y="1694"/>
                  <a:pt x="2446656" y="108876"/>
                  <a:pt x="2530392" y="140696"/>
                </a:cubicBezTo>
                <a:cubicBezTo>
                  <a:pt x="2614128" y="172516"/>
                  <a:pt x="1927491" y="190937"/>
                  <a:pt x="1927491" y="190937"/>
                </a:cubicBezTo>
                <a:cubicBezTo>
                  <a:pt x="1627715" y="212708"/>
                  <a:pt x="1043236" y="241179"/>
                  <a:pt x="731737" y="271324"/>
                </a:cubicBezTo>
                <a:cubicBezTo>
                  <a:pt x="420238" y="301469"/>
                  <a:pt x="174053" y="388555"/>
                  <a:pt x="58497" y="371808"/>
                </a:cubicBezTo>
                <a:cubicBezTo>
                  <a:pt x="-57059" y="355061"/>
                  <a:pt x="33377" y="180889"/>
                  <a:pt x="38401" y="140696"/>
                </a:cubicBezTo>
                <a:close/>
              </a:path>
            </a:pathLst>
          </a:cu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Hình tự do: Hình 8">
            <a:extLst>
              <a:ext uri="{FF2B5EF4-FFF2-40B4-BE49-F238E27FC236}">
                <a16:creationId xmlns="" xmlns:a16="http://schemas.microsoft.com/office/drawing/2014/main" id="{60826B5D-BFE5-4B1A-9FD0-CF9ADDC9443C}"/>
              </a:ext>
            </a:extLst>
          </p:cNvPr>
          <p:cNvSpPr/>
          <p:nvPr/>
        </p:nvSpPr>
        <p:spPr>
          <a:xfrm rot="1150714">
            <a:off x="5838608" y="8329753"/>
            <a:ext cx="4672639" cy="731571"/>
          </a:xfrm>
          <a:custGeom>
            <a:avLst/>
            <a:gdLst>
              <a:gd name="connsiteX0" fmla="*/ 365091 w 3575969"/>
              <a:gd name="connsiteY0" fmla="*/ 19972 h 731571"/>
              <a:gd name="connsiteX1" fmla="*/ 2183842 w 3575969"/>
              <a:gd name="connsiteY1" fmla="*/ 532438 h 731571"/>
              <a:gd name="connsiteX2" fmla="*/ 3570515 w 3575969"/>
              <a:gd name="connsiteY2" fmla="*/ 431954 h 731571"/>
              <a:gd name="connsiteX3" fmla="*/ 2625970 w 3575969"/>
              <a:gd name="connsiteY3" fmla="*/ 693212 h 731571"/>
              <a:gd name="connsiteX4" fmla="*/ 1611086 w 3575969"/>
              <a:gd name="connsiteY4" fmla="*/ 673115 h 731571"/>
              <a:gd name="connsiteX5" fmla="*/ 103833 w 3575969"/>
              <a:gd name="connsiteY5" fmla="*/ 160649 h 731571"/>
              <a:gd name="connsiteX6" fmla="*/ 365091 w 3575969"/>
              <a:gd name="connsiteY6" fmla="*/ 19972 h 73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75969" h="731571">
                <a:moveTo>
                  <a:pt x="365091" y="19972"/>
                </a:moveTo>
                <a:cubicBezTo>
                  <a:pt x="711759" y="81937"/>
                  <a:pt x="1649605" y="463774"/>
                  <a:pt x="2183842" y="532438"/>
                </a:cubicBezTo>
                <a:cubicBezTo>
                  <a:pt x="2718079" y="601102"/>
                  <a:pt x="3496827" y="405158"/>
                  <a:pt x="3570515" y="431954"/>
                </a:cubicBezTo>
                <a:cubicBezTo>
                  <a:pt x="3644203" y="458750"/>
                  <a:pt x="2952542" y="653018"/>
                  <a:pt x="2625970" y="693212"/>
                </a:cubicBezTo>
                <a:cubicBezTo>
                  <a:pt x="2299398" y="733406"/>
                  <a:pt x="2031442" y="761875"/>
                  <a:pt x="1611086" y="673115"/>
                </a:cubicBezTo>
                <a:cubicBezTo>
                  <a:pt x="1190730" y="584355"/>
                  <a:pt x="316523" y="271181"/>
                  <a:pt x="103833" y="160649"/>
                </a:cubicBezTo>
                <a:cubicBezTo>
                  <a:pt x="-108857" y="50117"/>
                  <a:pt x="18423" y="-41993"/>
                  <a:pt x="365091" y="19972"/>
                </a:cubicBezTo>
                <a:close/>
              </a:path>
            </a:pathLst>
          </a:cu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Hình Bầu dục 4">
            <a:extLst>
              <a:ext uri="{FF2B5EF4-FFF2-40B4-BE49-F238E27FC236}">
                <a16:creationId xmlns="" xmlns:a16="http://schemas.microsoft.com/office/drawing/2014/main" id="{E4796649-EDF1-4BFD-B3A8-44C79EEF4820}"/>
              </a:ext>
            </a:extLst>
          </p:cNvPr>
          <p:cNvSpPr/>
          <p:nvPr/>
        </p:nvSpPr>
        <p:spPr>
          <a:xfrm>
            <a:off x="2858781" y="6202289"/>
            <a:ext cx="5639605" cy="2226930"/>
          </a:xfrm>
          <a:prstGeom prst="ellipse">
            <a:avLst/>
          </a:prstGeom>
          <a:gradFill rotWithShape="1">
            <a:gsLst>
              <a:gs pos="0">
                <a:srgbClr val="70AD47">
                  <a:lumMod val="20000"/>
                  <a:lumOff val="80000"/>
                </a:srgbClr>
              </a:gs>
              <a:gs pos="47000">
                <a:srgbClr val="70AD47">
                  <a:satMod val="110000"/>
                  <a:lumMod val="100000"/>
                  <a:shade val="100000"/>
                </a:srgbClr>
              </a:gs>
              <a:gs pos="100000">
                <a:srgbClr val="70AD47">
                  <a:lumMod val="60000"/>
                  <a:lumOff val="40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0" noProof="0" dirty="0">
                <a:solidFill>
                  <a:prstClr val="white"/>
                </a:solidFill>
                <a:latin typeface="Calibri" panose="020F0502020204030204"/>
              </a:rPr>
              <a:t>  </a:t>
            </a:r>
            <a:r>
              <a:rPr lang="en-US" sz="5400" kern="0" noProof="0" dirty="0" err="1">
                <a:solidFill>
                  <a:prstClr val="white"/>
                </a:solidFill>
                <a:latin typeface="Calibri" panose="020F0502020204030204"/>
              </a:rPr>
              <a:t>Đ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oạn</a:t>
            </a:r>
            <a:r>
              <a:rPr lang="en-US" sz="5400" kern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văn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Hình chữ nhật: Góc Tròn 9">
            <a:extLst>
              <a:ext uri="{FF2B5EF4-FFF2-40B4-BE49-F238E27FC236}">
                <a16:creationId xmlns="" xmlns:a16="http://schemas.microsoft.com/office/drawing/2014/main" id="{DE8F9CE3-54EA-451C-A3FA-E30C29F00EBA}"/>
              </a:ext>
            </a:extLst>
          </p:cNvPr>
          <p:cNvSpPr/>
          <p:nvPr/>
        </p:nvSpPr>
        <p:spPr>
          <a:xfrm>
            <a:off x="10518913" y="4178926"/>
            <a:ext cx="6620232" cy="1408073"/>
          </a:xfrm>
          <a:prstGeom prst="round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Hình chữ nhật: Góc Tròn 10">
            <a:extLst>
              <a:ext uri="{FF2B5EF4-FFF2-40B4-BE49-F238E27FC236}">
                <a16:creationId xmlns="" xmlns:a16="http://schemas.microsoft.com/office/drawing/2014/main" id="{E8F2ADC4-F057-4AA2-B0C2-26874CCF46B2}"/>
              </a:ext>
            </a:extLst>
          </p:cNvPr>
          <p:cNvSpPr/>
          <p:nvPr/>
        </p:nvSpPr>
        <p:spPr>
          <a:xfrm>
            <a:off x="11013038" y="6301490"/>
            <a:ext cx="6711809" cy="1484990"/>
          </a:xfrm>
          <a:prstGeom prst="round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Hình chữ nhật: Góc Tròn 13">
            <a:extLst>
              <a:ext uri="{FF2B5EF4-FFF2-40B4-BE49-F238E27FC236}">
                <a16:creationId xmlns="" xmlns:a16="http://schemas.microsoft.com/office/drawing/2014/main" id="{75B934A1-B7A7-47F9-8708-E7548B24133C}"/>
              </a:ext>
            </a:extLst>
          </p:cNvPr>
          <p:cNvSpPr/>
          <p:nvPr/>
        </p:nvSpPr>
        <p:spPr>
          <a:xfrm>
            <a:off x="9189552" y="8628035"/>
            <a:ext cx="6945003" cy="138667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Hình ảnh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800" y="231981"/>
            <a:ext cx="2841254" cy="291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887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</a:blip>
          <a:srcRect/>
          <a:stretch>
            <a:fillRect l="-8000" t="-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67F8CF97-51DC-4AF6-B7C9-3F407B3CA87A}"/>
              </a:ext>
            </a:extLst>
          </p:cNvPr>
          <p:cNvSpPr txBox="1">
            <a:spLocks/>
          </p:cNvSpPr>
          <p:nvPr/>
        </p:nvSpPr>
        <p:spPr>
          <a:xfrm>
            <a:off x="3338821" y="8344307"/>
            <a:ext cx="8678099" cy="1067291"/>
          </a:xfrm>
          <a:prstGeom prst="rect">
            <a:avLst/>
          </a:prstGeom>
          <a:noFill/>
        </p:spPr>
        <p:txBody>
          <a:bodyPr vert="horz" wrap="square" lIns="137160" tIns="68580" rIns="137160" bIns="68580" spcCol="4572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50000"/>
              </a:lnSpc>
              <a:spcBef>
                <a:spcPts val="900"/>
              </a:spcBef>
              <a:buNone/>
              <a:defRPr/>
            </a:pPr>
            <a:endParaRPr lang="en-US" sz="4200" b="1">
              <a:solidFill>
                <a:prstClr val="black"/>
              </a:solidFill>
              <a:effectLst>
                <a:reflection endPos="0" dir="5400000" sy="-100000" algn="bl" rotWithShape="0"/>
              </a:effectLst>
              <a:latin typeface="HP001 4 hàng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887" y="2090086"/>
            <a:ext cx="33010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926" y="8168448"/>
            <a:ext cx="314701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0999" y="2906950"/>
            <a:ext cx="68630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3924300"/>
            <a:ext cx="40439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57793" y="4763650"/>
            <a:ext cx="167902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95018" y="5626727"/>
            <a:ext cx="12399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57793" y="6515261"/>
            <a:ext cx="162660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17414" y="9042266"/>
            <a:ext cx="123990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64142" y="7429784"/>
            <a:ext cx="159428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227664" y="982090"/>
            <a:ext cx="136793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6600" kern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6600" kern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vi-VN" sz="6600" kern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14EC7D7-DBD2-442C-A88E-4FEF9574F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582" y="7620"/>
            <a:ext cx="3496418" cy="25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3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3" grpId="0"/>
      <p:bldP spid="24" grpId="0"/>
      <p:bldP spid="25" grpId="0"/>
      <p:bldP spid="27" grpId="0"/>
      <p:bldP spid="30" grpId="0"/>
      <p:bldP spid="31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9289579260722591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1624"/>
            <a:ext cx="18288000" cy="10210800"/>
          </a:xfrm>
        </p:spPr>
      </p:pic>
    </p:spTree>
    <p:extLst>
      <p:ext uri="{BB962C8B-B14F-4D97-AF65-F5344CB8AC3E}">
        <p14:creationId xmlns:p14="http://schemas.microsoft.com/office/powerpoint/2010/main" val="188953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301647"/>
  <p:tag name="VIOLETTITLE" val="Tuần 15. Nghe-kể: Giấu cày. Giới thiệu về tổ em"/>
  <p:tag name="VIOLETLESSON" val="15"/>
  <p:tag name="VIOLETCATID" val="7840643"/>
  <p:tag name="VIOLETSUBJECT" val="Tập làm văn 3"/>
  <p:tag name="VIOLETAUTHORID" val="12765480"/>
  <p:tag name="VIOLETAUTHORNAME" val="Đoàn Thu Thủy"/>
  <p:tag name="VIOLETAUTHORAVATAR" val="no_avatar.jpg"/>
  <p:tag name="VIOLETAUTHORADDRESS" val="Trường Tiểu Học Lê Lợi - Hà Nội"/>
  <p:tag name="VIOLETDATE" val="2021-11-30 21:10:54"/>
  <p:tag name="VIOLETHIT" val="509"/>
  <p:tag name="VIOLETLIK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3.5|2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2339</TotalTime>
  <Words>701</Words>
  <Application>Microsoft Office PowerPoint</Application>
  <PresentationFormat>Custom</PresentationFormat>
  <Paragraphs>78</Paragraphs>
  <Slides>17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Calibri</vt:lpstr>
      <vt:lpstr>Times New Roman</vt:lpstr>
      <vt:lpstr>Arial</vt:lpstr>
      <vt:lpstr>HP001 4 hàng</vt:lpstr>
      <vt:lpstr>SimSun</vt:lpstr>
      <vt:lpstr>等线 Light</vt:lpstr>
      <vt:lpstr>Tahoma</vt:lpstr>
      <vt:lpstr>Algerian</vt:lpstr>
      <vt:lpstr>Wingdings</vt:lpstr>
      <vt:lpstr>等线</vt:lpstr>
      <vt:lpstr>Calibri Light</vt:lpstr>
      <vt:lpstr>叶根友微刚细赞</vt:lpstr>
      <vt:lpstr>Office 主题​​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M. Luyện tập tả cảnh 5 (Tuần 3-Tiết 1)</dc:title>
  <dc:subject>9Slide.vn</dc:subject>
  <dc:creator>HP</dc:creator>
  <dc:description>9Slide.vn</dc:description>
  <cp:lastModifiedBy>AutoBVT</cp:lastModifiedBy>
  <cp:revision>209</cp:revision>
  <dcterms:created xsi:type="dcterms:W3CDTF">2006-08-16T00:00:00Z</dcterms:created>
  <dcterms:modified xsi:type="dcterms:W3CDTF">2021-12-11T01:37:44Z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7687CB7F799C49DCB2F3135E9C336DEC</vt:lpwstr>
  </property>
  <property fmtid="{D5CDD505-2E9C-101B-9397-08002B2CF9AE}" pid="3" name="KSOProductBuildVer">
    <vt:lpwstr>2057-11.2.0.10296</vt:lpwstr>
  </property>
</Properties>
</file>