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sldIdLst>
    <p:sldId id="365" r:id="rId3"/>
    <p:sldId id="306" r:id="rId4"/>
    <p:sldId id="323" r:id="rId5"/>
    <p:sldId id="358" r:id="rId6"/>
    <p:sldId id="324" r:id="rId7"/>
    <p:sldId id="360" r:id="rId8"/>
    <p:sldId id="353" r:id="rId9"/>
    <p:sldId id="273" r:id="rId10"/>
    <p:sldId id="269" r:id="rId11"/>
    <p:sldId id="270" r:id="rId12"/>
    <p:sldId id="271" r:id="rId13"/>
    <p:sldId id="272" r:id="rId14"/>
    <p:sldId id="274" r:id="rId15"/>
    <p:sldId id="300" r:id="rId16"/>
    <p:sldId id="275" r:id="rId17"/>
    <p:sldId id="278" r:id="rId18"/>
    <p:sldId id="279" r:id="rId19"/>
    <p:sldId id="280" r:id="rId20"/>
    <p:sldId id="295" r:id="rId21"/>
    <p:sldId id="357" r:id="rId22"/>
    <p:sldId id="355" r:id="rId23"/>
    <p:sldId id="354" r:id="rId24"/>
    <p:sldId id="284" r:id="rId25"/>
    <p:sldId id="328" r:id="rId26"/>
    <p:sldId id="363" r:id="rId27"/>
    <p:sldId id="364" r:id="rId28"/>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F00"/>
    <a:srgbClr val="ED9013"/>
    <a:srgbClr val="FF3300"/>
    <a:srgbClr val="00FF00"/>
    <a:srgbClr val="EAEAEA"/>
    <a:srgbClr val="0000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34"/>
    <p:restoredTop sz="94563"/>
  </p:normalViewPr>
  <p:slideViewPr>
    <p:cSldViewPr showGuides="1">
      <p:cViewPr>
        <p:scale>
          <a:sx n="44" d="100"/>
          <a:sy n="44" d="100"/>
        </p:scale>
        <p:origin x="-1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878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65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1878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p>
        </p:txBody>
      </p:sp>
      <p:sp>
        <p:nvSpPr>
          <p:cNvPr id="11879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879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altLang="en-US" sz="1200" dirty="0">
                <a:latin typeface="Arial" panose="020B0604020202020204" pitchFamily="34" charset="0"/>
              </a:rPr>
              <a:t>‹#›</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219631884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altLang="en-US" dirty="0"/>
              <a:t>‹#›</a:t>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Admin/My%20Documents/tap%20doc%201.ppt#-1,6,"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E:\H&#7891;%20s&#417;%20n&#259;m%20h&#7885;c\N&#259;m%20h&#7885;c%202010-2011%20%5bL&#7899;p%204-4%5d\Gi&#225;o%20&#225;n%20&#273;i&#7879;n%20t&#7917;%20-%20M&#7899;i\LS%20&amp;%20&#272;L\Tay%20Nguyen\Phim.wmv" TargetMode="External"/><Relationship Id="rId1" Type="http://schemas.microsoft.com/office/2007/relationships/media" Target="file:///E:\H&#7891;%20s&#417;%20n&#259;m%20h&#7885;c\N&#259;m%20h&#7885;c%202010-2011%20%5bL&#7899;p%204-4%5d\Gi&#225;o%20&#225;n%20&#273;i&#7879;n%20t&#7917;%20-%20M&#7899;i\LS%20&amp;%20&#272;L\Tay%20Nguyen\Phim.wmv"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Admin/My%20Documents/tap%20doc%201.ppt#-1,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28600" y="685800"/>
            <a:ext cx="8382000" cy="3570208"/>
          </a:xfrm>
          <a:prstGeom prst="rect">
            <a:avLst/>
          </a:prstGeom>
        </p:spPr>
        <p:txBody>
          <a:bodyPr wrap="square">
            <a:spAutoFit/>
          </a:bodyPr>
          <a:lstStyle/>
          <a:p>
            <a:pPr algn="ctr" eaLnBrk="1" hangingPunct="1">
              <a:defRPr/>
            </a:pPr>
            <a:r>
              <a:rPr lang="en-US" sz="3600" dirty="0" err="1">
                <a:cs typeface="Times New Roman" panose="02020603050405020304" pitchFamily="18" charset="0"/>
                <a:sym typeface="Wingdings" panose="05000000000000000000" pitchFamily="2" charset="2"/>
              </a:rPr>
              <a:t>Trường</a:t>
            </a:r>
            <a:r>
              <a:rPr lang="en-US" sz="3600" dirty="0">
                <a:cs typeface="Times New Roman" panose="02020603050405020304" pitchFamily="18" charset="0"/>
                <a:sym typeface="Wingdings" panose="05000000000000000000" pitchFamily="2" charset="2"/>
              </a:rPr>
              <a:t> </a:t>
            </a:r>
            <a:r>
              <a:rPr lang="en-US" sz="3600" dirty="0" err="1">
                <a:cs typeface="Times New Roman" panose="02020603050405020304" pitchFamily="18" charset="0"/>
                <a:sym typeface="Wingdings" panose="05000000000000000000" pitchFamily="2" charset="2"/>
              </a:rPr>
              <a:t>Tiểu</a:t>
            </a:r>
            <a:r>
              <a:rPr lang="en-US" sz="3600" dirty="0">
                <a:cs typeface="Times New Roman" panose="02020603050405020304" pitchFamily="18" charset="0"/>
                <a:sym typeface="Wingdings" panose="05000000000000000000" pitchFamily="2" charset="2"/>
              </a:rPr>
              <a:t> </a:t>
            </a:r>
            <a:r>
              <a:rPr lang="en-US" sz="3600" dirty="0" err="1">
                <a:cs typeface="Times New Roman" panose="02020603050405020304" pitchFamily="18" charset="0"/>
                <a:sym typeface="Wingdings" panose="05000000000000000000" pitchFamily="2" charset="2"/>
              </a:rPr>
              <a:t>học</a:t>
            </a:r>
            <a:r>
              <a:rPr lang="en-US" sz="3600" dirty="0">
                <a:cs typeface="Times New Roman" panose="02020603050405020304" pitchFamily="18" charset="0"/>
                <a:sym typeface="Wingdings" panose="05000000000000000000" pitchFamily="2" charset="2"/>
              </a:rPr>
              <a:t> </a:t>
            </a:r>
            <a:r>
              <a:rPr lang="en-US" sz="3600" dirty="0" err="1">
                <a:cs typeface="Times New Roman" panose="02020603050405020304" pitchFamily="18" charset="0"/>
                <a:sym typeface="Wingdings" panose="05000000000000000000" pitchFamily="2" charset="2"/>
              </a:rPr>
              <a:t>Ái</a:t>
            </a:r>
            <a:r>
              <a:rPr lang="en-US" sz="3600" dirty="0">
                <a:cs typeface="Times New Roman" panose="02020603050405020304" pitchFamily="18" charset="0"/>
                <a:sym typeface="Wingdings" panose="05000000000000000000" pitchFamily="2" charset="2"/>
              </a:rPr>
              <a:t> </a:t>
            </a:r>
            <a:r>
              <a:rPr lang="en-US" sz="3600" dirty="0" err="1">
                <a:cs typeface="Times New Roman" panose="02020603050405020304" pitchFamily="18" charset="0"/>
                <a:sym typeface="Wingdings" panose="05000000000000000000" pitchFamily="2" charset="2"/>
              </a:rPr>
              <a:t>Mộ</a:t>
            </a:r>
            <a:r>
              <a:rPr lang="en-US" sz="3600" dirty="0">
                <a:cs typeface="Times New Roman" panose="02020603050405020304" pitchFamily="18" charset="0"/>
                <a:sym typeface="Wingdings" panose="05000000000000000000" pitchFamily="2" charset="2"/>
              </a:rPr>
              <a:t> A</a:t>
            </a:r>
          </a:p>
          <a:p>
            <a:pPr algn="ctr" eaLnBrk="1" hangingPunct="1">
              <a:defRPr/>
            </a:pPr>
            <a:r>
              <a:rPr lang="en-US" sz="3600" i="1" dirty="0" err="1">
                <a:cs typeface="Times New Roman" panose="02020603050405020304" pitchFamily="18" charset="0"/>
                <a:sym typeface="Wingdings" panose="05000000000000000000" pitchFamily="2" charset="2"/>
              </a:rPr>
              <a:t>Bài</a:t>
            </a:r>
            <a:r>
              <a:rPr lang="en-US" sz="3600" i="1" dirty="0">
                <a:cs typeface="Times New Roman" panose="02020603050405020304" pitchFamily="18" charset="0"/>
                <a:sym typeface="Wingdings" panose="05000000000000000000" pitchFamily="2" charset="2"/>
              </a:rPr>
              <a:t> </a:t>
            </a:r>
            <a:r>
              <a:rPr lang="en-US" sz="3600" i="1" dirty="0" err="1">
                <a:cs typeface="Times New Roman" panose="02020603050405020304" pitchFamily="18" charset="0"/>
                <a:sym typeface="Wingdings" panose="05000000000000000000" pitchFamily="2" charset="2"/>
              </a:rPr>
              <a:t>giảng</a:t>
            </a:r>
            <a:r>
              <a:rPr lang="en-US" sz="3600" i="1" dirty="0">
                <a:cs typeface="Times New Roman" panose="02020603050405020304" pitchFamily="18" charset="0"/>
                <a:sym typeface="Wingdings" panose="05000000000000000000" pitchFamily="2" charset="2"/>
              </a:rPr>
              <a:t> </a:t>
            </a:r>
            <a:r>
              <a:rPr lang="en-US" sz="3600" i="1" dirty="0" err="1">
                <a:cs typeface="Times New Roman" panose="02020603050405020304" pitchFamily="18" charset="0"/>
                <a:sym typeface="Wingdings" panose="05000000000000000000" pitchFamily="2" charset="2"/>
              </a:rPr>
              <a:t>trực</a:t>
            </a:r>
            <a:r>
              <a:rPr lang="en-US" sz="3600" i="1" dirty="0">
                <a:cs typeface="Times New Roman" panose="02020603050405020304" pitchFamily="18" charset="0"/>
                <a:sym typeface="Wingdings" panose="05000000000000000000" pitchFamily="2" charset="2"/>
              </a:rPr>
              <a:t> </a:t>
            </a:r>
            <a:r>
              <a:rPr lang="en-US" sz="3600" i="1" dirty="0" err="1">
                <a:cs typeface="Times New Roman" panose="02020603050405020304" pitchFamily="18" charset="0"/>
                <a:sym typeface="Wingdings" panose="05000000000000000000" pitchFamily="2" charset="2"/>
              </a:rPr>
              <a:t>tuyến</a:t>
            </a:r>
            <a:r>
              <a:rPr lang="en-US" sz="3600" i="1" dirty="0">
                <a:cs typeface="Times New Roman" panose="02020603050405020304" pitchFamily="18" charset="0"/>
                <a:sym typeface="Wingdings" panose="05000000000000000000" pitchFamily="2" charset="2"/>
              </a:rPr>
              <a:t> </a:t>
            </a:r>
            <a:r>
              <a:rPr lang="en-US" sz="3600" i="1" dirty="0" err="1">
                <a:cs typeface="Times New Roman" panose="02020603050405020304" pitchFamily="18" charset="0"/>
                <a:sym typeface="Wingdings" panose="05000000000000000000" pitchFamily="2" charset="2"/>
              </a:rPr>
              <a:t>Lớp</a:t>
            </a:r>
            <a:r>
              <a:rPr lang="en-US" sz="3600" i="1" dirty="0">
                <a:cs typeface="Times New Roman" panose="02020603050405020304" pitchFamily="18" charset="0"/>
                <a:sym typeface="Wingdings" panose="05000000000000000000" pitchFamily="2" charset="2"/>
              </a:rPr>
              <a:t> 3</a:t>
            </a:r>
          </a:p>
          <a:p>
            <a:pPr algn="ctr" eaLnBrk="1" hangingPunct="1">
              <a:defRPr/>
            </a:pPr>
            <a:r>
              <a:rPr lang="en-US" sz="3600" dirty="0">
                <a:cs typeface="Times New Roman" panose="02020603050405020304" pitchFamily="18" charset="0"/>
                <a:sym typeface="Wingdings" panose="05000000000000000000" pitchFamily="2" charset="2"/>
              </a:rPr>
              <a:t>   </a:t>
            </a:r>
            <a:r>
              <a:rPr lang="en-US" sz="3600" b="1" dirty="0" err="1">
                <a:cs typeface="Times New Roman" panose="02020603050405020304" pitchFamily="18" charset="0"/>
                <a:sym typeface="Wingdings" panose="05000000000000000000" pitchFamily="2" charset="2"/>
              </a:rPr>
              <a:t>Môn</a:t>
            </a:r>
            <a:r>
              <a:rPr lang="en-US" sz="3600" b="1" dirty="0">
                <a:cs typeface="Times New Roman" panose="02020603050405020304" pitchFamily="18" charset="0"/>
                <a:sym typeface="Wingdings" panose="05000000000000000000" pitchFamily="2" charset="2"/>
              </a:rPr>
              <a:t>: </a:t>
            </a:r>
            <a:r>
              <a:rPr lang="vi-VN" sz="3600" b="1" dirty="0" smtClean="0">
                <a:cs typeface="Times New Roman" panose="02020603050405020304" pitchFamily="18" charset="0"/>
                <a:sym typeface="Wingdings" panose="05000000000000000000" pitchFamily="2" charset="2"/>
              </a:rPr>
              <a:t>Tập đọc</a:t>
            </a:r>
          </a:p>
          <a:p>
            <a:pPr algn="ctr" eaLnBrk="1" hangingPunct="1">
              <a:defRPr/>
            </a:pPr>
            <a:r>
              <a:rPr lang="en-US" sz="3600" dirty="0" err="1" smtClean="0">
                <a:cs typeface="Times New Roman" panose="02020603050405020304" pitchFamily="18" charset="0"/>
                <a:sym typeface="Wingdings" panose="05000000000000000000" pitchFamily="2" charset="2"/>
              </a:rPr>
              <a:t>Tuần</a:t>
            </a:r>
            <a:r>
              <a:rPr lang="en-US" sz="3600" dirty="0">
                <a:cs typeface="Times New Roman" panose="02020603050405020304" pitchFamily="18" charset="0"/>
                <a:sym typeface="Wingdings" panose="05000000000000000000" pitchFamily="2" charset="2"/>
              </a:rPr>
              <a:t>:    15</a:t>
            </a:r>
          </a:p>
          <a:p>
            <a:pPr eaLnBrk="1" hangingPunct="1">
              <a:defRPr/>
            </a:pPr>
            <a:endParaRPr lang="vi-VN" sz="1800" dirty="0">
              <a:solidFill>
                <a:srgbClr val="FF00FF"/>
              </a:solidFill>
              <a:cs typeface="Times New Roman" panose="02020603050405020304" pitchFamily="18" charset="0"/>
              <a:sym typeface="Wingdings" panose="05000000000000000000" pitchFamily="2" charset="2"/>
            </a:endParaRPr>
          </a:p>
          <a:p>
            <a:pPr eaLnBrk="1" hangingPunct="1">
              <a:defRPr/>
            </a:pPr>
            <a:endParaRPr lang="vi-VN" sz="1800" dirty="0">
              <a:solidFill>
                <a:srgbClr val="FF00FF"/>
              </a:solidFill>
              <a:cs typeface="Times New Roman" panose="02020603050405020304" pitchFamily="18" charset="0"/>
              <a:sym typeface="Wingdings" panose="05000000000000000000" pitchFamily="2" charset="2"/>
            </a:endParaRPr>
          </a:p>
          <a:p>
            <a:pPr eaLnBrk="1" hangingPunct="1">
              <a:defRPr/>
            </a:pPr>
            <a:endParaRPr lang="en-US" sz="1800" dirty="0">
              <a:solidFill>
                <a:srgbClr val="FF00FF"/>
              </a:solidFill>
              <a:cs typeface="Times New Roman" panose="02020603050405020304" pitchFamily="18" charset="0"/>
              <a:sym typeface="Wingdings" panose="05000000000000000000" pitchFamily="2" charset="2"/>
            </a:endParaRPr>
          </a:p>
          <a:p>
            <a:pPr eaLnBrk="1" hangingPunct="1">
              <a:defRPr/>
            </a:pPr>
            <a:r>
              <a:rPr lang="en-US" sz="1800" dirty="0">
                <a:solidFill>
                  <a:srgbClr val="FF00FF"/>
                </a:solidFill>
                <a:cs typeface="Times New Roman" panose="02020603050405020304" pitchFamily="18" charset="0"/>
                <a:sym typeface="Wingdings" panose="05000000000000000000" pitchFamily="2" charset="2"/>
              </a:rPr>
              <a:t>        </a:t>
            </a:r>
            <a:r>
              <a:rPr lang="vi-VN" sz="1800" dirty="0" smtClean="0">
                <a:solidFill>
                  <a:srgbClr val="FF00FF"/>
                </a:solidFill>
                <a:cs typeface="Times New Roman" panose="02020603050405020304" pitchFamily="18" charset="0"/>
                <a:sym typeface="Wingdings" panose="05000000000000000000" pitchFamily="2" charset="2"/>
              </a:rPr>
              <a:t>                            </a:t>
            </a:r>
            <a:r>
              <a:rPr lang="en-US" dirty="0" err="1" smtClean="0">
                <a:effectLst>
                  <a:outerShdw blurRad="38100" dist="38100" dir="2700000" algn="tl">
                    <a:srgbClr val="000000">
                      <a:alpha val="43137"/>
                    </a:srgbClr>
                  </a:outerShdw>
                </a:effectLst>
                <a:cs typeface="Times New Roman" panose="02020603050405020304" pitchFamily="18" charset="0"/>
                <a:sym typeface="Wingdings" panose="05000000000000000000" pitchFamily="2" charset="2"/>
              </a:rPr>
              <a:t>Bài</a:t>
            </a:r>
            <a:r>
              <a:rPr lang="en-US" dirty="0">
                <a:effectLst>
                  <a:outerShdw blurRad="38100" dist="38100" dir="2700000" algn="tl">
                    <a:srgbClr val="000000">
                      <a:alpha val="43137"/>
                    </a:srgbClr>
                  </a:outerShdw>
                </a:effectLst>
                <a:cs typeface="Times New Roman" panose="02020603050405020304" pitchFamily="18" charset="0"/>
                <a:sym typeface="Wingdings" panose="05000000000000000000" pitchFamily="2" charset="2"/>
              </a:rPr>
              <a:t>:</a:t>
            </a:r>
            <a:r>
              <a:rPr lang="en-US" dirty="0">
                <a:solidFill>
                  <a:srgbClr val="FF0000"/>
                </a:solidFill>
                <a:effectLst>
                  <a:outerShdw blurRad="38100" dist="38100" dir="2700000" algn="tl">
                    <a:srgbClr val="000000">
                      <a:alpha val="43137"/>
                    </a:srgbClr>
                  </a:outerShdw>
                </a:effectLst>
                <a:cs typeface="Times New Roman" panose="02020603050405020304" pitchFamily="18" charset="0"/>
                <a:sym typeface="Wingdings" panose="05000000000000000000" pitchFamily="2" charset="2"/>
              </a:rPr>
              <a:t> </a:t>
            </a:r>
            <a:r>
              <a:rPr lang="vi-VN" dirty="0" smtClean="0">
                <a:solidFill>
                  <a:srgbClr val="FF0000"/>
                </a:solidFill>
                <a:effectLst>
                  <a:outerShdw blurRad="38100" dist="38100" dir="2700000" algn="tl">
                    <a:srgbClr val="000000">
                      <a:alpha val="43137"/>
                    </a:srgbClr>
                  </a:outerShdw>
                </a:effectLst>
                <a:cs typeface="Times New Roman" panose="02020603050405020304" pitchFamily="18" charset="0"/>
                <a:sym typeface="Wingdings" panose="05000000000000000000" pitchFamily="2" charset="2"/>
              </a:rPr>
              <a:t>Nhà rông ở Tây Nguyên</a:t>
            </a:r>
            <a:endParaRPr lang="en-US" b="1" dirty="0">
              <a:solidFill>
                <a:srgbClr val="FF0000"/>
              </a:solidFill>
              <a:effectLst>
                <a:outerShdw blurRad="38100" dist="38100" dir="2700000" algn="tl">
                  <a:srgbClr val="000000">
                    <a:alpha val="43137"/>
                  </a:srgbClr>
                </a:outerShdw>
              </a:effectLst>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42532717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ngkul"/>
          <p:cNvPicPr>
            <a:picLocks noChangeAspect="1"/>
          </p:cNvPicPr>
          <p:nvPr/>
        </p:nvPicPr>
        <p:blipFill>
          <a:blip r:embed="rId2"/>
          <a:stretch>
            <a:fillRect/>
          </a:stretch>
        </p:blipFill>
        <p:spPr>
          <a:xfrm>
            <a:off x="381000" y="395288"/>
            <a:ext cx="4000500" cy="3228975"/>
          </a:xfrm>
          <a:prstGeom prst="rect">
            <a:avLst/>
          </a:prstGeom>
          <a:noFill/>
          <a:ln w="9525">
            <a:noFill/>
          </a:ln>
        </p:spPr>
      </p:pic>
      <p:pic>
        <p:nvPicPr>
          <p:cNvPr id="172035" name="Picture 3" descr="caibua"/>
          <p:cNvPicPr>
            <a:picLocks noChangeAspect="1"/>
          </p:cNvPicPr>
          <p:nvPr/>
        </p:nvPicPr>
        <p:blipFill>
          <a:blip r:embed="rId3"/>
          <a:stretch>
            <a:fillRect/>
          </a:stretch>
        </p:blipFill>
        <p:spPr>
          <a:xfrm>
            <a:off x="5372100" y="508000"/>
            <a:ext cx="3200400" cy="3079750"/>
          </a:xfrm>
          <a:prstGeom prst="rect">
            <a:avLst/>
          </a:prstGeom>
          <a:noFill/>
          <a:ln w="9525">
            <a:noFill/>
          </a:ln>
        </p:spPr>
      </p:pic>
      <p:pic>
        <p:nvPicPr>
          <p:cNvPr id="172036" name="Picture 4" descr="liem"/>
          <p:cNvPicPr>
            <a:picLocks noChangeAspect="1"/>
          </p:cNvPicPr>
          <p:nvPr/>
        </p:nvPicPr>
        <p:blipFill>
          <a:blip r:embed="rId4">
            <a:lum bright="-17999"/>
          </a:blip>
          <a:stretch>
            <a:fillRect/>
          </a:stretch>
        </p:blipFill>
        <p:spPr>
          <a:xfrm>
            <a:off x="554038" y="3987800"/>
            <a:ext cx="4000500" cy="2686050"/>
          </a:xfrm>
          <a:prstGeom prst="rect">
            <a:avLst/>
          </a:prstGeom>
          <a:noFill/>
          <a:ln w="9525">
            <a:noFill/>
          </a:ln>
        </p:spPr>
      </p:pic>
      <p:pic>
        <p:nvPicPr>
          <p:cNvPr id="172037" name="Picture 5" descr="Copy of liem1"/>
          <p:cNvPicPr>
            <a:picLocks noChangeAspect="1"/>
          </p:cNvPicPr>
          <p:nvPr/>
        </p:nvPicPr>
        <p:blipFill>
          <a:blip r:embed="rId5">
            <a:lum bright="-6000"/>
          </a:blip>
          <a:stretch>
            <a:fillRect/>
          </a:stretch>
        </p:blipFill>
        <p:spPr>
          <a:xfrm>
            <a:off x="5335588" y="3987800"/>
            <a:ext cx="3429000" cy="2686050"/>
          </a:xfrm>
          <a:prstGeom prst="rect">
            <a:avLst/>
          </a:prstGeom>
          <a:noFill/>
          <a:ln w="9525">
            <a:noFill/>
          </a:ln>
        </p:spPr>
      </p:pic>
      <p:sp>
        <p:nvSpPr>
          <p:cNvPr id="172042" name="AutoShape 10"/>
          <p:cNvSpPr>
            <a:spLocks noChangeArrowheads="1"/>
          </p:cNvSpPr>
          <p:nvPr/>
        </p:nvSpPr>
        <p:spPr bwMode="auto">
          <a:xfrm>
            <a:off x="1295400" y="3048000"/>
            <a:ext cx="990600" cy="533400"/>
          </a:xfrm>
          <a:prstGeom prst="roundRect">
            <a:avLst>
              <a:gd name="adj" fmla="val 16667"/>
            </a:avLst>
          </a:prstGeom>
          <a:solidFill>
            <a:schemeClr val="bg1"/>
          </a:solidFill>
          <a:ln w="9525" algn="ctr">
            <a:solidFill>
              <a:srgbClr val="00FF00"/>
            </a:solidFill>
            <a:round/>
          </a:ln>
          <a:effectLst/>
        </p:spPr>
        <p:txBody>
          <a:bodyPr wrap="none" anchor="ct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en-US" sz="3200" b="1" i="0" u="none" strike="noStrike" kern="1200" cap="none" spc="0" normalizeH="0" baseline="0" noProof="0" dirty="0" err="1">
                <a:ln>
                  <a:noFill/>
                </a:ln>
                <a:solidFill>
                  <a:srgbClr val="FF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cuốc</a:t>
            </a:r>
            <a:endParaRPr kumimoji="0" lang="en-US" sz="32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172043" name="AutoShape 11"/>
          <p:cNvSpPr>
            <a:spLocks noChangeArrowheads="1"/>
          </p:cNvSpPr>
          <p:nvPr/>
        </p:nvSpPr>
        <p:spPr bwMode="auto">
          <a:xfrm>
            <a:off x="6859588" y="762000"/>
            <a:ext cx="1447800" cy="533400"/>
          </a:xfrm>
          <a:prstGeom prst="roundRect">
            <a:avLst>
              <a:gd name="adj" fmla="val 16667"/>
            </a:avLst>
          </a:prstGeom>
          <a:gradFill rotWithShape="1">
            <a:gsLst>
              <a:gs pos="0">
                <a:srgbClr val="6DFFE3">
                  <a:gamma/>
                  <a:shade val="46275"/>
                  <a:invGamma/>
                </a:srgbClr>
              </a:gs>
              <a:gs pos="50000">
                <a:srgbClr val="6DFFE3"/>
              </a:gs>
              <a:gs pos="100000">
                <a:srgbClr val="6DFFE3">
                  <a:gamma/>
                  <a:shade val="46275"/>
                  <a:invGamma/>
                </a:srgbClr>
              </a:gs>
            </a:gsLst>
            <a:lin ang="5400000" scaled="1"/>
          </a:gradFill>
          <a:ln w="9525" algn="ctr">
            <a:solidFill>
              <a:srgbClr val="00FF00"/>
            </a:solidFill>
            <a:round/>
          </a:ln>
          <a:effectLst/>
        </p:spPr>
        <p:txBody>
          <a:bodyPr wrap="none" anchor="ct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en-US" sz="3200" b="1" i="0" u="none" strike="noStrike" kern="1200" cap="none" spc="0" normalizeH="0" baseline="0" noProof="0" dirty="0" err="1">
                <a:ln>
                  <a:noFill/>
                </a:ln>
                <a:solidFill>
                  <a:srgbClr val="FF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cào</a:t>
            </a:r>
            <a:r>
              <a:rPr kumimoji="0" lang="en-US" sz="32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cỏ</a:t>
            </a:r>
          </a:p>
        </p:txBody>
      </p:sp>
      <p:sp>
        <p:nvSpPr>
          <p:cNvPr id="172045" name="AutoShape 13"/>
          <p:cNvSpPr>
            <a:spLocks noChangeArrowheads="1"/>
          </p:cNvSpPr>
          <p:nvPr/>
        </p:nvSpPr>
        <p:spPr bwMode="auto">
          <a:xfrm>
            <a:off x="812800" y="5989638"/>
            <a:ext cx="990600" cy="533400"/>
          </a:xfrm>
          <a:prstGeom prst="roundRect">
            <a:avLst>
              <a:gd name="adj" fmla="val 16667"/>
            </a:avLst>
          </a:prstGeom>
          <a:gradFill rotWithShape="1">
            <a:gsLst>
              <a:gs pos="0">
                <a:srgbClr val="6DFFE3">
                  <a:gamma/>
                  <a:shade val="46275"/>
                  <a:invGamma/>
                </a:srgbClr>
              </a:gs>
              <a:gs pos="50000">
                <a:srgbClr val="6DFFE3"/>
              </a:gs>
              <a:gs pos="100000">
                <a:srgbClr val="6DFFE3">
                  <a:gamma/>
                  <a:shade val="46275"/>
                  <a:invGamma/>
                </a:srgbClr>
              </a:gs>
            </a:gsLst>
            <a:lin ang="5400000" scaled="1"/>
          </a:gradFill>
          <a:ln w="9525" algn="ctr">
            <a:solidFill>
              <a:srgbClr val="00FF00"/>
            </a:solidFill>
            <a:round/>
          </a:ln>
          <a:effectLst/>
        </p:spPr>
        <p:txBody>
          <a:bodyPr wrap="none" anchor="ct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en-US" sz="32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hái</a:t>
            </a:r>
          </a:p>
        </p:txBody>
      </p:sp>
      <p:sp>
        <p:nvSpPr>
          <p:cNvPr id="172046" name="AutoShape 14"/>
          <p:cNvSpPr/>
          <p:nvPr/>
        </p:nvSpPr>
        <p:spPr>
          <a:xfrm>
            <a:off x="7773988" y="5989638"/>
            <a:ext cx="990600" cy="533400"/>
          </a:xfrm>
          <a:prstGeom prst="roundRect">
            <a:avLst>
              <a:gd name="adj" fmla="val 16667"/>
            </a:avLst>
          </a:prstGeom>
          <a:gradFill rotWithShape="1">
            <a:gsLst>
              <a:gs pos="0">
                <a:srgbClr val="327669"/>
              </a:gs>
              <a:gs pos="50000">
                <a:srgbClr val="6DFFE3"/>
              </a:gs>
              <a:gs pos="100000">
                <a:srgbClr val="327669"/>
              </a:gs>
            </a:gsLst>
            <a:lin ang="5400000" scaled="1"/>
            <a:tileRect/>
          </a:gradFill>
          <a:ln w="9525" cap="flat" cmpd="sng">
            <a:solidFill>
              <a:srgbClr val="00FF00"/>
            </a:solidFill>
            <a:prstDash val="solid"/>
            <a:headEnd type="none" w="med" len="med"/>
            <a:tailEnd type="none" w="med" len="med"/>
          </a:ln>
        </p:spPr>
        <p:txBody>
          <a:bodyPr wrap="none" anchor="ctr" anchorCtr="0"/>
          <a:lstStyle/>
          <a:p>
            <a:pPr marL="342900" indent="-342900" algn="ctr" eaLnBrk="1" hangingPunct="1">
              <a:spcBef>
                <a:spcPct val="20000"/>
              </a:spcBef>
            </a:pPr>
            <a:r>
              <a:rPr lang="en-US" altLang="en-US" sz="3200" b="1" dirty="0">
                <a:solidFill>
                  <a:srgbClr val="FF0066"/>
                </a:solidFill>
                <a:latin typeface="Times New Roman" panose="02020603050405020304" pitchFamily="18" charset="0"/>
              </a:rPr>
              <a:t>liềm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wheel(4)">
                                      <p:cBhvr>
                                        <p:cTn id="7" dur="500"/>
                                        <p:tgtEl>
                                          <p:spTgt spid="172035"/>
                                        </p:tgtEl>
                                      </p:cBhvr>
                                    </p:animEffect>
                                  </p:childTnLst>
                                </p:cTn>
                              </p:par>
                              <p:par>
                                <p:cTn id="8" presetID="4" presetClass="entr" presetSubtype="16" fill="hold" nodeType="withEffect">
                                  <p:stCondLst>
                                    <p:cond delay="0"/>
                                  </p:stCondLst>
                                  <p:childTnLst>
                                    <p:set>
                                      <p:cBhvr>
                                        <p:cTn id="9" dur="1" fill="hold">
                                          <p:stCondLst>
                                            <p:cond delay="0"/>
                                          </p:stCondLst>
                                        </p:cTn>
                                        <p:tgtEl>
                                          <p:spTgt spid="172036"/>
                                        </p:tgtEl>
                                        <p:attrNameLst>
                                          <p:attrName>style.visibility</p:attrName>
                                        </p:attrNameLst>
                                      </p:cBhvr>
                                      <p:to>
                                        <p:strVal val="visible"/>
                                      </p:to>
                                    </p:set>
                                    <p:animEffect transition="in" filter="box(in)">
                                      <p:cBhvr>
                                        <p:cTn id="10" dur="500"/>
                                        <p:tgtEl>
                                          <p:spTgt spid="172036"/>
                                        </p:tgtEl>
                                      </p:cBhvr>
                                    </p:animEffect>
                                  </p:childTnLst>
                                </p:cTn>
                              </p:par>
                              <p:par>
                                <p:cTn id="11" presetID="21" presetClass="entr" presetSubtype="4" fill="hold" nodeType="withEffect">
                                  <p:stCondLst>
                                    <p:cond delay="0"/>
                                  </p:stCondLst>
                                  <p:childTnLst>
                                    <p:set>
                                      <p:cBhvr>
                                        <p:cTn id="12" dur="1" fill="hold">
                                          <p:stCondLst>
                                            <p:cond delay="0"/>
                                          </p:stCondLst>
                                        </p:cTn>
                                        <p:tgtEl>
                                          <p:spTgt spid="172037"/>
                                        </p:tgtEl>
                                        <p:attrNameLst>
                                          <p:attrName>style.visibility</p:attrName>
                                        </p:attrNameLst>
                                      </p:cBhvr>
                                      <p:to>
                                        <p:strVal val="visible"/>
                                      </p:to>
                                    </p:set>
                                    <p:animEffect transition="in" filter="wheel(4)">
                                      <p:cBhvr>
                                        <p:cTn id="13" dur="500"/>
                                        <p:tgtEl>
                                          <p:spTgt spid="17203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2042"/>
                                        </p:tgtEl>
                                        <p:attrNameLst>
                                          <p:attrName>style.visibility</p:attrName>
                                        </p:attrNameLst>
                                      </p:cBhvr>
                                      <p:to>
                                        <p:strVal val="visible"/>
                                      </p:to>
                                    </p:set>
                                    <p:animEffect transition="in" filter="blinds(horizontal)">
                                      <p:cBhvr>
                                        <p:cTn id="18" dur="500"/>
                                        <p:tgtEl>
                                          <p:spTgt spid="172042"/>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172043"/>
                                        </p:tgtEl>
                                        <p:attrNameLst>
                                          <p:attrName>style.visibility</p:attrName>
                                        </p:attrNameLst>
                                      </p:cBhvr>
                                      <p:to>
                                        <p:strVal val="visible"/>
                                      </p:to>
                                    </p:set>
                                    <p:animEffect transition="in" filter="blinds(horizontal)">
                                      <p:cBhvr>
                                        <p:cTn id="22" dur="500"/>
                                        <p:tgtEl>
                                          <p:spTgt spid="172043"/>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172045"/>
                                        </p:tgtEl>
                                        <p:attrNameLst>
                                          <p:attrName>style.visibility</p:attrName>
                                        </p:attrNameLst>
                                      </p:cBhvr>
                                      <p:to>
                                        <p:strVal val="visible"/>
                                      </p:to>
                                    </p:set>
                                    <p:animEffect transition="in" filter="blinds(horizontal)">
                                      <p:cBhvr>
                                        <p:cTn id="26" dur="500"/>
                                        <p:tgtEl>
                                          <p:spTgt spid="172045"/>
                                        </p:tgtEl>
                                      </p:cBhvr>
                                    </p:animEffect>
                                  </p:childTnLst>
                                </p:cTn>
                              </p:par>
                            </p:childTnLst>
                          </p:cTn>
                        </p:par>
                        <p:par>
                          <p:cTn id="27" fill="hold">
                            <p:stCondLst>
                              <p:cond delay="1500"/>
                            </p:stCondLst>
                            <p:childTnLst>
                              <p:par>
                                <p:cTn id="28" presetID="3" presetClass="entr" presetSubtype="10" fill="hold" grpId="0" nodeType="afterEffect">
                                  <p:stCondLst>
                                    <p:cond delay="0"/>
                                  </p:stCondLst>
                                  <p:childTnLst>
                                    <p:set>
                                      <p:cBhvr>
                                        <p:cTn id="29" dur="1" fill="hold">
                                          <p:stCondLst>
                                            <p:cond delay="0"/>
                                          </p:stCondLst>
                                        </p:cTn>
                                        <p:tgtEl>
                                          <p:spTgt spid="172046"/>
                                        </p:tgtEl>
                                        <p:attrNameLst>
                                          <p:attrName>style.visibility</p:attrName>
                                        </p:attrNameLst>
                                      </p:cBhvr>
                                      <p:to>
                                        <p:strVal val="visible"/>
                                      </p:to>
                                    </p:set>
                                    <p:animEffect transition="in" filter="blinds(horizontal)">
                                      <p:cBhvr>
                                        <p:cTn id="30" dur="500"/>
                                        <p:tgtEl>
                                          <p:spTgt spid="172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2" grpId="0" animBg="1"/>
      <p:bldP spid="172043" grpId="0" animBg="1"/>
      <p:bldP spid="172045" grpId="0" animBg="1"/>
      <p:bldP spid="1720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8200" y="1654175"/>
            <a:ext cx="3397250" cy="4095750"/>
            <a:chOff x="838200" y="1654629"/>
            <a:chExt cx="3397431" cy="4094875"/>
          </a:xfrm>
        </p:grpSpPr>
        <p:pic>
          <p:nvPicPr>
            <p:cNvPr id="10247" name="Picture 8" descr="450px-Babendil_01"/>
            <p:cNvPicPr>
              <a:picLocks noChangeAspect="1"/>
            </p:cNvPicPr>
            <p:nvPr/>
          </p:nvPicPr>
          <p:blipFill>
            <a:blip r:embed="rId2"/>
            <a:stretch>
              <a:fillRect/>
            </a:stretch>
          </p:blipFill>
          <p:spPr>
            <a:xfrm>
              <a:off x="838200" y="1654629"/>
              <a:ext cx="3397431" cy="3530664"/>
            </a:xfrm>
            <a:prstGeom prst="rect">
              <a:avLst/>
            </a:prstGeom>
            <a:noFill/>
            <a:ln w="9525">
              <a:noFill/>
            </a:ln>
          </p:spPr>
        </p:pic>
        <p:sp>
          <p:nvSpPr>
            <p:cNvPr id="10248" name="Rectangle 10"/>
            <p:cNvSpPr/>
            <p:nvPr/>
          </p:nvSpPr>
          <p:spPr>
            <a:xfrm>
              <a:off x="1526721" y="5170066"/>
              <a:ext cx="1676400" cy="579438"/>
            </a:xfrm>
            <a:prstGeom prst="rect">
              <a:avLst/>
            </a:prstGeom>
            <a:solidFill>
              <a:schemeClr val="bg1"/>
            </a:solidFill>
            <a:ln w="9525">
              <a:noFill/>
            </a:ln>
          </p:spPr>
          <p:txBody>
            <a:bodyPr>
              <a:spAutoFit/>
            </a:bodyPr>
            <a:lstStyle/>
            <a:p>
              <a:pPr eaLnBrk="1" hangingPunct="1"/>
              <a:r>
                <a:rPr lang="en-US" altLang="en-US" sz="3200" b="1" dirty="0">
                  <a:solidFill>
                    <a:srgbClr val="0000A2"/>
                  </a:solidFill>
                  <a:latin typeface="Arial" panose="020B0604020202020204" pitchFamily="34" charset="0"/>
                </a:rPr>
                <a:t>chiêng </a:t>
              </a:r>
            </a:p>
          </p:txBody>
        </p:sp>
      </p:grpSp>
      <p:grpSp>
        <p:nvGrpSpPr>
          <p:cNvPr id="3" name="Group 2"/>
          <p:cNvGrpSpPr/>
          <p:nvPr/>
        </p:nvGrpSpPr>
        <p:grpSpPr>
          <a:xfrm>
            <a:off x="5084763" y="1670050"/>
            <a:ext cx="3351212" cy="3819525"/>
            <a:chOff x="5085260" y="1669869"/>
            <a:chExt cx="3350853" cy="3820224"/>
          </a:xfrm>
        </p:grpSpPr>
        <p:pic>
          <p:nvPicPr>
            <p:cNvPr id="10245" name="Picture 7" descr="05-Trong-24309-300"/>
            <p:cNvPicPr>
              <a:picLocks noChangeAspect="1"/>
            </p:cNvPicPr>
            <p:nvPr/>
          </p:nvPicPr>
          <p:blipFill>
            <a:blip r:embed="rId3"/>
            <a:srcRect b="9210"/>
            <a:stretch>
              <a:fillRect/>
            </a:stretch>
          </p:blipFill>
          <p:spPr>
            <a:xfrm>
              <a:off x="5105400" y="1669869"/>
              <a:ext cx="3330713" cy="3206931"/>
            </a:xfrm>
            <a:prstGeom prst="rect">
              <a:avLst/>
            </a:prstGeom>
            <a:noFill/>
            <a:ln w="9525">
              <a:noFill/>
            </a:ln>
          </p:spPr>
        </p:pic>
        <p:sp>
          <p:nvSpPr>
            <p:cNvPr id="10246" name="Rectangle 16"/>
            <p:cNvSpPr/>
            <p:nvPr/>
          </p:nvSpPr>
          <p:spPr>
            <a:xfrm>
              <a:off x="5085260" y="4880493"/>
              <a:ext cx="3320144" cy="609600"/>
            </a:xfrm>
            <a:prstGeom prst="rect">
              <a:avLst/>
            </a:prstGeom>
            <a:solidFill>
              <a:schemeClr val="bg1"/>
            </a:solidFill>
            <a:ln w="9525">
              <a:noFill/>
            </a:ln>
            <a:effectLst>
              <a:outerShdw dist="35921" dir="2699999" algn="ctr" rotWithShape="0">
                <a:schemeClr val="bg2"/>
              </a:outerShdw>
            </a:effectLst>
          </p:spPr>
          <p:txBody>
            <a:bodyPr wrap="none" anchor="ctr" anchorCtr="0"/>
            <a:lstStyle/>
            <a:p>
              <a:pPr algn="ctr" eaLnBrk="1" hangingPunct="1"/>
              <a:r>
                <a:rPr lang="en-US" altLang="en-US" sz="3200" b="1" dirty="0">
                  <a:solidFill>
                    <a:srgbClr val="0000FF"/>
                  </a:solidFill>
                  <a:latin typeface="Arial" panose="020B0604020202020204" pitchFamily="34" charset="0"/>
                </a:rPr>
                <a:t>trống</a:t>
              </a:r>
            </a:p>
          </p:txBody>
        </p:sp>
      </p:grpSp>
      <p:pic>
        <p:nvPicPr>
          <p:cNvPr id="10" name="Picture 6" descr="scan0018"/>
          <p:cNvPicPr>
            <a:picLocks noChangeAspect="1"/>
          </p:cNvPicPr>
          <p:nvPr/>
        </p:nvPicPr>
        <p:blipFill>
          <a:blip r:embed="rId4"/>
          <a:stretch>
            <a:fillRect/>
          </a:stretch>
        </p:blipFill>
        <p:spPr>
          <a:xfrm>
            <a:off x="927100" y="676275"/>
            <a:ext cx="7486650" cy="54864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1038246-2docnguoi[1]"/>
          <p:cNvPicPr>
            <a:picLocks noChangeAspect="1"/>
          </p:cNvPicPr>
          <p:nvPr/>
        </p:nvPicPr>
        <p:blipFill>
          <a:blip r:embed="rId2"/>
          <a:stretch>
            <a:fillRect/>
          </a:stretch>
        </p:blipFill>
        <p:spPr>
          <a:xfrm>
            <a:off x="762000" y="381000"/>
            <a:ext cx="4303713" cy="5791200"/>
          </a:xfrm>
          <a:prstGeom prst="rect">
            <a:avLst/>
          </a:prstGeom>
          <a:noFill/>
          <a:ln w="9525" cap="flat" cmpd="sng">
            <a:solidFill>
              <a:srgbClr val="FF0000"/>
            </a:solidFill>
            <a:prstDash val="solid"/>
            <a:miter/>
            <a:headEnd type="none" w="med" len="med"/>
            <a:tailEnd type="none" w="med" len="med"/>
          </a:ln>
        </p:spPr>
      </p:pic>
      <p:sp>
        <p:nvSpPr>
          <p:cNvPr id="174086" name="AutoShape 6"/>
          <p:cNvSpPr/>
          <p:nvPr/>
        </p:nvSpPr>
        <p:spPr>
          <a:xfrm>
            <a:off x="5791200" y="685800"/>
            <a:ext cx="2438400" cy="685800"/>
          </a:xfrm>
          <a:prstGeom prst="wedgeRectCallout">
            <a:avLst>
              <a:gd name="adj1" fmla="val -99523"/>
              <a:gd name="adj2" fmla="val 112134"/>
            </a:avLst>
          </a:prstGeom>
          <a:solidFill>
            <a:schemeClr val="folHlink"/>
          </a:solidFill>
          <a:ln w="9525" cap="flat" cmpd="sng">
            <a:solidFill>
              <a:schemeClr val="tx1"/>
            </a:solidFill>
            <a:prstDash val="solid"/>
            <a:miter/>
            <a:headEnd type="none" w="med" len="med"/>
            <a:tailEnd type="none" w="med" len="med"/>
          </a:ln>
        </p:spPr>
        <p:txBody>
          <a:bodyPr/>
          <a:lstStyle/>
          <a:p>
            <a:pPr algn="ctr" eaLnBrk="1" hangingPunct="1"/>
            <a:r>
              <a:rPr lang="en-US" altLang="en-US" b="1" dirty="0">
                <a:solidFill>
                  <a:srgbClr val="0000FF"/>
                </a:solidFill>
                <a:latin typeface="Times New Roman" panose="02020603050405020304" pitchFamily="18" charset="0"/>
                <a:cs typeface="Times New Roman" panose="02020603050405020304" pitchFamily="18" charset="0"/>
              </a:rPr>
              <a:t>Gi</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 làng</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174105" name="AutoShape 25"/>
          <p:cNvSpPr/>
          <p:nvPr/>
        </p:nvSpPr>
        <p:spPr>
          <a:xfrm>
            <a:off x="5562600" y="1981200"/>
            <a:ext cx="3429000" cy="3200400"/>
          </a:xfrm>
          <a:prstGeom prst="wedgeRectCallout">
            <a:avLst>
              <a:gd name="adj1" fmla="val -89477"/>
              <a:gd name="adj2" fmla="val -39699"/>
            </a:avLst>
          </a:prstGeom>
          <a:solidFill>
            <a:schemeClr val="accent2"/>
          </a:solidFill>
          <a:ln w="9525" cap="flat" cmpd="sng">
            <a:solidFill>
              <a:srgbClr val="FF0000"/>
            </a:solidFill>
            <a:prstDash val="solid"/>
            <a:miter/>
            <a:headEnd type="none" w="med" len="med"/>
            <a:tailEnd type="none" w="med" len="med"/>
          </a:ln>
        </p:spPr>
        <p:txBody>
          <a:bodyPr/>
          <a:lstStyle/>
          <a:p>
            <a:pPr eaLnBrk="1" hangingPunct="1"/>
            <a:r>
              <a:rPr lang="en-US" altLang="en-US" b="1" dirty="0">
                <a:solidFill>
                  <a:schemeClr val="bg1"/>
                </a:solidFill>
                <a:latin typeface="Times New Roman" panose="02020603050405020304" pitchFamily="18" charset="0"/>
                <a:cs typeface="Times New Roman" panose="02020603050405020304" pitchFamily="18" charset="0"/>
              </a:rPr>
              <a:t>Gi</a:t>
            </a:r>
            <a:r>
              <a:rPr lang="en-US" altLang="en-US" b="1" dirty="0">
                <a:solidFill>
                  <a:schemeClr val="bg1"/>
                </a:solidFill>
                <a:latin typeface="Times New Roman" panose="02020603050405020304" pitchFamily="18" charset="0"/>
                <a:ea typeface="Times New Roman" panose="02020603050405020304" pitchFamily="18" charset="0"/>
              </a:rPr>
              <a:t>à</a:t>
            </a:r>
            <a:r>
              <a:rPr lang="en-US" altLang="en-US" b="1" dirty="0">
                <a:solidFill>
                  <a:schemeClr val="bg1"/>
                </a:solidFill>
                <a:latin typeface="Times New Roman" panose="02020603050405020304" pitchFamily="18" charset="0"/>
                <a:cs typeface="Times New Roman" panose="02020603050405020304" pitchFamily="18" charset="0"/>
              </a:rPr>
              <a:t> làng là người cao tuổi, có uy tín được dân làng cử ra điều khiển công việc chung làng ở các vùng dân tộc thiểu số Tây Nguyên</a:t>
            </a:r>
            <a:endParaRPr lang="en-US" altLang="en-US"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086"/>
                                        </p:tgtEl>
                                        <p:attrNameLst>
                                          <p:attrName>style.visibility</p:attrName>
                                        </p:attrNameLst>
                                      </p:cBhvr>
                                      <p:to>
                                        <p:strVal val="visible"/>
                                      </p:to>
                                    </p:set>
                                    <p:animEffect transition="in" filter="blinds(horizontal)">
                                      <p:cBhvr>
                                        <p:cTn id="7" dur="500"/>
                                        <p:tgtEl>
                                          <p:spTgt spid="17408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4105"/>
                                        </p:tgtEl>
                                        <p:attrNameLst>
                                          <p:attrName>style.visibility</p:attrName>
                                        </p:attrNameLst>
                                      </p:cBhvr>
                                      <p:to>
                                        <p:strVal val="visible"/>
                                      </p:to>
                                    </p:set>
                                    <p:animEffect transition="in" filter="strips(downLeft)">
                                      <p:cBhvr>
                                        <p:cTn id="12" dur="500"/>
                                        <p:tgtEl>
                                          <p:spTgt spid="17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animBg="1"/>
      <p:bldP spid="174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4" name="Rectangle 6"/>
          <p:cNvSpPr/>
          <p:nvPr/>
        </p:nvSpPr>
        <p:spPr>
          <a:xfrm>
            <a:off x="838200" y="3505200"/>
            <a:ext cx="6858000" cy="1066800"/>
          </a:xfrm>
          <a:prstGeom prst="rect">
            <a:avLst/>
          </a:prstGeom>
          <a:noFill/>
          <a:ln w="9525">
            <a:noFill/>
          </a:ln>
        </p:spPr>
        <p:txBody>
          <a:bodyPr anchor="ctr" anchorCtr="0"/>
          <a:lstStyle/>
          <a:p>
            <a:pPr algn="just" eaLnBrk="1" hangingPunct="1"/>
            <a:r>
              <a:rPr lang="en-US" altLang="en-US" sz="3200" b="1" dirty="0">
                <a:solidFill>
                  <a:srgbClr val="660033"/>
                </a:solidFill>
                <a:latin typeface="Times New Roman" panose="02020603050405020304" pitchFamily="18" charset="0"/>
              </a:rPr>
              <a:t>      Nhà rông phải chắc để dùng lâu dài, chịu được gió bão; chứa được nhiều người khi hội họp, tụ tập nhảy múa. Sàn cao để voi đi qua không đụng sàn. Mái cao để khi múa, ngọn giáo không vướng mái.                                </a:t>
            </a:r>
          </a:p>
        </p:txBody>
      </p:sp>
      <p:sp>
        <p:nvSpPr>
          <p:cNvPr id="12291" name="AutoShape 15"/>
          <p:cNvSpPr/>
          <p:nvPr/>
        </p:nvSpPr>
        <p:spPr>
          <a:xfrm>
            <a:off x="3417888" y="393700"/>
            <a:ext cx="2536825" cy="496888"/>
          </a:xfrm>
          <a:prstGeom prst="roundRect">
            <a:avLst>
              <a:gd name="adj" fmla="val 16667"/>
            </a:avLst>
          </a:prstGeom>
          <a:solidFill>
            <a:srgbClr val="FFFF00"/>
          </a:solidFill>
          <a:ln w="12700" cap="flat" cmpd="sng">
            <a:solidFill>
              <a:schemeClr val="hlink"/>
            </a:solidFill>
            <a:prstDash val="solid"/>
            <a:headEnd type="none" w="med" len="med"/>
            <a:tailEnd type="none" w="med" len="med"/>
          </a:ln>
          <a:effectLst>
            <a:outerShdw dist="99190" dir="2388334" algn="ctr" rotWithShape="0">
              <a:srgbClr val="333333">
                <a:alpha val="50000"/>
              </a:srgbClr>
            </a:outerShdw>
          </a:effectLst>
        </p:spPr>
        <p:txBody>
          <a:bodyPr wrap="none" anchor="ctr" anchorCtr="0"/>
          <a:lstStyle/>
          <a:p>
            <a:pPr algn="ctr" defTabSz="957580" eaLnBrk="1" hangingPunct="1"/>
            <a:r>
              <a:rPr lang="en-US" altLang="en-US" sz="3200" b="1" dirty="0">
                <a:solidFill>
                  <a:srgbClr val="000099"/>
                </a:solidFill>
                <a:latin typeface="Times New Roman" panose="02020603050405020304" pitchFamily="18" charset="0"/>
              </a:rPr>
              <a:t>Tìm hiểu bài</a:t>
            </a:r>
          </a:p>
        </p:txBody>
      </p:sp>
      <p:sp>
        <p:nvSpPr>
          <p:cNvPr id="12292" name="Rectangle 21"/>
          <p:cNvSpPr/>
          <p:nvPr/>
        </p:nvSpPr>
        <p:spPr>
          <a:xfrm>
            <a:off x="1219200" y="1282700"/>
            <a:ext cx="7086600" cy="762000"/>
          </a:xfrm>
          <a:prstGeom prst="rect">
            <a:avLst/>
          </a:prstGeom>
          <a:solidFill>
            <a:schemeClr val="folHlink"/>
          </a:solidFill>
          <a:ln w="9525">
            <a:noFill/>
          </a:ln>
          <a:effectLst>
            <a:outerShdw dist="35921" dir="2699999" algn="ctr" rotWithShape="0">
              <a:schemeClr val="bg2"/>
            </a:outerShdw>
          </a:effectLst>
        </p:spPr>
        <p:txBody>
          <a:bodyPr wrap="none" anchor="ctr" anchorCtr="0"/>
          <a:lstStyle/>
          <a:p>
            <a:pPr eaLnBrk="1" hangingPunct="1"/>
            <a:r>
              <a:rPr lang="en-US" altLang="en-US" sz="3200" b="1" dirty="0">
                <a:solidFill>
                  <a:srgbClr val="0000FF"/>
                </a:solidFill>
                <a:latin typeface="Times New Roman" panose="02020603050405020304" pitchFamily="18" charset="0"/>
              </a:rPr>
              <a:t>1. Vì sao nhà rông phải </a:t>
            </a:r>
            <a:r>
              <a:rPr lang="en-US" altLang="en-US" sz="3200" b="1" dirty="0">
                <a:solidFill>
                  <a:srgbClr val="FF0000"/>
                </a:solidFill>
                <a:latin typeface="Times New Roman" panose="02020603050405020304" pitchFamily="18" charset="0"/>
              </a:rPr>
              <a:t>chắc và cao</a:t>
            </a:r>
            <a:r>
              <a:rPr lang="en-US" altLang="en-US" sz="3200" b="1" dirty="0">
                <a:solidFill>
                  <a:srgbClr val="0000FF"/>
                </a:solidFill>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76134"/>
                                        </p:tgtEl>
                                        <p:attrNameLst>
                                          <p:attrName>style.visibility</p:attrName>
                                        </p:attrNameLst>
                                      </p:cBhvr>
                                      <p:to>
                                        <p:strVal val="visible"/>
                                      </p:to>
                                    </p:set>
                                    <p:anim calcmode="discrete" valueType="clr">
                                      <p:cBhvr override="childStyle">
                                        <p:cTn id="7" dur="80"/>
                                        <p:tgtEl>
                                          <p:spTgt spid="1761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6134"/>
                                        </p:tgtEl>
                                        <p:attrNameLst>
                                          <p:attrName>fillcolor</p:attrName>
                                        </p:attrNameLst>
                                      </p:cBhvr>
                                      <p:tavLst>
                                        <p:tav tm="0">
                                          <p:val>
                                            <p:clrVal>
                                              <a:schemeClr val="accent2"/>
                                            </p:clrVal>
                                          </p:val>
                                        </p:tav>
                                        <p:tav tm="50000">
                                          <p:val>
                                            <p:clrVal>
                                              <a:schemeClr val="hlink"/>
                                            </p:clrVal>
                                          </p:val>
                                        </p:tav>
                                      </p:tavLst>
                                    </p:anim>
                                    <p:set>
                                      <p:cBhvr>
                                        <p:cTn id="9" dur="80"/>
                                        <p:tgtEl>
                                          <p:spTgt spid="1761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NHARONG 3"/>
          <p:cNvPicPr>
            <a:picLocks noChangeAspect="1"/>
          </p:cNvPicPr>
          <p:nvPr/>
        </p:nvPicPr>
        <p:blipFill>
          <a:blip r:embed="rId2"/>
          <a:stretch>
            <a:fillRect/>
          </a:stretch>
        </p:blipFill>
        <p:spPr>
          <a:xfrm>
            <a:off x="762000" y="609600"/>
            <a:ext cx="7239000" cy="5429250"/>
          </a:xfrm>
          <a:prstGeom prst="rect">
            <a:avLst/>
          </a:prstGeom>
          <a:noFill/>
          <a:ln w="9525">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p:nvPr/>
        </p:nvSpPr>
        <p:spPr>
          <a:xfrm>
            <a:off x="381000" y="1790700"/>
            <a:ext cx="8382000" cy="800100"/>
          </a:xfrm>
          <a:prstGeom prst="rect">
            <a:avLst/>
          </a:prstGeom>
          <a:noFill/>
          <a:ln w="9525">
            <a:noFill/>
          </a:ln>
        </p:spPr>
        <p:txBody>
          <a:bodyPr anchor="ctr" anchorCtr="0"/>
          <a:lstStyle/>
          <a:p>
            <a:pPr eaLnBrk="1" hangingPunct="1"/>
            <a:endParaRPr lang="en-US" altLang="en-US" sz="3200" b="1" dirty="0">
              <a:solidFill>
                <a:srgbClr val="0000FF"/>
              </a:solidFill>
              <a:latin typeface="VNI-Avo" pitchFamily="2" charset="0"/>
            </a:endParaRPr>
          </a:p>
        </p:txBody>
      </p:sp>
      <p:sp>
        <p:nvSpPr>
          <p:cNvPr id="177161" name="Rectangle 9"/>
          <p:cNvSpPr/>
          <p:nvPr/>
        </p:nvSpPr>
        <p:spPr>
          <a:xfrm>
            <a:off x="1447800" y="2895600"/>
            <a:ext cx="6629400" cy="1981200"/>
          </a:xfrm>
          <a:prstGeom prst="rect">
            <a:avLst/>
          </a:prstGeom>
          <a:noFill/>
          <a:ln w="9525">
            <a:noFill/>
          </a:ln>
        </p:spPr>
        <p:txBody>
          <a:bodyPr anchor="ctr" anchorCtr="0"/>
          <a:lstStyle/>
          <a:p>
            <a:pPr algn="just" eaLnBrk="1" hangingPunct="1"/>
            <a:r>
              <a:rPr lang="en-US" altLang="en-US" sz="3000" b="1" dirty="0">
                <a:solidFill>
                  <a:srgbClr val="660033"/>
                </a:solidFill>
                <a:latin typeface="Times New Roman" panose="02020603050405020304" pitchFamily="18" charset="0"/>
              </a:rPr>
              <a:t>Gian đầu là nơi thờ thần làng nên bài trí rất trang nghiêm: một giỏ mây đựng hòn đá thần treo trên vách. Xung quanh hòn đá thần treo những cành hoa đan bằng tre, vũ khí, nông cụ, chiêng trống dùng khi cúng tế.                                </a:t>
            </a:r>
          </a:p>
        </p:txBody>
      </p:sp>
      <p:sp>
        <p:nvSpPr>
          <p:cNvPr id="2" name="Oval 22"/>
          <p:cNvSpPr/>
          <p:nvPr/>
        </p:nvSpPr>
        <p:spPr>
          <a:xfrm>
            <a:off x="228600" y="2667000"/>
            <a:ext cx="609600" cy="457200"/>
          </a:xfrm>
          <a:prstGeom prst="ellipse">
            <a:avLst/>
          </a:prstGeom>
          <a:solidFill>
            <a:schemeClr val="tx1"/>
          </a:solidFill>
          <a:ln w="12700" cap="flat" cmpd="sng">
            <a:solidFill>
              <a:schemeClr val="tx1"/>
            </a:solidFill>
            <a:prstDash val="solid"/>
            <a:headEnd type="none" w="med" len="med"/>
            <a:tailEnd type="none" w="med" len="med"/>
          </a:ln>
        </p:spPr>
        <p:txBody>
          <a:bodyPr wrap="none" anchor="ctr" anchorCtr="0"/>
          <a:lstStyle/>
          <a:p>
            <a:pPr algn="ctr"/>
            <a:r>
              <a:rPr lang="en-US" altLang="en-US" sz="3600" b="1" dirty="0">
                <a:solidFill>
                  <a:srgbClr val="FF0000"/>
                </a:solidFill>
                <a:latin typeface="Times New Roman" panose="02020603050405020304" pitchFamily="18" charset="0"/>
                <a:sym typeface="Wingdings" panose="05000000000000000000" pitchFamily="2" charset="2"/>
              </a:rPr>
              <a:t></a:t>
            </a:r>
          </a:p>
        </p:txBody>
      </p:sp>
      <p:sp>
        <p:nvSpPr>
          <p:cNvPr id="14341" name="Rectangle 24"/>
          <p:cNvSpPr/>
          <p:nvPr/>
        </p:nvSpPr>
        <p:spPr>
          <a:xfrm>
            <a:off x="533400" y="762000"/>
            <a:ext cx="8458200" cy="1219200"/>
          </a:xfrm>
          <a:prstGeom prst="rect">
            <a:avLst/>
          </a:prstGeom>
          <a:solidFill>
            <a:schemeClr val="folHlink"/>
          </a:solidFill>
          <a:ln w="9525">
            <a:noFill/>
          </a:ln>
          <a:effectLst>
            <a:outerShdw dist="35921" dir="2699999" algn="ctr" rotWithShape="0">
              <a:schemeClr val="bg2"/>
            </a:outerShdw>
          </a:effectLst>
        </p:spPr>
        <p:txBody>
          <a:bodyPr wrap="none" anchor="ctr" anchorCtr="0"/>
          <a:lstStyle/>
          <a:p>
            <a:pPr eaLnBrk="1" hangingPunct="1"/>
            <a:r>
              <a:rPr lang="en-US" altLang="en-US" sz="3000" b="1" dirty="0">
                <a:solidFill>
                  <a:srgbClr val="0000FF"/>
                </a:solidFill>
                <a:latin typeface="Times New Roman" panose="02020603050405020304" pitchFamily="18" charset="0"/>
              </a:rPr>
              <a:t>2. Gian đầu của nhà rông được </a:t>
            </a:r>
            <a:r>
              <a:rPr lang="en-US" altLang="en-US" sz="3000" b="1" dirty="0">
                <a:solidFill>
                  <a:srgbClr val="FF0000"/>
                </a:solidFill>
                <a:latin typeface="Times New Roman" panose="02020603050405020304" pitchFamily="18" charset="0"/>
              </a:rPr>
              <a:t>trang trí</a:t>
            </a:r>
            <a:r>
              <a:rPr lang="en-US" altLang="en-US" sz="3000" b="1" dirty="0">
                <a:solidFill>
                  <a:srgbClr val="0000FF"/>
                </a:solidFill>
                <a:latin typeface="Times New Roman" panose="02020603050405020304" pitchFamily="18" charset="0"/>
              </a:rPr>
              <a:t> như</a:t>
            </a:r>
          </a:p>
          <a:p>
            <a:pPr eaLnBrk="1" hangingPunct="1"/>
            <a:r>
              <a:rPr lang="en-US" altLang="en-US" sz="3000" b="1" dirty="0">
                <a:solidFill>
                  <a:srgbClr val="0000FF"/>
                </a:solidFill>
                <a:latin typeface="Times New Roman" panose="02020603050405020304" pitchFamily="18" charset="0"/>
              </a:rPr>
              <a:t> thế nào?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7161"/>
                                        </p:tgtEl>
                                        <p:attrNameLst>
                                          <p:attrName>style.visibility</p:attrName>
                                        </p:attrNameLst>
                                      </p:cBhvr>
                                      <p:to>
                                        <p:strVal val="visible"/>
                                      </p:to>
                                    </p:set>
                                    <p:animEffect transition="in" filter="blinds(horizontal)">
                                      <p:cBhvr>
                                        <p:cTn id="7" dur="500"/>
                                        <p:tgtEl>
                                          <p:spTgt spid="17716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1"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p:nvPr/>
        </p:nvSpPr>
        <p:spPr>
          <a:xfrm>
            <a:off x="609600" y="3124200"/>
            <a:ext cx="8382000" cy="914400"/>
          </a:xfrm>
          <a:prstGeom prst="rect">
            <a:avLst/>
          </a:prstGeom>
          <a:noFill/>
          <a:ln w="9525">
            <a:noFill/>
          </a:ln>
        </p:spPr>
        <p:txBody>
          <a:bodyPr anchor="ctr" anchorCtr="0"/>
          <a:lstStyle/>
          <a:p>
            <a:pPr eaLnBrk="1" hangingPunct="1"/>
            <a:endParaRPr lang="en-US" altLang="en-US" sz="3200" b="1" dirty="0">
              <a:solidFill>
                <a:srgbClr val="0000FF"/>
              </a:solidFill>
              <a:latin typeface="VNI-Avo" pitchFamily="2" charset="0"/>
            </a:endParaRPr>
          </a:p>
        </p:txBody>
      </p:sp>
      <p:sp>
        <p:nvSpPr>
          <p:cNvPr id="180234" name="Rectangle 10"/>
          <p:cNvSpPr/>
          <p:nvPr/>
        </p:nvSpPr>
        <p:spPr>
          <a:xfrm>
            <a:off x="762000" y="2362200"/>
            <a:ext cx="7162800" cy="914400"/>
          </a:xfrm>
          <a:prstGeom prst="rect">
            <a:avLst/>
          </a:prstGeom>
          <a:noFill/>
          <a:ln w="9525">
            <a:noFill/>
          </a:ln>
        </p:spPr>
        <p:txBody>
          <a:bodyPr anchor="ctr" anchorCtr="0"/>
          <a:lstStyle/>
          <a:p>
            <a:pPr algn="just" eaLnBrk="1" hangingPunct="1"/>
            <a:r>
              <a:rPr lang="en-US" altLang="en-US" sz="3000" b="1" dirty="0">
                <a:solidFill>
                  <a:srgbClr val="660033"/>
                </a:solidFill>
                <a:latin typeface="Times New Roman" panose="02020603050405020304" pitchFamily="18" charset="0"/>
              </a:rPr>
              <a:t>    Gian giữa là trung tâm của nhà rông vì gian giữa là nơi có bếp lửa; nơi các già làng tụ họp để bàn việc lớn, nơi tiếp khách của làng.                                </a:t>
            </a:r>
          </a:p>
        </p:txBody>
      </p:sp>
      <p:sp>
        <p:nvSpPr>
          <p:cNvPr id="26646" name="Oval 22"/>
          <p:cNvSpPr/>
          <p:nvPr/>
        </p:nvSpPr>
        <p:spPr>
          <a:xfrm>
            <a:off x="152400" y="1828800"/>
            <a:ext cx="533400" cy="533400"/>
          </a:xfrm>
          <a:prstGeom prst="ellipse">
            <a:avLst/>
          </a:prstGeom>
          <a:solidFill>
            <a:schemeClr val="tx1"/>
          </a:solidFill>
          <a:ln w="12700" cap="flat" cmpd="sng">
            <a:solidFill>
              <a:schemeClr val="tx1"/>
            </a:solidFill>
            <a:prstDash val="solid"/>
            <a:headEnd type="none" w="med" len="med"/>
            <a:tailEnd type="none" w="med" len="med"/>
          </a:ln>
        </p:spPr>
        <p:txBody>
          <a:bodyPr wrap="none" anchor="ctr" anchorCtr="0"/>
          <a:lstStyle/>
          <a:p>
            <a:pPr algn="ctr"/>
            <a:r>
              <a:rPr lang="en-US" altLang="en-US" sz="3600" b="1" dirty="0">
                <a:solidFill>
                  <a:srgbClr val="FF0000"/>
                </a:solidFill>
                <a:latin typeface="Times New Roman" panose="02020603050405020304" pitchFamily="18" charset="0"/>
                <a:sym typeface="Wingdings" panose="05000000000000000000" pitchFamily="2" charset="2"/>
              </a:rPr>
              <a:t></a:t>
            </a:r>
          </a:p>
        </p:txBody>
      </p:sp>
      <p:sp>
        <p:nvSpPr>
          <p:cNvPr id="15365" name="Rectangle 23"/>
          <p:cNvSpPr/>
          <p:nvPr/>
        </p:nvSpPr>
        <p:spPr>
          <a:xfrm>
            <a:off x="320675" y="533400"/>
            <a:ext cx="8458200" cy="685800"/>
          </a:xfrm>
          <a:prstGeom prst="rect">
            <a:avLst/>
          </a:prstGeom>
          <a:solidFill>
            <a:schemeClr val="accent1"/>
          </a:solidFill>
          <a:ln w="9525" cap="flat" cmpd="sng">
            <a:solidFill>
              <a:srgbClr val="008000"/>
            </a:solidFill>
            <a:prstDash val="solid"/>
            <a:miter/>
            <a:headEnd type="none" w="med" len="med"/>
            <a:tailEnd type="none" w="med" len="med"/>
          </a:ln>
          <a:effectLst>
            <a:outerShdw dist="35921" dir="2699999" algn="ctr" rotWithShape="0">
              <a:schemeClr val="bg2"/>
            </a:outerShdw>
          </a:effectLst>
        </p:spPr>
        <p:txBody>
          <a:bodyPr wrap="none" anchor="ctr" anchorCtr="0"/>
          <a:lstStyle/>
          <a:p>
            <a:pPr eaLnBrk="1" hangingPunct="1"/>
            <a:r>
              <a:rPr lang="en-US" altLang="en-US" sz="3000" b="1" dirty="0">
                <a:solidFill>
                  <a:srgbClr val="FF0000"/>
                </a:solidFill>
                <a:latin typeface="Times New Roman" panose="02020603050405020304" pitchFamily="18" charset="0"/>
              </a:rPr>
              <a:t>3. Vì sao nói gian giữa là trung tâm của nhà rông?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0234"/>
                                        </p:tgtEl>
                                        <p:attrNameLst>
                                          <p:attrName>style.visibility</p:attrName>
                                        </p:attrNameLst>
                                      </p:cBhvr>
                                      <p:to>
                                        <p:strVal val="visible"/>
                                      </p:to>
                                    </p:set>
                                    <p:animEffect transition="in" filter="blinds(horizontal)">
                                      <p:cBhvr>
                                        <p:cTn id="7" dur="500"/>
                                        <p:tgtEl>
                                          <p:spTgt spid="18023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6646"/>
                                        </p:tgtEl>
                                        <p:attrNameLst>
                                          <p:attrName>style.visibility</p:attrName>
                                        </p:attrNameLst>
                                      </p:cBhvr>
                                      <p:to>
                                        <p:strVal val="visible"/>
                                      </p:to>
                                    </p:set>
                                    <p:anim calcmode="lin" valueType="num">
                                      <p:cBhvr>
                                        <p:cTn id="10" dur="500" fill="hold"/>
                                        <p:tgtEl>
                                          <p:spTgt spid="26646"/>
                                        </p:tgtEl>
                                        <p:attrNameLst>
                                          <p:attrName>ppt_w</p:attrName>
                                        </p:attrNameLst>
                                      </p:cBhvr>
                                      <p:tavLst>
                                        <p:tav tm="0">
                                          <p:val>
                                            <p:fltVal val="0"/>
                                          </p:val>
                                        </p:tav>
                                        <p:tav tm="100000">
                                          <p:val>
                                            <p:strVal val="#ppt_w"/>
                                          </p:val>
                                        </p:tav>
                                      </p:tavLst>
                                    </p:anim>
                                    <p:anim calcmode="lin" valueType="num">
                                      <p:cBhvr>
                                        <p:cTn id="11" dur="500" fill="hold"/>
                                        <p:tgtEl>
                                          <p:spTgt spid="26646"/>
                                        </p:tgtEl>
                                        <p:attrNameLst>
                                          <p:attrName>ppt_h</p:attrName>
                                        </p:attrNameLst>
                                      </p:cBhvr>
                                      <p:tavLst>
                                        <p:tav tm="0">
                                          <p:val>
                                            <p:fltVal val="0"/>
                                          </p:val>
                                        </p:tav>
                                        <p:tav tm="100000">
                                          <p:val>
                                            <p:strVal val="#ppt_h"/>
                                          </p:val>
                                        </p:tav>
                                      </p:tavLst>
                                    </p:anim>
                                    <p:animEffect transition="in" filter="fade">
                                      <p:cBhvr>
                                        <p:cTn id="12" dur="500"/>
                                        <p:tgtEl>
                                          <p:spTgt spid="26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4" grpId="0"/>
      <p:bldP spid="266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4991___news__Nha-rong-2[1]"/>
          <p:cNvPicPr>
            <a:picLocks noChangeAspect="1"/>
          </p:cNvPicPr>
          <p:nvPr/>
        </p:nvPicPr>
        <p:blipFill>
          <a:blip r:embed="rId2"/>
          <a:stretch>
            <a:fillRect/>
          </a:stretch>
        </p:blipFill>
        <p:spPr>
          <a:xfrm>
            <a:off x="609600" y="228600"/>
            <a:ext cx="7924800" cy="5638800"/>
          </a:xfrm>
          <a:prstGeom prst="rect">
            <a:avLst/>
          </a:prstGeom>
          <a:noFill/>
          <a:ln w="9525">
            <a:noFill/>
          </a:ln>
        </p:spPr>
      </p:pic>
      <p:pic>
        <p:nvPicPr>
          <p:cNvPr id="181251" name="Picture 3" descr="quay_quan[1]"/>
          <p:cNvPicPr>
            <a:picLocks noChangeAspect="1"/>
          </p:cNvPicPr>
          <p:nvPr/>
        </p:nvPicPr>
        <p:blipFill>
          <a:blip r:embed="rId3"/>
          <a:stretch>
            <a:fillRect/>
          </a:stretch>
        </p:blipFill>
        <p:spPr>
          <a:xfrm>
            <a:off x="609600" y="228600"/>
            <a:ext cx="7924800" cy="5638800"/>
          </a:xfrm>
          <a:prstGeom prst="rect">
            <a:avLst/>
          </a:prstGeom>
          <a:noFill/>
          <a:ln w="9525">
            <a:noFill/>
          </a:ln>
        </p:spPr>
      </p:pic>
      <p:sp>
        <p:nvSpPr>
          <p:cNvPr id="181252" name="Rectangle 4"/>
          <p:cNvSpPr/>
          <p:nvPr/>
        </p:nvSpPr>
        <p:spPr>
          <a:xfrm>
            <a:off x="1447800" y="5791200"/>
            <a:ext cx="6781800" cy="914400"/>
          </a:xfrm>
          <a:prstGeom prst="rect">
            <a:avLst/>
          </a:prstGeom>
          <a:noFill/>
          <a:ln w="9525">
            <a:noFill/>
          </a:ln>
        </p:spPr>
        <p:txBody>
          <a:bodyPr anchor="ctr" anchorCtr="0"/>
          <a:lstStyle/>
          <a:p>
            <a:pPr eaLnBrk="1" hangingPunct="1"/>
            <a:r>
              <a:rPr lang="en-US" altLang="en-US" sz="3000" b="1" dirty="0">
                <a:solidFill>
                  <a:srgbClr val="660033"/>
                </a:solidFill>
                <a:latin typeface="Times New Roman" panose="02020603050405020304" pitchFamily="18" charset="0"/>
              </a:rPr>
              <a:t>Gian giữa là trung tâm của nhà rông.                              </a:t>
            </a:r>
          </a:p>
        </p:txBody>
      </p:sp>
      <p:sp>
        <p:nvSpPr>
          <p:cNvPr id="16389" name="AutoShape 6" descr="ANd9GcTrq8nkEgcQKH7HvolkAMlJjcV93-eLr4tt6_hFD5KFT6YX2jZyehBdanwipg"/>
          <p:cNvSpPr>
            <a:spLocks noChangeAspect="1"/>
          </p:cNvSpPr>
          <p:nvPr/>
        </p:nvSpPr>
        <p:spPr>
          <a:xfrm>
            <a:off x="4419600" y="3276600"/>
            <a:ext cx="304800" cy="304800"/>
          </a:xfrm>
          <a:prstGeom prst="rect">
            <a:avLst/>
          </a:prstGeom>
          <a:noFill/>
          <a:ln w="9525">
            <a:noFill/>
          </a:ln>
        </p:spPr>
        <p:txBody>
          <a:bodyPr/>
          <a:lstStyle/>
          <a:p>
            <a:pPr eaLnBrk="1" hangingPunct="1"/>
            <a:endParaRPr lang="en-US" altLang="en-US"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181251"/>
                                        </p:tgtEl>
                                        <p:attrNameLst>
                                          <p:attrName>style.visibility</p:attrName>
                                        </p:attrNameLst>
                                      </p:cBhvr>
                                      <p:to>
                                        <p:strVal val="visible"/>
                                      </p:to>
                                    </p:set>
                                    <p:anim calcmode="lin" valueType="num">
                                      <p:cBhvr>
                                        <p:cTn id="11" dur="1000" fill="hold"/>
                                        <p:tgtEl>
                                          <p:spTgt spid="181251"/>
                                        </p:tgtEl>
                                        <p:attrNameLst>
                                          <p:attrName>ppt_w</p:attrName>
                                        </p:attrNameLst>
                                      </p:cBhvr>
                                      <p:tavLst>
                                        <p:tav tm="0">
                                          <p:val>
                                            <p:strVal val="#ppt_w*0.70"/>
                                          </p:val>
                                        </p:tav>
                                        <p:tav tm="100000">
                                          <p:val>
                                            <p:strVal val="#ppt_w"/>
                                          </p:val>
                                        </p:tav>
                                      </p:tavLst>
                                    </p:anim>
                                    <p:anim calcmode="lin" valueType="num">
                                      <p:cBhvr>
                                        <p:cTn id="12" dur="1000" fill="hold"/>
                                        <p:tgtEl>
                                          <p:spTgt spid="181251"/>
                                        </p:tgtEl>
                                        <p:attrNameLst>
                                          <p:attrName>ppt_h</p:attrName>
                                        </p:attrNameLst>
                                      </p:cBhvr>
                                      <p:tavLst>
                                        <p:tav tm="0">
                                          <p:val>
                                            <p:strVal val="#ppt_h"/>
                                          </p:val>
                                        </p:tav>
                                        <p:tav tm="100000">
                                          <p:val>
                                            <p:strVal val="#ppt_h"/>
                                          </p:val>
                                        </p:tav>
                                      </p:tavLst>
                                    </p:anim>
                                    <p:animEffect transition="in" filter="fade">
                                      <p:cBhvr>
                                        <p:cTn id="13" dur="1000"/>
                                        <p:tgtEl>
                                          <p:spTgt spid="18125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1252"/>
                                        </p:tgtEl>
                                        <p:attrNameLst>
                                          <p:attrName>style.visibility</p:attrName>
                                        </p:attrNameLst>
                                      </p:cBhvr>
                                      <p:to>
                                        <p:strVal val="visible"/>
                                      </p:to>
                                    </p:set>
                                    <p:animEffect transition="in" filter="blinds(horizontal)">
                                      <p:cBhvr>
                                        <p:cTn id="18" dur="500"/>
                                        <p:tgtEl>
                                          <p:spTgt spid="18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7"/>
          <p:cNvSpPr/>
          <p:nvPr/>
        </p:nvSpPr>
        <p:spPr>
          <a:xfrm>
            <a:off x="762000" y="2438400"/>
            <a:ext cx="8382000" cy="914400"/>
          </a:xfrm>
          <a:prstGeom prst="rect">
            <a:avLst/>
          </a:prstGeom>
          <a:noFill/>
          <a:ln w="9525">
            <a:noFill/>
          </a:ln>
        </p:spPr>
        <p:txBody>
          <a:bodyPr anchor="ctr" anchorCtr="0"/>
          <a:lstStyle/>
          <a:p>
            <a:pPr eaLnBrk="1" hangingPunct="1"/>
            <a:endParaRPr lang="en-US" altLang="en-US" sz="3200" b="1" dirty="0">
              <a:solidFill>
                <a:srgbClr val="0000FF"/>
              </a:solidFill>
              <a:latin typeface="VNI-Avo" pitchFamily="2" charset="0"/>
            </a:endParaRPr>
          </a:p>
        </p:txBody>
      </p:sp>
      <p:sp>
        <p:nvSpPr>
          <p:cNvPr id="183315" name="Rectangle 19"/>
          <p:cNvSpPr/>
          <p:nvPr/>
        </p:nvSpPr>
        <p:spPr>
          <a:xfrm>
            <a:off x="1447800" y="2828925"/>
            <a:ext cx="6616700" cy="914400"/>
          </a:xfrm>
          <a:prstGeom prst="rect">
            <a:avLst/>
          </a:prstGeom>
          <a:noFill/>
          <a:ln w="9525">
            <a:noFill/>
          </a:ln>
        </p:spPr>
        <p:txBody>
          <a:bodyPr anchor="ctr" anchorCtr="0"/>
          <a:lstStyle/>
          <a:p>
            <a:pPr algn="just" eaLnBrk="1" hangingPunct="1"/>
            <a:r>
              <a:rPr lang="en-US" altLang="en-US" sz="3000" b="1" dirty="0">
                <a:solidFill>
                  <a:srgbClr val="660033"/>
                </a:solidFill>
                <a:latin typeface="Times New Roman" panose="02020603050405020304" pitchFamily="18" charset="0"/>
              </a:rPr>
              <a:t>      Từ gian thứ ba là nơi ngủ của trai làng từ 16 tuổi chưa lập gia đình để bảo vệ buôn làng.                                 </a:t>
            </a:r>
          </a:p>
        </p:txBody>
      </p:sp>
      <p:sp>
        <p:nvSpPr>
          <p:cNvPr id="26646" name="Oval 22"/>
          <p:cNvSpPr/>
          <p:nvPr/>
        </p:nvSpPr>
        <p:spPr>
          <a:xfrm>
            <a:off x="571500" y="2562225"/>
            <a:ext cx="533400" cy="533400"/>
          </a:xfrm>
          <a:prstGeom prst="ellipse">
            <a:avLst/>
          </a:prstGeom>
          <a:solidFill>
            <a:schemeClr val="tx1"/>
          </a:solidFill>
          <a:ln w="12700" cap="flat" cmpd="sng">
            <a:solidFill>
              <a:schemeClr val="tx1"/>
            </a:solidFill>
            <a:prstDash val="solid"/>
            <a:headEnd type="none" w="med" len="med"/>
            <a:tailEnd type="none" w="med" len="med"/>
          </a:ln>
        </p:spPr>
        <p:txBody>
          <a:bodyPr wrap="none" anchor="ctr" anchorCtr="0"/>
          <a:lstStyle/>
          <a:p>
            <a:pPr algn="ctr"/>
            <a:r>
              <a:rPr lang="en-US" altLang="en-US" sz="3600" b="1" dirty="0">
                <a:solidFill>
                  <a:srgbClr val="FF0000"/>
                </a:solidFill>
                <a:latin typeface="Times New Roman" panose="02020603050405020304" pitchFamily="18" charset="0"/>
                <a:sym typeface="Wingdings" panose="05000000000000000000" pitchFamily="2" charset="2"/>
              </a:rPr>
              <a:t></a:t>
            </a:r>
          </a:p>
        </p:txBody>
      </p:sp>
      <p:sp>
        <p:nvSpPr>
          <p:cNvPr id="17413" name="Rectangle 29"/>
          <p:cNvSpPr/>
          <p:nvPr/>
        </p:nvSpPr>
        <p:spPr>
          <a:xfrm>
            <a:off x="1562100" y="685800"/>
            <a:ext cx="6781800" cy="685800"/>
          </a:xfrm>
          <a:prstGeom prst="rect">
            <a:avLst/>
          </a:prstGeom>
          <a:solidFill>
            <a:schemeClr val="accent1"/>
          </a:solidFill>
          <a:ln w="9525">
            <a:noFill/>
          </a:ln>
          <a:effectLst>
            <a:outerShdw dist="35921" dir="2699999" algn="ctr" rotWithShape="0">
              <a:schemeClr val="bg2"/>
            </a:outerShdw>
          </a:effectLst>
        </p:spPr>
        <p:txBody>
          <a:bodyPr wrap="none" anchor="ctr" anchorCtr="0"/>
          <a:lstStyle/>
          <a:p>
            <a:pPr eaLnBrk="1" hangingPunct="1"/>
            <a:r>
              <a:rPr lang="en-US" altLang="en-US" sz="3200" b="1" dirty="0">
                <a:solidFill>
                  <a:srgbClr val="0000FF"/>
                </a:solidFill>
                <a:latin typeface="Times New Roman" panose="02020603050405020304" pitchFamily="18" charset="0"/>
              </a:rPr>
              <a:t>4. Từ gian thứ 3 dùng để làm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3315"/>
                                        </p:tgtEl>
                                        <p:attrNameLst>
                                          <p:attrName>style.visibility</p:attrName>
                                        </p:attrNameLst>
                                      </p:cBhvr>
                                      <p:to>
                                        <p:strVal val="visible"/>
                                      </p:to>
                                    </p:set>
                                    <p:anim calcmode="discrete" valueType="clr">
                                      <p:cBhvr override="childStyle">
                                        <p:cTn id="7" dur="80"/>
                                        <p:tgtEl>
                                          <p:spTgt spid="1833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3315"/>
                                        </p:tgtEl>
                                        <p:attrNameLst>
                                          <p:attrName>fillcolor</p:attrName>
                                        </p:attrNameLst>
                                      </p:cBhvr>
                                      <p:tavLst>
                                        <p:tav tm="0">
                                          <p:val>
                                            <p:clrVal>
                                              <a:schemeClr val="accent2"/>
                                            </p:clrVal>
                                          </p:val>
                                        </p:tav>
                                        <p:tav tm="50000">
                                          <p:val>
                                            <p:clrVal>
                                              <a:schemeClr val="hlink"/>
                                            </p:clrVal>
                                          </p:val>
                                        </p:tav>
                                      </p:tavLst>
                                    </p:anim>
                                    <p:set>
                                      <p:cBhvr>
                                        <p:cTn id="9" dur="80"/>
                                        <p:tgtEl>
                                          <p:spTgt spid="183315"/>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6646"/>
                                        </p:tgtEl>
                                        <p:attrNameLst>
                                          <p:attrName>style.visibility</p:attrName>
                                        </p:attrNameLst>
                                      </p:cBhvr>
                                      <p:to>
                                        <p:strVal val="visible"/>
                                      </p:to>
                                    </p:set>
                                    <p:anim calcmode="discrete" valueType="clr">
                                      <p:cBhvr override="childStyle">
                                        <p:cTn id="12" dur="80"/>
                                        <p:tgtEl>
                                          <p:spTgt spid="2664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6646"/>
                                        </p:tgtEl>
                                        <p:attrNameLst>
                                          <p:attrName>fillcolor</p:attrName>
                                        </p:attrNameLst>
                                      </p:cBhvr>
                                      <p:tavLst>
                                        <p:tav tm="0">
                                          <p:val>
                                            <p:clrVal>
                                              <a:schemeClr val="accent2"/>
                                            </p:clrVal>
                                          </p:val>
                                        </p:tav>
                                        <p:tav tm="50000">
                                          <p:val>
                                            <p:clrVal>
                                              <a:schemeClr val="hlink"/>
                                            </p:clrVal>
                                          </p:val>
                                        </p:tav>
                                      </p:tavLst>
                                    </p:anim>
                                    <p:set>
                                      <p:cBhvr>
                                        <p:cTn id="14" dur="80"/>
                                        <p:tgtEl>
                                          <p:spTgt spid="266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5" grpId="0"/>
      <p:bldP spid="266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7" name="Picture 5"/>
          <p:cNvPicPr>
            <a:picLocks noChangeAspect="1"/>
          </p:cNvPicPr>
          <p:nvPr/>
        </p:nvPicPr>
        <p:blipFill>
          <a:blip r:embed="rId2"/>
          <a:stretch>
            <a:fillRect/>
          </a:stretch>
        </p:blipFill>
        <p:spPr>
          <a:xfrm>
            <a:off x="381000" y="808355"/>
            <a:ext cx="4178300" cy="5100320"/>
          </a:xfrm>
          <a:prstGeom prst="rect">
            <a:avLst/>
          </a:prstGeom>
          <a:noFill/>
          <a:ln w="9525">
            <a:noFill/>
          </a:ln>
        </p:spPr>
      </p:pic>
      <p:sp>
        <p:nvSpPr>
          <p:cNvPr id="212996" name="Rectangle 4"/>
          <p:cNvSpPr/>
          <p:nvPr/>
        </p:nvSpPr>
        <p:spPr>
          <a:xfrm>
            <a:off x="4876800" y="914400"/>
            <a:ext cx="3657600" cy="4832350"/>
          </a:xfrm>
          <a:prstGeom prst="rect">
            <a:avLst/>
          </a:prstGeom>
          <a:noFill/>
          <a:ln w="9525">
            <a:noFill/>
          </a:ln>
        </p:spPr>
        <p:txBody>
          <a:bodyPr>
            <a:spAutoFit/>
          </a:bodyPr>
          <a:lstStyle/>
          <a:p>
            <a:pPr algn="just" eaLnBrk="1" hangingPunct="1"/>
            <a:r>
              <a:rPr lang="en-US" altLang="en-US" b="1" dirty="0">
                <a:solidFill>
                  <a:srgbClr val="000099"/>
                </a:solidFill>
                <a:latin typeface="Times New Roman" panose="02020603050405020304" pitchFamily="18" charset="0"/>
              </a:rPr>
              <a:t>Nhà rông thường dài khoảng 10m, rộng hơn 4m, cao 15 - 16m. Tính đa dạng trong kiến trúc của mỗi dân tộc ở Tây Nguyên còn là ở kết cấu của ngôi nhà.  </a:t>
            </a:r>
          </a:p>
          <a:p>
            <a:pPr algn="just" eaLnBrk="1" hangingPunct="1"/>
            <a:r>
              <a:rPr lang="en-US" altLang="en-US" b="1" dirty="0">
                <a:solidFill>
                  <a:srgbClr val="000099"/>
                </a:solidFill>
                <a:latin typeface="Times New Roman" panose="02020603050405020304" pitchFamily="18" charset="0"/>
              </a:rPr>
              <a:t>Cầu thang lên nhà rông, các dân tộc thường đẽo 7 đến 9 bậc. </a:t>
            </a:r>
          </a:p>
        </p:txBody>
      </p:sp>
      <p:sp>
        <p:nvSpPr>
          <p:cNvPr id="212999" name="Rectangle 7"/>
          <p:cNvSpPr/>
          <p:nvPr/>
        </p:nvSpPr>
        <p:spPr>
          <a:xfrm>
            <a:off x="1295400" y="228600"/>
            <a:ext cx="5943600" cy="579438"/>
          </a:xfrm>
          <a:prstGeom prst="rect">
            <a:avLst/>
          </a:prstGeom>
          <a:noFill/>
          <a:ln w="9525">
            <a:noFill/>
          </a:ln>
        </p:spPr>
        <p:txBody>
          <a:bodyPr>
            <a:spAutoFit/>
          </a:bodyPr>
          <a:lstStyle/>
          <a:p>
            <a:pPr eaLnBrk="1" hangingPunct="1"/>
            <a:r>
              <a:rPr lang="en-US" altLang="en-US" sz="3200" b="1" dirty="0">
                <a:solidFill>
                  <a:srgbClr val="FF3300"/>
                </a:solidFill>
                <a:latin typeface="Times New Roman" panose="02020603050405020304" pitchFamily="18" charset="0"/>
              </a:rPr>
              <a:t>Giới thiệu thêm nhà rông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997"/>
                                        </p:tgtEl>
                                        <p:attrNameLst>
                                          <p:attrName>style.visibility</p:attrName>
                                        </p:attrNameLst>
                                      </p:cBhvr>
                                      <p:to>
                                        <p:strVal val="visible"/>
                                      </p:to>
                                    </p:set>
                                    <p:anim calcmode="lin" valueType="num">
                                      <p:cBhvr additive="base">
                                        <p:cTn id="7" dur="500" fill="hold"/>
                                        <p:tgtEl>
                                          <p:spTgt spid="212997"/>
                                        </p:tgtEl>
                                        <p:attrNameLst>
                                          <p:attrName>ppt_x</p:attrName>
                                        </p:attrNameLst>
                                      </p:cBhvr>
                                      <p:tavLst>
                                        <p:tav tm="0">
                                          <p:val>
                                            <p:strVal val="#ppt_x"/>
                                          </p:val>
                                        </p:tav>
                                        <p:tav tm="100000">
                                          <p:val>
                                            <p:strVal val="#ppt_x"/>
                                          </p:val>
                                        </p:tav>
                                      </p:tavLst>
                                    </p:anim>
                                    <p:anim calcmode="lin" valueType="num">
                                      <p:cBhvr additive="base">
                                        <p:cTn id="8" dur="500" fill="hold"/>
                                        <p:tgtEl>
                                          <p:spTgt spid="2129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12999"/>
                                        </p:tgtEl>
                                        <p:attrNameLst>
                                          <p:attrName>style.visibility</p:attrName>
                                        </p:attrNameLst>
                                      </p:cBhvr>
                                      <p:to>
                                        <p:strVal val="visible"/>
                                      </p:to>
                                    </p:set>
                                    <p:anim calcmode="discrete" valueType="clr">
                                      <p:cBhvr override="childStyle">
                                        <p:cTn id="13" dur="80"/>
                                        <p:tgtEl>
                                          <p:spTgt spid="21299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2999"/>
                                        </p:tgtEl>
                                        <p:attrNameLst>
                                          <p:attrName>fillcolor</p:attrName>
                                        </p:attrNameLst>
                                      </p:cBhvr>
                                      <p:tavLst>
                                        <p:tav tm="0">
                                          <p:val>
                                            <p:clrVal>
                                              <a:schemeClr val="accent2"/>
                                            </p:clrVal>
                                          </p:val>
                                        </p:tav>
                                        <p:tav tm="50000">
                                          <p:val>
                                            <p:clrVal>
                                              <a:schemeClr val="hlink"/>
                                            </p:clrVal>
                                          </p:val>
                                        </p:tav>
                                      </p:tavLst>
                                    </p:anim>
                                    <p:set>
                                      <p:cBhvr>
                                        <p:cTn id="15" dur="80"/>
                                        <p:tgtEl>
                                          <p:spTgt spid="21299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12996"/>
                                        </p:tgtEl>
                                        <p:attrNameLst>
                                          <p:attrName>style.visibility</p:attrName>
                                        </p:attrNameLst>
                                      </p:cBhvr>
                                      <p:to>
                                        <p:strVal val="visible"/>
                                      </p:to>
                                    </p:set>
                                    <p:anim calcmode="discrete" valueType="clr">
                                      <p:cBhvr override="childStyle">
                                        <p:cTn id="20" dur="80"/>
                                        <p:tgtEl>
                                          <p:spTgt spid="21299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12996"/>
                                        </p:tgtEl>
                                        <p:attrNameLst>
                                          <p:attrName>fillcolor</p:attrName>
                                        </p:attrNameLst>
                                      </p:cBhvr>
                                      <p:tavLst>
                                        <p:tav tm="0">
                                          <p:val>
                                            <p:clrVal>
                                              <a:schemeClr val="accent2"/>
                                            </p:clrVal>
                                          </p:val>
                                        </p:tav>
                                        <p:tav tm="50000">
                                          <p:val>
                                            <p:clrVal>
                                              <a:schemeClr val="hlink"/>
                                            </p:clrVal>
                                          </p:val>
                                        </p:tav>
                                      </p:tavLst>
                                    </p:anim>
                                    <p:set>
                                      <p:cBhvr>
                                        <p:cTn id="22" dur="80"/>
                                        <p:tgtEl>
                                          <p:spTgt spid="2129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p:bldP spid="2129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6" name="Picture 6" descr="NHARONG 3"/>
          <p:cNvPicPr>
            <a:picLocks noChangeAspect="1"/>
          </p:cNvPicPr>
          <p:nvPr/>
        </p:nvPicPr>
        <p:blipFill>
          <a:blip r:embed="rId2"/>
          <a:stretch>
            <a:fillRect/>
          </a:stretch>
        </p:blipFill>
        <p:spPr>
          <a:xfrm>
            <a:off x="1295400" y="1447800"/>
            <a:ext cx="6705600" cy="4648200"/>
          </a:xfrm>
          <a:prstGeom prst="rect">
            <a:avLst/>
          </a:prstGeom>
          <a:noFill/>
          <a:ln w="9525">
            <a:noFill/>
          </a:ln>
        </p:spPr>
      </p:pic>
      <p:sp>
        <p:nvSpPr>
          <p:cNvPr id="225287" name="Text Box 7"/>
          <p:cNvSpPr txBox="1"/>
          <p:nvPr/>
        </p:nvSpPr>
        <p:spPr>
          <a:xfrm>
            <a:off x="0" y="152400"/>
            <a:ext cx="8991600" cy="1814830"/>
          </a:xfrm>
          <a:prstGeom prst="rect">
            <a:avLst/>
          </a:prstGeom>
          <a:noFill/>
          <a:ln w="9525">
            <a:noFill/>
          </a:ln>
        </p:spPr>
        <p:txBody>
          <a:bodyPr>
            <a:spAutoFit/>
          </a:bodyPr>
          <a:lstStyle/>
          <a:p>
            <a:pPr algn="ctr" eaLnBrk="1" hangingPunct="1">
              <a:spcBef>
                <a:spcPct val="50000"/>
              </a:spcBef>
            </a:pPr>
            <a:r>
              <a:rPr lang="en-US" altLang="en-US" b="1" u="sng" dirty="0">
                <a:solidFill>
                  <a:srgbClr val="FF0000"/>
                </a:solidFill>
                <a:latin typeface="Times New Roman" panose="02020603050405020304" pitchFamily="18" charset="0"/>
                <a:cs typeface="Times New Roman" panose="02020603050405020304" pitchFamily="18" charset="0"/>
              </a:rPr>
              <a:t>Tập đọc </a:t>
            </a:r>
          </a:p>
          <a:p>
            <a:pPr algn="ctr" eaLnBrk="1" hangingPunct="1">
              <a:spcBef>
                <a:spcPct val="50000"/>
              </a:spcBef>
            </a:pPr>
            <a:r>
              <a:rPr lang="en-US" altLang="en-US" b="1" dirty="0">
                <a:solidFill>
                  <a:srgbClr val="FF0000"/>
                </a:solidFill>
                <a:latin typeface="Times New Roman" panose="02020603050405020304" pitchFamily="18" charset="0"/>
                <a:cs typeface="Times New Roman" panose="02020603050405020304" pitchFamily="18" charset="0"/>
              </a:rPr>
              <a:t>Nh</a:t>
            </a:r>
            <a:r>
              <a:rPr lang="en-US" altLang="en-US" b="1" dirty="0">
                <a:solidFill>
                  <a:srgbClr val="FF0000"/>
                </a:solidFill>
                <a:latin typeface="Times New Roman" panose="02020603050405020304" pitchFamily="18" charset="0"/>
                <a:ea typeface="Times New Roman" panose="02020603050405020304" pitchFamily="18" charset="0"/>
              </a:rPr>
              <a:t>à</a:t>
            </a:r>
            <a:r>
              <a:rPr lang="en-US" altLang="en-US" b="1" dirty="0">
                <a:solidFill>
                  <a:srgbClr val="FF0000"/>
                </a:solidFill>
                <a:latin typeface="Times New Roman" panose="02020603050405020304" pitchFamily="18" charset="0"/>
                <a:cs typeface="Times New Roman" panose="02020603050405020304" pitchFamily="18" charset="0"/>
              </a:rPr>
              <a:t> rông ở Tây Nguyên</a:t>
            </a:r>
          </a:p>
          <a:p>
            <a:pPr algn="ctr" eaLnBrk="1" hangingPunct="1">
              <a:spcBef>
                <a:spcPct val="50000"/>
              </a:spcBef>
            </a:pP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6148" name="Text Box 7"/>
          <p:cNvSpPr txBox="1"/>
          <p:nvPr/>
        </p:nvSpPr>
        <p:spPr>
          <a:xfrm>
            <a:off x="4999990" y="1169035"/>
            <a:ext cx="3602990" cy="460375"/>
          </a:xfrm>
          <a:prstGeom prst="rect">
            <a:avLst/>
          </a:prstGeom>
          <a:noFill/>
          <a:ln w="9525">
            <a:noFill/>
          </a:ln>
        </p:spPr>
        <p:txBody>
          <a:bodyPr wrap="square">
            <a:spAutoFit/>
          </a:bodyPr>
          <a:lstStyle/>
          <a:p>
            <a:pPr eaLnBrk="1" hangingPunct="1">
              <a:spcBef>
                <a:spcPct val="50000"/>
              </a:spcBef>
            </a:pPr>
            <a:r>
              <a:rPr lang="en-US" altLang="en-US" sz="2400" b="1" i="1" dirty="0">
                <a:solidFill>
                  <a:srgbClr val="0000CC"/>
                </a:solidFill>
                <a:cs typeface="Times New Roman" panose="02020603050405020304" pitchFamily="18" charset="0"/>
              </a:rPr>
              <a:t>Theo Nguyễn Văn Huy</a:t>
            </a:r>
            <a:endParaRPr lang="en-US" altLang="en-US" sz="2400" b="1" dirty="0">
              <a:solidFill>
                <a:srgbClr val="0000CC"/>
              </a:solidFill>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286"/>
                                        </p:tgtEl>
                                        <p:attrNameLst>
                                          <p:attrName>style.visibility</p:attrName>
                                        </p:attrNameLst>
                                      </p:cBhvr>
                                      <p:to>
                                        <p:strVal val="visible"/>
                                      </p:to>
                                    </p:set>
                                    <p:anim calcmode="lin" valueType="num">
                                      <p:cBhvr additive="base">
                                        <p:cTn id="7" dur="500" fill="hold"/>
                                        <p:tgtEl>
                                          <p:spTgt spid="225286"/>
                                        </p:tgtEl>
                                        <p:attrNameLst>
                                          <p:attrName>ppt_x</p:attrName>
                                        </p:attrNameLst>
                                      </p:cBhvr>
                                      <p:tavLst>
                                        <p:tav tm="0">
                                          <p:val>
                                            <p:strVal val="#ppt_x"/>
                                          </p:val>
                                        </p:tav>
                                        <p:tav tm="100000">
                                          <p:val>
                                            <p:strVal val="#ppt_x"/>
                                          </p:val>
                                        </p:tav>
                                      </p:tavLst>
                                    </p:anim>
                                    <p:anim calcmode="lin" valueType="num">
                                      <p:cBhvr additive="base">
                                        <p:cTn id="8" dur="500" fill="hold"/>
                                        <p:tgtEl>
                                          <p:spTgt spid="2252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25287"/>
                                        </p:tgtEl>
                                        <p:attrNameLst>
                                          <p:attrName>style.visibility</p:attrName>
                                        </p:attrNameLst>
                                      </p:cBhvr>
                                      <p:to>
                                        <p:strVal val="visible"/>
                                      </p:to>
                                    </p:set>
                                    <p:anim calcmode="discrete" valueType="clr">
                                      <p:cBhvr override="childStyle">
                                        <p:cTn id="13" dur="80"/>
                                        <p:tgtEl>
                                          <p:spTgt spid="22528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25287"/>
                                        </p:tgtEl>
                                        <p:attrNameLst>
                                          <p:attrName>fillcolor</p:attrName>
                                        </p:attrNameLst>
                                      </p:cBhvr>
                                      <p:tavLst>
                                        <p:tav tm="0">
                                          <p:val>
                                            <p:clrVal>
                                              <a:schemeClr val="accent2"/>
                                            </p:clrVal>
                                          </p:val>
                                        </p:tav>
                                        <p:tav tm="50000">
                                          <p:val>
                                            <p:clrVal>
                                              <a:schemeClr val="hlink"/>
                                            </p:clrVal>
                                          </p:val>
                                        </p:tav>
                                      </p:tavLst>
                                    </p:anim>
                                    <p:set>
                                      <p:cBhvr>
                                        <p:cTn id="15" dur="80"/>
                                        <p:tgtEl>
                                          <p:spTgt spid="2252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images (2)"/>
          <p:cNvPicPr>
            <a:picLocks noChangeAspect="1"/>
          </p:cNvPicPr>
          <p:nvPr/>
        </p:nvPicPr>
        <p:blipFill>
          <a:blip r:embed="rId2">
            <a:lum bright="17999"/>
          </a:blip>
          <a:stretch>
            <a:fillRect/>
          </a:stretch>
        </p:blipFill>
        <p:spPr>
          <a:xfrm>
            <a:off x="409575" y="157163"/>
            <a:ext cx="3886200" cy="2857500"/>
          </a:xfrm>
          <a:prstGeom prst="rect">
            <a:avLst/>
          </a:prstGeom>
          <a:noFill/>
          <a:ln w="9525" cap="flat" cmpd="sng">
            <a:solidFill>
              <a:srgbClr val="000000"/>
            </a:solidFill>
            <a:prstDash val="solid"/>
            <a:miter/>
            <a:headEnd type="none" w="med" len="med"/>
            <a:tailEnd type="none" w="med" len="med"/>
          </a:ln>
        </p:spPr>
      </p:pic>
      <p:pic>
        <p:nvPicPr>
          <p:cNvPr id="22531" name="Picture 4" descr="images (4)"/>
          <p:cNvPicPr>
            <a:picLocks noChangeAspect="1"/>
          </p:cNvPicPr>
          <p:nvPr/>
        </p:nvPicPr>
        <p:blipFill>
          <a:blip r:embed="rId3">
            <a:lum bright="17999"/>
          </a:blip>
          <a:stretch>
            <a:fillRect/>
          </a:stretch>
        </p:blipFill>
        <p:spPr>
          <a:xfrm>
            <a:off x="5105400" y="152083"/>
            <a:ext cx="3429000" cy="2857500"/>
          </a:xfrm>
          <a:prstGeom prst="rect">
            <a:avLst/>
          </a:prstGeom>
          <a:noFill/>
          <a:ln w="9525" cap="flat" cmpd="sng">
            <a:solidFill>
              <a:srgbClr val="000000"/>
            </a:solidFill>
            <a:prstDash val="solid"/>
            <a:miter/>
            <a:headEnd type="none" w="med" len="med"/>
            <a:tailEnd type="none" w="med" len="med"/>
          </a:ln>
        </p:spPr>
      </p:pic>
      <p:pic>
        <p:nvPicPr>
          <p:cNvPr id="22532" name="Picture 5" descr="images (5)"/>
          <p:cNvPicPr>
            <a:picLocks noChangeAspect="1"/>
          </p:cNvPicPr>
          <p:nvPr/>
        </p:nvPicPr>
        <p:blipFill>
          <a:blip r:embed="rId4"/>
          <a:stretch>
            <a:fillRect/>
          </a:stretch>
        </p:blipFill>
        <p:spPr>
          <a:xfrm>
            <a:off x="409575" y="3352800"/>
            <a:ext cx="3886200" cy="3048000"/>
          </a:xfrm>
          <a:prstGeom prst="rect">
            <a:avLst/>
          </a:prstGeom>
          <a:noFill/>
          <a:ln w="9525" cap="flat" cmpd="sng">
            <a:solidFill>
              <a:srgbClr val="000000"/>
            </a:solidFill>
            <a:prstDash val="solid"/>
            <a:miter/>
            <a:headEnd type="none" w="med" len="med"/>
            <a:tailEnd type="none" w="med" len="med"/>
          </a:ln>
        </p:spPr>
      </p:pic>
      <p:pic>
        <p:nvPicPr>
          <p:cNvPr id="22533" name="Picture 6" descr="images (11)"/>
          <p:cNvPicPr>
            <a:picLocks noChangeAspect="1"/>
          </p:cNvPicPr>
          <p:nvPr/>
        </p:nvPicPr>
        <p:blipFill>
          <a:blip r:embed="rId5">
            <a:lum bright="35999"/>
          </a:blip>
          <a:stretch>
            <a:fillRect/>
          </a:stretch>
        </p:blipFill>
        <p:spPr>
          <a:xfrm>
            <a:off x="5097463" y="3617913"/>
            <a:ext cx="3546475" cy="2782887"/>
          </a:xfrm>
          <a:prstGeom prst="rect">
            <a:avLst/>
          </a:prstGeom>
          <a:noFill/>
          <a:ln w="9525" cap="flat" cmpd="sng">
            <a:solidFill>
              <a:srgbClr val="000000"/>
            </a:solidFill>
            <a:prstDash val="solid"/>
            <a:miter/>
            <a:headEnd type="none" w="med" len="med"/>
            <a:tailEnd type="none" w="med" len="me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8575" name="AutoShape 143">
            <a:hlinkClick r:id="" action="ppaction://noaction"/>
          </p:cNvPr>
          <p:cNvSpPr/>
          <p:nvPr/>
        </p:nvSpPr>
        <p:spPr>
          <a:xfrm>
            <a:off x="1600200" y="152400"/>
            <a:ext cx="5432425" cy="3224530"/>
          </a:xfrm>
          <a:prstGeom prst="cloudCallout">
            <a:avLst>
              <a:gd name="adj1" fmla="val -42907"/>
              <a:gd name="adj2" fmla="val 80037"/>
            </a:avLst>
          </a:prstGeom>
          <a:solidFill>
            <a:schemeClr val="bg1"/>
          </a:solidFill>
          <a:ln w="12700" cap="flat" cmpd="sng">
            <a:solidFill>
              <a:srgbClr val="1A0597"/>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en-US" sz="2800" b="1" dirty="0">
                <a:solidFill>
                  <a:srgbClr val="800000"/>
                </a:solidFill>
                <a:latin typeface="Times New Roman" panose="02020603050405020304" pitchFamily="18" charset="0"/>
              </a:rPr>
              <a:t>Em có cảm nghĩ gì về nhà rông ở Tây Nguyên?</a:t>
            </a:r>
          </a:p>
        </p:txBody>
      </p:sp>
      <p:pic>
        <p:nvPicPr>
          <p:cNvPr id="18572" name="Picture 140" descr="9"/>
          <p:cNvPicPr>
            <a:picLocks noGrp="1" noChangeAspect="1"/>
          </p:cNvPicPr>
          <p:nvPr>
            <p:ph idx="1"/>
          </p:nvPr>
        </p:nvPicPr>
        <p:blipFill>
          <a:blip r:embed="rId2"/>
          <a:stretch>
            <a:fillRect/>
          </a:stretch>
        </p:blipFill>
        <p:spPr>
          <a:xfrm>
            <a:off x="76200" y="3200400"/>
            <a:ext cx="1794510" cy="291274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575"/>
                                        </p:tgtEl>
                                        <p:attrNameLst>
                                          <p:attrName>style.visibility</p:attrName>
                                        </p:attrNameLst>
                                      </p:cBhvr>
                                      <p:to>
                                        <p:strVal val="visible"/>
                                      </p:to>
                                    </p:set>
                                    <p:anim calcmode="lin" valueType="num">
                                      <p:cBhvr additive="base">
                                        <p:cTn id="7" dur="500" fill="hold"/>
                                        <p:tgtEl>
                                          <p:spTgt spid="18575"/>
                                        </p:tgtEl>
                                        <p:attrNameLst>
                                          <p:attrName>ppt_x</p:attrName>
                                        </p:attrNameLst>
                                      </p:cBhvr>
                                      <p:tavLst>
                                        <p:tav tm="0">
                                          <p:val>
                                            <p:strVal val="#ppt_x"/>
                                          </p:val>
                                        </p:tav>
                                        <p:tav tm="100000">
                                          <p:val>
                                            <p:strVal val="#ppt_x"/>
                                          </p:val>
                                        </p:tav>
                                      </p:tavLst>
                                    </p:anim>
                                    <p:anim calcmode="lin" valueType="num">
                                      <p:cBhvr additive="base">
                                        <p:cTn id="8" dur="500" fill="hold"/>
                                        <p:tgtEl>
                                          <p:spTgt spid="185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8572"/>
                                        </p:tgtEl>
                                        <p:attrNameLst>
                                          <p:attrName>style.visibility</p:attrName>
                                        </p:attrNameLst>
                                      </p:cBhvr>
                                      <p:to>
                                        <p:strVal val="visible"/>
                                      </p:to>
                                    </p:set>
                                    <p:animEffect transition="in" filter="checkerboard(across)">
                                      <p:cBhvr>
                                        <p:cTn id="13" dur="500"/>
                                        <p:tgtEl>
                                          <p:spTgt spid="18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7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4582" name="Rectangle 23"/>
          <p:cNvSpPr/>
          <p:nvPr/>
        </p:nvSpPr>
        <p:spPr>
          <a:xfrm>
            <a:off x="782320" y="2874645"/>
            <a:ext cx="6761480" cy="554355"/>
          </a:xfrm>
          <a:prstGeom prst="rect">
            <a:avLst/>
          </a:prstGeom>
          <a:noFill/>
          <a:ln w="9525">
            <a:noFill/>
          </a:ln>
        </p:spPr>
        <p:txBody>
          <a:bodyPr anchor="ctr" anchorCtr="0"/>
          <a:lstStyle/>
          <a:p>
            <a:pPr algn="ctr" eaLnBrk="1" hangingPunct="1"/>
            <a:endParaRPr lang="en-US" altLang="en-US" sz="3000" b="1" dirty="0">
              <a:solidFill>
                <a:srgbClr val="FF0000"/>
              </a:solidFill>
              <a:latin typeface="Times New Roman" panose="02020603050405020304" pitchFamily="18" charset="0"/>
            </a:endParaRPr>
          </a:p>
        </p:txBody>
      </p:sp>
      <p:sp>
        <p:nvSpPr>
          <p:cNvPr id="7" name="AutoShape 50">
            <a:hlinkClick r:id=""/>
          </p:cNvPr>
          <p:cNvSpPr>
            <a:spLocks noGrp="1" noChangeArrowheads="1"/>
          </p:cNvSpPr>
          <p:nvPr/>
        </p:nvSpPr>
        <p:spPr>
          <a:xfrm>
            <a:off x="140970" y="1156970"/>
            <a:ext cx="8829040" cy="4893310"/>
          </a:xfrm>
          <a:prstGeom prst="horizontalScroll">
            <a:avLst>
              <a:gd name="adj" fmla="val 12500"/>
            </a:avLst>
          </a:prstGeom>
          <a:solidFill>
            <a:srgbClr val="FFFFFF"/>
          </a:solidFill>
          <a:ln w="9525">
            <a:solidFill>
              <a:srgbClr val="990000"/>
            </a:solidFill>
          </a:ln>
        </p:spPr>
        <p:txBody>
          <a:bodyPr vert="horz" wrap="none" lIns="91440" tIns="45720" rIns="91440" bIns="45720" numCol="1" anchor="ctr"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spcBef>
                <a:spcPct val="20000"/>
              </a:spcBef>
              <a:buNone/>
            </a:pPr>
            <a:endParaRPr lang="vi-VN" altLang="en-US" sz="2400" b="1" dirty="0">
              <a:solidFill>
                <a:srgbClr val="140476"/>
              </a:solidFill>
              <a:latin typeface="Times New Roman" panose="02020603050405020304" pitchFamily="18" charset="0"/>
              <a:cs typeface="Times New Roman" panose="02020603050405020304" pitchFamily="18" charset="0"/>
              <a:sym typeface="+mn-ea"/>
            </a:endParaRPr>
          </a:p>
        </p:txBody>
      </p:sp>
      <p:sp>
        <p:nvSpPr>
          <p:cNvPr id="9" name="Text Box 8"/>
          <p:cNvSpPr txBox="1"/>
          <p:nvPr/>
        </p:nvSpPr>
        <p:spPr>
          <a:xfrm rot="16200000">
            <a:off x="4316254" y="-411480"/>
            <a:ext cx="1477328" cy="7927340"/>
          </a:xfrm>
          <a:prstGeom prst="rect">
            <a:avLst/>
          </a:prstGeom>
          <a:noFill/>
        </p:spPr>
        <p:txBody>
          <a:bodyPr vert="eaVert" wrap="square" rtlCol="0">
            <a:spAutoFit/>
          </a:bodyPr>
          <a:lstStyle/>
          <a:p>
            <a:r>
              <a:rPr lang="vi-VN" altLang="en-US" b="1" dirty="0"/>
              <a:t>Nội dung: </a:t>
            </a:r>
            <a:r>
              <a:rPr lang="en-US" b="1" dirty="0">
                <a:sym typeface="+mn-ea"/>
              </a:rPr>
              <a:t> </a:t>
            </a:r>
            <a:r>
              <a:rPr lang="vi-VN" altLang="en-US" dirty="0">
                <a:sym typeface="+mn-ea"/>
              </a:rPr>
              <a:t>Nhà rông ở Tây Nguyên rất độc đáo. Đó là nơi sinh hoạt cộng đồng của buôn làng,nơi thể hiện nét đẹp văn hóa của đồng </a:t>
            </a:r>
            <a:r>
              <a:rPr lang="vi-VN" altLang="en-US" dirty="0" smtClean="0">
                <a:sym typeface="+mn-ea"/>
              </a:rPr>
              <a:t>bào </a:t>
            </a:r>
            <a:r>
              <a:rPr lang="vi-VN" altLang="en-US" dirty="0">
                <a:sym typeface="+mn-ea"/>
              </a:rPr>
              <a:t>Tây Nguyên.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0"/>
          <p:cNvSpPr/>
          <p:nvPr/>
        </p:nvSpPr>
        <p:spPr>
          <a:xfrm>
            <a:off x="2300288" y="458788"/>
            <a:ext cx="4565650" cy="661987"/>
          </a:xfrm>
          <a:prstGeom prst="roundRect">
            <a:avLst>
              <a:gd name="adj" fmla="val 16667"/>
            </a:avLst>
          </a:prstGeom>
          <a:solidFill>
            <a:srgbClr val="FFFF00"/>
          </a:solidFill>
          <a:ln w="12700" cap="flat" cmpd="sng">
            <a:solidFill>
              <a:srgbClr val="FF00FF"/>
            </a:solidFill>
            <a:prstDash val="solid"/>
            <a:headEnd type="none" w="med" len="med"/>
            <a:tailEnd type="none" w="med" len="med"/>
          </a:ln>
          <a:effectLst>
            <a:outerShdw dist="99190" dir="2388334" algn="ctr" rotWithShape="0">
              <a:srgbClr val="333333">
                <a:alpha val="50000"/>
              </a:srgbClr>
            </a:outerShdw>
          </a:effectLst>
        </p:spPr>
        <p:txBody>
          <a:bodyPr wrap="none" anchor="ctr" anchorCtr="0"/>
          <a:lstStyle/>
          <a:p>
            <a:pPr algn="ctr" defTabSz="957580" eaLnBrk="1" hangingPunct="1"/>
            <a:r>
              <a:rPr lang="en-US" altLang="en-US" sz="3600" b="1" dirty="0">
                <a:solidFill>
                  <a:srgbClr val="000099"/>
                </a:solidFill>
                <a:latin typeface="Times New Roman" panose="02020603050405020304" pitchFamily="18" charset="0"/>
              </a:rPr>
              <a:t>Luyện đọc lại</a:t>
            </a:r>
          </a:p>
        </p:txBody>
      </p:sp>
      <p:sp>
        <p:nvSpPr>
          <p:cNvPr id="16" name="TextBox 12">
            <a:hlinkClick r:id="rId2" action="ppaction://hlinkpres?slideindex=6&amp;slidetitle="/>
          </p:cNvPr>
          <p:cNvSpPr txBox="1">
            <a:spLocks noChangeArrowheads="1"/>
          </p:cNvSpPr>
          <p:nvPr/>
        </p:nvSpPr>
        <p:spPr bwMode="auto">
          <a:xfrm>
            <a:off x="0" y="1295400"/>
            <a:ext cx="88392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2400" b="1" dirty="0">
                <a:solidFill>
                  <a:srgbClr val="FF0000"/>
                </a:solidFill>
                <a:latin typeface="Times New Roman" pitchFamily="18" charset="0"/>
              </a:rPr>
              <a:t>    </a:t>
            </a:r>
            <a:r>
              <a:rPr lang="en-US" altLang="vi-VN" sz="2400" b="1" dirty="0" err="1">
                <a:solidFill>
                  <a:srgbClr val="0000FF"/>
                </a:solidFill>
                <a:latin typeface="Times New Roman" pitchFamily="18" charset="0"/>
              </a:rPr>
              <a:t>Nhà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rông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thường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được</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làm</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bằng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các</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loại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gỗ</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bền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chắc</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như</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lim</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gụ</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sến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táu</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Nó</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phải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cao</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để</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đàn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voi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đi</a:t>
            </a:r>
            <a:r>
              <a:rPr lang="en-US" altLang="vi-VN" sz="2400" b="1" dirty="0">
                <a:solidFill>
                  <a:srgbClr val="0000FF"/>
                </a:solidFill>
                <a:latin typeface="Times New Roman" pitchFamily="18" charset="0"/>
              </a:rPr>
              <a:t> qua </a:t>
            </a:r>
            <a:r>
              <a:rPr lang="en-US" altLang="vi-VN" sz="2400" b="1" dirty="0" err="1">
                <a:solidFill>
                  <a:srgbClr val="0000FF"/>
                </a:solidFill>
                <a:latin typeface="Times New Roman" pitchFamily="18" charset="0"/>
              </a:rPr>
              <a:t>mà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không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đụng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sàn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và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khi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múa</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rông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chiêng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trên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sàn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ngọn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giáo</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không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vướng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mái</a:t>
            </a:r>
            <a:r>
              <a:rPr lang="en-US" altLang="vi-VN" sz="2400" b="1" dirty="0">
                <a:solidFill>
                  <a:srgbClr val="0000FF"/>
                </a:solidFill>
                <a:latin typeface="Times New Roman" pitchFamily="18" charset="0"/>
              </a:rPr>
              <a:t>.</a:t>
            </a:r>
          </a:p>
          <a:p>
            <a:pPr eaLnBrk="1" hangingPunct="1"/>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Gian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đầu</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nhà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rông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nơi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thờ</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thần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trên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vách</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treo</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một</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giỏ</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mây</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đựng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hòn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đá</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thần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Đó</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hòn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đá</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mà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già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nhặt</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lấy</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khi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chọn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đất</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lập</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Xung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quanh</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hòn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đá</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thần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người</a:t>
            </a:r>
            <a:r>
              <a:rPr lang="en-US" altLang="vi-VN" sz="2400" b="1" dirty="0">
                <a:solidFill>
                  <a:srgbClr val="0000FF"/>
                </a:solidFill>
                <a:latin typeface="Times New Roman" pitchFamily="18" charset="0"/>
              </a:rPr>
              <a:t> ta </a:t>
            </a:r>
            <a:r>
              <a:rPr lang="en-US" altLang="vi-VN" sz="2400" b="1" dirty="0" err="1">
                <a:solidFill>
                  <a:srgbClr val="0000FF"/>
                </a:solidFill>
                <a:latin typeface="Times New Roman" pitchFamily="18" charset="0"/>
              </a:rPr>
              <a:t>treo</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những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cành</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hoa</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đan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bằng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tre</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vũ</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khí</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nông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cụ</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của</a:t>
            </a:r>
            <a:r>
              <a:rPr lang="en-US" altLang="vi-VN" sz="2400" b="1" dirty="0">
                <a:solidFill>
                  <a:srgbClr val="0000FF"/>
                </a:solidFill>
                <a:latin typeface="Times New Roman" pitchFamily="18" charset="0"/>
              </a:rPr>
              <a:t> cha </a:t>
            </a:r>
            <a:r>
              <a:rPr lang="en-US" altLang="vi-VN" sz="2400" b="1" dirty="0" err="1">
                <a:solidFill>
                  <a:srgbClr val="0000FF"/>
                </a:solidFill>
                <a:latin typeface="Times New Roman" pitchFamily="18" charset="0"/>
              </a:rPr>
              <a:t>ông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truyền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lại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và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chiêng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trống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dùng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khi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cúng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tế</a:t>
            </a:r>
            <a:r>
              <a:rPr lang="en-US" altLang="vi-VN" sz="2400" b="1" dirty="0">
                <a:solidFill>
                  <a:srgbClr val="0000FF"/>
                </a:solidFill>
                <a:latin typeface="Times New Roman" pitchFamily="18" charset="0"/>
              </a:rPr>
              <a:t>.</a:t>
            </a:r>
          </a:p>
          <a:p>
            <a:pPr eaLnBrk="1" hangingPunct="1"/>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Gian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giữa</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với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bếp</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lửa</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trung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tâm</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của</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nhà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rông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Các</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già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thường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họp</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tại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đây</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để</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bàn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những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việc</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lớn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Đây</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cũng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nơi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tiếp</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khách</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của</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làng</a:t>
            </a:r>
            <a:r>
              <a:rPr lang="en-US" altLang="vi-VN" sz="2400" b="1" dirty="0">
                <a:solidFill>
                  <a:srgbClr val="0000FF"/>
                </a:solidFill>
                <a:latin typeface="Times New Roman" pitchFamily="18" charset="0"/>
              </a:rPr>
              <a:t>.</a:t>
            </a:r>
          </a:p>
          <a:p>
            <a:pPr eaLnBrk="1" hangingPunct="1"/>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Từ</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gian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thứ</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ba</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nơi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ngủ</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của</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thanh</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niên</a:t>
            </a:r>
            <a:r>
              <a:rPr lang="en-US" altLang="vi-VN" sz="2400" b="1" dirty="0">
                <a:solidFill>
                  <a:srgbClr val="0000FF"/>
                </a:solidFill>
                <a:latin typeface="Times New Roman" pitchFamily="18" charset="0"/>
              </a:rPr>
              <a:t>. Theo </a:t>
            </a:r>
            <a:r>
              <a:rPr lang="en-US" altLang="vi-VN" sz="2400" b="1" dirty="0" err="1">
                <a:solidFill>
                  <a:srgbClr val="0000FF"/>
                </a:solidFill>
                <a:latin typeface="Times New Roman" pitchFamily="18" charset="0"/>
              </a:rPr>
              <a:t>tập</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quán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của</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nhiều</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dân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tộc</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trai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từ</a:t>
            </a:r>
            <a:r>
              <a:rPr lang="en-US" altLang="vi-VN" sz="2400" b="1" dirty="0">
                <a:solidFill>
                  <a:srgbClr val="0000FF"/>
                </a:solidFill>
                <a:latin typeface="Times New Roman" pitchFamily="18" charset="0"/>
              </a:rPr>
              <a:t> 16 </a:t>
            </a:r>
            <a:r>
              <a:rPr lang="en-US" altLang="vi-VN" sz="2400" b="1" dirty="0" err="1">
                <a:solidFill>
                  <a:srgbClr val="0000FF"/>
                </a:solidFill>
                <a:latin typeface="Times New Roman" pitchFamily="18" charset="0"/>
              </a:rPr>
              <a:t>tuổi</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chưa</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lập</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gia</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đình</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đều</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ngủ</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tập</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trung</a:t>
            </a:r>
            <a:r>
              <a:rPr lang="en-US" altLang="vi-VN" sz="2400" b="1" dirty="0">
                <a:solidFill>
                  <a:srgbClr val="0000FF"/>
                </a:solidFill>
                <a:latin typeface="Times New Roman" pitchFamily="18" charset="0"/>
              </a:rPr>
              <a:t> ở </a:t>
            </a:r>
            <a:r>
              <a:rPr lang="en-US" altLang="vi-VN" sz="2400" b="1" dirty="0" err="1">
                <a:solidFill>
                  <a:srgbClr val="0000FF"/>
                </a:solidFill>
                <a:latin typeface="Times New Roman" pitchFamily="18" charset="0"/>
              </a:rPr>
              <a:t>nhà</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rông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để</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bảo</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vệ</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buôn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làng</a:t>
            </a:r>
            <a:r>
              <a:rPr lang="en-US" altLang="vi-VN" sz="2400" b="1" dirty="0">
                <a:solidFill>
                  <a:srgbClr val="0000FF"/>
                </a:solidFill>
                <a:latin typeface="Times New Roman" pitchFamily="18" charset="0"/>
              </a:rPr>
              <a:t>.</a:t>
            </a:r>
          </a:p>
          <a:p>
            <a:pPr eaLnBrk="1" hangingPunct="1"/>
            <a:r>
              <a:rPr lang="en-US" altLang="vi-VN" sz="2400" b="1" dirty="0">
                <a:solidFill>
                  <a:srgbClr val="FF0000"/>
                </a:solidFill>
                <a:latin typeface="Times New Roman" pitchFamily="18" charset="0"/>
              </a:rPr>
              <a:t>                                                                       Theo </a:t>
            </a:r>
            <a:r>
              <a:rPr lang="en-US" altLang="vi-VN" sz="2400" b="1" dirty="0" err="1">
                <a:solidFill>
                  <a:srgbClr val="FF0000"/>
                </a:solidFill>
                <a:latin typeface="Times New Roman" pitchFamily="18" charset="0"/>
              </a:rPr>
              <a:t>Nguyễn</a:t>
            </a:r>
            <a:r>
              <a:rPr lang="en-US" altLang="vi-VN" sz="2400" b="1" dirty="0">
                <a:solidFill>
                  <a:srgbClr val="FF0000"/>
                </a:solidFill>
                <a:latin typeface="Times New Roman" pitchFamily="18" charset="0"/>
              </a:rPr>
              <a:t> </a:t>
            </a:r>
            <a:r>
              <a:rPr lang="en-US" altLang="vi-VN" sz="2400" b="1" dirty="0" err="1">
                <a:solidFill>
                  <a:srgbClr val="FF0000"/>
                </a:solidFill>
                <a:latin typeface="Times New Roman" pitchFamily="18" charset="0"/>
              </a:rPr>
              <a:t>văn</a:t>
            </a:r>
            <a:r>
              <a:rPr lang="en-US" altLang="vi-VN" sz="2400" b="1" dirty="0">
                <a:solidFill>
                  <a:srgbClr val="FF0000"/>
                </a:solidFill>
                <a:latin typeface="Times New Roman" pitchFamily="18" charset="0"/>
              </a:rPr>
              <a:t> </a:t>
            </a:r>
            <a:r>
              <a:rPr lang="en-US" altLang="vi-VN" sz="2400" b="1" dirty="0" err="1">
                <a:solidFill>
                  <a:srgbClr val="FF0000"/>
                </a:solidFill>
                <a:latin typeface="Times New Roman" pitchFamily="18" charset="0"/>
              </a:rPr>
              <a:t>Huy</a:t>
            </a:r>
            <a:endParaRPr lang="en-US" altLang="vi-VN" sz="2400" b="1" dirty="0">
              <a:solidFill>
                <a:srgbClr val="FF0000"/>
              </a:solidFill>
              <a:latin typeface="Times New Roman" pitchFamily="18" charset="0"/>
            </a:endParaRPr>
          </a:p>
          <a:p>
            <a:pPr eaLnBrk="1" hangingPunct="1"/>
            <a:r>
              <a:rPr lang="en-US" altLang="vi-VN" sz="2400" b="1" dirty="0">
                <a:solidFill>
                  <a:srgbClr val="FF0000"/>
                </a:solidFill>
                <a:latin typeface="Times New Roman" pitchFamily="18" charset="0"/>
              </a:rPr>
              <a:t> </a:t>
            </a:r>
            <a:endParaRPr lang="en-US" altLang="vi-VN" sz="2400" b="1" dirty="0">
              <a:solidFill>
                <a:srgbClr val="0000FF"/>
              </a:solidFill>
              <a:latin typeface="Times New Roman" pitchFamily="18" charset="0"/>
            </a:endParaRPr>
          </a:p>
        </p:txBody>
      </p:sp>
      <p:sp>
        <p:nvSpPr>
          <p:cNvPr id="22" name="Line 16"/>
          <p:cNvSpPr>
            <a:spLocks noChangeShapeType="1"/>
          </p:cNvSpPr>
          <p:nvPr/>
        </p:nvSpPr>
        <p:spPr bwMode="auto">
          <a:xfrm flipH="1">
            <a:off x="2057400" y="5715000"/>
            <a:ext cx="76200" cy="3810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6"/>
          <p:cNvSpPr>
            <a:spLocks noChangeShapeType="1"/>
          </p:cNvSpPr>
          <p:nvPr/>
        </p:nvSpPr>
        <p:spPr bwMode="auto">
          <a:xfrm flipH="1">
            <a:off x="6934200" y="5715000"/>
            <a:ext cx="76200" cy="3810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6"/>
          <p:cNvSpPr>
            <a:spLocks noChangeShapeType="1"/>
          </p:cNvSpPr>
          <p:nvPr/>
        </p:nvSpPr>
        <p:spPr bwMode="auto">
          <a:xfrm flipH="1">
            <a:off x="5181600" y="6019800"/>
            <a:ext cx="76200" cy="3810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6"/>
          <p:cNvSpPr>
            <a:spLocks noChangeShapeType="1"/>
          </p:cNvSpPr>
          <p:nvPr/>
        </p:nvSpPr>
        <p:spPr bwMode="auto">
          <a:xfrm flipH="1">
            <a:off x="5257800" y="6019800"/>
            <a:ext cx="76200" cy="38100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AutoShape 24"/>
          <p:cNvSpPr>
            <a:spLocks noChangeArrowheads="1"/>
          </p:cNvSpPr>
          <p:nvPr/>
        </p:nvSpPr>
        <p:spPr bwMode="gray">
          <a:xfrm rot="10800000" flipV="1">
            <a:off x="0" y="0"/>
            <a:ext cx="3276600" cy="914400"/>
          </a:xfrm>
          <a:prstGeom prst="roundRect">
            <a:avLst>
              <a:gd name="adj" fmla="val 18773"/>
            </a:avLst>
          </a:prstGeom>
          <a:solidFill>
            <a:schemeClr val="accent1"/>
          </a:solidFill>
          <a:ln w="12700" algn="ctr">
            <a:solidFill>
              <a:schemeClr val="hlink"/>
            </a:solidFill>
            <a:round/>
            <a:headEnd/>
            <a:tailEnd/>
          </a:ln>
          <a:effectLst>
            <a:outerShdw dist="99190" dir="2388334" algn="ctr" rotWithShape="0">
              <a:srgbClr val="333333">
                <a:alpha val="50000"/>
              </a:srgbClr>
            </a:outerShdw>
          </a:effectLst>
        </p:spPr>
        <p:txBody>
          <a:bodyPr wrap="none" anchor="ctr"/>
          <a:lstStyle/>
          <a:p>
            <a:pPr algn="ctr" defTabSz="957263" eaLnBrk="1" hangingPunct="1"/>
            <a:r>
              <a:rPr lang="en-US" altLang="vi-VN" sz="3600" b="1">
                <a:solidFill>
                  <a:schemeClr val="tx2"/>
                </a:solidFill>
                <a:latin typeface="Times New Roman" pitchFamily="18" charset="0"/>
              </a:rPr>
              <a:t> Luyện đọc lại</a:t>
            </a:r>
          </a:p>
        </p:txBody>
      </p:sp>
      <p:pic>
        <p:nvPicPr>
          <p:cNvPr id="27" name="Picture 5" descr="NHARO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334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80" name="Picture 7" descr="ANH 10"/>
          <p:cNvPicPr>
            <a:picLocks noChangeAspect="1"/>
          </p:cNvPicPr>
          <p:nvPr/>
        </p:nvPicPr>
        <p:blipFill>
          <a:blip r:embed="rId4">
            <a:lum bright="-12000"/>
          </a:blip>
          <a:stretch>
            <a:fillRect/>
          </a:stretch>
        </p:blipFill>
        <p:spPr>
          <a:xfrm>
            <a:off x="4495800" y="1524000"/>
            <a:ext cx="4648200" cy="5334000"/>
          </a:xfrm>
          <a:prstGeom prst="rect">
            <a:avLst/>
          </a:prstGeom>
          <a:noFill/>
          <a:ln w="9525">
            <a:noFill/>
          </a:ln>
        </p:spPr>
      </p:pic>
      <p:sp>
        <p:nvSpPr>
          <p:cNvPr id="229381" name="Text Box 5"/>
          <p:cNvSpPr txBox="1"/>
          <p:nvPr/>
        </p:nvSpPr>
        <p:spPr>
          <a:xfrm>
            <a:off x="3886200" y="381000"/>
            <a:ext cx="4876800" cy="519113"/>
          </a:xfrm>
          <a:prstGeom prst="rect">
            <a:avLst/>
          </a:prstGeom>
          <a:noFill/>
          <a:ln w="12700">
            <a:noFill/>
          </a:ln>
        </p:spPr>
        <p:txBody>
          <a:bodyPr>
            <a:spAutoFit/>
          </a:bodyPr>
          <a:lstStyle/>
          <a:p>
            <a:pPr eaLnBrk="1" hangingPunct="1">
              <a:spcBef>
                <a:spcPct val="50000"/>
              </a:spcBef>
            </a:pPr>
            <a:r>
              <a:rPr lang="en-US" altLang="en-US" b="1" dirty="0">
                <a:solidFill>
                  <a:srgbClr val="000099"/>
                </a:solidFill>
                <a:latin typeface="Times New Roman" panose="02020603050405020304" pitchFamily="18" charset="0"/>
              </a:rPr>
              <a:t>? Đây là ngôi nhà gì? </a:t>
            </a:r>
          </a:p>
        </p:txBody>
      </p:sp>
      <p:pic>
        <p:nvPicPr>
          <p:cNvPr id="5" name="Phim.wmv">
            <a:hlinkClick r:id="" action="ppaction://media"/>
          </p:cNvPr>
          <p:cNvPicPr>
            <a:picLocks noGrp="1" noRot="1" noChangeAspect="1"/>
          </p:cNvPicPr>
          <p:nvPr>
            <p:ph/>
            <a:videoFile r:link="rId2"/>
            <p:extLst>
              <p:ext uri="{DAA4B4D4-6D71-4841-9C94-3DE7FCFB9230}">
                <p14:media xmlns:p14="http://schemas.microsoft.com/office/powerpoint/2010/main" r:link="rId1"/>
              </p:ext>
            </p:extLst>
          </p:nvPr>
        </p:nvPicPr>
        <p:blipFill>
          <a:blip r:embed="rId5">
            <a:lum bright="17999"/>
          </a:blip>
          <a:srcRect/>
          <a:stretch>
            <a:fillRect/>
          </a:stretch>
        </p:blipFill>
        <p:spPr>
          <a:xfrm>
            <a:off x="0" y="1524000"/>
            <a:ext cx="4495800" cy="5334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additive="base">
                                        <p:cTn id="7" dur="500" fill="hold"/>
                                        <p:tgtEl>
                                          <p:spTgt spid="229380"/>
                                        </p:tgtEl>
                                        <p:attrNameLst>
                                          <p:attrName>ppt_x</p:attrName>
                                        </p:attrNameLst>
                                      </p:cBhvr>
                                      <p:tavLst>
                                        <p:tav tm="0">
                                          <p:val>
                                            <p:strVal val="#ppt_x"/>
                                          </p:val>
                                        </p:tav>
                                        <p:tav tm="100000">
                                          <p:val>
                                            <p:strVal val="#ppt_x"/>
                                          </p:val>
                                        </p:tav>
                                      </p:tavLst>
                                    </p:anim>
                                    <p:anim calcmode="lin" valueType="num">
                                      <p:cBhvr additive="base">
                                        <p:cTn id="8" dur="500" fill="hold"/>
                                        <p:tgtEl>
                                          <p:spTgt spid="2293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29381"/>
                                        </p:tgtEl>
                                        <p:attrNameLst>
                                          <p:attrName>style.visibility</p:attrName>
                                        </p:attrNameLst>
                                      </p:cBhvr>
                                      <p:to>
                                        <p:strVal val="visible"/>
                                      </p:to>
                                    </p:set>
                                    <p:anim calcmode="discrete" valueType="clr">
                                      <p:cBhvr override="childStyle">
                                        <p:cTn id="13" dur="80"/>
                                        <p:tgtEl>
                                          <p:spTgt spid="22938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29381"/>
                                        </p:tgtEl>
                                        <p:attrNameLst>
                                          <p:attrName>fillcolor</p:attrName>
                                        </p:attrNameLst>
                                      </p:cBhvr>
                                      <p:tavLst>
                                        <p:tav tm="0">
                                          <p:val>
                                            <p:clrVal>
                                              <a:schemeClr val="accent2"/>
                                            </p:clrVal>
                                          </p:val>
                                        </p:tav>
                                        <p:tav tm="50000">
                                          <p:val>
                                            <p:clrVal>
                                              <a:schemeClr val="hlink"/>
                                            </p:clrVal>
                                          </p:val>
                                        </p:tav>
                                      </p:tavLst>
                                    </p:anim>
                                    <p:set>
                                      <p:cBhvr>
                                        <p:cTn id="15" dur="80"/>
                                        <p:tgtEl>
                                          <p:spTgt spid="229381"/>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2"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2293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WordArt 4" descr="Narrow vertical"/>
          <p:cNvSpPr>
            <a:spLocks noChangeArrowheads="1" noChangeShapeType="1" noTextEdit="1"/>
          </p:cNvSpPr>
          <p:nvPr/>
        </p:nvSpPr>
        <p:spPr bwMode="auto">
          <a:xfrm>
            <a:off x="1905000" y="1066800"/>
            <a:ext cx="5486400" cy="1295400"/>
          </a:xfrm>
          <a:prstGeom prst="rect">
            <a:avLst/>
          </a:prstGeom>
        </p:spPr>
        <p:txBody>
          <a:bodyPr wrap="none" fromWordArt="1">
            <a:prstTxWarp prst="textCurveUp">
              <a:avLst>
                <a:gd name="adj" fmla="val 40356"/>
              </a:avLst>
            </a:prstTxWarp>
          </a:bodyPr>
          <a:lstStyle/>
          <a:p>
            <a:pPr algn="ctr"/>
            <a:r>
              <a:rPr lang="en-US" sz="3600" b="1" kern="1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alpha val="79999"/>
                    </a:srgbClr>
                  </a:outerShdw>
                </a:effectLst>
                <a:latin typeface="Times New Roman"/>
                <a:cs typeface="Times New Roman"/>
              </a:rPr>
              <a:t>Củng cố</a:t>
            </a:r>
          </a:p>
        </p:txBody>
      </p:sp>
      <p:pic>
        <p:nvPicPr>
          <p:cNvPr id="5" name="Picture 5" descr="butterflies_flowers_md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utterflies_flowers_md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7150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838200" y="2438400"/>
            <a:ext cx="8305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vi-VN" sz="3600" b="1">
                <a:solidFill>
                  <a:srgbClr val="0000FF"/>
                </a:solidFill>
                <a:latin typeface="Times New Roman" pitchFamily="18" charset="0"/>
              </a:rPr>
              <a:t>Sau khi học xong bài tập đọc, em có cảm nghĩ gì về  vùng đất Tây Nguyên của Tổ quốc?</a:t>
            </a:r>
            <a:r>
              <a:rPr lang="en-US" altLang="vi-VN" sz="3200" b="1">
                <a:solidFill>
                  <a:srgbClr val="0000FF"/>
                </a:solidFill>
                <a:latin typeface="Times New Roman" pitchFamily="18" charset="0"/>
              </a:rPr>
              <a:t>                                  </a:t>
            </a:r>
          </a:p>
        </p:txBody>
      </p:sp>
      <p:sp>
        <p:nvSpPr>
          <p:cNvPr id="8" name="Rectangle 8"/>
          <p:cNvSpPr>
            <a:spLocks noChangeArrowheads="1"/>
          </p:cNvSpPr>
          <p:nvPr/>
        </p:nvSpPr>
        <p:spPr bwMode="auto">
          <a:xfrm>
            <a:off x="762000" y="4343400"/>
            <a:ext cx="8153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vi-VN" sz="3600" b="1">
                <a:solidFill>
                  <a:srgbClr val="0000FF"/>
                </a:solidFill>
                <a:latin typeface="Times New Roman" pitchFamily="18" charset="0"/>
              </a:rPr>
              <a:t>Đối với các dân tộc anh em trên khắp đất nước ta, các em cần có thái độ như thế nào?</a:t>
            </a:r>
            <a:r>
              <a:rPr lang="en-US" altLang="vi-VN" sz="3200" b="1">
                <a:solidFill>
                  <a:srgbClr val="0000FF"/>
                </a:solidFill>
                <a:latin typeface="Times New Roman" pitchFamily="18" charset="0"/>
              </a:rPr>
              <a:t>                                  </a:t>
            </a:r>
          </a:p>
        </p:txBody>
      </p:sp>
      <p:sp>
        <p:nvSpPr>
          <p:cNvPr id="9" name="Oval 22"/>
          <p:cNvSpPr>
            <a:spLocks noChangeArrowheads="1"/>
          </p:cNvSpPr>
          <p:nvPr/>
        </p:nvSpPr>
        <p:spPr bwMode="auto">
          <a:xfrm>
            <a:off x="0" y="2667000"/>
            <a:ext cx="609600" cy="609600"/>
          </a:xfrm>
          <a:prstGeom prst="ellipse">
            <a:avLst/>
          </a:prstGeom>
          <a:solidFill>
            <a:schemeClr val="tx1"/>
          </a:solidFill>
          <a:ln w="12700">
            <a:solidFill>
              <a:schemeClr val="tx1"/>
            </a:solidFill>
            <a:round/>
            <a:headEnd/>
            <a:tailEnd/>
          </a:ln>
        </p:spPr>
        <p:txBody>
          <a:bodyPr wrap="none" anchor="ctr"/>
          <a:lstStyle/>
          <a:p>
            <a:pPr algn="ctr"/>
            <a:r>
              <a:rPr lang="en-US" altLang="vi-VN" sz="3600" b="1">
                <a:solidFill>
                  <a:srgbClr val="FF0000"/>
                </a:solidFill>
                <a:latin typeface="Times New Roman" pitchFamily="18" charset="0"/>
              </a:rPr>
              <a:t>?</a:t>
            </a:r>
          </a:p>
        </p:txBody>
      </p:sp>
      <p:sp>
        <p:nvSpPr>
          <p:cNvPr id="10" name="Oval 22"/>
          <p:cNvSpPr>
            <a:spLocks noChangeArrowheads="1"/>
          </p:cNvSpPr>
          <p:nvPr/>
        </p:nvSpPr>
        <p:spPr bwMode="auto">
          <a:xfrm>
            <a:off x="0" y="4495800"/>
            <a:ext cx="609600" cy="609600"/>
          </a:xfrm>
          <a:prstGeom prst="ellipse">
            <a:avLst/>
          </a:prstGeom>
          <a:solidFill>
            <a:schemeClr val="tx1"/>
          </a:solidFill>
          <a:ln w="12700">
            <a:solidFill>
              <a:schemeClr val="tx1"/>
            </a:solidFill>
            <a:round/>
            <a:headEnd/>
            <a:tailEnd/>
          </a:ln>
        </p:spPr>
        <p:txBody>
          <a:bodyPr wrap="none" anchor="ctr"/>
          <a:lstStyle/>
          <a:p>
            <a:pPr algn="ctr"/>
            <a:r>
              <a:rPr lang="en-US" altLang="vi-VN" sz="3600" b="1">
                <a:solidFill>
                  <a:srgbClr val="FF0000"/>
                </a:solidFill>
                <a:latin typeface="Times New Roman" pitchFamily="18" charset="0"/>
              </a:rPr>
              <a:t>?</a:t>
            </a:r>
          </a:p>
        </p:txBody>
      </p:sp>
      <p:pic>
        <p:nvPicPr>
          <p:cNvPr id="11" name="Picture 5" descr="NHARONG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0"/>
            <a:ext cx="1447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butterflies_flowers_md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7150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butterflies_flowers_md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7150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butterflies_flowers_md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7150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butterflies_flowers_md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7150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419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edg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304800" y="2743200"/>
            <a:ext cx="8458200" cy="3048000"/>
          </a:xfrm>
        </p:spPr>
        <p:txBody>
          <a:bodyPr/>
          <a:lstStyle/>
          <a:p>
            <a:pPr eaLnBrk="1" hangingPunct="1">
              <a:buFontTx/>
              <a:buNone/>
            </a:pPr>
            <a:r>
              <a:rPr lang="en-US" altLang="vi-VN" sz="4400" b="1" smtClean="0">
                <a:latin typeface="Times New Roman" pitchFamily="18" charset="0"/>
                <a:cs typeface="Times New Roman" pitchFamily="18" charset="0"/>
              </a:rPr>
              <a:t>             Các em đọc lại bài</a:t>
            </a:r>
          </a:p>
        </p:txBody>
      </p:sp>
      <p:sp>
        <p:nvSpPr>
          <p:cNvPr id="29699" name="WordArt 4"/>
          <p:cNvSpPr>
            <a:spLocks noChangeArrowheads="1" noChangeShapeType="1" noTextEdit="1"/>
          </p:cNvSpPr>
          <p:nvPr/>
        </p:nvSpPr>
        <p:spPr bwMode="auto">
          <a:xfrm>
            <a:off x="1219200" y="990600"/>
            <a:ext cx="5486400" cy="1752600"/>
          </a:xfrm>
          <a:prstGeom prst="rect">
            <a:avLst/>
          </a:prstGeom>
        </p:spPr>
        <p:txBody>
          <a:bodyPr wrap="none" fromWordArt="1">
            <a:prstTxWarp prst="textCascadeUp">
              <a:avLst>
                <a:gd name="adj" fmla="val 60185"/>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Dặn dò</a:t>
            </a:r>
          </a:p>
        </p:txBody>
      </p:sp>
      <p:sp>
        <p:nvSpPr>
          <p:cNvPr id="29700" name="WordArt 5" descr="Narrow vertical"/>
          <p:cNvSpPr>
            <a:spLocks noChangeArrowheads="1" noChangeShapeType="1" noTextEdit="1"/>
          </p:cNvSpPr>
          <p:nvPr/>
        </p:nvSpPr>
        <p:spPr bwMode="auto">
          <a:xfrm>
            <a:off x="2362200" y="3657600"/>
            <a:ext cx="4114800" cy="2057400"/>
          </a:xfrm>
          <a:prstGeom prst="rect">
            <a:avLst/>
          </a:prstGeom>
        </p:spPr>
        <p:txBody>
          <a:bodyPr wrap="none" fromWordArt="1">
            <a:prstTxWarp prst="textCurveUp">
              <a:avLst>
                <a:gd name="adj" fmla="val 40356"/>
              </a:avLst>
            </a:prstTxWarp>
          </a:bodyPr>
          <a:lstStyle/>
          <a:p>
            <a:pPr algn="ctr"/>
            <a:endParaRPr lang="en-US" sz="3600" b="1" kern="1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alpha val="79999"/>
                  </a:srgbClr>
                </a:outerShdw>
              </a:effectLst>
              <a:latin typeface="Times New Roman"/>
              <a:cs typeface="Times New Roman"/>
            </a:endParaRPr>
          </a:p>
        </p:txBody>
      </p:sp>
      <p:pic>
        <p:nvPicPr>
          <p:cNvPr id="29701" name="Picture 7" descr="butterflies_flowers_md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00"/>
            <a:ext cx="1371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0704170111472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91000"/>
            <a:ext cx="2438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1" descr="0704170111472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267200"/>
            <a:ext cx="1905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5" descr="NHARONG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00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6" descr="butterflies_flowers_md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6" descr="butterflies_flowers_md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486400"/>
            <a:ext cx="129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0946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8" name="il_fi" descr="http://data.sinhvienit.net/2011/T07/img/SinhVienIT.Net---images47512-vn22-2.jpg"/>
          <p:cNvPicPr>
            <a:picLocks noGrp="1" noChangeAspect="1"/>
          </p:cNvPicPr>
          <p:nvPr>
            <p:ph idx="1"/>
          </p:nvPr>
        </p:nvPicPr>
        <p:blipFill>
          <a:blip r:embed="rId2" r:link="rId3">
            <a:lum bright="-23999"/>
          </a:blip>
          <a:srcRect/>
          <a:stretch>
            <a:fillRect/>
          </a:stretch>
        </p:blipFill>
        <p:spPr>
          <a:xfrm>
            <a:off x="0" y="1295400"/>
            <a:ext cx="4191000" cy="5562600"/>
          </a:xfrm>
        </p:spPr>
      </p:pic>
      <p:pic>
        <p:nvPicPr>
          <p:cNvPr id="246792" name="Picture 8"/>
          <p:cNvPicPr>
            <a:picLocks noChangeAspect="1"/>
          </p:cNvPicPr>
          <p:nvPr/>
        </p:nvPicPr>
        <p:blipFill>
          <a:blip r:embed="rId4">
            <a:lum bright="-12000"/>
          </a:blip>
          <a:stretch>
            <a:fillRect/>
          </a:stretch>
        </p:blipFill>
        <p:spPr>
          <a:xfrm>
            <a:off x="4191000" y="1295400"/>
            <a:ext cx="4953000" cy="5562600"/>
          </a:xfrm>
          <a:prstGeom prst="rect">
            <a:avLst/>
          </a:prstGeom>
          <a:noFill/>
          <a:ln w="12700">
            <a:noFill/>
          </a:ln>
        </p:spPr>
      </p:pic>
      <p:pic>
        <p:nvPicPr>
          <p:cNvPr id="3076" name="Picture 9" descr="sun14[1]"/>
          <p:cNvPicPr>
            <a:picLocks noChangeAspect="1"/>
          </p:cNvPicPr>
          <p:nvPr/>
        </p:nvPicPr>
        <p:blipFill>
          <a:blip r:embed="rId5"/>
          <a:stretch>
            <a:fillRect/>
          </a:stretch>
        </p:blipFill>
        <p:spPr>
          <a:xfrm>
            <a:off x="7772400" y="0"/>
            <a:ext cx="1371600" cy="1295400"/>
          </a:xfrm>
          <a:prstGeom prst="rect">
            <a:avLst/>
          </a:prstGeom>
          <a:noFill/>
          <a:ln w="9525">
            <a:noFill/>
          </a:ln>
        </p:spPr>
      </p:pic>
      <p:sp>
        <p:nvSpPr>
          <p:cNvPr id="3077" name="Rectangle 1"/>
          <p:cNvSpPr/>
          <p:nvPr/>
        </p:nvSpPr>
        <p:spPr>
          <a:xfrm>
            <a:off x="1676400" y="46038"/>
            <a:ext cx="4572000" cy="523875"/>
          </a:xfrm>
          <a:prstGeom prst="rect">
            <a:avLst/>
          </a:prstGeom>
          <a:noFill/>
          <a:ln w="9525">
            <a:noFill/>
          </a:ln>
        </p:spPr>
        <p:txBody>
          <a:bodyPr>
            <a:spAutoFit/>
          </a:bodyPr>
          <a:lstStyle/>
          <a:p>
            <a:pPr algn="ctr" eaLnBrk="1" hangingPunct="1">
              <a:spcBef>
                <a:spcPct val="50000"/>
              </a:spcBef>
            </a:pPr>
            <a:r>
              <a:rPr lang="en-US" altLang="en-US" b="1" dirty="0">
                <a:solidFill>
                  <a:srgbClr val="FF0000"/>
                </a:solidFill>
                <a:latin typeface="Times New Roman" panose="02020603050405020304" pitchFamily="18" charset="0"/>
                <a:cs typeface="Times New Roman" panose="02020603050405020304" pitchFamily="18" charset="0"/>
              </a:rPr>
              <a:t>Nh</a:t>
            </a:r>
            <a:r>
              <a:rPr lang="en-US" altLang="en-US" b="1" dirty="0">
                <a:solidFill>
                  <a:srgbClr val="FF0000"/>
                </a:solidFill>
                <a:latin typeface="Times New Roman" panose="02020603050405020304" pitchFamily="18" charset="0"/>
                <a:ea typeface="Times New Roman" panose="02020603050405020304" pitchFamily="18" charset="0"/>
              </a:rPr>
              <a:t>à</a:t>
            </a:r>
            <a:r>
              <a:rPr lang="en-US" altLang="en-US" b="1" dirty="0">
                <a:solidFill>
                  <a:srgbClr val="FF0000"/>
                </a:solidFill>
                <a:latin typeface="Times New Roman" panose="02020603050405020304" pitchFamily="18" charset="0"/>
                <a:cs typeface="Times New Roman" panose="02020603050405020304" pitchFamily="18" charset="0"/>
              </a:rPr>
              <a:t> rông ở Tây Nguyên</a:t>
            </a:r>
            <a:endParaRPr lang="en-US" altLang="en-US"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788"/>
                                        </p:tgtEl>
                                        <p:attrNameLst>
                                          <p:attrName>style.visibility</p:attrName>
                                        </p:attrNameLst>
                                      </p:cBhvr>
                                      <p:to>
                                        <p:strVal val="visible"/>
                                      </p:to>
                                    </p:set>
                                    <p:anim calcmode="lin" valueType="num">
                                      <p:cBhvr additive="base">
                                        <p:cTn id="7" dur="500" fill="hold"/>
                                        <p:tgtEl>
                                          <p:spTgt spid="246788"/>
                                        </p:tgtEl>
                                        <p:attrNameLst>
                                          <p:attrName>ppt_x</p:attrName>
                                        </p:attrNameLst>
                                      </p:cBhvr>
                                      <p:tavLst>
                                        <p:tav tm="0">
                                          <p:val>
                                            <p:strVal val="#ppt_x"/>
                                          </p:val>
                                        </p:tav>
                                        <p:tav tm="100000">
                                          <p:val>
                                            <p:strVal val="#ppt_x"/>
                                          </p:val>
                                        </p:tav>
                                      </p:tavLst>
                                    </p:anim>
                                    <p:anim calcmode="lin" valueType="num">
                                      <p:cBhvr additive="base">
                                        <p:cTn id="8" dur="500" fill="hold"/>
                                        <p:tgtEl>
                                          <p:spTgt spid="2467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6792"/>
                                        </p:tgtEl>
                                        <p:attrNameLst>
                                          <p:attrName>style.visibility</p:attrName>
                                        </p:attrNameLst>
                                      </p:cBhvr>
                                      <p:to>
                                        <p:strVal val="visible"/>
                                      </p:to>
                                    </p:set>
                                    <p:anim calcmode="lin" valueType="num">
                                      <p:cBhvr additive="base">
                                        <p:cTn id="13" dur="500" fill="hold"/>
                                        <p:tgtEl>
                                          <p:spTgt spid="246792"/>
                                        </p:tgtEl>
                                        <p:attrNameLst>
                                          <p:attrName>ppt_x</p:attrName>
                                        </p:attrNameLst>
                                      </p:cBhvr>
                                      <p:tavLst>
                                        <p:tav tm="0">
                                          <p:val>
                                            <p:strVal val="#ppt_x"/>
                                          </p:val>
                                        </p:tav>
                                        <p:tav tm="100000">
                                          <p:val>
                                            <p:strVal val="#ppt_x"/>
                                          </p:val>
                                        </p:tav>
                                      </p:tavLst>
                                    </p:anim>
                                    <p:anim calcmode="lin" valueType="num">
                                      <p:cBhvr additive="base">
                                        <p:cTn id="14" dur="500" fill="hold"/>
                                        <p:tgtEl>
                                          <p:spTgt spid="2467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4"/>
          <p:cNvSpPr>
            <a:spLocks noChangeArrowheads="1"/>
          </p:cNvSpPr>
          <p:nvPr/>
        </p:nvSpPr>
        <p:spPr bwMode="auto">
          <a:xfrm>
            <a:off x="2895600" y="838200"/>
            <a:ext cx="419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altLang="vi-VN" sz="2800" b="1">
                <a:solidFill>
                  <a:srgbClr val="FF0000"/>
                </a:solidFill>
                <a:latin typeface="Times New Roman" pitchFamily="18" charset="0"/>
              </a:rPr>
              <a:t>Nhà rông ở Tây Nguyên</a:t>
            </a:r>
            <a:r>
              <a:rPr lang="en-US" altLang="vi-VN" sz="2800" b="1" i="1">
                <a:solidFill>
                  <a:srgbClr val="0000FF"/>
                </a:solidFill>
                <a:latin typeface="Times New Roman" pitchFamily="18" charset="0"/>
              </a:rPr>
              <a:t> </a:t>
            </a:r>
            <a:r>
              <a:rPr lang="en-US" altLang="vi-VN" sz="2800" b="1" i="1">
                <a:solidFill>
                  <a:srgbClr val="3333CC"/>
                </a:solidFill>
                <a:latin typeface="Times New Roman" pitchFamily="18" charset="0"/>
              </a:rPr>
              <a:t>                                   </a:t>
            </a:r>
            <a:endParaRPr lang="en-US" altLang="vi-VN" sz="2400" b="1" i="1">
              <a:solidFill>
                <a:srgbClr val="3333CC"/>
              </a:solidFill>
              <a:latin typeface="Times New Roman" pitchFamily="18" charset="0"/>
            </a:endParaRPr>
          </a:p>
        </p:txBody>
      </p:sp>
      <p:sp>
        <p:nvSpPr>
          <p:cNvPr id="5" name="Text Box 7"/>
          <p:cNvSpPr txBox="1">
            <a:spLocks noChangeArrowheads="1"/>
          </p:cNvSpPr>
          <p:nvPr/>
        </p:nvSpPr>
        <p:spPr bwMode="auto">
          <a:xfrm>
            <a:off x="3352800" y="5181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2400" b="1">
              <a:solidFill>
                <a:srgbClr val="0000CC"/>
              </a:solidFill>
              <a:latin typeface="Times New Roman" pitchFamily="18" charset="0"/>
            </a:endParaRPr>
          </a:p>
        </p:txBody>
      </p:sp>
      <p:sp>
        <p:nvSpPr>
          <p:cNvPr id="6" name="TextBox 12">
            <a:hlinkClick r:id="rId2" action="ppaction://hlinkpres?slideindex=6&amp;slidetitle="/>
          </p:cNvPr>
          <p:cNvSpPr txBox="1">
            <a:spLocks noChangeArrowheads="1"/>
          </p:cNvSpPr>
          <p:nvPr/>
        </p:nvSpPr>
        <p:spPr bwMode="auto">
          <a:xfrm>
            <a:off x="0" y="121920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2400" b="1">
                <a:solidFill>
                  <a:srgbClr val="FF0000"/>
                </a:solidFill>
                <a:latin typeface="Times New Roman" pitchFamily="18" charset="0"/>
              </a:rPr>
              <a:t>    </a:t>
            </a:r>
            <a:r>
              <a:rPr lang="en-US" altLang="vi-VN" sz="2400" b="1">
                <a:solidFill>
                  <a:srgbClr val="0000FF"/>
                </a:solidFill>
                <a:latin typeface="Times New Roman" pitchFamily="18" charset="0"/>
              </a:rPr>
              <a:t>Nhà rông thường được làm bằng các loại gỗ bền chắc như lim, gụ, sến, táu. Nó phải cao để đàn voi đi qua mà không đụng sàn và khi múa rông chiêng trên sàn, ngọn giáo không vướng mái.</a:t>
            </a:r>
          </a:p>
          <a:p>
            <a:pPr eaLnBrk="1" hangingPunct="1"/>
            <a:r>
              <a:rPr lang="en-US" altLang="vi-VN" sz="2400" b="1">
                <a:solidFill>
                  <a:srgbClr val="0000FF"/>
                </a:solidFill>
                <a:latin typeface="Times New Roman" pitchFamily="18" charset="0"/>
              </a:rPr>
              <a:t>    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cúng tế.</a:t>
            </a:r>
          </a:p>
          <a:p>
            <a:pPr eaLnBrk="1" hangingPunct="1"/>
            <a:r>
              <a:rPr lang="en-US" altLang="vi-VN" sz="2400" b="1">
                <a:solidFill>
                  <a:srgbClr val="0000FF"/>
                </a:solidFill>
                <a:latin typeface="Times New Roman" pitchFamily="18" charset="0"/>
              </a:rPr>
              <a:t>    Gian giữa với bếp lửa là trung tâm của nhà rông. Các già làng thường họp tại đây để bàn những việc lớn. Đây cũng là nơi tiếp khách của làng.</a:t>
            </a:r>
          </a:p>
          <a:p>
            <a:pPr eaLnBrk="1" hangingPunct="1"/>
            <a:r>
              <a:rPr lang="en-US" altLang="vi-VN" sz="2400" b="1">
                <a:solidFill>
                  <a:srgbClr val="0000FF"/>
                </a:solidFill>
                <a:latin typeface="Times New Roman" pitchFamily="18" charset="0"/>
              </a:rPr>
              <a:t>    Từ gian thứ ba là nơi ngủ của thanh niên. Theo tập quán của nhiều dân tộc, trai làng từ 16 tuổi chưa lập gia đình đều ngủ tập trung ở nhà rông để bảo vệ buôn làng.</a:t>
            </a:r>
          </a:p>
          <a:p>
            <a:pPr eaLnBrk="1" hangingPunct="1"/>
            <a:r>
              <a:rPr lang="en-US" altLang="vi-VN" sz="2400" b="1">
                <a:solidFill>
                  <a:srgbClr val="FF0000"/>
                </a:solidFill>
                <a:latin typeface="Times New Roman" pitchFamily="18" charset="0"/>
              </a:rPr>
              <a:t>                                                                       Theo Nguyễn văn Huy</a:t>
            </a:r>
          </a:p>
          <a:p>
            <a:pPr eaLnBrk="1" hangingPunct="1"/>
            <a:r>
              <a:rPr lang="en-US" altLang="vi-VN" sz="2400" b="1">
                <a:solidFill>
                  <a:srgbClr val="FF0000"/>
                </a:solidFill>
                <a:latin typeface="Times New Roman" pitchFamily="18" charset="0"/>
              </a:rPr>
              <a:t> </a:t>
            </a:r>
            <a:endParaRPr lang="en-US" altLang="vi-VN" sz="2400" b="1">
              <a:solidFill>
                <a:srgbClr val="0000FF"/>
              </a:solidFill>
              <a:latin typeface="Times New Roman" pitchFamily="18" charset="0"/>
            </a:endParaRPr>
          </a:p>
        </p:txBody>
      </p:sp>
      <p:pic>
        <p:nvPicPr>
          <p:cNvPr id="7" name="Picture 5" descr="NHARO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334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2051050" y="63500"/>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a:solidFill>
                  <a:srgbClr val="0000FF"/>
                </a:solidFill>
                <a:latin typeface="Times New Roman" pitchFamily="18" charset="0"/>
                <a:cs typeface="Times New Roman" pitchFamily="18" charset="0"/>
              </a:rPr>
              <a:t>Thứ tư ngày 15 tháng 12 năm 2021</a:t>
            </a:r>
          </a:p>
          <a:p>
            <a:pPr algn="ctr"/>
            <a:r>
              <a:rPr lang="vi-VN" sz="2400" b="1">
                <a:solidFill>
                  <a:srgbClr val="0000FF"/>
                </a:solidFill>
                <a:latin typeface="Times New Roman" pitchFamily="18" charset="0"/>
                <a:cs typeface="Times New Roman" pitchFamily="18" charset="0"/>
              </a:rPr>
              <a:t>TẬP ĐỌC</a:t>
            </a:r>
            <a:endParaRPr lang="en-US" sz="24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713270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5"/>
          <p:cNvPicPr>
            <a:picLocks noChangeAspect="1"/>
          </p:cNvPicPr>
          <p:nvPr/>
        </p:nvPicPr>
        <p:blipFill>
          <a:blip r:embed="rId2">
            <a:lum bright="17999"/>
          </a:blip>
          <a:stretch>
            <a:fillRect/>
          </a:stretch>
        </p:blipFill>
        <p:spPr>
          <a:xfrm>
            <a:off x="42545" y="-357505"/>
            <a:ext cx="8959215" cy="6858000"/>
          </a:xfrm>
          <a:prstGeom prst="rect">
            <a:avLst/>
          </a:prstGeom>
          <a:noFill/>
          <a:ln w="9525">
            <a:noFill/>
          </a:ln>
        </p:spPr>
      </p:pic>
      <p:pic>
        <p:nvPicPr>
          <p:cNvPr id="6147" name="Picture 3" descr="sun14[1]"/>
          <p:cNvPicPr>
            <a:picLocks noChangeAspect="1"/>
          </p:cNvPicPr>
          <p:nvPr/>
        </p:nvPicPr>
        <p:blipFill>
          <a:blip r:embed="rId3"/>
          <a:stretch>
            <a:fillRect/>
          </a:stretch>
        </p:blipFill>
        <p:spPr>
          <a:xfrm>
            <a:off x="7620000" y="0"/>
            <a:ext cx="1524000" cy="1524000"/>
          </a:xfrm>
          <a:prstGeom prst="rect">
            <a:avLst/>
          </a:prstGeom>
          <a:noFill/>
          <a:ln w="9525">
            <a:noFill/>
          </a:ln>
        </p:spPr>
      </p:pic>
      <p:sp>
        <p:nvSpPr>
          <p:cNvPr id="6148" name="Text Box 7"/>
          <p:cNvSpPr txBox="1"/>
          <p:nvPr/>
        </p:nvSpPr>
        <p:spPr>
          <a:xfrm>
            <a:off x="4957445" y="808990"/>
            <a:ext cx="3729355" cy="460375"/>
          </a:xfrm>
          <a:prstGeom prst="rect">
            <a:avLst/>
          </a:prstGeom>
          <a:noFill/>
          <a:ln w="9525">
            <a:noFill/>
          </a:ln>
        </p:spPr>
        <p:txBody>
          <a:bodyPr wrap="square">
            <a:spAutoFit/>
          </a:bodyPr>
          <a:lstStyle/>
          <a:p>
            <a:pPr eaLnBrk="1" hangingPunct="1">
              <a:spcBef>
                <a:spcPct val="50000"/>
              </a:spcBef>
            </a:pPr>
            <a:r>
              <a:rPr lang="en-US" altLang="en-US" sz="2400" b="1" i="1" dirty="0">
                <a:solidFill>
                  <a:srgbClr val="0000CC"/>
                </a:solidFill>
                <a:cs typeface="Times New Roman" panose="02020603050405020304" pitchFamily="18" charset="0"/>
              </a:rPr>
              <a:t>Theo Nguyễn Văn Huy</a:t>
            </a:r>
            <a:endParaRPr lang="en-US" altLang="en-US" sz="2400" b="1" dirty="0">
              <a:solidFill>
                <a:srgbClr val="0000CC"/>
              </a:solidFill>
              <a:cs typeface="Times New Roman" panose="02020603050405020304" pitchFamily="18" charset="0"/>
            </a:endParaRPr>
          </a:p>
        </p:txBody>
      </p:sp>
      <p:sp>
        <p:nvSpPr>
          <p:cNvPr id="6149" name="Text Box 8"/>
          <p:cNvSpPr txBox="1"/>
          <p:nvPr/>
        </p:nvSpPr>
        <p:spPr>
          <a:xfrm>
            <a:off x="306705" y="1446530"/>
            <a:ext cx="3884295" cy="460375"/>
          </a:xfrm>
          <a:prstGeom prst="rect">
            <a:avLst/>
          </a:prstGeom>
          <a:noFill/>
          <a:ln w="9525">
            <a:noFill/>
          </a:ln>
        </p:spPr>
        <p:txBody>
          <a:bodyPr wrap="square">
            <a:spAutoFit/>
          </a:bodyPr>
          <a:lstStyle/>
          <a:p>
            <a:pPr algn="ctr" eaLnBrk="1" hangingPunct="1">
              <a:spcBef>
                <a:spcPct val="50000"/>
              </a:spcBef>
            </a:pPr>
            <a:r>
              <a:rPr lang="en-US" altLang="en-US" sz="2400" b="1" dirty="0">
                <a:solidFill>
                  <a:srgbClr val="0000CC"/>
                </a:solidFill>
                <a:cs typeface="Times New Roman" panose="02020603050405020304" pitchFamily="18" charset="0"/>
              </a:rPr>
              <a:t>Luyện đọc</a:t>
            </a:r>
          </a:p>
        </p:txBody>
      </p:sp>
      <p:sp>
        <p:nvSpPr>
          <p:cNvPr id="6150" name="Text Box 9"/>
          <p:cNvSpPr txBox="1"/>
          <p:nvPr/>
        </p:nvSpPr>
        <p:spPr>
          <a:xfrm>
            <a:off x="4612640" y="1384935"/>
            <a:ext cx="3616960" cy="460375"/>
          </a:xfrm>
          <a:prstGeom prst="rect">
            <a:avLst/>
          </a:prstGeom>
          <a:noFill/>
          <a:ln w="9525">
            <a:noFill/>
          </a:ln>
        </p:spPr>
        <p:txBody>
          <a:bodyPr wrap="square">
            <a:spAutoFit/>
          </a:bodyPr>
          <a:lstStyle/>
          <a:p>
            <a:pPr algn="ctr" eaLnBrk="1" hangingPunct="1">
              <a:spcBef>
                <a:spcPct val="50000"/>
              </a:spcBef>
            </a:pPr>
            <a:r>
              <a:rPr lang="en-US" altLang="en-US" sz="2400" b="1" dirty="0">
                <a:solidFill>
                  <a:srgbClr val="0000CC"/>
                </a:solidFill>
                <a:cs typeface="Times New Roman" panose="02020603050405020304" pitchFamily="18" charset="0"/>
              </a:rPr>
              <a:t>Tìm hiểu bài</a:t>
            </a:r>
          </a:p>
        </p:txBody>
      </p:sp>
      <p:sp>
        <p:nvSpPr>
          <p:cNvPr id="6151" name="Text Box 10"/>
          <p:cNvSpPr txBox="1"/>
          <p:nvPr/>
        </p:nvSpPr>
        <p:spPr>
          <a:xfrm>
            <a:off x="-237490" y="1914525"/>
            <a:ext cx="2294890" cy="460375"/>
          </a:xfrm>
          <a:prstGeom prst="rect">
            <a:avLst/>
          </a:prstGeom>
          <a:noFill/>
          <a:ln w="9525">
            <a:noFill/>
          </a:ln>
        </p:spPr>
        <p:txBody>
          <a:bodyPr wrap="square">
            <a:spAutoFit/>
          </a:bodyPr>
          <a:lstStyle/>
          <a:p>
            <a:pPr eaLnBrk="1" hangingPunct="1">
              <a:spcBef>
                <a:spcPct val="50000"/>
              </a:spcBef>
            </a:pPr>
            <a:r>
              <a:rPr lang="en-US" altLang="en-US" sz="2400" b="1" dirty="0">
                <a:solidFill>
                  <a:srgbClr val="0000CC"/>
                </a:solidFill>
                <a:cs typeface="Times New Roman" panose="02020603050405020304" pitchFamily="18" charset="0"/>
              </a:rPr>
              <a:t>* Đọc đúng:</a:t>
            </a:r>
            <a:r>
              <a:rPr lang="en-US" altLang="en-US" sz="2400" b="1" dirty="0">
                <a:solidFill>
                  <a:srgbClr val="0000CC"/>
                </a:solidFill>
                <a:latin typeface=".VnTime" pitchFamily="34" charset="0"/>
              </a:rPr>
              <a:t> </a:t>
            </a:r>
          </a:p>
        </p:txBody>
      </p:sp>
      <p:sp>
        <p:nvSpPr>
          <p:cNvPr id="7176" name="Text Box 11"/>
          <p:cNvSpPr txBox="1"/>
          <p:nvPr/>
        </p:nvSpPr>
        <p:spPr>
          <a:xfrm>
            <a:off x="1687830" y="2021205"/>
            <a:ext cx="1055370" cy="460375"/>
          </a:xfrm>
          <a:prstGeom prst="rect">
            <a:avLst/>
          </a:prstGeom>
          <a:noFill/>
          <a:ln w="9525">
            <a:noFill/>
          </a:ln>
        </p:spPr>
        <p:txBody>
          <a:bodyPr wrap="square">
            <a:spAutoFit/>
          </a:bodyPr>
          <a:lstStyle/>
          <a:p>
            <a:pPr eaLnBrk="1" hangingPunct="1">
              <a:spcBef>
                <a:spcPct val="50000"/>
              </a:spcBef>
            </a:pPr>
            <a:r>
              <a:rPr lang="en-US" altLang="en-US" sz="2400" b="1" dirty="0">
                <a:solidFill>
                  <a:srgbClr val="0000CC"/>
                </a:solidFill>
                <a:latin typeface=".VnTime" pitchFamily="34" charset="0"/>
              </a:rPr>
              <a:t> </a:t>
            </a:r>
            <a:r>
              <a:rPr lang="en-US" altLang="en-US" sz="2400" b="1" dirty="0">
                <a:solidFill>
                  <a:srgbClr val="0000CC"/>
                </a:solidFill>
                <a:cs typeface="Times New Roman" panose="02020603050405020304" pitchFamily="18" charset="0"/>
              </a:rPr>
              <a:t>Sến</a:t>
            </a:r>
          </a:p>
        </p:txBody>
      </p:sp>
      <p:sp>
        <p:nvSpPr>
          <p:cNvPr id="7177" name="Text Box 12"/>
          <p:cNvSpPr txBox="1"/>
          <p:nvPr/>
        </p:nvSpPr>
        <p:spPr>
          <a:xfrm>
            <a:off x="1600200" y="2497455"/>
            <a:ext cx="2367915" cy="460375"/>
          </a:xfrm>
          <a:prstGeom prst="rect">
            <a:avLst/>
          </a:prstGeom>
          <a:noFill/>
          <a:ln w="9525">
            <a:noFill/>
          </a:ln>
        </p:spPr>
        <p:txBody>
          <a:bodyPr wrap="square">
            <a:spAutoFit/>
          </a:bodyPr>
          <a:lstStyle/>
          <a:p>
            <a:pPr eaLnBrk="1" hangingPunct="1">
              <a:spcBef>
                <a:spcPct val="50000"/>
              </a:spcBef>
            </a:pPr>
            <a:r>
              <a:rPr lang="en-US" altLang="en-US" sz="2400" b="1" dirty="0">
                <a:solidFill>
                  <a:srgbClr val="0000CC"/>
                </a:solidFill>
                <a:cs typeface="Times New Roman" panose="02020603050405020304" pitchFamily="18" charset="0"/>
              </a:rPr>
              <a:t>rông chiêng</a:t>
            </a:r>
          </a:p>
        </p:txBody>
      </p:sp>
      <p:sp>
        <p:nvSpPr>
          <p:cNvPr id="7178" name="Text Box 13"/>
          <p:cNvSpPr txBox="1"/>
          <p:nvPr/>
        </p:nvSpPr>
        <p:spPr>
          <a:xfrm>
            <a:off x="1679575" y="2973705"/>
            <a:ext cx="2399030" cy="460375"/>
          </a:xfrm>
          <a:prstGeom prst="rect">
            <a:avLst/>
          </a:prstGeom>
          <a:noFill/>
          <a:ln w="9525">
            <a:noFill/>
          </a:ln>
        </p:spPr>
        <p:txBody>
          <a:bodyPr wrap="square">
            <a:spAutoFit/>
          </a:bodyPr>
          <a:lstStyle/>
          <a:p>
            <a:pPr eaLnBrk="1" hangingPunct="1">
              <a:spcBef>
                <a:spcPct val="50000"/>
              </a:spcBef>
            </a:pPr>
            <a:r>
              <a:rPr lang="en-US" altLang="en-US" sz="2400" b="1" dirty="0">
                <a:solidFill>
                  <a:srgbClr val="0000CC"/>
                </a:solidFill>
                <a:cs typeface="Times New Roman" panose="02020603050405020304" pitchFamily="18" charset="0"/>
              </a:rPr>
              <a:t>vướng mái</a:t>
            </a:r>
          </a:p>
        </p:txBody>
      </p:sp>
      <p:sp>
        <p:nvSpPr>
          <p:cNvPr id="7179" name="Text Box 14"/>
          <p:cNvSpPr txBox="1"/>
          <p:nvPr/>
        </p:nvSpPr>
        <p:spPr>
          <a:xfrm>
            <a:off x="1600200" y="3429000"/>
            <a:ext cx="2136775" cy="460375"/>
          </a:xfrm>
          <a:prstGeom prst="rect">
            <a:avLst/>
          </a:prstGeom>
          <a:noFill/>
          <a:ln w="9525">
            <a:noFill/>
          </a:ln>
        </p:spPr>
        <p:txBody>
          <a:bodyPr wrap="square">
            <a:spAutoFit/>
          </a:bodyPr>
          <a:lstStyle/>
          <a:p>
            <a:pPr eaLnBrk="1" hangingPunct="1">
              <a:spcBef>
                <a:spcPct val="50000"/>
              </a:spcBef>
            </a:pPr>
            <a:r>
              <a:rPr lang="vi-VN" altLang="en-US" sz="2400" b="1" dirty="0">
                <a:solidFill>
                  <a:srgbClr val="0000CC"/>
                </a:solidFill>
                <a:cs typeface="Times New Roman" panose="02020603050405020304" pitchFamily="18" charset="0"/>
              </a:rPr>
              <a:t>n</a:t>
            </a:r>
            <a:r>
              <a:rPr lang="en-US" altLang="en-US" sz="2400" b="1" dirty="0">
                <a:solidFill>
                  <a:srgbClr val="0000CC"/>
                </a:solidFill>
                <a:cs typeface="Times New Roman" panose="02020603050405020304" pitchFamily="18" charset="0"/>
              </a:rPr>
              <a:t>gọn giáo</a:t>
            </a:r>
          </a:p>
        </p:txBody>
      </p:sp>
      <p:sp>
        <p:nvSpPr>
          <p:cNvPr id="227343" name="Line 15"/>
          <p:cNvSpPr/>
          <p:nvPr/>
        </p:nvSpPr>
        <p:spPr>
          <a:xfrm flipH="1">
            <a:off x="5029200" y="1385570"/>
            <a:ext cx="45720" cy="5114925"/>
          </a:xfrm>
          <a:prstGeom prst="line">
            <a:avLst/>
          </a:prstGeom>
          <a:ln w="28575" cap="flat" cmpd="sng">
            <a:solidFill>
              <a:srgbClr val="0000CC"/>
            </a:solidFill>
            <a:prstDash val="solid"/>
            <a:headEnd type="none" w="med" len="med"/>
            <a:tailEnd type="none" w="med" len="med"/>
          </a:ln>
        </p:spPr>
      </p:sp>
      <p:sp>
        <p:nvSpPr>
          <p:cNvPr id="6157" name="Text Box 16"/>
          <p:cNvSpPr txBox="1"/>
          <p:nvPr/>
        </p:nvSpPr>
        <p:spPr>
          <a:xfrm>
            <a:off x="42545" y="171450"/>
            <a:ext cx="9101455" cy="521970"/>
          </a:xfrm>
          <a:prstGeom prst="rect">
            <a:avLst/>
          </a:prstGeom>
          <a:noFill/>
          <a:ln w="9525">
            <a:noFill/>
          </a:ln>
        </p:spPr>
        <p:txBody>
          <a:bodyPr wrap="square">
            <a:spAutoFit/>
          </a:bodyPr>
          <a:lstStyle/>
          <a:p>
            <a:pPr algn="ctr" eaLnBrk="1" hangingPunct="1">
              <a:spcBef>
                <a:spcPct val="50000"/>
              </a:spcBef>
            </a:pPr>
            <a:r>
              <a:rPr lang="en-US" altLang="en-US" b="1" dirty="0">
                <a:solidFill>
                  <a:srgbClr val="FF0000"/>
                </a:solidFill>
                <a:latin typeface=".VnTime" pitchFamily="34" charset="0"/>
              </a:rPr>
              <a:t> </a:t>
            </a:r>
            <a:r>
              <a:rPr lang="en-US" altLang="en-US" b="1" dirty="0">
                <a:solidFill>
                  <a:srgbClr val="FF0000"/>
                </a:solidFill>
                <a:cs typeface="Times New Roman" panose="02020603050405020304" pitchFamily="18" charset="0"/>
              </a:rPr>
              <a:t>Nhà rông ở Tây Nguyên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fade">
                                      <p:cBhvr>
                                        <p:cTn id="7" dur="500"/>
                                        <p:tgtEl>
                                          <p:spTgt spid="6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anim calcmode="lin" valueType="num">
                                      <p:cBhvr additive="base">
                                        <p:cTn id="17" dur="500" fill="hold"/>
                                        <p:tgtEl>
                                          <p:spTgt spid="6149"/>
                                        </p:tgtEl>
                                        <p:attrNameLst>
                                          <p:attrName>ppt_x</p:attrName>
                                        </p:attrNameLst>
                                      </p:cBhvr>
                                      <p:tavLst>
                                        <p:tav tm="0">
                                          <p:val>
                                            <p:strVal val="#ppt_x"/>
                                          </p:val>
                                        </p:tav>
                                        <p:tav tm="100000">
                                          <p:val>
                                            <p:strVal val="#ppt_x"/>
                                          </p:val>
                                        </p:tav>
                                      </p:tavLst>
                                    </p:anim>
                                    <p:anim calcmode="lin" valueType="num">
                                      <p:cBhvr additive="base">
                                        <p:cTn id="1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7343"/>
                                        </p:tgtEl>
                                        <p:attrNameLst>
                                          <p:attrName>style.visibility</p:attrName>
                                        </p:attrNameLst>
                                      </p:cBhvr>
                                      <p:to>
                                        <p:strVal val="visible"/>
                                      </p:to>
                                    </p:set>
                                    <p:anim calcmode="lin" valueType="num">
                                      <p:cBhvr additive="base">
                                        <p:cTn id="23" dur="500" fill="hold"/>
                                        <p:tgtEl>
                                          <p:spTgt spid="227343"/>
                                        </p:tgtEl>
                                        <p:attrNameLst>
                                          <p:attrName>ppt_x</p:attrName>
                                        </p:attrNameLst>
                                      </p:cBhvr>
                                      <p:tavLst>
                                        <p:tav tm="0">
                                          <p:val>
                                            <p:strVal val="#ppt_x"/>
                                          </p:val>
                                        </p:tav>
                                        <p:tav tm="100000">
                                          <p:val>
                                            <p:strVal val="#ppt_x"/>
                                          </p:val>
                                        </p:tav>
                                      </p:tavLst>
                                    </p:anim>
                                    <p:anim calcmode="lin" valueType="num">
                                      <p:cBhvr additive="base">
                                        <p:cTn id="24" dur="500" fill="hold"/>
                                        <p:tgtEl>
                                          <p:spTgt spid="22734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50"/>
                                        </p:tgtEl>
                                        <p:attrNameLst>
                                          <p:attrName>style.visibility</p:attrName>
                                        </p:attrNameLst>
                                      </p:cBhvr>
                                      <p:to>
                                        <p:strVal val="visible"/>
                                      </p:to>
                                    </p:set>
                                    <p:anim calcmode="lin" valueType="num">
                                      <p:cBhvr additive="base">
                                        <p:cTn id="29" dur="500" fill="hold"/>
                                        <p:tgtEl>
                                          <p:spTgt spid="6150"/>
                                        </p:tgtEl>
                                        <p:attrNameLst>
                                          <p:attrName>ppt_x</p:attrName>
                                        </p:attrNameLst>
                                      </p:cBhvr>
                                      <p:tavLst>
                                        <p:tav tm="0">
                                          <p:val>
                                            <p:strVal val="#ppt_x"/>
                                          </p:val>
                                        </p:tav>
                                        <p:tav tm="100000">
                                          <p:val>
                                            <p:strVal val="#ppt_x"/>
                                          </p:val>
                                        </p:tav>
                                      </p:tavLst>
                                    </p:anim>
                                    <p:anim calcmode="lin" valueType="num">
                                      <p:cBhvr additive="base">
                                        <p:cTn id="3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additive="base">
                                        <p:cTn id="35" dur="500" fill="hold"/>
                                        <p:tgtEl>
                                          <p:spTgt spid="6151"/>
                                        </p:tgtEl>
                                        <p:attrNameLst>
                                          <p:attrName>ppt_x</p:attrName>
                                        </p:attrNameLst>
                                      </p:cBhvr>
                                      <p:tavLst>
                                        <p:tav tm="0">
                                          <p:val>
                                            <p:strVal val="#ppt_x"/>
                                          </p:val>
                                        </p:tav>
                                        <p:tav tm="100000">
                                          <p:val>
                                            <p:strVal val="#ppt_x"/>
                                          </p:val>
                                        </p:tav>
                                      </p:tavLst>
                                    </p:anim>
                                    <p:anim calcmode="lin" valueType="num">
                                      <p:cBhvr additive="base">
                                        <p:cTn id="36"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176"/>
                                        </p:tgtEl>
                                        <p:attrNameLst>
                                          <p:attrName>style.visibility</p:attrName>
                                        </p:attrNameLst>
                                      </p:cBhvr>
                                      <p:to>
                                        <p:strVal val="visible"/>
                                      </p:to>
                                    </p:set>
                                    <p:anim calcmode="lin" valueType="num">
                                      <p:cBhvr additive="base">
                                        <p:cTn id="41" dur="500" fill="hold"/>
                                        <p:tgtEl>
                                          <p:spTgt spid="7176"/>
                                        </p:tgtEl>
                                        <p:attrNameLst>
                                          <p:attrName>ppt_x</p:attrName>
                                        </p:attrNameLst>
                                      </p:cBhvr>
                                      <p:tavLst>
                                        <p:tav tm="0">
                                          <p:val>
                                            <p:strVal val="#ppt_x"/>
                                          </p:val>
                                        </p:tav>
                                        <p:tav tm="100000">
                                          <p:val>
                                            <p:strVal val="#ppt_x"/>
                                          </p:val>
                                        </p:tav>
                                      </p:tavLst>
                                    </p:anim>
                                    <p:anim calcmode="lin" valueType="num">
                                      <p:cBhvr additive="base">
                                        <p:cTn id="42"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177"/>
                                        </p:tgtEl>
                                        <p:attrNameLst>
                                          <p:attrName>style.visibility</p:attrName>
                                        </p:attrNameLst>
                                      </p:cBhvr>
                                      <p:to>
                                        <p:strVal val="visible"/>
                                      </p:to>
                                    </p:set>
                                    <p:anim calcmode="lin" valueType="num">
                                      <p:cBhvr additive="base">
                                        <p:cTn id="47" dur="500" fill="hold"/>
                                        <p:tgtEl>
                                          <p:spTgt spid="7177"/>
                                        </p:tgtEl>
                                        <p:attrNameLst>
                                          <p:attrName>ppt_x</p:attrName>
                                        </p:attrNameLst>
                                      </p:cBhvr>
                                      <p:tavLst>
                                        <p:tav tm="0">
                                          <p:val>
                                            <p:strVal val="#ppt_x"/>
                                          </p:val>
                                        </p:tav>
                                        <p:tav tm="100000">
                                          <p:val>
                                            <p:strVal val="#ppt_x"/>
                                          </p:val>
                                        </p:tav>
                                      </p:tavLst>
                                    </p:anim>
                                    <p:anim calcmode="lin" valueType="num">
                                      <p:cBhvr additive="base">
                                        <p:cTn id="48"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178"/>
                                        </p:tgtEl>
                                        <p:attrNameLst>
                                          <p:attrName>style.visibility</p:attrName>
                                        </p:attrNameLst>
                                      </p:cBhvr>
                                      <p:to>
                                        <p:strVal val="visible"/>
                                      </p:to>
                                    </p:set>
                                    <p:anim calcmode="lin" valueType="num">
                                      <p:cBhvr additive="base">
                                        <p:cTn id="53" dur="500" fill="hold"/>
                                        <p:tgtEl>
                                          <p:spTgt spid="7178"/>
                                        </p:tgtEl>
                                        <p:attrNameLst>
                                          <p:attrName>ppt_x</p:attrName>
                                        </p:attrNameLst>
                                      </p:cBhvr>
                                      <p:tavLst>
                                        <p:tav tm="0">
                                          <p:val>
                                            <p:strVal val="#ppt_x"/>
                                          </p:val>
                                        </p:tav>
                                        <p:tav tm="100000">
                                          <p:val>
                                            <p:strVal val="#ppt_x"/>
                                          </p:val>
                                        </p:tav>
                                      </p:tavLst>
                                    </p:anim>
                                    <p:anim calcmode="lin" valueType="num">
                                      <p:cBhvr additive="base">
                                        <p:cTn id="54"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179"/>
                                        </p:tgtEl>
                                        <p:attrNameLst>
                                          <p:attrName>style.visibility</p:attrName>
                                        </p:attrNameLst>
                                      </p:cBhvr>
                                      <p:to>
                                        <p:strVal val="visible"/>
                                      </p:to>
                                    </p:set>
                                    <p:anim calcmode="lin" valueType="num">
                                      <p:cBhvr additive="base">
                                        <p:cTn id="59" dur="500" fill="hold"/>
                                        <p:tgtEl>
                                          <p:spTgt spid="7179"/>
                                        </p:tgtEl>
                                        <p:attrNameLst>
                                          <p:attrName>ppt_x</p:attrName>
                                        </p:attrNameLst>
                                      </p:cBhvr>
                                      <p:tavLst>
                                        <p:tav tm="0">
                                          <p:val>
                                            <p:strVal val="#ppt_x"/>
                                          </p:val>
                                        </p:tav>
                                        <p:tav tm="100000">
                                          <p:val>
                                            <p:strVal val="#ppt_x"/>
                                          </p:val>
                                        </p:tav>
                                      </p:tavLst>
                                    </p:anim>
                                    <p:anim calcmode="lin" valueType="num">
                                      <p:cBhvr additive="base">
                                        <p:cTn id="60"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8" grpId="1"/>
      <p:bldP spid="6149" grpId="0"/>
      <p:bldP spid="6149" grpId="1"/>
      <p:bldP spid="6150" grpId="0"/>
      <p:bldP spid="6150" grpId="1"/>
      <p:bldP spid="6151" grpId="0"/>
      <p:bldP spid="6151" grpId="1"/>
      <p:bldP spid="7176" grpId="0"/>
      <p:bldP spid="7176" grpId="1"/>
      <p:bldP spid="7177" grpId="0"/>
      <p:bldP spid="7177" grpId="1"/>
      <p:bldP spid="7178" grpId="0"/>
      <p:bldP spid="7178" grpId="1"/>
      <p:bldP spid="7179" grpId="0"/>
      <p:bldP spid="7179" grpId="1"/>
      <p:bldP spid="6157" grpId="0"/>
      <p:bldP spid="615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9" name="Rectangle 15"/>
          <p:cNvSpPr>
            <a:spLocks noChangeArrowheads="1"/>
          </p:cNvSpPr>
          <p:nvPr/>
        </p:nvSpPr>
        <p:spPr bwMode="auto">
          <a:xfrm>
            <a:off x="609600" y="1219200"/>
            <a:ext cx="8001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2800" b="1" i="1">
                <a:solidFill>
                  <a:srgbClr val="0000FF"/>
                </a:solidFill>
                <a:latin typeface="Times New Roman" pitchFamily="18" charset="0"/>
              </a:rPr>
              <a:t> - Nó phải cao để đàn voi đi qua mà không đụng sàn và khi múa rông chiêng trên sàn, ngọn giáo không vướng mái.                                     </a:t>
            </a:r>
          </a:p>
        </p:txBody>
      </p:sp>
      <p:sp>
        <p:nvSpPr>
          <p:cNvPr id="226320" name="Line 16"/>
          <p:cNvSpPr>
            <a:spLocks noChangeShapeType="1"/>
          </p:cNvSpPr>
          <p:nvPr/>
        </p:nvSpPr>
        <p:spPr bwMode="auto">
          <a:xfrm flipH="1">
            <a:off x="8353425" y="1447800"/>
            <a:ext cx="104775"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21" name="Line 17"/>
          <p:cNvSpPr>
            <a:spLocks noChangeShapeType="1"/>
          </p:cNvSpPr>
          <p:nvPr/>
        </p:nvSpPr>
        <p:spPr bwMode="auto">
          <a:xfrm flipH="1">
            <a:off x="5486400" y="1828800"/>
            <a:ext cx="104775"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22" name="Line 18"/>
          <p:cNvSpPr>
            <a:spLocks noChangeShapeType="1"/>
          </p:cNvSpPr>
          <p:nvPr/>
        </p:nvSpPr>
        <p:spPr bwMode="auto">
          <a:xfrm flipH="1">
            <a:off x="2743200" y="1371600"/>
            <a:ext cx="123825"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23" name="Rectangle 19"/>
          <p:cNvSpPr>
            <a:spLocks noChangeArrowheads="1"/>
          </p:cNvSpPr>
          <p:nvPr/>
        </p:nvSpPr>
        <p:spPr bwMode="auto">
          <a:xfrm>
            <a:off x="533400" y="2538413"/>
            <a:ext cx="7924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2800" b="1" i="1" dirty="0">
                <a:solidFill>
                  <a:srgbClr val="0000FF"/>
                </a:solidFill>
                <a:latin typeface="Times New Roman" pitchFamily="18" charset="0"/>
              </a:rPr>
              <a:t> - Theo </a:t>
            </a:r>
            <a:r>
              <a:rPr lang="en-US" altLang="en-US" sz="2800" b="1" i="1" dirty="0" err="1">
                <a:solidFill>
                  <a:srgbClr val="0000FF"/>
                </a:solidFill>
                <a:latin typeface="Times New Roman" pitchFamily="18" charset="0"/>
              </a:rPr>
              <a:t>tập</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quán</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của</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nhiều</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dân</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tộc</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trai</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làng</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từ</a:t>
            </a:r>
            <a:r>
              <a:rPr lang="en-US" altLang="en-US" sz="2800" b="1" i="1" dirty="0">
                <a:solidFill>
                  <a:srgbClr val="0000FF"/>
                </a:solidFill>
                <a:latin typeface="Times New Roman" pitchFamily="18" charset="0"/>
              </a:rPr>
              <a:t> 16 </a:t>
            </a:r>
            <a:r>
              <a:rPr lang="en-US" altLang="en-US" sz="2800" b="1" i="1" dirty="0" err="1">
                <a:solidFill>
                  <a:srgbClr val="0000FF"/>
                </a:solidFill>
                <a:latin typeface="Times New Roman" pitchFamily="18" charset="0"/>
              </a:rPr>
              <a:t>tuổi</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chưa</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lập</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gia</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đình</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đều</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ngủ</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tập</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trung</a:t>
            </a:r>
            <a:r>
              <a:rPr lang="en-US" altLang="en-US" sz="2800" b="1" i="1" dirty="0">
                <a:solidFill>
                  <a:srgbClr val="0000FF"/>
                </a:solidFill>
                <a:latin typeface="Times New Roman" pitchFamily="18" charset="0"/>
              </a:rPr>
              <a:t> ở </a:t>
            </a:r>
            <a:r>
              <a:rPr lang="en-US" altLang="en-US" sz="2800" b="1" i="1" dirty="0" err="1">
                <a:solidFill>
                  <a:srgbClr val="0000FF"/>
                </a:solidFill>
                <a:latin typeface="Times New Roman" pitchFamily="18" charset="0"/>
              </a:rPr>
              <a:t>nhà</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rông</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để</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bảo</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vệ</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buôn</a:t>
            </a:r>
            <a:r>
              <a:rPr lang="en-US" altLang="en-US" sz="2800" b="1" i="1" dirty="0">
                <a:solidFill>
                  <a:srgbClr val="0000FF"/>
                </a:solidFill>
                <a:latin typeface="Times New Roman" pitchFamily="18" charset="0"/>
              </a:rPr>
              <a:t> </a:t>
            </a:r>
            <a:r>
              <a:rPr lang="en-US" altLang="en-US" sz="2800" b="1" i="1" dirty="0" err="1">
                <a:solidFill>
                  <a:srgbClr val="0000FF"/>
                </a:solidFill>
                <a:latin typeface="Times New Roman" pitchFamily="18" charset="0"/>
              </a:rPr>
              <a:t>làng</a:t>
            </a:r>
            <a:r>
              <a:rPr lang="en-US" altLang="en-US" sz="2800" b="1" i="1" dirty="0">
                <a:solidFill>
                  <a:srgbClr val="0000FF"/>
                </a:solidFill>
                <a:latin typeface="Times New Roman" pitchFamily="18" charset="0"/>
              </a:rPr>
              <a:t>.</a:t>
            </a:r>
          </a:p>
        </p:txBody>
      </p:sp>
      <p:sp>
        <p:nvSpPr>
          <p:cNvPr id="226324" name="Line 20"/>
          <p:cNvSpPr>
            <a:spLocks noChangeShapeType="1"/>
          </p:cNvSpPr>
          <p:nvPr/>
        </p:nvSpPr>
        <p:spPr bwMode="auto">
          <a:xfrm flipH="1">
            <a:off x="5867400" y="2819400"/>
            <a:ext cx="1524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25" name="Line 21"/>
          <p:cNvSpPr>
            <a:spLocks noChangeShapeType="1"/>
          </p:cNvSpPr>
          <p:nvPr/>
        </p:nvSpPr>
        <p:spPr bwMode="auto">
          <a:xfrm flipH="1">
            <a:off x="3962400" y="3200400"/>
            <a:ext cx="762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22"/>
          <p:cNvGrpSpPr>
            <a:grpSpLocks/>
          </p:cNvGrpSpPr>
          <p:nvPr/>
        </p:nvGrpSpPr>
        <p:grpSpPr bwMode="auto">
          <a:xfrm>
            <a:off x="2362200" y="2286000"/>
            <a:ext cx="228600" cy="304800"/>
            <a:chOff x="5376" y="864"/>
            <a:chExt cx="192" cy="384"/>
          </a:xfrm>
        </p:grpSpPr>
        <p:sp>
          <p:nvSpPr>
            <p:cNvPr id="13333" name="Line 23"/>
            <p:cNvSpPr>
              <a:spLocks noChangeShapeType="1"/>
            </p:cNvSpPr>
            <p:nvPr/>
          </p:nvSpPr>
          <p:spPr bwMode="auto">
            <a:xfrm flipH="1">
              <a:off x="5376" y="864"/>
              <a:ext cx="144" cy="38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4" name="Line 24"/>
            <p:cNvSpPr>
              <a:spLocks noChangeShapeType="1"/>
            </p:cNvSpPr>
            <p:nvPr/>
          </p:nvSpPr>
          <p:spPr bwMode="auto">
            <a:xfrm flipH="1">
              <a:off x="5424" y="864"/>
              <a:ext cx="144" cy="38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5"/>
          <p:cNvGrpSpPr>
            <a:grpSpLocks/>
          </p:cNvGrpSpPr>
          <p:nvPr/>
        </p:nvGrpSpPr>
        <p:grpSpPr bwMode="auto">
          <a:xfrm>
            <a:off x="3733800" y="3657600"/>
            <a:ext cx="152400" cy="381000"/>
            <a:chOff x="5376" y="864"/>
            <a:chExt cx="192" cy="384"/>
          </a:xfrm>
        </p:grpSpPr>
        <p:sp>
          <p:nvSpPr>
            <p:cNvPr id="13331" name="Line 26"/>
            <p:cNvSpPr>
              <a:spLocks noChangeShapeType="1"/>
            </p:cNvSpPr>
            <p:nvPr/>
          </p:nvSpPr>
          <p:spPr bwMode="auto">
            <a:xfrm flipH="1">
              <a:off x="5376" y="864"/>
              <a:ext cx="144" cy="38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 name="Line 27"/>
            <p:cNvSpPr>
              <a:spLocks noChangeShapeType="1"/>
            </p:cNvSpPr>
            <p:nvPr/>
          </p:nvSpPr>
          <p:spPr bwMode="auto">
            <a:xfrm flipH="1">
              <a:off x="5424" y="864"/>
              <a:ext cx="144" cy="38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6332" name="Line 28"/>
          <p:cNvSpPr>
            <a:spLocks noChangeShapeType="1"/>
          </p:cNvSpPr>
          <p:nvPr/>
        </p:nvSpPr>
        <p:spPr bwMode="auto">
          <a:xfrm flipH="1">
            <a:off x="8382000" y="3276600"/>
            <a:ext cx="1524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33" name="Line 29"/>
          <p:cNvSpPr>
            <a:spLocks noChangeShapeType="1"/>
          </p:cNvSpPr>
          <p:nvPr/>
        </p:nvSpPr>
        <p:spPr bwMode="auto">
          <a:xfrm>
            <a:off x="2257425" y="1676400"/>
            <a:ext cx="457200" cy="1588"/>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34" name="Line 30"/>
          <p:cNvSpPr>
            <a:spLocks noChangeShapeType="1"/>
          </p:cNvSpPr>
          <p:nvPr/>
        </p:nvSpPr>
        <p:spPr bwMode="auto">
          <a:xfrm>
            <a:off x="5991225" y="1676400"/>
            <a:ext cx="2209800" cy="1588"/>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35" name="Line 31"/>
          <p:cNvSpPr>
            <a:spLocks noChangeShapeType="1"/>
          </p:cNvSpPr>
          <p:nvPr/>
        </p:nvSpPr>
        <p:spPr bwMode="auto">
          <a:xfrm>
            <a:off x="7210425" y="2133600"/>
            <a:ext cx="762000" cy="1588"/>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36" name="Line 32"/>
          <p:cNvSpPr>
            <a:spLocks noChangeShapeType="1"/>
          </p:cNvSpPr>
          <p:nvPr/>
        </p:nvSpPr>
        <p:spPr bwMode="auto">
          <a:xfrm>
            <a:off x="733425" y="2590800"/>
            <a:ext cx="1524000" cy="1588"/>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37" name="Line 33"/>
          <p:cNvSpPr>
            <a:spLocks noChangeShapeType="1"/>
          </p:cNvSpPr>
          <p:nvPr/>
        </p:nvSpPr>
        <p:spPr bwMode="auto">
          <a:xfrm>
            <a:off x="4572000" y="3581400"/>
            <a:ext cx="198120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38" name="Line 34"/>
          <p:cNvSpPr>
            <a:spLocks noChangeShapeType="1"/>
          </p:cNvSpPr>
          <p:nvPr/>
        </p:nvSpPr>
        <p:spPr bwMode="auto">
          <a:xfrm>
            <a:off x="1143000" y="3962400"/>
            <a:ext cx="99060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0" name="Rectangle 3"/>
          <p:cNvSpPr>
            <a:spLocks noChangeArrowheads="1"/>
          </p:cNvSpPr>
          <p:nvPr/>
        </p:nvSpPr>
        <p:spPr bwMode="auto">
          <a:xfrm>
            <a:off x="2006600" y="139700"/>
            <a:ext cx="4572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altLang="en-US" sz="2800" b="1">
                <a:solidFill>
                  <a:srgbClr val="FF0000"/>
                </a:solidFill>
                <a:latin typeface="Times New Roman" pitchFamily="18" charset="0"/>
                <a:cs typeface="Times New Roman" pitchFamily="18" charset="0"/>
              </a:rPr>
              <a:t>Luyện </a:t>
            </a:r>
            <a:r>
              <a:rPr lang="vi-VN" altLang="en-US" sz="2800" b="1">
                <a:solidFill>
                  <a:srgbClr val="FF0000"/>
                </a:solidFill>
                <a:latin typeface="Times New Roman" pitchFamily="18" charset="0"/>
                <a:cs typeface="Times New Roman" pitchFamily="18" charset="0"/>
              </a:rPr>
              <a:t>đọc câu dài</a:t>
            </a:r>
            <a:endParaRPr lang="en-US" altLang="en-US"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275084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6319"/>
                                        </p:tgtEl>
                                        <p:attrNameLst>
                                          <p:attrName>style.visibility</p:attrName>
                                        </p:attrNameLst>
                                      </p:cBhvr>
                                      <p:to>
                                        <p:strVal val="visible"/>
                                      </p:to>
                                    </p:set>
                                    <p:anim calcmode="discrete" valueType="clr">
                                      <p:cBhvr override="childStyle">
                                        <p:cTn id="7" dur="80"/>
                                        <p:tgtEl>
                                          <p:spTgt spid="2263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6319"/>
                                        </p:tgtEl>
                                        <p:attrNameLst>
                                          <p:attrName>fillcolor</p:attrName>
                                        </p:attrNameLst>
                                      </p:cBhvr>
                                      <p:tavLst>
                                        <p:tav tm="0">
                                          <p:val>
                                            <p:clrVal>
                                              <a:schemeClr val="accent2"/>
                                            </p:clrVal>
                                          </p:val>
                                        </p:tav>
                                        <p:tav tm="50000">
                                          <p:val>
                                            <p:clrVal>
                                              <a:schemeClr val="hlink"/>
                                            </p:clrVal>
                                          </p:val>
                                        </p:tav>
                                      </p:tavLst>
                                    </p:anim>
                                    <p:set>
                                      <p:cBhvr>
                                        <p:cTn id="9" dur="80"/>
                                        <p:tgtEl>
                                          <p:spTgt spid="2263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6322"/>
                                        </p:tgtEl>
                                        <p:attrNameLst>
                                          <p:attrName>style.visibility</p:attrName>
                                        </p:attrNameLst>
                                      </p:cBhvr>
                                      <p:to>
                                        <p:strVal val="visible"/>
                                      </p:to>
                                    </p:set>
                                    <p:anim calcmode="lin" valueType="num">
                                      <p:cBhvr additive="base">
                                        <p:cTn id="14" dur="500" fill="hold"/>
                                        <p:tgtEl>
                                          <p:spTgt spid="226322"/>
                                        </p:tgtEl>
                                        <p:attrNameLst>
                                          <p:attrName>ppt_x</p:attrName>
                                        </p:attrNameLst>
                                      </p:cBhvr>
                                      <p:tavLst>
                                        <p:tav tm="0">
                                          <p:val>
                                            <p:strVal val="#ppt_x"/>
                                          </p:val>
                                        </p:tav>
                                        <p:tav tm="100000">
                                          <p:val>
                                            <p:strVal val="#ppt_x"/>
                                          </p:val>
                                        </p:tav>
                                      </p:tavLst>
                                    </p:anim>
                                    <p:anim calcmode="lin" valueType="num">
                                      <p:cBhvr additive="base">
                                        <p:cTn id="15" dur="500" fill="hold"/>
                                        <p:tgtEl>
                                          <p:spTgt spid="22632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26320"/>
                                        </p:tgtEl>
                                        <p:attrNameLst>
                                          <p:attrName>style.visibility</p:attrName>
                                        </p:attrNameLst>
                                      </p:cBhvr>
                                      <p:to>
                                        <p:strVal val="visible"/>
                                      </p:to>
                                    </p:set>
                                    <p:anim calcmode="lin" valueType="num">
                                      <p:cBhvr additive="base">
                                        <p:cTn id="18" dur="500" fill="hold"/>
                                        <p:tgtEl>
                                          <p:spTgt spid="226320"/>
                                        </p:tgtEl>
                                        <p:attrNameLst>
                                          <p:attrName>ppt_x</p:attrName>
                                        </p:attrNameLst>
                                      </p:cBhvr>
                                      <p:tavLst>
                                        <p:tav tm="0">
                                          <p:val>
                                            <p:strVal val="#ppt_x"/>
                                          </p:val>
                                        </p:tav>
                                        <p:tav tm="100000">
                                          <p:val>
                                            <p:strVal val="#ppt_x"/>
                                          </p:val>
                                        </p:tav>
                                      </p:tavLst>
                                    </p:anim>
                                    <p:anim calcmode="lin" valueType="num">
                                      <p:cBhvr additive="base">
                                        <p:cTn id="19" dur="500" fill="hold"/>
                                        <p:tgtEl>
                                          <p:spTgt spid="22632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26321"/>
                                        </p:tgtEl>
                                        <p:attrNameLst>
                                          <p:attrName>style.visibility</p:attrName>
                                        </p:attrNameLst>
                                      </p:cBhvr>
                                      <p:to>
                                        <p:strVal val="visible"/>
                                      </p:to>
                                    </p:set>
                                    <p:anim calcmode="lin" valueType="num">
                                      <p:cBhvr additive="base">
                                        <p:cTn id="22" dur="500" fill="hold"/>
                                        <p:tgtEl>
                                          <p:spTgt spid="226321"/>
                                        </p:tgtEl>
                                        <p:attrNameLst>
                                          <p:attrName>ppt_x</p:attrName>
                                        </p:attrNameLst>
                                      </p:cBhvr>
                                      <p:tavLst>
                                        <p:tav tm="0">
                                          <p:val>
                                            <p:strVal val="#ppt_x"/>
                                          </p:val>
                                        </p:tav>
                                        <p:tav tm="100000">
                                          <p:val>
                                            <p:strVal val="#ppt_x"/>
                                          </p:val>
                                        </p:tav>
                                      </p:tavLst>
                                    </p:anim>
                                    <p:anim calcmode="lin" valueType="num">
                                      <p:cBhvr additive="base">
                                        <p:cTn id="23" dur="500" fill="hold"/>
                                        <p:tgtEl>
                                          <p:spTgt spid="22632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26333"/>
                                        </p:tgtEl>
                                        <p:attrNameLst>
                                          <p:attrName>style.visibility</p:attrName>
                                        </p:attrNameLst>
                                      </p:cBhvr>
                                      <p:to>
                                        <p:strVal val="visible"/>
                                      </p:to>
                                    </p:set>
                                    <p:anim calcmode="lin" valueType="num">
                                      <p:cBhvr additive="base">
                                        <p:cTn id="32" dur="500" fill="hold"/>
                                        <p:tgtEl>
                                          <p:spTgt spid="226333"/>
                                        </p:tgtEl>
                                        <p:attrNameLst>
                                          <p:attrName>ppt_x</p:attrName>
                                        </p:attrNameLst>
                                      </p:cBhvr>
                                      <p:tavLst>
                                        <p:tav tm="0">
                                          <p:val>
                                            <p:strVal val="#ppt_x"/>
                                          </p:val>
                                        </p:tav>
                                        <p:tav tm="100000">
                                          <p:val>
                                            <p:strVal val="#ppt_x"/>
                                          </p:val>
                                        </p:tav>
                                      </p:tavLst>
                                    </p:anim>
                                    <p:anim calcmode="lin" valueType="num">
                                      <p:cBhvr additive="base">
                                        <p:cTn id="33" dur="500" fill="hold"/>
                                        <p:tgtEl>
                                          <p:spTgt spid="22633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26334"/>
                                        </p:tgtEl>
                                        <p:attrNameLst>
                                          <p:attrName>style.visibility</p:attrName>
                                        </p:attrNameLst>
                                      </p:cBhvr>
                                      <p:to>
                                        <p:strVal val="visible"/>
                                      </p:to>
                                    </p:set>
                                    <p:anim calcmode="lin" valueType="num">
                                      <p:cBhvr additive="base">
                                        <p:cTn id="36" dur="500" fill="hold"/>
                                        <p:tgtEl>
                                          <p:spTgt spid="226334"/>
                                        </p:tgtEl>
                                        <p:attrNameLst>
                                          <p:attrName>ppt_x</p:attrName>
                                        </p:attrNameLst>
                                      </p:cBhvr>
                                      <p:tavLst>
                                        <p:tav tm="0">
                                          <p:val>
                                            <p:strVal val="#ppt_x"/>
                                          </p:val>
                                        </p:tav>
                                        <p:tav tm="100000">
                                          <p:val>
                                            <p:strVal val="#ppt_x"/>
                                          </p:val>
                                        </p:tav>
                                      </p:tavLst>
                                    </p:anim>
                                    <p:anim calcmode="lin" valueType="num">
                                      <p:cBhvr additive="base">
                                        <p:cTn id="37" dur="500" fill="hold"/>
                                        <p:tgtEl>
                                          <p:spTgt spid="22633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26335"/>
                                        </p:tgtEl>
                                        <p:attrNameLst>
                                          <p:attrName>style.visibility</p:attrName>
                                        </p:attrNameLst>
                                      </p:cBhvr>
                                      <p:to>
                                        <p:strVal val="visible"/>
                                      </p:to>
                                    </p:set>
                                    <p:anim calcmode="lin" valueType="num">
                                      <p:cBhvr additive="base">
                                        <p:cTn id="40" dur="500" fill="hold"/>
                                        <p:tgtEl>
                                          <p:spTgt spid="226335"/>
                                        </p:tgtEl>
                                        <p:attrNameLst>
                                          <p:attrName>ppt_x</p:attrName>
                                        </p:attrNameLst>
                                      </p:cBhvr>
                                      <p:tavLst>
                                        <p:tav tm="0">
                                          <p:val>
                                            <p:strVal val="#ppt_x"/>
                                          </p:val>
                                        </p:tav>
                                        <p:tav tm="100000">
                                          <p:val>
                                            <p:strVal val="#ppt_x"/>
                                          </p:val>
                                        </p:tav>
                                      </p:tavLst>
                                    </p:anim>
                                    <p:anim calcmode="lin" valueType="num">
                                      <p:cBhvr additive="base">
                                        <p:cTn id="41" dur="500" fill="hold"/>
                                        <p:tgtEl>
                                          <p:spTgt spid="22633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26336"/>
                                        </p:tgtEl>
                                        <p:attrNameLst>
                                          <p:attrName>style.visibility</p:attrName>
                                        </p:attrNameLst>
                                      </p:cBhvr>
                                      <p:to>
                                        <p:strVal val="visible"/>
                                      </p:to>
                                    </p:set>
                                    <p:anim calcmode="lin" valueType="num">
                                      <p:cBhvr additive="base">
                                        <p:cTn id="44" dur="500" fill="hold"/>
                                        <p:tgtEl>
                                          <p:spTgt spid="226336"/>
                                        </p:tgtEl>
                                        <p:attrNameLst>
                                          <p:attrName>ppt_x</p:attrName>
                                        </p:attrNameLst>
                                      </p:cBhvr>
                                      <p:tavLst>
                                        <p:tav tm="0">
                                          <p:val>
                                            <p:strVal val="#ppt_x"/>
                                          </p:val>
                                        </p:tav>
                                        <p:tav tm="100000">
                                          <p:val>
                                            <p:strVal val="#ppt_x"/>
                                          </p:val>
                                        </p:tav>
                                      </p:tavLst>
                                    </p:anim>
                                    <p:anim calcmode="lin" valueType="num">
                                      <p:cBhvr additive="base">
                                        <p:cTn id="45" dur="500" fill="hold"/>
                                        <p:tgtEl>
                                          <p:spTgt spid="226336"/>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226323"/>
                                        </p:tgtEl>
                                        <p:attrNameLst>
                                          <p:attrName>style.visibility</p:attrName>
                                        </p:attrNameLst>
                                      </p:cBhvr>
                                      <p:to>
                                        <p:strVal val="visible"/>
                                      </p:to>
                                    </p:set>
                                    <p:anim calcmode="discrete" valueType="clr">
                                      <p:cBhvr override="childStyle">
                                        <p:cTn id="50" dur="80"/>
                                        <p:tgtEl>
                                          <p:spTgt spid="226323"/>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26323"/>
                                        </p:tgtEl>
                                        <p:attrNameLst>
                                          <p:attrName>fillcolor</p:attrName>
                                        </p:attrNameLst>
                                      </p:cBhvr>
                                      <p:tavLst>
                                        <p:tav tm="0">
                                          <p:val>
                                            <p:clrVal>
                                              <a:schemeClr val="accent2"/>
                                            </p:clrVal>
                                          </p:val>
                                        </p:tav>
                                        <p:tav tm="50000">
                                          <p:val>
                                            <p:clrVal>
                                              <a:schemeClr val="hlink"/>
                                            </p:clrVal>
                                          </p:val>
                                        </p:tav>
                                      </p:tavLst>
                                    </p:anim>
                                    <p:set>
                                      <p:cBhvr>
                                        <p:cTn id="52" dur="80"/>
                                        <p:tgtEl>
                                          <p:spTgt spid="226323"/>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6324"/>
                                        </p:tgtEl>
                                        <p:attrNameLst>
                                          <p:attrName>style.visibility</p:attrName>
                                        </p:attrNameLst>
                                      </p:cBhvr>
                                      <p:to>
                                        <p:strVal val="visible"/>
                                      </p:to>
                                    </p:set>
                                    <p:anim calcmode="lin" valueType="num">
                                      <p:cBhvr additive="base">
                                        <p:cTn id="57" dur="500" fill="hold"/>
                                        <p:tgtEl>
                                          <p:spTgt spid="226324"/>
                                        </p:tgtEl>
                                        <p:attrNameLst>
                                          <p:attrName>ppt_x</p:attrName>
                                        </p:attrNameLst>
                                      </p:cBhvr>
                                      <p:tavLst>
                                        <p:tav tm="0">
                                          <p:val>
                                            <p:strVal val="#ppt_x"/>
                                          </p:val>
                                        </p:tav>
                                        <p:tav tm="100000">
                                          <p:val>
                                            <p:strVal val="#ppt_x"/>
                                          </p:val>
                                        </p:tav>
                                      </p:tavLst>
                                    </p:anim>
                                    <p:anim calcmode="lin" valueType="num">
                                      <p:cBhvr additive="base">
                                        <p:cTn id="58" dur="500" fill="hold"/>
                                        <p:tgtEl>
                                          <p:spTgt spid="22632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26325"/>
                                        </p:tgtEl>
                                        <p:attrNameLst>
                                          <p:attrName>style.visibility</p:attrName>
                                        </p:attrNameLst>
                                      </p:cBhvr>
                                      <p:to>
                                        <p:strVal val="visible"/>
                                      </p:to>
                                    </p:set>
                                    <p:anim calcmode="lin" valueType="num">
                                      <p:cBhvr additive="base">
                                        <p:cTn id="61" dur="500" fill="hold"/>
                                        <p:tgtEl>
                                          <p:spTgt spid="226325"/>
                                        </p:tgtEl>
                                        <p:attrNameLst>
                                          <p:attrName>ppt_x</p:attrName>
                                        </p:attrNameLst>
                                      </p:cBhvr>
                                      <p:tavLst>
                                        <p:tav tm="0">
                                          <p:val>
                                            <p:strVal val="#ppt_x"/>
                                          </p:val>
                                        </p:tav>
                                        <p:tav tm="100000">
                                          <p:val>
                                            <p:strVal val="#ppt_x"/>
                                          </p:val>
                                        </p:tav>
                                      </p:tavLst>
                                    </p:anim>
                                    <p:anim calcmode="lin" valueType="num">
                                      <p:cBhvr additive="base">
                                        <p:cTn id="62" dur="500" fill="hold"/>
                                        <p:tgtEl>
                                          <p:spTgt spid="22632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6332"/>
                                        </p:tgtEl>
                                        <p:attrNameLst>
                                          <p:attrName>style.visibility</p:attrName>
                                        </p:attrNameLst>
                                      </p:cBhvr>
                                      <p:to>
                                        <p:strVal val="visible"/>
                                      </p:to>
                                    </p:set>
                                    <p:anim calcmode="lin" valueType="num">
                                      <p:cBhvr additive="base">
                                        <p:cTn id="65" dur="500" fill="hold"/>
                                        <p:tgtEl>
                                          <p:spTgt spid="226332"/>
                                        </p:tgtEl>
                                        <p:attrNameLst>
                                          <p:attrName>ppt_x</p:attrName>
                                        </p:attrNameLst>
                                      </p:cBhvr>
                                      <p:tavLst>
                                        <p:tav tm="0">
                                          <p:val>
                                            <p:strVal val="#ppt_x"/>
                                          </p:val>
                                        </p:tav>
                                        <p:tav tm="100000">
                                          <p:val>
                                            <p:strVal val="#ppt_x"/>
                                          </p:val>
                                        </p:tav>
                                      </p:tavLst>
                                    </p:anim>
                                    <p:anim calcmode="lin" valueType="num">
                                      <p:cBhvr additive="base">
                                        <p:cTn id="66" dur="500" fill="hold"/>
                                        <p:tgtEl>
                                          <p:spTgt spid="226332"/>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26337"/>
                                        </p:tgtEl>
                                        <p:attrNameLst>
                                          <p:attrName>style.visibility</p:attrName>
                                        </p:attrNameLst>
                                      </p:cBhvr>
                                      <p:to>
                                        <p:strVal val="visible"/>
                                      </p:to>
                                    </p:set>
                                    <p:anim calcmode="lin" valueType="num">
                                      <p:cBhvr additive="base">
                                        <p:cTn id="75" dur="500" fill="hold"/>
                                        <p:tgtEl>
                                          <p:spTgt spid="226337"/>
                                        </p:tgtEl>
                                        <p:attrNameLst>
                                          <p:attrName>ppt_x</p:attrName>
                                        </p:attrNameLst>
                                      </p:cBhvr>
                                      <p:tavLst>
                                        <p:tav tm="0">
                                          <p:val>
                                            <p:strVal val="#ppt_x"/>
                                          </p:val>
                                        </p:tav>
                                        <p:tav tm="100000">
                                          <p:val>
                                            <p:strVal val="#ppt_x"/>
                                          </p:val>
                                        </p:tav>
                                      </p:tavLst>
                                    </p:anim>
                                    <p:anim calcmode="lin" valueType="num">
                                      <p:cBhvr additive="base">
                                        <p:cTn id="76" dur="500" fill="hold"/>
                                        <p:tgtEl>
                                          <p:spTgt spid="2263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6338"/>
                                        </p:tgtEl>
                                        <p:attrNameLst>
                                          <p:attrName>style.visibility</p:attrName>
                                        </p:attrNameLst>
                                      </p:cBhvr>
                                      <p:to>
                                        <p:strVal val="visible"/>
                                      </p:to>
                                    </p:set>
                                    <p:anim calcmode="lin" valueType="num">
                                      <p:cBhvr additive="base">
                                        <p:cTn id="79" dur="500" fill="hold"/>
                                        <p:tgtEl>
                                          <p:spTgt spid="226338"/>
                                        </p:tgtEl>
                                        <p:attrNameLst>
                                          <p:attrName>ppt_x</p:attrName>
                                        </p:attrNameLst>
                                      </p:cBhvr>
                                      <p:tavLst>
                                        <p:tav tm="0">
                                          <p:val>
                                            <p:strVal val="#ppt_x"/>
                                          </p:val>
                                        </p:tav>
                                        <p:tav tm="100000">
                                          <p:val>
                                            <p:strVal val="#ppt_x"/>
                                          </p:val>
                                        </p:tav>
                                      </p:tavLst>
                                    </p:anim>
                                    <p:anim calcmode="lin" valueType="num">
                                      <p:cBhvr additive="base">
                                        <p:cTn id="80" dur="500" fill="hold"/>
                                        <p:tgtEl>
                                          <p:spTgt spid="226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9" grpId="0"/>
      <p:bldP spid="226320" grpId="0" animBg="1"/>
      <p:bldP spid="226321" grpId="0" animBg="1"/>
      <p:bldP spid="226322" grpId="0" animBg="1"/>
      <p:bldP spid="226323" grpId="0"/>
      <p:bldP spid="226324" grpId="0" animBg="1"/>
      <p:bldP spid="226325" grpId="0" animBg="1"/>
      <p:bldP spid="226332" grpId="0" animBg="1"/>
      <p:bldP spid="226333" grpId="0" animBg="1"/>
      <p:bldP spid="226334" grpId="0" animBg="1"/>
      <p:bldP spid="226335" grpId="0" animBg="1"/>
      <p:bldP spid="226336" grpId="0" animBg="1"/>
      <p:bldP spid="226337" grpId="0" animBg="1"/>
      <p:bldP spid="2263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609600" y="502920"/>
            <a:ext cx="2892425" cy="1069340"/>
          </a:xfrm>
          <a:prstGeom prst="rect">
            <a:avLst/>
          </a:prstGeom>
          <a:noFill/>
          <a:ln w="9525">
            <a:noFill/>
            <a:miter lim="800000"/>
          </a:ln>
        </p:spPr>
        <p:txBody>
          <a:bodyPr wrap="none" anchor="ctr"/>
          <a:lstStyle/>
          <a:p>
            <a:pPr algn="ctr"/>
            <a:r>
              <a:rPr lang="en-US" sz="2800" b="1" u="sng">
                <a:solidFill>
                  <a:srgbClr val="CC3300"/>
                </a:solidFill>
                <a:latin typeface="Arial" panose="020B0604020202020204" pitchFamily="34" charset="0"/>
              </a:rPr>
              <a:t>Luyện đọc</a:t>
            </a:r>
          </a:p>
        </p:txBody>
      </p:sp>
      <p:sp>
        <p:nvSpPr>
          <p:cNvPr id="5124" name="Line 7"/>
          <p:cNvSpPr>
            <a:spLocks noChangeShapeType="1"/>
          </p:cNvSpPr>
          <p:nvPr/>
        </p:nvSpPr>
        <p:spPr bwMode="auto">
          <a:xfrm>
            <a:off x="4572000" y="2057400"/>
            <a:ext cx="0" cy="3124200"/>
          </a:xfrm>
          <a:prstGeom prst="line">
            <a:avLst/>
          </a:prstGeom>
          <a:noFill/>
          <a:ln w="38100">
            <a:noFill/>
            <a:round/>
          </a:ln>
        </p:spPr>
        <p:txBody>
          <a:bodyPr/>
          <a:lstStyle/>
          <a:p>
            <a:endParaRPr lang="en-US"/>
          </a:p>
        </p:txBody>
      </p:sp>
      <p:sp>
        <p:nvSpPr>
          <p:cNvPr id="5125" name="Rectangle 9"/>
          <p:cNvSpPr>
            <a:spLocks noChangeArrowheads="1"/>
          </p:cNvSpPr>
          <p:nvPr/>
        </p:nvSpPr>
        <p:spPr bwMode="auto">
          <a:xfrm>
            <a:off x="4572000" y="2514600"/>
            <a:ext cx="1981200" cy="381000"/>
          </a:xfrm>
          <a:prstGeom prst="rect">
            <a:avLst/>
          </a:prstGeom>
          <a:noFill/>
          <a:ln w="9525">
            <a:noFill/>
            <a:miter lim="800000"/>
          </a:ln>
        </p:spPr>
        <p:txBody>
          <a:bodyPr wrap="none" anchor="ctr"/>
          <a:lstStyle/>
          <a:p>
            <a:pPr algn="ctr"/>
            <a:endParaRPr lang="en-US" sz="2400">
              <a:latin typeface="Arial" panose="020B0604020202020204" pitchFamily="34" charset="0"/>
            </a:endParaRPr>
          </a:p>
        </p:txBody>
      </p:sp>
      <p:sp>
        <p:nvSpPr>
          <p:cNvPr id="21522" name="Rectangle 18"/>
          <p:cNvSpPr>
            <a:spLocks noChangeArrowheads="1"/>
          </p:cNvSpPr>
          <p:nvPr/>
        </p:nvSpPr>
        <p:spPr bwMode="auto">
          <a:xfrm>
            <a:off x="1376045" y="1681480"/>
            <a:ext cx="7036435" cy="732155"/>
          </a:xfrm>
          <a:prstGeom prst="rect">
            <a:avLst/>
          </a:prstGeom>
          <a:noFill/>
          <a:ln w="9525">
            <a:noFill/>
            <a:miter lim="800000"/>
          </a:ln>
        </p:spPr>
        <p:txBody>
          <a:bodyPr wrap="none" anchor="ctr"/>
          <a:lstStyle/>
          <a:p>
            <a:pPr algn="ctr"/>
            <a:r>
              <a:rPr lang="en-US" sz="3200" b="1">
                <a:latin typeface="Arial" panose="020B0604020202020204" pitchFamily="34" charset="0"/>
              </a:rPr>
              <a:t>Bài được chia thành mấy đoạn?</a:t>
            </a:r>
          </a:p>
        </p:txBody>
      </p:sp>
      <p:sp>
        <p:nvSpPr>
          <p:cNvPr id="5128" name="Rectangle 22"/>
          <p:cNvSpPr>
            <a:spLocks noChangeArrowheads="1"/>
          </p:cNvSpPr>
          <p:nvPr/>
        </p:nvSpPr>
        <p:spPr bwMode="auto">
          <a:xfrm>
            <a:off x="1600200" y="152400"/>
            <a:ext cx="6553200" cy="457200"/>
          </a:xfrm>
          <a:prstGeom prst="rect">
            <a:avLst/>
          </a:prstGeom>
          <a:noFill/>
          <a:ln w="9525">
            <a:noFill/>
            <a:miter lim="800000"/>
          </a:ln>
        </p:spPr>
        <p:txBody>
          <a:bodyPr wrap="none" anchor="ctr"/>
          <a:lstStyle/>
          <a:p>
            <a:pPr algn="ctr"/>
            <a:r>
              <a:rPr lang="en-US" sz="2800" b="1">
                <a:latin typeface="Arial" panose="020B0604020202020204" pitchFamily="34" charset="0"/>
              </a:rPr>
              <a:t> </a:t>
            </a:r>
          </a:p>
        </p:txBody>
      </p:sp>
      <p:sp>
        <p:nvSpPr>
          <p:cNvPr id="9226" name="Rectangle 10"/>
          <p:cNvSpPr>
            <a:spLocks noChangeArrowheads="1"/>
          </p:cNvSpPr>
          <p:nvPr/>
        </p:nvSpPr>
        <p:spPr bwMode="auto">
          <a:xfrm>
            <a:off x="362585" y="2522855"/>
            <a:ext cx="8523605" cy="3108543"/>
          </a:xfrm>
          <a:prstGeom prst="rect">
            <a:avLst/>
          </a:prstGeom>
          <a:noFill/>
          <a:ln w="9525">
            <a:noFill/>
            <a:miter lim="800000"/>
          </a:ln>
        </p:spPr>
        <p:txBody>
          <a:bodyPr wrap="square">
            <a:spAutoFit/>
          </a:bodyPr>
          <a:lstStyle/>
          <a:p>
            <a:r>
              <a:rPr lang="en-US" sz="2800" b="1" dirty="0">
                <a:latin typeface="Arial" panose="020B0604020202020204" pitchFamily="34" charset="0"/>
              </a:rPr>
              <a:t> </a:t>
            </a:r>
            <a:r>
              <a:rPr lang="en-US" sz="2800" b="1" dirty="0" err="1">
                <a:latin typeface="Arial" panose="020B0604020202020204" pitchFamily="34" charset="0"/>
              </a:rPr>
              <a:t>Bài</a:t>
            </a:r>
            <a:r>
              <a:rPr lang="en-US" sz="2800" b="1" dirty="0">
                <a:latin typeface="Arial" panose="020B0604020202020204" pitchFamily="34" charset="0"/>
              </a:rPr>
              <a:t> </a:t>
            </a:r>
            <a:r>
              <a:rPr lang="en-US" sz="2800" b="1" dirty="0" err="1">
                <a:latin typeface="Arial" panose="020B0604020202020204" pitchFamily="34" charset="0"/>
              </a:rPr>
              <a:t>được</a:t>
            </a:r>
            <a:r>
              <a:rPr lang="en-US" sz="2800" b="1" dirty="0">
                <a:latin typeface="Arial" panose="020B0604020202020204" pitchFamily="34" charset="0"/>
              </a:rPr>
              <a:t> chia </a:t>
            </a:r>
            <a:r>
              <a:rPr lang="en-US" sz="2800" b="1" dirty="0" err="1">
                <a:latin typeface="Arial" panose="020B0604020202020204" pitchFamily="34" charset="0"/>
              </a:rPr>
              <a:t>thành</a:t>
            </a:r>
            <a:r>
              <a:rPr lang="en-US" sz="2800" b="1" dirty="0">
                <a:latin typeface="Arial" panose="020B0604020202020204" pitchFamily="34" charset="0"/>
              </a:rPr>
              <a:t> </a:t>
            </a:r>
            <a:r>
              <a:rPr lang="vi-VN" b="1" dirty="0">
                <a:latin typeface="Arial" panose="020B0604020202020204" pitchFamily="34" charset="0"/>
              </a:rPr>
              <a:t>4</a:t>
            </a:r>
            <a:r>
              <a:rPr lang="en-US" sz="2800" b="1" dirty="0" smtClean="0">
                <a:latin typeface="Arial" panose="020B0604020202020204" pitchFamily="34" charset="0"/>
              </a:rPr>
              <a:t> </a:t>
            </a:r>
            <a:r>
              <a:rPr lang="en-US" sz="2800" b="1" dirty="0" err="1">
                <a:latin typeface="Arial" panose="020B0604020202020204" pitchFamily="34" charset="0"/>
              </a:rPr>
              <a:t>đoạn</a:t>
            </a:r>
            <a:endParaRPr lang="en-US" sz="2800" b="1" dirty="0">
              <a:latin typeface="Arial" panose="020B0604020202020204" pitchFamily="34" charset="0"/>
            </a:endParaRPr>
          </a:p>
          <a:p>
            <a:r>
              <a:rPr lang="vi-VN" altLang="en-US" sz="2800" b="1" dirty="0">
                <a:latin typeface="Arial" panose="020B0604020202020204" pitchFamily="34" charset="0"/>
              </a:rPr>
              <a:t>- Đoạn 1: Nhà rông thường được...không vướng mái.</a:t>
            </a:r>
          </a:p>
          <a:p>
            <a:r>
              <a:rPr lang="vi-VN" altLang="en-US" sz="2800" b="1" dirty="0">
                <a:latin typeface="Arial" panose="020B0604020202020204" pitchFamily="34" charset="0"/>
              </a:rPr>
              <a:t>- Đoạn 2: Gian đầu nhà rông ....khi cúng tế.</a:t>
            </a:r>
          </a:p>
          <a:p>
            <a:pPr marL="457200" indent="-457200">
              <a:buFontTx/>
              <a:buChar char="-"/>
            </a:pPr>
            <a:r>
              <a:rPr lang="vi-VN" altLang="en-US" sz="2800" b="1" dirty="0" smtClean="0">
                <a:latin typeface="Arial" panose="020B0604020202020204" pitchFamily="34" charset="0"/>
              </a:rPr>
              <a:t>Đoạn </a:t>
            </a:r>
            <a:r>
              <a:rPr lang="vi-VN" altLang="en-US" sz="2800" b="1" dirty="0">
                <a:latin typeface="Arial" panose="020B0604020202020204" pitchFamily="34" charset="0"/>
              </a:rPr>
              <a:t>3: Gian giữa</a:t>
            </a:r>
            <a:r>
              <a:rPr lang="vi-VN" altLang="en-US" sz="2800" b="1" dirty="0" smtClean="0">
                <a:latin typeface="Arial" panose="020B0604020202020204" pitchFamily="34" charset="0"/>
              </a:rPr>
              <a:t>....</a:t>
            </a:r>
            <a:r>
              <a:rPr lang="vi-VN" altLang="en-US" b="1" dirty="0" smtClean="0">
                <a:latin typeface="Arial" panose="020B0604020202020204" pitchFamily="34" charset="0"/>
              </a:rPr>
              <a:t>là nơi tiếp khách của làng.</a:t>
            </a:r>
          </a:p>
          <a:p>
            <a:pPr marL="457200" indent="-457200">
              <a:buFontTx/>
              <a:buChar char="-"/>
            </a:pPr>
            <a:r>
              <a:rPr lang="vi-VN" altLang="en-US" sz="2800" b="1" dirty="0" smtClean="0">
                <a:latin typeface="Arial" panose="020B0604020202020204" pitchFamily="34" charset="0"/>
              </a:rPr>
              <a:t>Đoạn 4 : Còn lại.</a:t>
            </a:r>
            <a:endParaRPr lang="vi-VN" altLang="en-US" sz="2800" b="1"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checkerboard(across)">
                                      <p:cBhvr>
                                        <p:cTn id="7" dur="5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1522"/>
                                        </p:tgtEl>
                                        <p:attrNameLst>
                                          <p:attrName>style.visibility</p:attrName>
                                        </p:attrNameLst>
                                      </p:cBhvr>
                                      <p:to>
                                        <p:strVal val="visible"/>
                                      </p:to>
                                    </p:set>
                                    <p:anim to="" calcmode="lin" valueType="num">
                                      <p:cBhvr>
                                        <p:cTn id="12" dur="1" fill="hold"/>
                                        <p:tgtEl>
                                          <p:spTgt spid="21522"/>
                                        </p:tgtEl>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26"/>
                                        </p:tgtEl>
                                        <p:attrNameLst>
                                          <p:attrName>style.visibility</p:attrName>
                                        </p:attrNameLst>
                                      </p:cBhvr>
                                      <p:to>
                                        <p:strVal val="visible"/>
                                      </p:to>
                                    </p:set>
                                    <p:anim calcmode="lin" valueType="num">
                                      <p:cBhvr additive="base">
                                        <p:cTn id="17" dur="500" fill="hold"/>
                                        <p:tgtEl>
                                          <p:spTgt spid="9226"/>
                                        </p:tgtEl>
                                        <p:attrNameLst>
                                          <p:attrName>ppt_x</p:attrName>
                                        </p:attrNameLst>
                                      </p:cBhvr>
                                      <p:tavLst>
                                        <p:tav tm="0">
                                          <p:val>
                                            <p:strVal val="#ppt_x"/>
                                          </p:val>
                                        </p:tav>
                                        <p:tav tm="100000">
                                          <p:val>
                                            <p:strVal val="#ppt_x"/>
                                          </p:val>
                                        </p:tav>
                                      </p:tavLst>
                                    </p:anim>
                                    <p:anim calcmode="lin" valueType="num">
                                      <p:cBhvr additive="base">
                                        <p:cTn id="18"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22" grpId="0"/>
      <p:bldP spid="92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4" name="Picture 10" descr="11_cong1926-400"/>
          <p:cNvPicPr>
            <a:picLocks noChangeAspect="1"/>
          </p:cNvPicPr>
          <p:nvPr/>
        </p:nvPicPr>
        <p:blipFill>
          <a:blip r:embed="rId2"/>
          <a:stretch>
            <a:fillRect/>
          </a:stretch>
        </p:blipFill>
        <p:spPr>
          <a:xfrm>
            <a:off x="838200" y="1828800"/>
            <a:ext cx="7467600" cy="4419600"/>
          </a:xfrm>
          <a:prstGeom prst="rect">
            <a:avLst/>
          </a:prstGeom>
          <a:noFill/>
          <a:ln w="9525">
            <a:noFill/>
          </a:ln>
        </p:spPr>
      </p:pic>
      <p:sp>
        <p:nvSpPr>
          <p:cNvPr id="7171" name="Rectangle 1"/>
          <p:cNvSpPr/>
          <p:nvPr/>
        </p:nvSpPr>
        <p:spPr>
          <a:xfrm>
            <a:off x="2722563" y="685800"/>
            <a:ext cx="2797175" cy="523875"/>
          </a:xfrm>
          <a:prstGeom prst="rect">
            <a:avLst/>
          </a:prstGeom>
          <a:noFill/>
          <a:ln w="9525">
            <a:noFill/>
          </a:ln>
        </p:spPr>
        <p:txBody>
          <a:bodyPr wrap="none">
            <a:spAutoFit/>
          </a:bodyPr>
          <a:lstStyle/>
          <a:p>
            <a:pPr algn="ctr" eaLnBrk="1" hangingPunct="1"/>
            <a:r>
              <a:rPr lang="en-US" altLang="en-US" b="1" dirty="0">
                <a:solidFill>
                  <a:srgbClr val="0000FF"/>
                </a:solidFill>
                <a:latin typeface="Times New Roman" panose="02020603050405020304" pitchFamily="18" charset="0"/>
                <a:cs typeface="Times New Roman" panose="02020603050405020304" pitchFamily="18" charset="0"/>
              </a:rPr>
              <a:t>Múa rông chiêng</a:t>
            </a:r>
            <a:endParaRPr lang="en-US" altLang="en-US"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5114"/>
                                        </p:tgtEl>
                                        <p:attrNameLst>
                                          <p:attrName>style.visibility</p:attrName>
                                        </p:attrNameLst>
                                      </p:cBhvr>
                                      <p:to>
                                        <p:strVal val="visible"/>
                                      </p:to>
                                    </p:set>
                                    <p:animEffect transition="in" filter="box(in)">
                                      <p:cBhvr>
                                        <p:cTn id="7" dur="500"/>
                                        <p:tgtEl>
                                          <p:spTgt spid="175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xh-27_9-trlam4"/>
          <p:cNvPicPr>
            <a:picLocks noChangeAspect="1"/>
          </p:cNvPicPr>
          <p:nvPr/>
        </p:nvPicPr>
        <p:blipFill>
          <a:blip r:embed="rId2"/>
          <a:stretch>
            <a:fillRect/>
          </a:stretch>
        </p:blipFill>
        <p:spPr>
          <a:xfrm>
            <a:off x="533400" y="914400"/>
            <a:ext cx="7932738" cy="5334000"/>
          </a:xfrm>
          <a:prstGeom prst="rect">
            <a:avLst/>
          </a:prstGeom>
          <a:noFill/>
          <a:ln w="9525">
            <a:noFill/>
          </a:ln>
        </p:spPr>
      </p:pic>
      <p:sp>
        <p:nvSpPr>
          <p:cNvPr id="171015" name="Rectangle 7"/>
          <p:cNvSpPr/>
          <p:nvPr/>
        </p:nvSpPr>
        <p:spPr>
          <a:xfrm>
            <a:off x="2743200" y="228600"/>
            <a:ext cx="2971800" cy="685800"/>
          </a:xfrm>
          <a:prstGeom prst="rect">
            <a:avLst/>
          </a:prstGeom>
          <a:solidFill>
            <a:schemeClr val="folHlink"/>
          </a:solidFill>
          <a:ln w="9525">
            <a:noFill/>
          </a:ln>
          <a:effectLst>
            <a:outerShdw dist="35921" dir="2699999" algn="ctr" rotWithShape="0">
              <a:schemeClr val="bg2"/>
            </a:outerShdw>
          </a:effectLst>
        </p:spPr>
        <p:txBody>
          <a:bodyPr wrap="none" anchor="ctr" anchorCtr="0"/>
          <a:lstStyle/>
          <a:p>
            <a:pPr algn="ctr" eaLnBrk="1" hangingPunct="1"/>
            <a:r>
              <a:rPr lang="en-US" altLang="en-US" sz="3200" b="1" dirty="0">
                <a:solidFill>
                  <a:srgbClr val="0000FF"/>
                </a:solidFill>
                <a:latin typeface="Times New Roman" panose="02020603050405020304" pitchFamily="18" charset="0"/>
                <a:cs typeface="Times New Roman" panose="02020603050405020304" pitchFamily="18" charset="0"/>
              </a:rPr>
              <a:t>nông cụ</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
        <p:nvSpPr>
          <p:cNvPr id="8196" name="Rectangle 1"/>
          <p:cNvSpPr/>
          <p:nvPr/>
        </p:nvSpPr>
        <p:spPr>
          <a:xfrm>
            <a:off x="3008313" y="5740400"/>
            <a:ext cx="1106487" cy="584200"/>
          </a:xfrm>
          <a:prstGeom prst="rect">
            <a:avLst/>
          </a:prstGeom>
          <a:noFill/>
          <a:ln w="9525">
            <a:noFill/>
          </a:ln>
        </p:spPr>
        <p:txBody>
          <a:bodyPr>
            <a:spAutoFit/>
          </a:bodyPr>
          <a:lstStyle/>
          <a:p>
            <a:pPr algn="ctr" eaLnBrk="1" hangingPunct="1"/>
            <a:r>
              <a:rPr lang="en-US" altLang="en-US" sz="3200" b="1" dirty="0">
                <a:solidFill>
                  <a:srgbClr val="FF0000"/>
                </a:solidFill>
                <a:latin typeface="Times New Roman" panose="02020603050405020304" pitchFamily="18" charset="0"/>
                <a:cs typeface="Times New Roman" panose="02020603050405020304" pitchFamily="18" charset="0"/>
              </a:rPr>
              <a:t>C</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y</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8197" name="Rectangle 2"/>
          <p:cNvSpPr/>
          <p:nvPr/>
        </p:nvSpPr>
        <p:spPr>
          <a:xfrm>
            <a:off x="914400" y="4267200"/>
            <a:ext cx="1160463" cy="584200"/>
          </a:xfrm>
          <a:prstGeom prst="rect">
            <a:avLst/>
          </a:prstGeom>
          <a:noFill/>
          <a:ln w="9525">
            <a:noFill/>
          </a:ln>
        </p:spPr>
        <p:txBody>
          <a:bodyPr>
            <a:spAutoFit/>
          </a:bodyPr>
          <a:lstStyle/>
          <a:p>
            <a:pPr algn="ctr" eaLnBrk="1" hangingPunct="1"/>
            <a:r>
              <a:rPr lang="en-US" altLang="en-US" sz="3200" b="1" dirty="0">
                <a:solidFill>
                  <a:srgbClr val="FF0000"/>
                </a:solidFill>
                <a:latin typeface="Times New Roman" panose="02020603050405020304" pitchFamily="18" charset="0"/>
                <a:cs typeface="Times New Roman" panose="02020603050405020304" pitchFamily="18" charset="0"/>
              </a:rPr>
              <a:t>Bừa</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71015"/>
                                        </p:tgtEl>
                                        <p:attrNameLst>
                                          <p:attrName>style.visibility</p:attrName>
                                        </p:attrNameLst>
                                      </p:cBhvr>
                                      <p:to>
                                        <p:strVal val="visible"/>
                                      </p:to>
                                    </p:set>
                                    <p:anim calcmode="lin" valueType="num">
                                      <p:cBhvr>
                                        <p:cTn id="7" dur="1000" fill="hold"/>
                                        <p:tgtEl>
                                          <p:spTgt spid="171015"/>
                                        </p:tgtEl>
                                        <p:attrNameLst>
                                          <p:attrName>ppt_x</p:attrName>
                                        </p:attrNameLst>
                                      </p:cBhvr>
                                      <p:tavLst>
                                        <p:tav tm="0">
                                          <p:val>
                                            <p:strVal val="#ppt_x-.2"/>
                                          </p:val>
                                        </p:tav>
                                        <p:tav tm="100000">
                                          <p:val>
                                            <p:strVal val="#ppt_x"/>
                                          </p:val>
                                        </p:tav>
                                      </p:tavLst>
                                    </p:anim>
                                    <p:anim calcmode="lin" valueType="num">
                                      <p:cBhvr>
                                        <p:cTn id="8" dur="1000" fill="hold"/>
                                        <p:tgtEl>
                                          <p:spTgt spid="1710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101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71010"/>
                                        </p:tgtEl>
                                        <p:attrNameLst>
                                          <p:attrName>style.visibility</p:attrName>
                                        </p:attrNameLst>
                                      </p:cBhvr>
                                      <p:to>
                                        <p:strVal val="visible"/>
                                      </p:to>
                                    </p:set>
                                    <p:animEffect transition="in" filter="strips(downLeft)">
                                      <p:cBhvr>
                                        <p:cTn id="14" dur="500"/>
                                        <p:tgtEl>
                                          <p:spTgt spid="171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12700" cap="flat" cmpd="sng" algn="ctr">
          <a:solidFill>
            <a:srgbClr val="FFFF00"/>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FF00"/>
        </a:solidFill>
        <a:ln w="12700" cap="flat" cmpd="sng" algn="ctr">
          <a:solidFill>
            <a:srgbClr val="FFFF00"/>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12700" cap="flat" cmpd="sng" algn="ctr">
          <a:solidFill>
            <a:srgbClr val="FFFF00"/>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FF00"/>
        </a:solidFill>
        <a:ln w="12700" cap="flat" cmpd="sng" algn="ctr">
          <a:solidFill>
            <a:srgbClr val="FFFF00"/>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1047</Words>
  <Application>Microsoft Office PowerPoint</Application>
  <PresentationFormat>On-screen Show (4:3)</PresentationFormat>
  <Paragraphs>88</Paragraphs>
  <Slides>26</Slides>
  <Notes>0</Notes>
  <HiddenSlides>0</HiddenSlides>
  <MMClips>1</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Huong</dc:creator>
  <cp:lastModifiedBy>BKV</cp:lastModifiedBy>
  <cp:revision>232</cp:revision>
  <dcterms:created xsi:type="dcterms:W3CDTF">2007-12-02T00:07:00Z</dcterms:created>
  <dcterms:modified xsi:type="dcterms:W3CDTF">2021-12-15T02:14:23Z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11AEF3F5121349B19526BC48CF19C737</vt:lpwstr>
  </property>
  <property fmtid="{D5CDD505-2E9C-101B-9397-08002B2CF9AE}" pid="3" name="KSOProductBuildVer">
    <vt:lpwstr>1033-11.2.0.10294</vt:lpwstr>
  </property>
</Properties>
</file>