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62" r:id="rId2"/>
    <p:sldId id="263" r:id="rId3"/>
    <p:sldId id="264" r:id="rId4"/>
    <p:sldId id="266" r:id="rId5"/>
    <p:sldId id="256" r:id="rId6"/>
    <p:sldId id="267" r:id="rId7"/>
    <p:sldId id="261" r:id="rId8"/>
    <p:sldId id="257" r:id="rId9"/>
    <p:sldId id="259" r:id="rId10"/>
    <p:sldId id="260" r:id="rId11"/>
    <p:sldId id="258" r:id="rId12"/>
    <p:sldId id="269" r:id="rId13"/>
    <p:sldId id="268" r:id="rId14"/>
    <p:sldId id="271" r:id="rId15"/>
    <p:sldId id="272" r:id="rId16"/>
    <p:sldId id="273" r:id="rId17"/>
    <p:sldId id="274" r:id="rId1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858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BCBAC1-9A5B-4AC5-A78E-3CC31AE4A3C1}" type="datetimeFigureOut">
              <a:rPr lang="en-US" smtClean="0"/>
              <a:t>12/11/2021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8A4775-FB57-4A27-8EA9-725F8D5B66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88593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8A4775-FB57-4A27-8EA9-725F8D5B669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5280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幻灯片图像占位符 8192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93775" y="768350"/>
            <a:ext cx="5116513" cy="3836988"/>
          </a:xfrm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68611" name="文本占位符 81922"/>
          <p:cNvSpPr>
            <a:spLocks noGrp="1"/>
          </p:cNvSpPr>
          <p:nvPr>
            <p:ph type="body"/>
          </p:nvPr>
        </p:nvSpPr>
        <p:spPr>
          <a:xfrm>
            <a:off x="711200" y="4860925"/>
            <a:ext cx="5683250" cy="4605338"/>
          </a:xfrm>
        </p:spPr>
        <p:txBody>
          <a:bodyPr wrap="square" lIns="91440" tIns="45720" rIns="91440" bIns="45720" anchor="t" anchorCtr="0"/>
          <a:lstStyle/>
          <a:p>
            <a:pPr lvl="0" eaLnBrk="1" hangingPunct="1"/>
            <a:endParaRPr lang="en-US" altLang="en-US" dirty="0"/>
          </a:p>
        </p:txBody>
      </p:sp>
      <p:sp>
        <p:nvSpPr>
          <p:cNvPr id="68612" name="灯片编号占位符 1"/>
          <p:cNvSpPr txBox="1">
            <a:spLocks noGrp="1"/>
          </p:cNvSpPr>
          <p:nvPr/>
        </p:nvSpPr>
        <p:spPr>
          <a:xfrm>
            <a:off x="4024313" y="9721850"/>
            <a:ext cx="3078162" cy="511175"/>
          </a:xfrm>
          <a:prstGeom prst="rect">
            <a:avLst/>
          </a:prstGeom>
          <a:noFill/>
          <a:ln w="9525">
            <a:noFill/>
          </a:ln>
        </p:spPr>
        <p:txBody>
          <a:bodyPr lIns="99075" tIns="49538" rIns="99075" bIns="49538" anchor="b" anchorCtr="0"/>
          <a:lstStyle/>
          <a:p>
            <a:pPr marL="0" marR="0" lvl="0" indent="0" algn="r" defTabSz="9906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pPr marL="0" marR="0" lvl="0" indent="0" algn="r" defTabSz="9906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altLang="zh-CN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幻灯片图像占位符 8192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93775" y="768350"/>
            <a:ext cx="5116513" cy="3836988"/>
          </a:xfrm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68611" name="文本占位符 81922"/>
          <p:cNvSpPr>
            <a:spLocks noGrp="1"/>
          </p:cNvSpPr>
          <p:nvPr>
            <p:ph type="body"/>
          </p:nvPr>
        </p:nvSpPr>
        <p:spPr>
          <a:xfrm>
            <a:off x="711200" y="4860925"/>
            <a:ext cx="5683250" cy="4605338"/>
          </a:xfrm>
        </p:spPr>
        <p:txBody>
          <a:bodyPr wrap="square" lIns="91440" tIns="45720" rIns="91440" bIns="45720" anchor="t" anchorCtr="0"/>
          <a:lstStyle/>
          <a:p>
            <a:pPr lvl="0" eaLnBrk="1" hangingPunct="1"/>
            <a:endParaRPr lang="en-US" altLang="en-US" dirty="0"/>
          </a:p>
        </p:txBody>
      </p:sp>
      <p:sp>
        <p:nvSpPr>
          <p:cNvPr id="68612" name="灯片编号占位符 1"/>
          <p:cNvSpPr txBox="1">
            <a:spLocks noGrp="1"/>
          </p:cNvSpPr>
          <p:nvPr/>
        </p:nvSpPr>
        <p:spPr>
          <a:xfrm>
            <a:off x="4024313" y="9721850"/>
            <a:ext cx="3078162" cy="511175"/>
          </a:xfrm>
          <a:prstGeom prst="rect">
            <a:avLst/>
          </a:prstGeom>
          <a:noFill/>
          <a:ln w="9525">
            <a:noFill/>
          </a:ln>
        </p:spPr>
        <p:txBody>
          <a:bodyPr lIns="99075" tIns="49538" rIns="99075" bIns="49538" anchor="b" anchorCtr="0"/>
          <a:lstStyle/>
          <a:p>
            <a:pPr marL="0" marR="0" lvl="0" indent="0" algn="r" defTabSz="9906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pPr marL="0" marR="0" lvl="0" indent="0" algn="r" defTabSz="9906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altLang="zh-CN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58F32-2ECA-4615-8E60-5EF077E2AF48}" type="datetimeFigureOut">
              <a:rPr lang="en-US" smtClean="0"/>
              <a:t>12/11/2021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785C2-C640-4816-84AC-3A3A01B241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4226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58F32-2ECA-4615-8E60-5EF077E2AF48}" type="datetimeFigureOut">
              <a:rPr lang="en-US" smtClean="0"/>
              <a:t>12/11/2021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785C2-C640-4816-84AC-3A3A01B241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7237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58F32-2ECA-4615-8E60-5EF077E2AF48}" type="datetimeFigureOut">
              <a:rPr lang="en-US" smtClean="0"/>
              <a:t>12/11/2021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785C2-C640-4816-84AC-3A3A01B241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82710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06244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58F32-2ECA-4615-8E60-5EF077E2AF48}" type="datetimeFigureOut">
              <a:rPr lang="en-US" smtClean="0"/>
              <a:t>12/11/2021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785C2-C640-4816-84AC-3A3A01B241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30575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58F32-2ECA-4615-8E60-5EF077E2AF48}" type="datetimeFigureOut">
              <a:rPr lang="en-US" smtClean="0"/>
              <a:t>12/11/2021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785C2-C640-4816-84AC-3A3A01B241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85322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58F32-2ECA-4615-8E60-5EF077E2AF48}" type="datetimeFigureOut">
              <a:rPr lang="en-US" smtClean="0"/>
              <a:t>12/11/2021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785C2-C640-4816-84AC-3A3A01B241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85019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58F32-2ECA-4615-8E60-5EF077E2AF48}" type="datetimeFigureOut">
              <a:rPr lang="en-US" smtClean="0"/>
              <a:t>12/11/2021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785C2-C640-4816-84AC-3A3A01B241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46618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58F32-2ECA-4615-8E60-5EF077E2AF48}" type="datetimeFigureOut">
              <a:rPr lang="en-US" smtClean="0"/>
              <a:t>12/11/2021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785C2-C640-4816-84AC-3A3A01B241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4261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58F32-2ECA-4615-8E60-5EF077E2AF48}" type="datetimeFigureOut">
              <a:rPr lang="en-US" smtClean="0"/>
              <a:t>12/11/2021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785C2-C640-4816-84AC-3A3A01B241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74092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58F32-2ECA-4615-8E60-5EF077E2AF48}" type="datetimeFigureOut">
              <a:rPr lang="en-US" smtClean="0"/>
              <a:t>12/11/2021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785C2-C640-4816-84AC-3A3A01B241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11003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58F32-2ECA-4615-8E60-5EF077E2AF48}" type="datetimeFigureOut">
              <a:rPr lang="en-US" smtClean="0"/>
              <a:t>12/11/2021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785C2-C640-4816-84AC-3A3A01B241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1105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258F32-2ECA-4615-8E60-5EF077E2AF48}" type="datetimeFigureOut">
              <a:rPr lang="en-US" smtClean="0"/>
              <a:t>12/11/2021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2785C2-C640-4816-84AC-3A3A01B241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26368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jpe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009"/>
          <a:stretch/>
        </p:blipFill>
        <p:spPr>
          <a:xfrm>
            <a:off x="1" y="3303640"/>
            <a:ext cx="9143774" cy="355437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18536" y="1814053"/>
            <a:ext cx="7731842" cy="1932038"/>
          </a:xfrm>
          <a:prstGeom prst="rect">
            <a:avLst/>
          </a:prstGeom>
          <a:noFill/>
        </p:spPr>
        <p:txBody>
          <a:bodyPr wrap="none">
            <a:prstTxWarp prst="textCanUp">
              <a:avLst>
                <a:gd name="adj" fmla="val 92974"/>
              </a:avLst>
            </a:prstTxWarp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spcBef>
                <a:spcPts val="1000"/>
              </a:spcBef>
              <a:defRPr/>
            </a:pPr>
            <a:r>
              <a:rPr lang="en-US" sz="2400" b="1" dirty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CHÀO MỪNG CÁC </a:t>
            </a:r>
            <a:r>
              <a:rPr lang="en-US" sz="2400" b="1" dirty="0" smtClean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CON </a:t>
            </a:r>
            <a:endParaRPr lang="en-US" sz="2400" b="1" dirty="0">
              <a:ln w="11430"/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>
              <a:spcBef>
                <a:spcPts val="1000"/>
              </a:spcBef>
              <a:defRPr/>
            </a:pPr>
            <a:r>
              <a:rPr lang="en-US" sz="2400" b="1" dirty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ĐẾN VỚI TIẾT </a:t>
            </a:r>
            <a:r>
              <a:rPr lang="en-US" sz="2400" b="1" dirty="0" smtClean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ĐẠO ĐỨC</a:t>
            </a:r>
            <a:endParaRPr lang="en-US" sz="2400" b="1" dirty="0">
              <a:ln w="11430"/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>
              <a:spcBef>
                <a:spcPts val="1000"/>
              </a:spcBef>
              <a:defRPr/>
            </a:pPr>
            <a:r>
              <a:rPr lang="en-US" sz="2400" b="1" dirty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LỚP 2</a:t>
            </a:r>
          </a:p>
        </p:txBody>
      </p:sp>
      <p:sp>
        <p:nvSpPr>
          <p:cNvPr id="4" name="椭圆 2730"/>
          <p:cNvSpPr/>
          <p:nvPr/>
        </p:nvSpPr>
        <p:spPr>
          <a:xfrm>
            <a:off x="257228" y="208687"/>
            <a:ext cx="751340" cy="868981"/>
          </a:xfrm>
          <a:prstGeom prst="ellipse">
            <a:avLst/>
          </a:prstGeom>
          <a:gradFill flip="none" rotWithShape="1">
            <a:gsLst>
              <a:gs pos="0">
                <a:srgbClr val="FFFF00"/>
              </a:gs>
              <a:gs pos="100000">
                <a:srgbClr val="FFC00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glow rad="863600">
              <a:srgbClr val="FFFF00">
                <a:alpha val="36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pic>
        <p:nvPicPr>
          <p:cNvPr id="5" name="137">
            <a:extLst>
              <a:ext uri="{FF2B5EF4-FFF2-40B4-BE49-F238E27FC236}">
                <a16:creationId xmlns:a16="http://schemas.microsoft.com/office/drawing/2014/main" xmlns="" id="{B1D20548-3C6E-4679-894C-D593E1D9558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17049" y="246902"/>
            <a:ext cx="1656155" cy="792549"/>
          </a:xfrm>
          <a:prstGeom prst="rect">
            <a:avLst/>
          </a:prstGeom>
        </p:spPr>
      </p:pic>
      <p:pic>
        <p:nvPicPr>
          <p:cNvPr id="6" name="137">
            <a:extLst>
              <a:ext uri="{FF2B5EF4-FFF2-40B4-BE49-F238E27FC236}">
                <a16:creationId xmlns:a16="http://schemas.microsoft.com/office/drawing/2014/main" xmlns="" id="{B1D20548-3C6E-4679-894C-D593E1D9558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1887" y="643175"/>
            <a:ext cx="1656155" cy="792549"/>
          </a:xfrm>
          <a:prstGeom prst="rect">
            <a:avLst/>
          </a:prstGeom>
        </p:spPr>
      </p:pic>
      <p:pic>
        <p:nvPicPr>
          <p:cNvPr id="7" name="137">
            <a:extLst>
              <a:ext uri="{FF2B5EF4-FFF2-40B4-BE49-F238E27FC236}">
                <a16:creationId xmlns:a16="http://schemas.microsoft.com/office/drawing/2014/main" xmlns="" id="{B1D20548-3C6E-4679-894C-D593E1D9558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87620" y="1348244"/>
            <a:ext cx="1656155" cy="792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04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9D40729A-6B1E-45BA-95EC-B370CEE9AF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199" y="228600"/>
            <a:ext cx="8839201" cy="56388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3803B820-6A75-4F83-AC32-19832B87DEC0}"/>
              </a:ext>
            </a:extLst>
          </p:cNvPr>
          <p:cNvSpPr txBox="1"/>
          <p:nvPr/>
        </p:nvSpPr>
        <p:spPr>
          <a:xfrm>
            <a:off x="865901" y="5839684"/>
            <a:ext cx="7620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Đồ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ăn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thức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uống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trong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tủ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lạnh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nhà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bạn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My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được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xếp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và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cất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gọn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vào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trong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các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hộp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đựng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.</a:t>
            </a:r>
            <a:endParaRPr lang="en-US" sz="28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1169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9C5E9725-D968-4BD6-A660-4F56E0B2A45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157"/>
          <a:stretch/>
        </p:blipFill>
        <p:spPr>
          <a:xfrm>
            <a:off x="152400" y="27709"/>
            <a:ext cx="8991600" cy="568729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3803B820-6A75-4F83-AC32-19832B87DEC0}"/>
              </a:ext>
            </a:extLst>
          </p:cNvPr>
          <p:cNvSpPr txBox="1"/>
          <p:nvPr/>
        </p:nvSpPr>
        <p:spPr>
          <a:xfrm>
            <a:off x="762000" y="5839685"/>
            <a:ext cx="7620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Bàn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ghế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quạt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tủ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lạnh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…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được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gia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đình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bạn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Đức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lau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bụi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bẩn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bằng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vải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mềm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ẩm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.</a:t>
            </a:r>
            <a:endParaRPr lang="en-US" sz="28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8215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F90FE5CB-A8C6-4079-9DFE-628CB173D9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8991599" cy="57912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3803B820-6A75-4F83-AC32-19832B87DEC0}"/>
              </a:ext>
            </a:extLst>
          </p:cNvPr>
          <p:cNvSpPr txBox="1"/>
          <p:nvPr/>
        </p:nvSpPr>
        <p:spPr>
          <a:xfrm>
            <a:off x="221680" y="5978235"/>
            <a:ext cx="8839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Bạn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Tâm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đang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lau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rửa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đồ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dùng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khu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vực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nhà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vệ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sinh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.</a:t>
            </a:r>
            <a:endParaRPr lang="en-US" sz="28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7102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C8C3F09B-AFF4-4013-B083-B95B2E406B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89154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238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Những hình nền powerpoint dễ thương, đáng yêu và ngộ nghĩnh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" y="0"/>
            <a:ext cx="914095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33400" y="1295401"/>
            <a:ext cx="8077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- Theo </a:t>
            </a:r>
            <a:r>
              <a:rPr lang="en-US" sz="36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em</a:t>
            </a:r>
            <a:r>
              <a:rPr lang="en-US" sz="3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36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việc</a:t>
            </a:r>
            <a:r>
              <a:rPr lang="en-US" sz="3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bảo</a:t>
            </a:r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quản</a:t>
            </a:r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đồ</a:t>
            </a:r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dùng</a:t>
            </a:r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gia</a:t>
            </a:r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đình</a:t>
            </a:r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ích</a:t>
            </a:r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lợi</a:t>
            </a:r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gì</a:t>
            </a:r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738DA550-4F5C-4639-9F7F-D69FCB98E10E}"/>
              </a:ext>
            </a:extLst>
          </p:cNvPr>
          <p:cNvSpPr txBox="1"/>
          <p:nvPr/>
        </p:nvSpPr>
        <p:spPr>
          <a:xfrm>
            <a:off x="519544" y="2590800"/>
            <a:ext cx="83196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 </a:t>
            </a:r>
            <a:r>
              <a:rPr lang="en-US" sz="3600" b="1" dirty="0" smtClean="0">
                <a:latin typeface="Arial" pitchFamily="34" charset="0"/>
                <a:cs typeface="Arial" pitchFamily="34" charset="0"/>
              </a:rPr>
              <a:t>- </a:t>
            </a:r>
            <a:r>
              <a:rPr lang="en-US" sz="3600" dirty="0" err="1" smtClean="0">
                <a:latin typeface="Arial" pitchFamily="34" charset="0"/>
                <a:cs typeface="Arial" pitchFamily="34" charset="0"/>
              </a:rPr>
              <a:t>Kể</a:t>
            </a:r>
            <a:r>
              <a:rPr lang="en-US" sz="3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thêm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những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việc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cần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làm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để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bảo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 smtClean="0">
                <a:latin typeface="Arial" pitchFamily="34" charset="0"/>
                <a:cs typeface="Arial" pitchFamily="34" charset="0"/>
              </a:rPr>
              <a:t>quản</a:t>
            </a:r>
            <a:r>
              <a:rPr lang="en-US" sz="3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đồ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dùng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gia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 smtClean="0">
                <a:latin typeface="Arial" pitchFamily="34" charset="0"/>
                <a:cs typeface="Arial" pitchFamily="34" charset="0"/>
              </a:rPr>
              <a:t>đình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.</a:t>
            </a:r>
            <a:endParaRPr lang="en-US" sz="36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9672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3" name="图片 73732" descr="PPT素材-12"/>
          <p:cNvPicPr>
            <a:picLocks noChangeAspect="1"/>
          </p:cNvPicPr>
          <p:nvPr/>
        </p:nvPicPr>
        <p:blipFill rotWithShape="1">
          <a:blip r:embed="rId3"/>
          <a:srcRect l="3181" t="2814" r="1212" b="2814"/>
          <a:stretch/>
        </p:blipFill>
        <p:spPr>
          <a:xfrm>
            <a:off x="152400" y="457200"/>
            <a:ext cx="8991600" cy="54102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Subtitle 2"/>
          <p:cNvSpPr txBox="1">
            <a:spLocks/>
          </p:cNvSpPr>
          <p:nvPr/>
        </p:nvSpPr>
        <p:spPr>
          <a:xfrm>
            <a:off x="1066800" y="2743200"/>
            <a:ext cx="7072750" cy="344977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Theo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em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việc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bảo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quản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đồ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dùng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gia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đình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sẽ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giúp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đồ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dùng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luôn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sạch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sẽ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bền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đẹp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sử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dụng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được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lâu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dài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. Qua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đó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cũng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giúp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em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rèn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luyện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tính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ngăn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nắp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gọn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gàng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, ý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thức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trách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nhiệm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trong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cuộc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sống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.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028282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3" name="图片 73732" descr="PPT素材-12"/>
          <p:cNvPicPr>
            <a:picLocks noChangeAspect="1"/>
          </p:cNvPicPr>
          <p:nvPr/>
        </p:nvPicPr>
        <p:blipFill rotWithShape="1">
          <a:blip r:embed="rId3"/>
          <a:srcRect l="3181" t="2814" r="1212" b="2814"/>
          <a:stretch/>
        </p:blipFill>
        <p:spPr>
          <a:xfrm>
            <a:off x="152400" y="457200"/>
            <a:ext cx="8991600" cy="54102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Subtitle 2"/>
          <p:cNvSpPr txBox="1">
            <a:spLocks/>
          </p:cNvSpPr>
          <p:nvPr/>
        </p:nvSpPr>
        <p:spPr>
          <a:xfrm>
            <a:off x="838200" y="2798630"/>
            <a:ext cx="7543800" cy="344977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 err="1" smtClean="0">
                <a:latin typeface="Arial" pitchFamily="34" charset="0"/>
                <a:cs typeface="Arial" pitchFamily="34" charset="0"/>
              </a:rPr>
              <a:t>Một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số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việc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cần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làm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để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bảo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quản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đồ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dùng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gia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đình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: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những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đồ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đạc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dễ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vỡ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cần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nhẹ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tay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khi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dùng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chăn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màn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cần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gấp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gọn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sau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khi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ngủ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dậy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thường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xuyên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đánh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rửa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nhà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vệ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sinh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…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485471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pic>
        <p:nvPicPr>
          <p:cNvPr id="46084" name="Picture 4" descr="Lovely_illustration_of_Happy_family_behide_a_star_wallcoo_com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322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5" name="Text Box 5"/>
          <p:cNvSpPr txBox="1">
            <a:spLocks noChangeArrowheads="1"/>
          </p:cNvSpPr>
          <p:nvPr/>
        </p:nvSpPr>
        <p:spPr bwMode="auto">
          <a:xfrm>
            <a:off x="762000" y="2603878"/>
            <a:ext cx="731520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4400" b="1" dirty="0" err="1" smtClean="0">
                <a:latin typeface="Arial" pitchFamily="34" charset="0"/>
                <a:cs typeface="Arial" pitchFamily="34" charset="0"/>
              </a:rPr>
              <a:t>Chào</a:t>
            </a:r>
            <a:r>
              <a:rPr lang="en-US" sz="4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4400" b="1" dirty="0" err="1" smtClean="0">
                <a:latin typeface="Arial" pitchFamily="34" charset="0"/>
                <a:cs typeface="Arial" pitchFamily="34" charset="0"/>
              </a:rPr>
              <a:t>các</a:t>
            </a:r>
            <a:r>
              <a:rPr lang="en-US" sz="4400" b="1" dirty="0" smtClean="0">
                <a:latin typeface="Arial" pitchFamily="34" charset="0"/>
                <a:cs typeface="Arial" pitchFamily="34" charset="0"/>
              </a:rPr>
              <a:t> con.</a:t>
            </a:r>
          </a:p>
          <a:p>
            <a:pPr algn="ctr" eaLnBrk="1" hangingPunct="1"/>
            <a:r>
              <a:rPr lang="en-US" sz="4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4400" b="1" dirty="0" err="1" smtClean="0">
                <a:latin typeface="Arial" pitchFamily="34" charset="0"/>
                <a:cs typeface="Arial" pitchFamily="34" charset="0"/>
              </a:rPr>
              <a:t>Chúc</a:t>
            </a:r>
            <a:r>
              <a:rPr lang="en-US" sz="4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4400" b="1" dirty="0" err="1" smtClean="0">
                <a:latin typeface="Arial" pitchFamily="34" charset="0"/>
                <a:cs typeface="Arial" pitchFamily="34" charset="0"/>
              </a:rPr>
              <a:t>các</a:t>
            </a:r>
            <a:r>
              <a:rPr lang="en-US" sz="4400" b="1" dirty="0" smtClean="0">
                <a:latin typeface="Arial" pitchFamily="34" charset="0"/>
                <a:cs typeface="Arial" pitchFamily="34" charset="0"/>
              </a:rPr>
              <a:t> con </a:t>
            </a:r>
            <a:r>
              <a:rPr lang="en-US" sz="4400" b="1" dirty="0" err="1" smtClean="0">
                <a:latin typeface="Arial" pitchFamily="34" charset="0"/>
                <a:cs typeface="Arial" pitchFamily="34" charset="0"/>
              </a:rPr>
              <a:t>học</a:t>
            </a:r>
            <a:r>
              <a:rPr lang="en-US" sz="4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4400" b="1" dirty="0" err="1" smtClean="0">
                <a:latin typeface="Arial" pitchFamily="34" charset="0"/>
                <a:cs typeface="Arial" pitchFamily="34" charset="0"/>
              </a:rPr>
              <a:t>tập</a:t>
            </a:r>
            <a:r>
              <a:rPr lang="en-US" sz="4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4400" b="1" dirty="0" err="1" smtClean="0">
                <a:latin typeface="Arial" pitchFamily="34" charset="0"/>
                <a:cs typeface="Arial" pitchFamily="34" charset="0"/>
              </a:rPr>
              <a:t>tốt</a:t>
            </a:r>
            <a:r>
              <a:rPr lang="en-US" sz="4400" b="1" dirty="0" smtClean="0">
                <a:latin typeface="Arial" pitchFamily="34" charset="0"/>
                <a:cs typeface="Arial" pitchFamily="34" charset="0"/>
              </a:rPr>
              <a:t>!</a:t>
            </a:r>
            <a:endParaRPr lang="en-US" sz="4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7601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45"/>
    </mc:Choice>
    <mc:Fallback xmlns="">
      <p:transition spd="slow" advTm="6645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NGUYEN THI MINH\Desktop\Capture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387"/>
          <a:stretch/>
        </p:blipFill>
        <p:spPr bwMode="auto">
          <a:xfrm>
            <a:off x="0" y="3352799"/>
            <a:ext cx="9144000" cy="3519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/>
          <p:cNvSpPr/>
          <p:nvPr/>
        </p:nvSpPr>
        <p:spPr>
          <a:xfrm>
            <a:off x="120131" y="1816508"/>
            <a:ext cx="1071494" cy="1002892"/>
          </a:xfrm>
          <a:prstGeom prst="ellipse">
            <a:avLst/>
          </a:prstGeom>
          <a:solidFill>
            <a:srgbClr val="FFFF99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anchor="ctr"/>
          <a:lstStyle/>
          <a:p>
            <a:pPr algn="ctr">
              <a:defRPr/>
            </a:pPr>
            <a:endParaRPr lang="en-US" sz="6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1288605" y="1875496"/>
            <a:ext cx="7841540" cy="94390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anchor="ctr"/>
          <a:lstStyle/>
          <a:p>
            <a:pPr>
              <a:defRPr/>
            </a:pPr>
            <a:r>
              <a:rPr lang="en-US" sz="3600" b="1" dirty="0" err="1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Bảo</a:t>
            </a:r>
            <a:r>
              <a:rPr lang="en-US" sz="36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quản</a:t>
            </a:r>
            <a:r>
              <a:rPr lang="en-US" sz="36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đồ</a:t>
            </a:r>
            <a:r>
              <a:rPr lang="en-US" sz="36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dùng</a:t>
            </a:r>
            <a:r>
              <a:rPr lang="en-US" sz="36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gia</a:t>
            </a:r>
            <a:r>
              <a:rPr lang="en-US" sz="36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đình</a:t>
            </a:r>
            <a:r>
              <a:rPr lang="en-US" sz="36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en-US" sz="3600" b="1" dirty="0" err="1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tiết</a:t>
            </a:r>
            <a:r>
              <a:rPr lang="en-US" sz="36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1)</a:t>
            </a:r>
            <a:endParaRPr lang="en-US" sz="3600" b="1" dirty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Luyện đọc từ khó">
            <a:extLst>
              <a:ext uri="{FF2B5EF4-FFF2-40B4-BE49-F238E27FC236}">
                <a16:creationId xmlns:a16="http://schemas.microsoft.com/office/drawing/2014/main" xmlns="" id="{E14D4A15-BAA0-4C95-832F-EBC1362431C4}"/>
              </a:ext>
            </a:extLst>
          </p:cNvPr>
          <p:cNvSpPr txBox="1"/>
          <p:nvPr/>
        </p:nvSpPr>
        <p:spPr>
          <a:xfrm>
            <a:off x="-13855" y="1992959"/>
            <a:ext cx="14088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Bài</a:t>
            </a:r>
            <a:r>
              <a:rPr lang="en-US" sz="36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8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C:\Users\Minhthangpc.VN\Desktop\z2959065268410_d1dc6d2d06db316f81d435342e3a972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1600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9430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NGUYEN THI MINH\Desktop\Nền PP\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0"/>
            <a:ext cx="92471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267194" y="1083196"/>
            <a:ext cx="8724406" cy="17781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FontTx/>
              <a:buChar char="-"/>
            </a:pPr>
            <a:r>
              <a:rPr lang="en-US" alt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 smtClean="0">
                <a:latin typeface="Arial" pitchFamily="34" charset="0"/>
                <a:cs typeface="Arial" pitchFamily="34" charset="0"/>
              </a:rPr>
              <a:t>Học</a:t>
            </a:r>
            <a:r>
              <a:rPr lang="en-US" alt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400" dirty="0" err="1" smtClean="0">
                <a:latin typeface="Arial" pitchFamily="34" charset="0"/>
                <a:cs typeface="Arial" pitchFamily="34" charset="0"/>
              </a:rPr>
              <a:t>sinh</a:t>
            </a:r>
            <a:r>
              <a:rPr lang="en-US" alt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400" dirty="0" err="1" smtClean="0">
                <a:latin typeface="Arial" pitchFamily="34" charset="0"/>
                <a:cs typeface="Arial" pitchFamily="34" charset="0"/>
              </a:rPr>
              <a:t>nêu</a:t>
            </a:r>
            <a:r>
              <a:rPr lang="en-US" alt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400" dirty="0" err="1" smtClean="0">
                <a:latin typeface="Arial" pitchFamily="34" charset="0"/>
                <a:cs typeface="Arial" pitchFamily="34" charset="0"/>
              </a:rPr>
              <a:t>được</a:t>
            </a:r>
            <a:r>
              <a:rPr lang="en-US" alt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400" dirty="0" err="1" smtClean="0">
                <a:latin typeface="Arial" pitchFamily="34" charset="0"/>
                <a:cs typeface="Arial" pitchFamily="34" charset="0"/>
              </a:rPr>
              <a:t>một</a:t>
            </a:r>
            <a:r>
              <a:rPr lang="en-US" alt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400" dirty="0" err="1" smtClean="0">
                <a:latin typeface="Arial" pitchFamily="34" charset="0"/>
                <a:cs typeface="Arial" pitchFamily="34" charset="0"/>
              </a:rPr>
              <a:t>số</a:t>
            </a:r>
            <a:r>
              <a:rPr lang="en-US" alt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400" dirty="0" err="1" smtClean="0">
                <a:latin typeface="Arial" pitchFamily="34" charset="0"/>
                <a:cs typeface="Arial" pitchFamily="34" charset="0"/>
              </a:rPr>
              <a:t>biểu</a:t>
            </a:r>
            <a:r>
              <a:rPr lang="en-US" alt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400" dirty="0" err="1" smtClean="0">
                <a:latin typeface="Arial" pitchFamily="34" charset="0"/>
                <a:cs typeface="Arial" pitchFamily="34" charset="0"/>
              </a:rPr>
              <a:t>hiện</a:t>
            </a:r>
            <a:r>
              <a:rPr lang="en-US" alt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400" dirty="0" err="1" smtClean="0">
                <a:latin typeface="Arial" pitchFamily="34" charset="0"/>
                <a:cs typeface="Arial" pitchFamily="34" charset="0"/>
              </a:rPr>
              <a:t>của</a:t>
            </a:r>
            <a:r>
              <a:rPr lang="en-US" alt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400" dirty="0" err="1" smtClean="0">
                <a:latin typeface="Arial" pitchFamily="34" charset="0"/>
                <a:cs typeface="Arial" pitchFamily="34" charset="0"/>
              </a:rPr>
              <a:t>việc</a:t>
            </a:r>
            <a:r>
              <a:rPr lang="en-US" alt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400" dirty="0" err="1" smtClean="0">
                <a:latin typeface="Arial" pitchFamily="34" charset="0"/>
                <a:cs typeface="Arial" pitchFamily="34" charset="0"/>
              </a:rPr>
              <a:t>biết</a:t>
            </a:r>
            <a:r>
              <a:rPr lang="en-US" alt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400" dirty="0" err="1" smtClean="0">
                <a:latin typeface="Arial" pitchFamily="34" charset="0"/>
                <a:cs typeface="Arial" pitchFamily="34" charset="0"/>
              </a:rPr>
              <a:t>bảo</a:t>
            </a:r>
            <a:r>
              <a:rPr lang="en-US" alt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400" dirty="0" err="1" smtClean="0">
                <a:latin typeface="Arial" pitchFamily="34" charset="0"/>
                <a:cs typeface="Arial" pitchFamily="34" charset="0"/>
              </a:rPr>
              <a:t>quản</a:t>
            </a:r>
            <a:r>
              <a:rPr lang="en-US" alt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400" dirty="0" err="1" smtClean="0">
                <a:latin typeface="Arial" pitchFamily="34" charset="0"/>
                <a:cs typeface="Arial" pitchFamily="34" charset="0"/>
              </a:rPr>
              <a:t>đồ</a:t>
            </a:r>
            <a:r>
              <a:rPr lang="en-US" alt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400" dirty="0" err="1" smtClean="0">
                <a:latin typeface="Arial" pitchFamily="34" charset="0"/>
                <a:cs typeface="Arial" pitchFamily="34" charset="0"/>
              </a:rPr>
              <a:t>dùng</a:t>
            </a:r>
            <a:r>
              <a:rPr lang="en-US" alt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400" dirty="0" err="1" smtClean="0">
                <a:latin typeface="Arial" pitchFamily="34" charset="0"/>
                <a:cs typeface="Arial" pitchFamily="34" charset="0"/>
              </a:rPr>
              <a:t>gia</a:t>
            </a:r>
            <a:r>
              <a:rPr lang="en-US" alt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400" dirty="0" err="1" smtClean="0">
                <a:latin typeface="Arial" pitchFamily="34" charset="0"/>
                <a:cs typeface="Arial" pitchFamily="34" charset="0"/>
              </a:rPr>
              <a:t>đình</a:t>
            </a:r>
            <a:r>
              <a:rPr lang="en-US" altLang="en-US" sz="2400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en-US" alt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400" dirty="0" err="1" smtClean="0">
                <a:latin typeface="Arial" pitchFamily="34" charset="0"/>
                <a:cs typeface="Arial" pitchFamily="34" charset="0"/>
              </a:rPr>
              <a:t>Học</a:t>
            </a:r>
            <a:r>
              <a:rPr lang="en-US" alt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400" dirty="0" err="1" smtClean="0">
                <a:latin typeface="Arial" pitchFamily="34" charset="0"/>
                <a:cs typeface="Arial" pitchFamily="34" charset="0"/>
              </a:rPr>
              <a:t>sinh</a:t>
            </a:r>
            <a:r>
              <a:rPr lang="en-US" alt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400" dirty="0" err="1" smtClean="0">
                <a:latin typeface="Arial" pitchFamily="34" charset="0"/>
                <a:cs typeface="Arial" pitchFamily="34" charset="0"/>
              </a:rPr>
              <a:t>nêu</a:t>
            </a:r>
            <a:r>
              <a:rPr lang="en-US" alt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400" dirty="0" err="1" smtClean="0">
                <a:latin typeface="Arial" pitchFamily="34" charset="0"/>
                <a:cs typeface="Arial" pitchFamily="34" charset="0"/>
              </a:rPr>
              <a:t>được</a:t>
            </a:r>
            <a:r>
              <a:rPr lang="en-US" alt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400" dirty="0" err="1" smtClean="0">
                <a:latin typeface="Arial" pitchFamily="34" charset="0"/>
                <a:cs typeface="Arial" pitchFamily="34" charset="0"/>
              </a:rPr>
              <a:t>vì</a:t>
            </a:r>
            <a:r>
              <a:rPr lang="en-US" alt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400" dirty="0" err="1" smtClean="0">
                <a:latin typeface="Arial" pitchFamily="34" charset="0"/>
                <a:cs typeface="Arial" pitchFamily="34" charset="0"/>
              </a:rPr>
              <a:t>sao</a:t>
            </a:r>
            <a:r>
              <a:rPr lang="en-US" alt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400" dirty="0" err="1" smtClean="0">
                <a:latin typeface="Arial" pitchFamily="34" charset="0"/>
                <a:cs typeface="Arial" pitchFamily="34" charset="0"/>
              </a:rPr>
              <a:t>phải</a:t>
            </a:r>
            <a:r>
              <a:rPr lang="en-US" alt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400" dirty="0" err="1" smtClean="0">
                <a:latin typeface="Arial" pitchFamily="34" charset="0"/>
                <a:cs typeface="Arial" pitchFamily="34" charset="0"/>
              </a:rPr>
              <a:t>bảo</a:t>
            </a:r>
            <a:r>
              <a:rPr lang="en-US" alt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400" dirty="0" err="1" smtClean="0">
                <a:latin typeface="Arial" pitchFamily="34" charset="0"/>
                <a:cs typeface="Arial" pitchFamily="34" charset="0"/>
              </a:rPr>
              <a:t>quản</a:t>
            </a:r>
            <a:r>
              <a:rPr lang="en-US" alt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400" dirty="0" err="1" smtClean="0">
                <a:latin typeface="Arial" pitchFamily="34" charset="0"/>
                <a:cs typeface="Arial" pitchFamily="34" charset="0"/>
              </a:rPr>
              <a:t>đồ</a:t>
            </a:r>
            <a:r>
              <a:rPr lang="en-US" alt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400" dirty="0" err="1" smtClean="0">
                <a:latin typeface="Arial" pitchFamily="34" charset="0"/>
                <a:cs typeface="Arial" pitchFamily="34" charset="0"/>
              </a:rPr>
              <a:t>dùng</a:t>
            </a:r>
            <a:r>
              <a:rPr lang="en-US" alt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400" dirty="0" err="1" smtClean="0">
                <a:latin typeface="Arial" pitchFamily="34" charset="0"/>
                <a:cs typeface="Arial" pitchFamily="34" charset="0"/>
              </a:rPr>
              <a:t>gia</a:t>
            </a:r>
            <a:r>
              <a:rPr lang="en-US" alt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400" dirty="0" err="1" smtClean="0">
                <a:latin typeface="Arial" pitchFamily="34" charset="0"/>
                <a:cs typeface="Arial" pitchFamily="34" charset="0"/>
              </a:rPr>
              <a:t>đình</a:t>
            </a:r>
            <a:r>
              <a:rPr lang="en-US" altLang="en-US" sz="2400" dirty="0" smtClean="0">
                <a:latin typeface="Arial" pitchFamily="34" charset="0"/>
                <a:cs typeface="Arial" pitchFamily="34" charset="0"/>
              </a:rPr>
              <a:t>.</a:t>
            </a:r>
            <a:endParaRPr lang="en-US" altLang="en-US" sz="24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228600" y="703110"/>
            <a:ext cx="5029200" cy="87630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6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Yêu</a:t>
            </a:r>
            <a:r>
              <a:rPr lang="en-US" sz="3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cầu</a:t>
            </a:r>
            <a:r>
              <a:rPr lang="en-US" sz="3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cần</a:t>
            </a:r>
            <a:r>
              <a:rPr lang="en-US" sz="3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đạt</a:t>
            </a:r>
            <a:endParaRPr lang="vi-VN" sz="36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25629" y="2846725"/>
            <a:ext cx="84582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en-US" sz="2800" b="1" dirty="0">
                <a:solidFill>
                  <a:srgbClr val="FF3300"/>
                </a:solidFill>
                <a:latin typeface="Arial" pitchFamily="34" charset="0"/>
                <a:cs typeface="Arial" pitchFamily="34" charset="0"/>
              </a:rPr>
              <a:t>*</a:t>
            </a:r>
            <a:r>
              <a:rPr lang="en-US" altLang="en-US" sz="2800" b="1" dirty="0" err="1">
                <a:solidFill>
                  <a:srgbClr val="FF3300"/>
                </a:solidFill>
                <a:latin typeface="Arial" pitchFamily="34" charset="0"/>
                <a:cs typeface="Arial" pitchFamily="34" charset="0"/>
              </a:rPr>
              <a:t>Phát</a:t>
            </a:r>
            <a:r>
              <a:rPr lang="en-US" altLang="en-US" sz="2800" b="1" dirty="0">
                <a:solidFill>
                  <a:srgbClr val="FF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800" b="1" dirty="0" err="1" smtClean="0">
                <a:solidFill>
                  <a:srgbClr val="FF3300"/>
                </a:solidFill>
                <a:latin typeface="Arial" pitchFamily="34" charset="0"/>
                <a:cs typeface="Arial" pitchFamily="34" charset="0"/>
              </a:rPr>
              <a:t>triển</a:t>
            </a:r>
            <a:r>
              <a:rPr lang="en-US" altLang="en-US" sz="2800" b="1" dirty="0" smtClean="0">
                <a:solidFill>
                  <a:srgbClr val="FF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800" b="1" dirty="0" err="1">
                <a:solidFill>
                  <a:srgbClr val="FF3300"/>
                </a:solidFill>
                <a:latin typeface="Arial" pitchFamily="34" charset="0"/>
                <a:cs typeface="Arial" pitchFamily="34" charset="0"/>
              </a:rPr>
              <a:t>năng</a:t>
            </a:r>
            <a:r>
              <a:rPr lang="en-US" altLang="en-US" sz="2800" b="1" dirty="0">
                <a:solidFill>
                  <a:srgbClr val="FF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800" b="1" dirty="0" err="1">
                <a:solidFill>
                  <a:srgbClr val="FF3300"/>
                </a:solidFill>
                <a:latin typeface="Arial" pitchFamily="34" charset="0"/>
                <a:cs typeface="Arial" pitchFamily="34" charset="0"/>
              </a:rPr>
              <a:t>lực</a:t>
            </a:r>
            <a:r>
              <a:rPr lang="en-US" altLang="en-US" sz="2800" b="1" dirty="0">
                <a:solidFill>
                  <a:srgbClr val="FF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800" b="1" dirty="0" err="1">
                <a:solidFill>
                  <a:srgbClr val="FF3300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altLang="en-US" sz="2800" b="1" dirty="0">
                <a:solidFill>
                  <a:srgbClr val="FF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800" b="1" dirty="0" err="1">
                <a:solidFill>
                  <a:srgbClr val="FF3300"/>
                </a:solidFill>
                <a:latin typeface="Arial" pitchFamily="34" charset="0"/>
                <a:cs typeface="Arial" pitchFamily="34" charset="0"/>
              </a:rPr>
              <a:t>phẩm</a:t>
            </a:r>
            <a:r>
              <a:rPr lang="en-US" altLang="en-US" sz="2800" b="1" dirty="0">
                <a:solidFill>
                  <a:srgbClr val="FF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800" b="1" dirty="0" err="1">
                <a:solidFill>
                  <a:srgbClr val="FF3300"/>
                </a:solidFill>
                <a:latin typeface="Arial" pitchFamily="34" charset="0"/>
                <a:cs typeface="Arial" pitchFamily="34" charset="0"/>
              </a:rPr>
              <a:t>chất</a:t>
            </a:r>
            <a:r>
              <a:rPr lang="en-US" altLang="en-US" sz="2800" b="1" dirty="0">
                <a:solidFill>
                  <a:srgbClr val="FF3300"/>
                </a:solidFill>
                <a:latin typeface="Arial" pitchFamily="34" charset="0"/>
                <a:cs typeface="Arial" pitchFamily="34" charset="0"/>
              </a:rPr>
              <a:t>:</a:t>
            </a:r>
            <a:endParaRPr lang="en-US" altLang="en-US" sz="2800" dirty="0">
              <a:solidFill>
                <a:srgbClr val="FF3300"/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altLang="en-US" sz="2800" dirty="0">
                <a:latin typeface="Arial" pitchFamily="34" charset="0"/>
                <a:cs typeface="Arial" pitchFamily="34" charset="0"/>
              </a:rPr>
              <a:t>-</a:t>
            </a:r>
            <a:r>
              <a:rPr lang="en-US" alt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400" dirty="0" err="1">
                <a:latin typeface="Arial" pitchFamily="34" charset="0"/>
                <a:cs typeface="Arial" pitchFamily="34" charset="0"/>
              </a:rPr>
              <a:t>Rèn</a:t>
            </a:r>
            <a:r>
              <a:rPr lang="en-US" alt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400" dirty="0" err="1">
                <a:latin typeface="Arial" pitchFamily="34" charset="0"/>
                <a:cs typeface="Arial" pitchFamily="34" charset="0"/>
              </a:rPr>
              <a:t>năng</a:t>
            </a:r>
            <a:r>
              <a:rPr lang="en-US" alt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400" dirty="0" err="1">
                <a:latin typeface="Arial" pitchFamily="34" charset="0"/>
                <a:cs typeface="Arial" pitchFamily="34" charset="0"/>
              </a:rPr>
              <a:t>lực</a:t>
            </a:r>
            <a:r>
              <a:rPr lang="en-US" alt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400" dirty="0" err="1">
                <a:latin typeface="Arial" pitchFamily="34" charset="0"/>
                <a:cs typeface="Arial" pitchFamily="34" charset="0"/>
              </a:rPr>
              <a:t>phát</a:t>
            </a:r>
            <a:r>
              <a:rPr lang="en-US" alt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400" dirty="0" err="1">
                <a:latin typeface="Arial" pitchFamily="34" charset="0"/>
                <a:cs typeface="Arial" pitchFamily="34" charset="0"/>
              </a:rPr>
              <a:t>triển</a:t>
            </a:r>
            <a:r>
              <a:rPr lang="en-US" alt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400" dirty="0" err="1">
                <a:latin typeface="Arial" pitchFamily="34" charset="0"/>
                <a:cs typeface="Arial" pitchFamily="34" charset="0"/>
              </a:rPr>
              <a:t>bản</a:t>
            </a:r>
            <a:r>
              <a:rPr lang="en-US" alt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400" dirty="0" err="1">
                <a:latin typeface="Arial" pitchFamily="34" charset="0"/>
                <a:cs typeface="Arial" pitchFamily="34" charset="0"/>
              </a:rPr>
              <a:t>thân</a:t>
            </a:r>
            <a:r>
              <a:rPr lang="en-US" altLang="en-US" sz="24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altLang="en-US" sz="2400" dirty="0" err="1">
                <a:latin typeface="Arial" pitchFamily="34" charset="0"/>
                <a:cs typeface="Arial" pitchFamily="34" charset="0"/>
              </a:rPr>
              <a:t>điều</a:t>
            </a:r>
            <a:r>
              <a:rPr lang="en-US" alt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400" dirty="0" err="1">
                <a:latin typeface="Arial" pitchFamily="34" charset="0"/>
                <a:cs typeface="Arial" pitchFamily="34" charset="0"/>
              </a:rPr>
              <a:t>chỉnh</a:t>
            </a:r>
            <a:r>
              <a:rPr lang="en-US" alt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400" dirty="0" err="1">
                <a:latin typeface="Arial" pitchFamily="34" charset="0"/>
                <a:cs typeface="Arial" pitchFamily="34" charset="0"/>
              </a:rPr>
              <a:t>hành</a:t>
            </a:r>
            <a:r>
              <a:rPr lang="en-US" altLang="en-US" sz="2400" dirty="0">
                <a:latin typeface="Arial" pitchFamily="34" charset="0"/>
                <a:cs typeface="Arial" pitchFamily="34" charset="0"/>
              </a:rPr>
              <a:t> vi.</a:t>
            </a:r>
          </a:p>
          <a:p>
            <a:pPr algn="just">
              <a:lnSpc>
                <a:spcPct val="150000"/>
              </a:lnSpc>
            </a:pPr>
            <a:r>
              <a:rPr lang="en-US" altLang="en-US" sz="2400" dirty="0">
                <a:latin typeface="Arial" pitchFamily="34" charset="0"/>
                <a:cs typeface="Arial" pitchFamily="34" charset="0"/>
              </a:rPr>
              <a:t>- </a:t>
            </a:r>
            <a:r>
              <a:rPr lang="en-US" altLang="en-US" sz="2400" dirty="0" err="1">
                <a:latin typeface="Arial" pitchFamily="34" charset="0"/>
                <a:cs typeface="Arial" pitchFamily="34" charset="0"/>
              </a:rPr>
              <a:t>Hình</a:t>
            </a:r>
            <a:r>
              <a:rPr lang="en-US" alt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400" dirty="0" err="1">
                <a:latin typeface="Arial" pitchFamily="34" charset="0"/>
                <a:cs typeface="Arial" pitchFamily="34" charset="0"/>
              </a:rPr>
              <a:t>thành</a:t>
            </a:r>
            <a:r>
              <a:rPr lang="en-US" alt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400" dirty="0" err="1">
                <a:latin typeface="Arial" pitchFamily="34" charset="0"/>
                <a:cs typeface="Arial" pitchFamily="34" charset="0"/>
              </a:rPr>
              <a:t>phẩm</a:t>
            </a:r>
            <a:r>
              <a:rPr lang="en-US" alt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400" dirty="0" err="1">
                <a:latin typeface="Arial" pitchFamily="34" charset="0"/>
                <a:cs typeface="Arial" pitchFamily="34" charset="0"/>
              </a:rPr>
              <a:t>chất</a:t>
            </a:r>
            <a:r>
              <a:rPr lang="en-US" alt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400" dirty="0" err="1">
                <a:latin typeface="Arial" pitchFamily="34" charset="0"/>
                <a:cs typeface="Arial" pitchFamily="34" charset="0"/>
              </a:rPr>
              <a:t>yêu</a:t>
            </a:r>
            <a:r>
              <a:rPr lang="en-US" alt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400" dirty="0" err="1">
                <a:latin typeface="Arial" pitchFamily="34" charset="0"/>
                <a:cs typeface="Arial" pitchFamily="34" charset="0"/>
              </a:rPr>
              <a:t>nước</a:t>
            </a:r>
            <a:r>
              <a:rPr lang="en-US" altLang="en-US" sz="24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altLang="en-US" sz="2400" dirty="0" err="1">
                <a:latin typeface="Arial" pitchFamily="34" charset="0"/>
                <a:cs typeface="Arial" pitchFamily="34" charset="0"/>
              </a:rPr>
              <a:t>trách</a:t>
            </a:r>
            <a:r>
              <a:rPr lang="en-US" alt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400" dirty="0" err="1">
                <a:latin typeface="Arial" pitchFamily="34" charset="0"/>
                <a:cs typeface="Arial" pitchFamily="34" charset="0"/>
              </a:rPr>
              <a:t>nhiệm</a:t>
            </a:r>
            <a:r>
              <a:rPr lang="en-US" altLang="en-US" sz="24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altLang="en-US" sz="2400" dirty="0" err="1">
                <a:latin typeface="Arial" pitchFamily="34" charset="0"/>
                <a:cs typeface="Arial" pitchFamily="34" charset="0"/>
              </a:rPr>
              <a:t>chăm</a:t>
            </a:r>
            <a:r>
              <a:rPr lang="en-US" alt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400" dirty="0" err="1">
                <a:latin typeface="Arial" pitchFamily="34" charset="0"/>
                <a:cs typeface="Arial" pitchFamily="34" charset="0"/>
              </a:rPr>
              <a:t>chỉ</a:t>
            </a:r>
            <a:r>
              <a:rPr lang="en-US" altLang="en-US" sz="2400" dirty="0">
                <a:latin typeface="Arial" pitchFamily="34" charset="0"/>
                <a:cs typeface="Arial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25249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7" y="0"/>
            <a:ext cx="5022273" cy="1905000"/>
          </a:xfrm>
          <a:prstGeom prst="rect">
            <a:avLst/>
          </a:prstGeom>
        </p:spPr>
      </p:pic>
      <p:pic>
        <p:nvPicPr>
          <p:cNvPr id="5" name="图片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962400" y="0"/>
            <a:ext cx="5181600" cy="1905000"/>
          </a:xfrm>
          <a:prstGeom prst="rect">
            <a:avLst/>
          </a:prstGeom>
        </p:spPr>
      </p:pic>
      <p:pic>
        <p:nvPicPr>
          <p:cNvPr id="6" name="Picture 2" descr="C:\Users\ABC\Desktop\xpic3765.png"/>
          <p:cNvPicPr>
            <a:picLocks noChangeAspect="1" noChangeArrowheads="1"/>
          </p:cNvPicPr>
          <p:nvPr/>
        </p:nvPicPr>
        <p:blipFill rotWithShape="1">
          <a:blip r:embed="rId3" cstate="screen"/>
          <a:srcRect l="2245" r="19745"/>
          <a:stretch/>
        </p:blipFill>
        <p:spPr bwMode="auto">
          <a:xfrm>
            <a:off x="6927" y="3124200"/>
            <a:ext cx="6165273" cy="373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ABC\Desktop\xpic3765.png"/>
          <p:cNvPicPr>
            <a:picLocks noChangeAspect="1" noChangeArrowheads="1"/>
          </p:cNvPicPr>
          <p:nvPr/>
        </p:nvPicPr>
        <p:blipFill rotWithShape="1">
          <a:blip r:embed="rId3" cstate="screen"/>
          <a:srcRect l="41250" r="19745"/>
          <a:stretch/>
        </p:blipFill>
        <p:spPr bwMode="auto">
          <a:xfrm>
            <a:off x="6061359" y="3505205"/>
            <a:ext cx="3082641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905000" y="2438400"/>
            <a:ext cx="5495924" cy="854075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anchor="ctr"/>
          <a:lstStyle/>
          <a:p>
            <a:pPr algn="ctr">
              <a:defRPr/>
            </a:pPr>
            <a:r>
              <a:rPr lang="en-US" sz="80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Khởi</a:t>
            </a:r>
            <a:r>
              <a:rPr lang="en-US" sz="8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80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động</a:t>
            </a:r>
            <a:endParaRPr lang="en-US" sz="8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3828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ÁI QUẠT MÁY  BÉ BÀO NGƯ_480p">
            <a:hlinkClick r:id="" action="ppaction://media"/>
            <a:extLst>
              <a:ext uri="{FF2B5EF4-FFF2-40B4-BE49-F238E27FC236}">
                <a16:creationId xmlns:a16="http://schemas.microsoft.com/office/drawing/2014/main" xmlns="" id="{8F80B4C8-090D-4886-9B86-D2CD9057576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856" y="857111"/>
            <a:ext cx="9053944" cy="531508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5939"/>
            <a:ext cx="91440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latin typeface="Arial" pitchFamily="34" charset="0"/>
                <a:cs typeface="Arial" pitchFamily="34" charset="0"/>
              </a:rPr>
              <a:t>- </a:t>
            </a:r>
            <a:r>
              <a:rPr lang="en-US" sz="2200" dirty="0" err="1" smtClean="0">
                <a:latin typeface="Arial" pitchFamily="34" charset="0"/>
                <a:cs typeface="Arial" pitchFamily="34" charset="0"/>
              </a:rPr>
              <a:t>Em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latin typeface="Arial" pitchFamily="34" charset="0"/>
                <a:cs typeface="Arial" pitchFamily="34" charset="0"/>
              </a:rPr>
              <a:t>cùng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latin typeface="Arial" pitchFamily="34" charset="0"/>
                <a:cs typeface="Arial" pitchFamily="34" charset="0"/>
              </a:rPr>
              <a:t>các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latin typeface="Arial" pitchFamily="34" charset="0"/>
                <a:cs typeface="Arial" pitchFamily="34" charset="0"/>
              </a:rPr>
              <a:t>bạn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latin typeface="Arial" pitchFamily="34" charset="0"/>
                <a:cs typeface="Arial" pitchFamily="34" charset="0"/>
              </a:rPr>
              <a:t>nghe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/</a:t>
            </a:r>
            <a:r>
              <a:rPr lang="en-US" sz="2200" dirty="0" err="1" smtClean="0">
                <a:latin typeface="Arial" pitchFamily="34" charset="0"/>
                <a:cs typeface="Arial" pitchFamily="34" charset="0"/>
              </a:rPr>
              <a:t>hát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latin typeface="Arial" pitchFamily="34" charset="0"/>
                <a:cs typeface="Arial" pitchFamily="34" charset="0"/>
              </a:rPr>
              <a:t>bài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 “</a:t>
            </a:r>
            <a:r>
              <a:rPr lang="en-US" sz="2200" dirty="0" err="1" smtClean="0">
                <a:latin typeface="Arial" pitchFamily="34" charset="0"/>
                <a:cs typeface="Arial" pitchFamily="34" charset="0"/>
              </a:rPr>
              <a:t>Cái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latin typeface="Arial" pitchFamily="34" charset="0"/>
                <a:cs typeface="Arial" pitchFamily="34" charset="0"/>
              </a:rPr>
              <a:t>quạt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latin typeface="Arial" pitchFamily="34" charset="0"/>
                <a:cs typeface="Arial" pitchFamily="34" charset="0"/>
              </a:rPr>
              <a:t>máy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” </a:t>
            </a:r>
            <a:r>
              <a:rPr lang="en-US" sz="2200" i="1" dirty="0" smtClean="0">
                <a:latin typeface="Arial" pitchFamily="34" charset="0"/>
                <a:cs typeface="Arial" pitchFamily="34" charset="0"/>
              </a:rPr>
              <a:t>(</a:t>
            </a:r>
            <a:r>
              <a:rPr lang="en-US" sz="2200" i="1" dirty="0" err="1" smtClean="0">
                <a:latin typeface="Arial" pitchFamily="34" charset="0"/>
                <a:cs typeface="Arial" pitchFamily="34" charset="0"/>
              </a:rPr>
              <a:t>sáng</a:t>
            </a:r>
            <a:r>
              <a:rPr lang="en-US" sz="2200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i="1" dirty="0" err="1" smtClean="0">
                <a:latin typeface="Arial" pitchFamily="34" charset="0"/>
                <a:cs typeface="Arial" pitchFamily="34" charset="0"/>
              </a:rPr>
              <a:t>tác</a:t>
            </a:r>
            <a:r>
              <a:rPr lang="en-US" sz="2200" i="1" dirty="0" smtClean="0">
                <a:latin typeface="Arial" pitchFamily="34" charset="0"/>
                <a:cs typeface="Arial" pitchFamily="34" charset="0"/>
              </a:rPr>
              <a:t>: </a:t>
            </a:r>
            <a:r>
              <a:rPr lang="en-US" sz="2200" i="1" dirty="0" err="1" smtClean="0">
                <a:latin typeface="Arial" pitchFamily="34" charset="0"/>
                <a:cs typeface="Arial" pitchFamily="34" charset="0"/>
              </a:rPr>
              <a:t>Khánh</a:t>
            </a:r>
            <a:r>
              <a:rPr lang="en-US" sz="2200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i="1" dirty="0" err="1" smtClean="0">
                <a:latin typeface="Arial" pitchFamily="34" charset="0"/>
                <a:cs typeface="Arial" pitchFamily="34" charset="0"/>
              </a:rPr>
              <a:t>Vinh</a:t>
            </a:r>
            <a:r>
              <a:rPr lang="en-US" sz="2200" i="1" dirty="0" smtClean="0">
                <a:latin typeface="Arial" pitchFamily="34" charset="0"/>
                <a:cs typeface="Arial" pitchFamily="34" charset="0"/>
              </a:rPr>
              <a:t>).</a:t>
            </a:r>
            <a:endParaRPr lang="en-US" sz="2200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21E40CFB-AD4B-437F-BC5F-DA8543376A80}"/>
              </a:ext>
            </a:extLst>
          </p:cNvPr>
          <p:cNvSpPr txBox="1"/>
          <p:nvPr/>
        </p:nvSpPr>
        <p:spPr>
          <a:xfrm>
            <a:off x="13855" y="426224"/>
            <a:ext cx="83820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latin typeface="Arial" pitchFamily="34" charset="0"/>
                <a:cs typeface="Arial" pitchFamily="34" charset="0"/>
              </a:rPr>
              <a:t>- </a:t>
            </a:r>
            <a:r>
              <a:rPr lang="en-US" sz="2200" dirty="0" err="1" smtClean="0">
                <a:latin typeface="Arial" pitchFamily="34" charset="0"/>
                <a:cs typeface="Arial" pitchFamily="34" charset="0"/>
              </a:rPr>
              <a:t>Kể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latin typeface="Arial" pitchFamily="34" charset="0"/>
                <a:cs typeface="Arial" pitchFamily="34" charset="0"/>
              </a:rPr>
              <a:t>tên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latin typeface="Arial" pitchFamily="34" charset="0"/>
                <a:cs typeface="Arial" pitchFamily="34" charset="0"/>
              </a:rPr>
              <a:t>những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latin typeface="Arial" pitchFamily="34" charset="0"/>
                <a:cs typeface="Arial" pitchFamily="34" charset="0"/>
              </a:rPr>
              <a:t>đồ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latin typeface="Arial" pitchFamily="34" charset="0"/>
                <a:cs typeface="Arial" pitchFamily="34" charset="0"/>
              </a:rPr>
              <a:t>dùng</a:t>
            </a:r>
            <a:r>
              <a:rPr lang="en-US" sz="2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latin typeface="Arial" pitchFamily="34" charset="0"/>
                <a:cs typeface="Arial" pitchFamily="34" charset="0"/>
              </a:rPr>
              <a:t>gia</a:t>
            </a:r>
            <a:r>
              <a:rPr lang="en-US" sz="2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latin typeface="Arial" pitchFamily="34" charset="0"/>
                <a:cs typeface="Arial" pitchFamily="34" charset="0"/>
              </a:rPr>
              <a:t>đình</a:t>
            </a:r>
            <a:r>
              <a:rPr lang="en-US" sz="2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latin typeface="Arial" pitchFamily="34" charset="0"/>
                <a:cs typeface="Arial" pitchFamily="34" charset="0"/>
              </a:rPr>
              <a:t>mà</a:t>
            </a:r>
            <a:r>
              <a:rPr lang="en-US" sz="2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latin typeface="Arial" pitchFamily="34" charset="0"/>
                <a:cs typeface="Arial" pitchFamily="34" charset="0"/>
              </a:rPr>
              <a:t>em</a:t>
            </a:r>
            <a:r>
              <a:rPr lang="en-US" sz="2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latin typeface="Arial" pitchFamily="34" charset="0"/>
                <a:cs typeface="Arial" pitchFamily="34" charset="0"/>
              </a:rPr>
              <a:t>biết</a:t>
            </a:r>
            <a:r>
              <a:rPr lang="en-US" sz="2200" dirty="0">
                <a:latin typeface="Arial" pitchFamily="34" charset="0"/>
                <a:cs typeface="Arial" pitchFamily="34" charset="0"/>
              </a:rPr>
              <a:t>.</a:t>
            </a:r>
            <a:endParaRPr lang="en-US" sz="22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0596914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7" y="0"/>
            <a:ext cx="5022273" cy="1905000"/>
          </a:xfrm>
          <a:prstGeom prst="rect">
            <a:avLst/>
          </a:prstGeom>
        </p:spPr>
      </p:pic>
      <p:pic>
        <p:nvPicPr>
          <p:cNvPr id="5" name="图片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962400" y="0"/>
            <a:ext cx="5181600" cy="1905000"/>
          </a:xfrm>
          <a:prstGeom prst="rect">
            <a:avLst/>
          </a:prstGeom>
        </p:spPr>
      </p:pic>
      <p:pic>
        <p:nvPicPr>
          <p:cNvPr id="6" name="Picture 2" descr="C:\Users\ABC\Desktop\xpic3765.png"/>
          <p:cNvPicPr>
            <a:picLocks noChangeAspect="1" noChangeArrowheads="1"/>
          </p:cNvPicPr>
          <p:nvPr/>
        </p:nvPicPr>
        <p:blipFill rotWithShape="1">
          <a:blip r:embed="rId3" cstate="screen"/>
          <a:srcRect l="2245" r="19745"/>
          <a:stretch/>
        </p:blipFill>
        <p:spPr bwMode="auto">
          <a:xfrm>
            <a:off x="6927" y="3124200"/>
            <a:ext cx="6165273" cy="373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ABC\Desktop\xpic3765.png"/>
          <p:cNvPicPr>
            <a:picLocks noChangeAspect="1" noChangeArrowheads="1"/>
          </p:cNvPicPr>
          <p:nvPr/>
        </p:nvPicPr>
        <p:blipFill rotWithShape="1">
          <a:blip r:embed="rId3" cstate="screen"/>
          <a:srcRect l="41250" r="19745"/>
          <a:stretch/>
        </p:blipFill>
        <p:spPr bwMode="auto">
          <a:xfrm>
            <a:off x="6061359" y="3505205"/>
            <a:ext cx="3082641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905000" y="2249343"/>
            <a:ext cx="5495924" cy="854075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anchor="ctr"/>
          <a:lstStyle/>
          <a:p>
            <a:pPr algn="ctr">
              <a:defRPr/>
            </a:pPr>
            <a:r>
              <a:rPr lang="en-US" sz="80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Khám</a:t>
            </a:r>
            <a:r>
              <a:rPr lang="en-US" sz="8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80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phá</a:t>
            </a:r>
            <a:endParaRPr lang="en-US" sz="8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670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NGUYEN THI MINH\Desktop\z2873004438586_c39b29e5d836ce1de116c750de02682c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676400" cy="488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-11177" y="508605"/>
            <a:ext cx="9128023" cy="80021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lang="en-US" sz="2300" b="1" noProof="0" dirty="0" err="1" smtClean="0">
                <a:solidFill>
                  <a:srgbClr val="92D050"/>
                </a:solidFill>
                <a:latin typeface="Arial" pitchFamily="34" charset="0"/>
                <a:cs typeface="Arial" pitchFamily="34" charset="0"/>
              </a:rPr>
              <a:t>Em</a:t>
            </a:r>
            <a:r>
              <a:rPr lang="en-US" sz="2300" b="1" noProof="0" dirty="0" smtClean="0">
                <a:solidFill>
                  <a:srgbClr val="92D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300" b="1" noProof="0" dirty="0" err="1" smtClean="0">
                <a:solidFill>
                  <a:srgbClr val="92D050"/>
                </a:solidFill>
                <a:latin typeface="Arial" pitchFamily="34" charset="0"/>
                <a:cs typeface="Arial" pitchFamily="34" charset="0"/>
              </a:rPr>
              <a:t>hãy</a:t>
            </a:r>
            <a:r>
              <a:rPr lang="en-US" sz="2300" b="1" noProof="0" dirty="0" smtClean="0">
                <a:solidFill>
                  <a:srgbClr val="92D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300" b="1" noProof="0" dirty="0" err="1" smtClean="0">
                <a:solidFill>
                  <a:srgbClr val="92D050"/>
                </a:solidFill>
                <a:latin typeface="Arial" pitchFamily="34" charset="0"/>
                <a:cs typeface="Arial" pitchFamily="34" charset="0"/>
              </a:rPr>
              <a:t>nhận</a:t>
            </a:r>
            <a:r>
              <a:rPr lang="en-US" sz="2300" b="1" noProof="0" dirty="0" smtClean="0">
                <a:solidFill>
                  <a:srgbClr val="92D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300" b="1" noProof="0" dirty="0" err="1" smtClean="0">
                <a:solidFill>
                  <a:srgbClr val="92D050"/>
                </a:solidFill>
                <a:latin typeface="Arial" pitchFamily="34" charset="0"/>
                <a:cs typeface="Arial" pitchFamily="34" charset="0"/>
              </a:rPr>
              <a:t>xét</a:t>
            </a:r>
            <a:r>
              <a:rPr lang="en-US" sz="2300" b="1" noProof="0" dirty="0" smtClean="0">
                <a:solidFill>
                  <a:srgbClr val="92D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300" b="1" noProof="0" dirty="0" err="1" smtClean="0">
                <a:solidFill>
                  <a:srgbClr val="92D050"/>
                </a:solidFill>
                <a:latin typeface="Arial" pitchFamily="34" charset="0"/>
                <a:cs typeface="Arial" pitchFamily="34" charset="0"/>
              </a:rPr>
              <a:t>việc</a:t>
            </a:r>
            <a:r>
              <a:rPr lang="en-US" sz="2300" b="1" noProof="0" dirty="0" smtClean="0">
                <a:solidFill>
                  <a:srgbClr val="92D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300" b="1" noProof="0" dirty="0" err="1" smtClean="0">
                <a:solidFill>
                  <a:srgbClr val="92D050"/>
                </a:solidFill>
                <a:latin typeface="Arial" pitchFamily="34" charset="0"/>
                <a:cs typeface="Arial" pitchFamily="34" charset="0"/>
              </a:rPr>
              <a:t>bảo</a:t>
            </a:r>
            <a:r>
              <a:rPr lang="en-US" sz="2300" b="1" noProof="0" dirty="0" smtClean="0">
                <a:solidFill>
                  <a:srgbClr val="92D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300" b="1" noProof="0" dirty="0" err="1" smtClean="0">
                <a:solidFill>
                  <a:srgbClr val="92D050"/>
                </a:solidFill>
                <a:latin typeface="Arial" pitchFamily="34" charset="0"/>
                <a:cs typeface="Arial" pitchFamily="34" charset="0"/>
              </a:rPr>
              <a:t>quản</a:t>
            </a:r>
            <a:r>
              <a:rPr lang="en-US" sz="2300" b="1" noProof="0" dirty="0" smtClean="0">
                <a:solidFill>
                  <a:srgbClr val="92D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300" b="1" noProof="0" dirty="0" err="1" smtClean="0">
                <a:solidFill>
                  <a:srgbClr val="92D050"/>
                </a:solidFill>
                <a:latin typeface="Arial" pitchFamily="34" charset="0"/>
                <a:cs typeface="Arial" pitchFamily="34" charset="0"/>
              </a:rPr>
              <a:t>đồ</a:t>
            </a:r>
            <a:r>
              <a:rPr lang="en-US" sz="2300" b="1" noProof="0" dirty="0" smtClean="0">
                <a:solidFill>
                  <a:srgbClr val="92D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300" b="1" noProof="0" dirty="0" err="1" smtClean="0">
                <a:solidFill>
                  <a:srgbClr val="92D050"/>
                </a:solidFill>
                <a:latin typeface="Arial" pitchFamily="34" charset="0"/>
                <a:cs typeface="Arial" pitchFamily="34" charset="0"/>
              </a:rPr>
              <a:t>dùng</a:t>
            </a:r>
            <a:r>
              <a:rPr lang="en-US" sz="2300" b="1" noProof="0" dirty="0" smtClean="0">
                <a:solidFill>
                  <a:srgbClr val="92D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300" b="1" noProof="0" dirty="0" err="1" smtClean="0">
                <a:solidFill>
                  <a:srgbClr val="92D050"/>
                </a:solidFill>
                <a:latin typeface="Arial" pitchFamily="34" charset="0"/>
                <a:cs typeface="Arial" pitchFamily="34" charset="0"/>
              </a:rPr>
              <a:t>gia</a:t>
            </a:r>
            <a:r>
              <a:rPr lang="en-US" sz="2300" b="1" noProof="0" dirty="0" smtClean="0">
                <a:solidFill>
                  <a:srgbClr val="92D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300" b="1" noProof="0" dirty="0" err="1" smtClean="0">
                <a:solidFill>
                  <a:srgbClr val="92D050"/>
                </a:solidFill>
                <a:latin typeface="Arial" pitchFamily="34" charset="0"/>
                <a:cs typeface="Arial" pitchFamily="34" charset="0"/>
              </a:rPr>
              <a:t>đình</a:t>
            </a:r>
            <a:r>
              <a:rPr lang="en-US" sz="2300" b="1" noProof="0" dirty="0" smtClean="0">
                <a:solidFill>
                  <a:srgbClr val="92D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300" b="1" noProof="0" dirty="0" err="1" smtClean="0">
                <a:solidFill>
                  <a:srgbClr val="92D050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2300" b="1" noProof="0" dirty="0" smtClean="0">
                <a:solidFill>
                  <a:srgbClr val="92D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300" b="1" noProof="0" dirty="0" err="1" smtClean="0">
                <a:solidFill>
                  <a:srgbClr val="92D050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2300" b="1" noProof="0" dirty="0" smtClean="0">
                <a:solidFill>
                  <a:srgbClr val="92D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300" b="1" noProof="0" dirty="0" err="1" smtClean="0">
                <a:solidFill>
                  <a:srgbClr val="92D050"/>
                </a:solidFill>
                <a:latin typeface="Arial" pitchFamily="34" charset="0"/>
                <a:cs typeface="Arial" pitchFamily="34" charset="0"/>
              </a:rPr>
              <a:t>bạn</a:t>
            </a:r>
            <a:r>
              <a:rPr lang="en-US" sz="2300" b="1" noProof="0" dirty="0" smtClean="0">
                <a:solidFill>
                  <a:srgbClr val="92D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300" b="1" noProof="0" dirty="0" err="1" smtClean="0">
                <a:solidFill>
                  <a:srgbClr val="92D050"/>
                </a:solidFill>
                <a:latin typeface="Arial" pitchFamily="34" charset="0"/>
                <a:cs typeface="Arial" pitchFamily="34" charset="0"/>
              </a:rPr>
              <a:t>dưới</a:t>
            </a:r>
            <a:r>
              <a:rPr lang="en-US" sz="2300" b="1" noProof="0" dirty="0" smtClean="0">
                <a:solidFill>
                  <a:srgbClr val="92D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300" b="1" noProof="0" dirty="0" err="1" smtClean="0">
                <a:solidFill>
                  <a:srgbClr val="92D050"/>
                </a:solidFill>
                <a:latin typeface="Arial" pitchFamily="34" charset="0"/>
                <a:cs typeface="Arial" pitchFamily="34" charset="0"/>
              </a:rPr>
              <a:t>đây</a:t>
            </a:r>
            <a:r>
              <a:rPr kumimoji="0" lang="en-US" sz="2300" b="1" i="0" u="none" strike="noStrike" kern="1200" cap="none" spc="0" normalizeH="0" noProof="0" dirty="0" smtClean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: </a:t>
            </a:r>
            <a:endParaRPr kumimoji="0" lang="en-US" sz="23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6EA2F7BD-C16D-487D-AB4D-423D44BEBC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44" y="990600"/>
            <a:ext cx="2927987" cy="2895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B6EE7AC-82F3-448B-870B-BBDE125C79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79158" y="990600"/>
            <a:ext cx="3116842" cy="28956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9D40729A-6B1E-45BA-95EC-B370CEE9AF3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6000" y="971895"/>
            <a:ext cx="3076267" cy="29143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9C5E9725-D968-4BD6-A660-4F56E0B2A45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6157"/>
          <a:stretch/>
        </p:blipFill>
        <p:spPr>
          <a:xfrm>
            <a:off x="0" y="3886200"/>
            <a:ext cx="3124200" cy="297179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F90FE5CB-A8C6-4079-9DFE-628CB173D9D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72232" y="3886200"/>
            <a:ext cx="3123768" cy="293335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C8C3F09B-AFF4-4013-B083-B95B2E406B2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72200" y="3886200"/>
            <a:ext cx="3000067" cy="2972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323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6EA2F7BD-C16D-487D-AB4D-423D44BEBC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44" y="228600"/>
            <a:ext cx="8794956" cy="54102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3803B820-6A75-4F83-AC32-19832B87DEC0}"/>
              </a:ext>
            </a:extLst>
          </p:cNvPr>
          <p:cNvSpPr txBox="1"/>
          <p:nvPr/>
        </p:nvSpPr>
        <p:spPr>
          <a:xfrm>
            <a:off x="568045" y="5728845"/>
            <a:ext cx="831965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Đồ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dùng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phòng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bếp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nhà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Lan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được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sắp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xếp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gọn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gàng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ngăn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nắp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vệ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sinh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sạch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sẽ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sau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khi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sử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dụng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.</a:t>
            </a:r>
            <a:endParaRPr lang="en-US" sz="28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6617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AB6EE7AC-82F3-448B-870B-BBDE125C79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400"/>
            <a:ext cx="8991600" cy="563879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3803B820-6A75-4F83-AC32-19832B87DEC0}"/>
              </a:ext>
            </a:extLst>
          </p:cNvPr>
          <p:cNvSpPr txBox="1"/>
          <p:nvPr/>
        </p:nvSpPr>
        <p:spPr>
          <a:xfrm>
            <a:off x="228600" y="5964380"/>
            <a:ext cx="8915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Quần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áo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được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Hà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và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bố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mẹ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xếp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gọn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gàng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cất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theo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từng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loại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.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2333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49</TotalTime>
  <Words>387</Words>
  <Application>Microsoft Office PowerPoint</Application>
  <PresentationFormat>On-screen Show (4:3)</PresentationFormat>
  <Paragraphs>30</Paragraphs>
  <Slides>17</Slides>
  <Notes>3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Minhthangpc.VN</dc:creator>
  <cp:lastModifiedBy>Minhthangpc.VN</cp:lastModifiedBy>
  <cp:revision>37</cp:revision>
  <dcterms:created xsi:type="dcterms:W3CDTF">2021-12-11T08:37:58Z</dcterms:created>
  <dcterms:modified xsi:type="dcterms:W3CDTF">2021-12-11T09:27:12Z</dcterms:modified>
</cp:coreProperties>
</file>