
<file path=[Content_Types].xml><?xml version="1.0" encoding="utf-8"?>
<Types xmlns="http://schemas.openxmlformats.org/package/2006/content-types">
  <Default Extension="mp3" ContentType="audio/m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83" r:id="rId2"/>
    <p:sldId id="284" r:id="rId3"/>
    <p:sldId id="285" r:id="rId4"/>
    <p:sldId id="297" r:id="rId5"/>
    <p:sldId id="294" r:id="rId6"/>
    <p:sldId id="300" r:id="rId7"/>
    <p:sldId id="295" r:id="rId8"/>
    <p:sldId id="296" r:id="rId9"/>
    <p:sldId id="299" r:id="rId10"/>
    <p:sldId id="298" r:id="rId11"/>
    <p:sldId id="386" r:id="rId12"/>
    <p:sldId id="387" r:id="rId13"/>
    <p:sldId id="388" r:id="rId14"/>
    <p:sldId id="389" r:id="rId15"/>
    <p:sldId id="390" r:id="rId16"/>
    <p:sldId id="391" r:id="rId17"/>
    <p:sldId id="301" r:id="rId18"/>
    <p:sldId id="337" r:id="rId19"/>
    <p:sldId id="338" r:id="rId20"/>
    <p:sldId id="334" r:id="rId21"/>
    <p:sldId id="372" r:id="rId22"/>
    <p:sldId id="336" r:id="rId23"/>
    <p:sldId id="339" r:id="rId24"/>
    <p:sldId id="342" r:id="rId25"/>
    <p:sldId id="340" r:id="rId26"/>
    <p:sldId id="343" r:id="rId27"/>
    <p:sldId id="341" r:id="rId28"/>
    <p:sldId id="345" r:id="rId29"/>
    <p:sldId id="305" r:id="rId30"/>
    <p:sldId id="346" r:id="rId31"/>
    <p:sldId id="367" r:id="rId32"/>
    <p:sldId id="368" r:id="rId33"/>
    <p:sldId id="369" r:id="rId34"/>
    <p:sldId id="378" r:id="rId35"/>
    <p:sldId id="370" r:id="rId36"/>
    <p:sldId id="373" r:id="rId37"/>
    <p:sldId id="375" r:id="rId38"/>
    <p:sldId id="377" r:id="rId39"/>
    <p:sldId id="376" r:id="rId40"/>
    <p:sldId id="380" r:id="rId41"/>
    <p:sldId id="379" r:id="rId42"/>
    <p:sldId id="384" r:id="rId43"/>
    <p:sldId id="381" r:id="rId44"/>
    <p:sldId id="364" r:id="rId45"/>
    <p:sldId id="365" r:id="rId46"/>
    <p:sldId id="385" r:id="rId47"/>
    <p:sldId id="321" r:id="rId48"/>
    <p:sldId id="322" r:id="rId49"/>
    <p:sldId id="32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98335"/>
    <a:srgbClr val="0099FF"/>
    <a:srgbClr val="008000"/>
    <a:srgbClr val="006C00"/>
    <a:srgbClr val="728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75" autoAdjust="0"/>
    <p:restoredTop sz="94660"/>
  </p:normalViewPr>
  <p:slideViewPr>
    <p:cSldViewPr snapToGrid="0">
      <p:cViewPr varScale="1">
        <p:scale>
          <a:sx n="73" d="100"/>
          <a:sy n="73" d="100"/>
        </p:scale>
        <p:origin x="6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D8597-9742-41F8-8B98-7BA2E7F0E2FF}" type="datetimeFigureOut">
              <a:rPr lang="en-US" smtClean="0"/>
              <a:t>12/12/2021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0ED47-4037-4FBB-A71F-DFD4F5D8FAAA}" type="slidenum">
              <a:rPr lang="en-US" smtClean="0"/>
              <a:t>‹#›</a:t>
            </a:fld>
            <a:endParaRPr lang="en-US"/>
          </a:p>
        </p:txBody>
      </p:sp>
    </p:spTree>
    <p:extLst>
      <p:ext uri="{BB962C8B-B14F-4D97-AF65-F5344CB8AC3E}">
        <p14:creationId xmlns:p14="http://schemas.microsoft.com/office/powerpoint/2010/main" val="2905799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16501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9073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44635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9408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1190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15405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8946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7811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323772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8200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12/12/2021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53671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12/12/2021</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38877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1.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12.sv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5.xml"/><Relationship Id="rId11" Type="http://schemas.openxmlformats.org/officeDocument/2006/relationships/image" Target="../media/image8.png"/><Relationship Id="rId5" Type="http://schemas.openxmlformats.org/officeDocument/2006/relationships/image" Target="../media/image5.jpeg"/><Relationship Id="rId10" Type="http://schemas.microsoft.com/office/2007/relationships/hdphoto" Target="../media/hdphoto2.wdp"/><Relationship Id="rId4" Type="http://schemas.openxmlformats.org/officeDocument/2006/relationships/image" Target="../media/image4.jpe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1.png"/><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10.png"/><Relationship Id="rId10" Type="http://schemas.openxmlformats.org/officeDocument/2006/relationships/slide" Target="slide9.xml"/><Relationship Id="rId4" Type="http://schemas.microsoft.com/office/2007/relationships/hdphoto" Target="../media/hdphoto3.wdp"/><Relationship Id="rId9"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6.xml"/><Relationship Id="rId2" Type="http://schemas.openxmlformats.org/officeDocument/2006/relationships/audio" Target="../media/audio2.wav"/><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slide" Target="slide6.xml"/><Relationship Id="rId2" Type="http://schemas.openxmlformats.org/officeDocument/2006/relationships/audio" Target="../media/audio2.wav"/><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smtClean="0"/>
          </a:p>
        </p:txBody>
      </p:sp>
      <p:sp>
        <p:nvSpPr>
          <p:cNvPr id="3075" name="Content Placeholder 2"/>
          <p:cNvSpPr>
            <a:spLocks noGrp="1"/>
          </p:cNvSpPr>
          <p:nvPr>
            <p:ph idx="1"/>
          </p:nvPr>
        </p:nvSpPr>
        <p:spPr/>
        <p:txBody>
          <a:bodyPr/>
          <a:lstStyle/>
          <a:p>
            <a:endParaRPr lang="en-US" smtClean="0"/>
          </a:p>
        </p:txBody>
      </p:sp>
      <p:pic>
        <p:nvPicPr>
          <p:cNvPr id="3076" name="Picture 2" descr="Bảng thông báo Ban giám đốc miễn Phí nội dung Clip nghệ thuật - hội đồng  giáo dục. png tải về - Miễn phí trong suốt Khung Hình png Tải về."/>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p:cNvPr>
          <p:cNvSpPr/>
          <p:nvPr/>
        </p:nvSpPr>
        <p:spPr>
          <a:xfrm>
            <a:off x="2511494" y="402740"/>
            <a:ext cx="7169014" cy="4070345"/>
          </a:xfrm>
          <a:prstGeom prst="rect">
            <a:avLst/>
          </a:prstGeom>
          <a:noFill/>
        </p:spPr>
        <p:txBody>
          <a:bodyPr wrap="none" lIns="68580" tIns="34290" rIns="68580" bIns="34290">
            <a:spAutoFit/>
          </a:bodyPr>
          <a:lstStyle/>
          <a:p>
            <a:pPr algn="ctr">
              <a:defRPr/>
            </a:pPr>
            <a:r>
              <a:rPr lang="en-US" sz="40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Môn học : Tiếng Việt</a:t>
            </a:r>
          </a:p>
          <a:p>
            <a:pPr algn="ctr">
              <a:defRPr/>
            </a:pPr>
            <a:endParaRPr lang="en-US" sz="16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endParaRPr>
          </a:p>
          <a:p>
            <a:pPr algn="ctr">
              <a:defRPr/>
            </a:pPr>
            <a:r>
              <a:rPr lang="en-US" sz="7200" b="1" spc="38" dirty="0" err="1">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Tập</a:t>
            </a:r>
            <a:r>
              <a:rPr lang="en-US" sz="72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 </a:t>
            </a:r>
            <a:r>
              <a:rPr lang="en-US" sz="7200" b="1" spc="38" dirty="0" err="1">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đọc</a:t>
            </a:r>
            <a:endParaRPr lang="en-US" sz="72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endParaRPr>
          </a:p>
          <a:p>
            <a:pPr algn="ctr">
              <a:defRPr/>
            </a:pPr>
            <a:endParaRPr lang="en-US" sz="2800" b="1" spc="38" dirty="0" smtClean="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endParaRPr>
          </a:p>
          <a:p>
            <a:pPr algn="ctr">
              <a:defRPr/>
            </a:pPr>
            <a:r>
              <a:rPr lang="en-US" sz="4400" b="1" spc="38" dirty="0" smtClean="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CHUỖI NGỌC LAM</a:t>
            </a:r>
            <a:endParaRPr lang="en-US" sz="4400" b="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endParaRPr>
          </a:p>
          <a:p>
            <a:pPr algn="ctr">
              <a:defRPr/>
            </a:pPr>
            <a:r>
              <a:rPr lang="en-US" sz="2000" b="1" i="1" spc="38" dirty="0" smtClean="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PHUN-TƠN O-XLƠ</a:t>
            </a:r>
          </a:p>
          <a:p>
            <a:pPr lvl="6" algn="ctr">
              <a:lnSpc>
                <a:spcPct val="200000"/>
              </a:lnSpc>
              <a:defRPr/>
            </a:pPr>
            <a:r>
              <a:rPr lang="en-US" sz="2000" b="1" i="1" spc="38" dirty="0" smtClean="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rPr>
              <a:t>		(Nguyễn Hiến Lê dịch)</a:t>
            </a:r>
            <a:endParaRPr lang="en-US" sz="2800" b="1" i="1" spc="38" dirty="0">
              <a:ln w="9525" cmpd="sng">
                <a:solidFill>
                  <a:schemeClr val="accent1"/>
                </a:solidFill>
                <a:prstDash val="solid"/>
              </a:ln>
              <a:solidFill>
                <a:srgbClr val="70AD47">
                  <a:tint val="1000"/>
                </a:srgbClr>
              </a:solidFill>
              <a:effectLst>
                <a:glow rad="38100">
                  <a:schemeClr val="accent1">
                    <a:alpha val="40000"/>
                  </a:schemeClr>
                </a:glow>
              </a:effectLst>
              <a:cs typeface="Arial" panose="020B0604020202020204" pitchFamily="34" charset="0"/>
            </a:endParaRPr>
          </a:p>
        </p:txBody>
      </p:sp>
      <p:sp>
        <p:nvSpPr>
          <p:cNvPr id="2" name="Rectangle 1"/>
          <p:cNvSpPr/>
          <p:nvPr/>
        </p:nvSpPr>
        <p:spPr>
          <a:xfrm>
            <a:off x="4295267" y="4905923"/>
            <a:ext cx="4390882" cy="954107"/>
          </a:xfrm>
          <a:prstGeom prst="rect">
            <a:avLst/>
          </a:prstGeom>
        </p:spPr>
        <p:txBody>
          <a:bodyPr wrap="none">
            <a:spAutoFit/>
          </a:bodyPr>
          <a:lstStyle/>
          <a:p>
            <a:pPr algn="ctr"/>
            <a:r>
              <a:rPr lang="en-US" sz="2800" b="1" i="1" dirty="0" err="1" smtClean="0">
                <a:solidFill>
                  <a:schemeClr val="bg1"/>
                </a:solidFill>
                <a:latin typeface="Times New Roman" panose="02020603050405020304" pitchFamily="18" charset="0"/>
                <a:cs typeface="Times New Roman" panose="02020603050405020304" pitchFamily="18" charset="0"/>
              </a:rPr>
              <a:t>Lớp</a:t>
            </a:r>
            <a:r>
              <a:rPr lang="en-US" sz="2800" b="1" i="1" dirty="0" smtClean="0">
                <a:solidFill>
                  <a:schemeClr val="bg1"/>
                </a:solidFill>
                <a:latin typeface="Times New Roman" panose="02020603050405020304" pitchFamily="18" charset="0"/>
                <a:cs typeface="Times New Roman" panose="02020603050405020304" pitchFamily="18" charset="0"/>
              </a:rPr>
              <a:t> : 5A</a:t>
            </a:r>
          </a:p>
          <a:p>
            <a:pPr algn="ctr"/>
            <a:r>
              <a:rPr lang="en-US" sz="2800" b="1" i="1" dirty="0" err="1" smtClean="0">
                <a:solidFill>
                  <a:schemeClr val="bg1"/>
                </a:solidFill>
                <a:latin typeface="Times New Roman" panose="02020603050405020304" pitchFamily="18" charset="0"/>
                <a:cs typeface="Times New Roman" panose="02020603050405020304" pitchFamily="18" charset="0"/>
              </a:rPr>
              <a:t>Cô</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giáo</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Nguyễn</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smtClean="0">
                <a:solidFill>
                  <a:schemeClr val="bg1"/>
                </a:solidFill>
                <a:latin typeface="Times New Roman" panose="02020603050405020304" pitchFamily="18" charset="0"/>
                <a:cs typeface="Times New Roman" panose="02020603050405020304" pitchFamily="18" charset="0"/>
              </a:rPr>
              <a:t>Thanh</a:t>
            </a:r>
            <a:r>
              <a:rPr lang="en-US" sz="2800" b="1" i="1" dirty="0" smtClean="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Hà</a:t>
            </a:r>
            <a:endParaRPr lang="en-US" sz="28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884189"/>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barn(outHorizontal)">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barn(outHorizontal)">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Tranh dán tường hoạt hình ánh sáng chiếu xuống đại dương xanh K0298"/>
          <p:cNvPicPr>
            <a:picLocks noChangeAspect="1" noChangeArrowheads="1"/>
          </p:cNvPicPr>
          <p:nvPr/>
        </p:nvPicPr>
        <p:blipFill rotWithShape="1">
          <a:blip r:embed="rId2">
            <a:extLst>
              <a:ext uri="{28A0092B-C50C-407E-A947-70E740481C1C}">
                <a14:useLocalDpi xmlns:a14="http://schemas.microsoft.com/office/drawing/2010/main" val="0"/>
              </a:ext>
            </a:extLst>
          </a:blip>
          <a:srcRect t="9850"/>
          <a:stretch/>
        </p:blipFill>
        <p:spPr bwMode="auto">
          <a:xfrm>
            <a:off x="0" y="0"/>
            <a:ext cx="12192000" cy="6903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3711" b="95313" l="0" r="95665">
                        <a14:backgroundMark x1="64451" y1="12109" x2="77168" y2="19141"/>
                      </a14:backgroundRemoval>
                    </a14:imgEffect>
                  </a14:imgLayer>
                </a14:imgProps>
              </a:ext>
              <a:ext uri="{28A0092B-C50C-407E-A947-70E740481C1C}">
                <a14:useLocalDpi xmlns:a14="http://schemas.microsoft.com/office/drawing/2010/main" val="0"/>
              </a:ext>
            </a:extLst>
          </a:blip>
          <a:stretch>
            <a:fillRect/>
          </a:stretch>
        </p:blipFill>
        <p:spPr>
          <a:xfrm>
            <a:off x="1524001" y="457200"/>
            <a:ext cx="4583013" cy="6781800"/>
          </a:xfrm>
          <a:prstGeom prst="rect">
            <a:avLst/>
          </a:prstGeom>
        </p:spPr>
      </p:pic>
      <p:sp>
        <p:nvSpPr>
          <p:cNvPr id="6" name="Cloud Callout 5"/>
          <p:cNvSpPr/>
          <p:nvPr/>
        </p:nvSpPr>
        <p:spPr>
          <a:xfrm>
            <a:off x="5243945" y="13855"/>
            <a:ext cx="5105400" cy="3352800"/>
          </a:xfrm>
          <a:prstGeom prst="cloudCallout">
            <a:avLst>
              <a:gd name="adj1" fmla="val -66042"/>
              <a:gd name="adj2" fmla="val 702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TextBox 6"/>
          <p:cNvSpPr txBox="1"/>
          <p:nvPr/>
        </p:nvSpPr>
        <p:spPr>
          <a:xfrm>
            <a:off x="5888181" y="564092"/>
            <a:ext cx="3816927" cy="2492990"/>
          </a:xfrm>
          <a:prstGeom prst="rect">
            <a:avLst/>
          </a:prstGeom>
          <a:noFill/>
        </p:spPr>
        <p:txBody>
          <a:bodyPr wrap="square" rtlCol="0">
            <a:spAutoFit/>
          </a:bodyPr>
          <a:lstStyle/>
          <a:p>
            <a:pPr algn="ctr"/>
            <a:r>
              <a:rPr lang="en-US" sz="2600" b="1" dirty="0">
                <a:solidFill>
                  <a:srgbClr val="FF0000"/>
                </a:solidFill>
                <a:latin typeface="Times New Roman" pitchFamily="18" charset="0"/>
                <a:cs typeface="Times New Roman" pitchFamily="18" charset="0"/>
              </a:rPr>
              <a:t>Cám ơn các bạn học sinh thông thái. Nhờ có các </a:t>
            </a:r>
            <a:r>
              <a:rPr lang="en-US" sz="2600" b="1" dirty="0" smtClean="0">
                <a:solidFill>
                  <a:srgbClr val="FF0000"/>
                </a:solidFill>
                <a:latin typeface="Times New Roman" pitchFamily="18" charset="0"/>
                <a:cs typeface="Times New Roman" pitchFamily="18" charset="0"/>
              </a:rPr>
              <a:t>bạn, </a:t>
            </a:r>
            <a:r>
              <a:rPr lang="en-US" sz="2600" b="1" dirty="0">
                <a:solidFill>
                  <a:srgbClr val="FF0000"/>
                </a:solidFill>
                <a:latin typeface="Times New Roman" pitchFamily="18" charset="0"/>
                <a:cs typeface="Times New Roman" pitchFamily="18" charset="0"/>
              </a:rPr>
              <a:t>ta có được đôi chân và cuộc sống hạnh phúc. Chúc các bạn học thật giỏi </a:t>
            </a:r>
            <a:r>
              <a:rPr lang="en-US" sz="2600" b="1" dirty="0" smtClean="0">
                <a:solidFill>
                  <a:srgbClr val="FF0000"/>
                </a:solidFill>
                <a:latin typeface="Times New Roman" pitchFamily="18" charset="0"/>
                <a:cs typeface="Times New Roman" pitchFamily="18" charset="0"/>
              </a:rPr>
              <a:t>nha</a:t>
            </a:r>
            <a:r>
              <a:rPr lang="en-US" sz="2600" b="1" dirty="0">
                <a:solidFill>
                  <a:srgbClr val="FF0000"/>
                </a:solidFill>
                <a:latin typeface="Times New Roman" pitchFamily="18" charset="0"/>
                <a:cs typeface="Times New Roman" pitchFamily="18" charset="0"/>
              </a:rPr>
              <a:t>.</a:t>
            </a:r>
          </a:p>
        </p:txBody>
      </p:sp>
      <p:sp>
        <p:nvSpPr>
          <p:cNvPr id="8" name="Rounded Rectangle 7">
            <a:hlinkClick r:id="" action="ppaction://hlinkshowjump?jump=nextslide"/>
          </p:cNvPr>
          <p:cNvSpPr/>
          <p:nvPr/>
        </p:nvSpPr>
        <p:spPr>
          <a:xfrm>
            <a:off x="9182100" y="6324601"/>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a:solidFill>
                  <a:srgbClr val="FF0000"/>
                </a:solidFill>
                <a:latin typeface="Times New Roman" pitchFamily="18" charset="0"/>
                <a:cs typeface="Times New Roman" pitchFamily="18" charset="0"/>
              </a:rPr>
              <a:t>BÀI MỚI</a:t>
            </a:r>
          </a:p>
        </p:txBody>
      </p:sp>
    </p:spTree>
    <p:extLst>
      <p:ext uri="{BB962C8B-B14F-4D97-AF65-F5344CB8AC3E}">
        <p14:creationId xmlns:p14="http://schemas.microsoft.com/office/powerpoint/2010/main" val="127364857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Viet Nam - To quoc em">
            <a:extLst>
              <a:ext uri="{FF2B5EF4-FFF2-40B4-BE49-F238E27FC236}">
                <a16:creationId xmlns:a16="http://schemas.microsoft.com/office/drawing/2014/main" id="{C9C2D270-38E7-454A-AF10-CB99B44591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7" r="483"/>
          <a:stretch/>
        </p:blipFill>
        <p:spPr bwMode="auto">
          <a:xfrm>
            <a:off x="5533570" y="0"/>
            <a:ext cx="5820230" cy="663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p:cNvPr>
          <p:cNvSpPr/>
          <p:nvPr/>
        </p:nvSpPr>
        <p:spPr>
          <a:xfrm>
            <a:off x="-588200" y="1775662"/>
            <a:ext cx="6952062" cy="2383346"/>
          </a:xfrm>
          <a:prstGeom prst="rect">
            <a:avLst/>
          </a:prstGeom>
          <a:noFill/>
          <a:ln>
            <a:noFill/>
          </a:ln>
        </p:spPr>
        <p:txBody>
          <a:bodyPr wrap="square" lIns="51435" tIns="25718" rIns="51435" bIns="25718">
            <a:spAutoFit/>
          </a:bodyPr>
          <a:lstStyle/>
          <a:p>
            <a:pPr algn="ctr">
              <a:spcBef>
                <a:spcPts val="900"/>
              </a:spcBef>
              <a:defRPr/>
            </a:pPr>
            <a:r>
              <a:rPr lang="en-US" sz="7200" b="1" dirty="0" smtClean="0">
                <a:ln w="0">
                  <a:solidFill>
                    <a:srgbClr val="FF0000"/>
                  </a:solidFill>
                </a:ln>
                <a:solidFill>
                  <a:srgbClr val="FF0000"/>
                </a:solidFill>
                <a:effectLst>
                  <a:reflection blurRad="6350" stA="53000" endA="300" endPos="35500" dir="5400000" sy="-90000" algn="bl" rotWithShape="0"/>
                </a:effectLst>
              </a:rPr>
              <a:t>CHỦ ĐIỂM </a:t>
            </a:r>
          </a:p>
          <a:p>
            <a:pPr algn="ctr">
              <a:spcBef>
                <a:spcPts val="900"/>
              </a:spcBef>
              <a:defRPr/>
            </a:pPr>
            <a:r>
              <a:rPr lang="en-US" sz="7200" b="1" dirty="0" smtClean="0">
                <a:ln w="0">
                  <a:solidFill>
                    <a:srgbClr val="FF0000"/>
                  </a:solidFill>
                </a:ln>
                <a:solidFill>
                  <a:srgbClr val="FF0000"/>
                </a:solidFill>
                <a:effectLst>
                  <a:reflection blurRad="6350" stA="53000" endA="300" endPos="35500" dir="5400000" sy="-90000" algn="bl" rotWithShape="0"/>
                </a:effectLst>
              </a:rPr>
              <a:t>1</a:t>
            </a:r>
            <a:endParaRPr lang="en-US" sz="7200" b="1" dirty="0">
              <a:ln w="0">
                <a:solidFill>
                  <a:srgbClr val="FF0000"/>
                </a:solidFill>
              </a:ln>
              <a:solidFill>
                <a:srgbClr val="FF00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64861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l="17500" r="20833"/>
          <a:stretch>
            <a:fillRect/>
          </a:stretch>
        </p:blipFill>
        <p:spPr bwMode="auto">
          <a:xfrm>
            <a:off x="1013350" y="0"/>
            <a:ext cx="607325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p:cNvPr>
          <p:cNvSpPr/>
          <p:nvPr/>
        </p:nvSpPr>
        <p:spPr>
          <a:xfrm>
            <a:off x="4960124" y="2280893"/>
            <a:ext cx="9636921" cy="2514151"/>
          </a:xfrm>
          <a:prstGeom prst="rect">
            <a:avLst/>
          </a:prstGeom>
          <a:noFill/>
          <a:ln>
            <a:noFill/>
          </a:ln>
        </p:spPr>
        <p:txBody>
          <a:bodyPr lIns="51435" tIns="25718" rIns="51435" bIns="25718">
            <a:spAutoFit/>
          </a:bodyPr>
          <a:lstStyle/>
          <a:p>
            <a:pPr algn="ctr">
              <a:defRPr/>
            </a:pPr>
            <a:r>
              <a:rPr lang="en-US" sz="8000" b="1" dirty="0" smtClean="0">
                <a:ln w="0">
                  <a:solidFill>
                    <a:schemeClr val="accent6">
                      <a:lumMod val="60000"/>
                      <a:lumOff val="40000"/>
                    </a:schemeClr>
                  </a:solidFill>
                </a:ln>
                <a:solidFill>
                  <a:schemeClr val="accent6">
                    <a:lumMod val="75000"/>
                  </a:schemeClr>
                </a:solidFill>
                <a:effectLst>
                  <a:reflection blurRad="6350" stA="53000" endA="300" endPos="35500" dir="5400000" sy="-90000" algn="bl" rotWithShape="0"/>
                </a:effectLst>
              </a:rPr>
              <a:t>CHỦ ĐIỂM </a:t>
            </a:r>
          </a:p>
          <a:p>
            <a:pPr algn="ctr">
              <a:defRPr/>
            </a:pPr>
            <a:r>
              <a:rPr lang="en-US" sz="8000" b="1" dirty="0" smtClean="0">
                <a:ln w="0">
                  <a:solidFill>
                    <a:schemeClr val="accent6">
                      <a:lumMod val="60000"/>
                      <a:lumOff val="40000"/>
                    </a:schemeClr>
                  </a:solidFill>
                </a:ln>
                <a:solidFill>
                  <a:schemeClr val="accent6">
                    <a:lumMod val="75000"/>
                  </a:schemeClr>
                </a:solidFill>
                <a:effectLst>
                  <a:reflection blurRad="6350" stA="53000" endA="300" endPos="35500" dir="5400000" sy="-90000" algn="bl" rotWithShape="0"/>
                </a:effectLst>
              </a:rPr>
              <a:t>2</a:t>
            </a:r>
            <a:endParaRPr lang="en-US" sz="8000" b="1" dirty="0">
              <a:ln w="0">
                <a:solidFill>
                  <a:schemeClr val="accent6">
                    <a:lumMod val="60000"/>
                    <a:lumOff val="40000"/>
                  </a:schemeClr>
                </a:solidFill>
              </a:ln>
              <a:solidFill>
                <a:schemeClr val="accent6">
                  <a:lumMod val="75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655368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81023" y="96104"/>
            <a:ext cx="5630977" cy="6661798"/>
          </a:xfrm>
          <a:prstGeom prst="rect">
            <a:avLst/>
          </a:prstGeom>
        </p:spPr>
      </p:pic>
      <p:sp>
        <p:nvSpPr>
          <p:cNvPr id="11" name="Rectangle 10">
            <a:extLst/>
          </p:cNvPr>
          <p:cNvSpPr/>
          <p:nvPr/>
        </p:nvSpPr>
        <p:spPr>
          <a:xfrm>
            <a:off x="6142800" y="1991562"/>
            <a:ext cx="6952062" cy="2383346"/>
          </a:xfrm>
          <a:prstGeom prst="rect">
            <a:avLst/>
          </a:prstGeom>
          <a:noFill/>
          <a:ln>
            <a:noFill/>
          </a:ln>
        </p:spPr>
        <p:txBody>
          <a:bodyPr wrap="square" lIns="51435" tIns="25718" rIns="51435" bIns="25718">
            <a:spAutoFit/>
          </a:bodyPr>
          <a:lstStyle/>
          <a:p>
            <a:pPr algn="ctr">
              <a:spcBef>
                <a:spcPts val="900"/>
              </a:spcBef>
              <a:defRPr/>
            </a:pPr>
            <a:r>
              <a:rPr lang="en-US" sz="7200" b="1" dirty="0" smtClean="0">
                <a:ln w="0">
                  <a:solidFill>
                    <a:schemeClr val="accent5">
                      <a:lumMod val="75000"/>
                    </a:schemeClr>
                  </a:solidFill>
                </a:ln>
                <a:solidFill>
                  <a:schemeClr val="accent5">
                    <a:lumMod val="50000"/>
                  </a:schemeClr>
                </a:solidFill>
                <a:effectLst>
                  <a:reflection blurRad="6350" stA="53000" endA="300" endPos="35500" dir="5400000" sy="-90000" algn="bl" rotWithShape="0"/>
                </a:effectLst>
              </a:rPr>
              <a:t>CHỦ ĐIỂM </a:t>
            </a:r>
          </a:p>
          <a:p>
            <a:pPr algn="ctr">
              <a:spcBef>
                <a:spcPts val="900"/>
              </a:spcBef>
              <a:defRPr/>
            </a:pPr>
            <a:r>
              <a:rPr lang="en-US" sz="7200" b="1" dirty="0">
                <a:ln w="0">
                  <a:solidFill>
                    <a:schemeClr val="accent5">
                      <a:lumMod val="75000"/>
                    </a:schemeClr>
                  </a:solidFill>
                </a:ln>
                <a:solidFill>
                  <a:schemeClr val="accent5">
                    <a:lumMod val="50000"/>
                  </a:schemeClr>
                </a:solidFill>
                <a:effectLst>
                  <a:reflection blurRad="6350" stA="53000" endA="300" endPos="35500" dir="5400000" sy="-90000" algn="bl" rotWithShape="0"/>
                </a:effectLst>
              </a:rPr>
              <a:t>3</a:t>
            </a:r>
          </a:p>
        </p:txBody>
      </p:sp>
      <p:pic>
        <p:nvPicPr>
          <p:cNvPr id="4" name="Picture 3"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 y="0"/>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9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ủ điểm Giữ lấy màu xanh - Tranh chủ đề - Trần Đức Nam - ĐÔI BỜ HIỀN L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900" y="158841"/>
            <a:ext cx="5948555" cy="6597559"/>
          </a:xfrm>
          <a:prstGeom prst="rect">
            <a:avLst/>
          </a:prstGeom>
          <a:noFill/>
          <a:ln w="28575">
            <a:solidFill>
              <a:srgbClr val="800080"/>
            </a:solidFill>
          </a:ln>
          <a:extLst>
            <a:ext uri="{909E8E84-426E-40DD-AFC4-6F175D3DCCD1}">
              <a14:hiddenFill xmlns:a14="http://schemas.microsoft.com/office/drawing/2010/main">
                <a:solidFill>
                  <a:srgbClr val="FFFFFF"/>
                </a:solidFill>
              </a14:hiddenFill>
            </a:ext>
          </a:extLst>
        </p:spPr>
      </p:pic>
      <p:sp>
        <p:nvSpPr>
          <p:cNvPr id="4" name="Rectangle 3">
            <a:extLst/>
          </p:cNvPr>
          <p:cNvSpPr/>
          <p:nvPr/>
        </p:nvSpPr>
        <p:spPr>
          <a:xfrm>
            <a:off x="-600900" y="2265947"/>
            <a:ext cx="6952062" cy="2383346"/>
          </a:xfrm>
          <a:prstGeom prst="rect">
            <a:avLst/>
          </a:prstGeom>
          <a:noFill/>
          <a:ln>
            <a:noFill/>
          </a:ln>
        </p:spPr>
        <p:txBody>
          <a:bodyPr wrap="square" lIns="51435" tIns="25718" rIns="51435" bIns="25718">
            <a:spAutoFit/>
          </a:bodyPr>
          <a:lstStyle/>
          <a:p>
            <a:pPr algn="ctr">
              <a:spcBef>
                <a:spcPts val="900"/>
              </a:spcBef>
              <a:defRPr/>
            </a:pPr>
            <a:r>
              <a:rPr lang="en-US" sz="7200" b="1" dirty="0" smtClean="0">
                <a:ln w="0">
                  <a:solidFill>
                    <a:srgbClr val="990099"/>
                  </a:solidFill>
                </a:ln>
                <a:solidFill>
                  <a:srgbClr val="7030A0"/>
                </a:solidFill>
                <a:effectLst>
                  <a:reflection blurRad="6350" stA="53000" endA="300" endPos="35500" dir="5400000" sy="-90000" algn="bl" rotWithShape="0"/>
                </a:effectLst>
              </a:rPr>
              <a:t>CHỦ ĐIỂM </a:t>
            </a:r>
          </a:p>
          <a:p>
            <a:pPr algn="ctr">
              <a:spcBef>
                <a:spcPts val="900"/>
              </a:spcBef>
              <a:defRPr/>
            </a:pPr>
            <a:r>
              <a:rPr lang="en-US" sz="7200" b="1" dirty="0" smtClean="0">
                <a:ln w="0">
                  <a:solidFill>
                    <a:srgbClr val="990099"/>
                  </a:solidFill>
                </a:ln>
                <a:solidFill>
                  <a:srgbClr val="7030A0"/>
                </a:solidFill>
                <a:effectLst>
                  <a:reflection blurRad="6350" stA="53000" endA="300" endPos="35500" dir="5400000" sy="-90000" algn="bl" rotWithShape="0"/>
                </a:effectLst>
              </a:rPr>
              <a:t>4</a:t>
            </a:r>
            <a:endParaRPr lang="en-US" sz="7200" b="1" dirty="0">
              <a:ln w="0">
                <a:solidFill>
                  <a:srgbClr val="990099"/>
                </a:solidFill>
              </a:ln>
              <a:solidFill>
                <a:srgbClr val="7030A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282624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GK Tiếng Việt 5 - Tuần 14 - Chủ điểm: Vì hạnh phúc con ngư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450" y="-177800"/>
            <a:ext cx="5969310" cy="73913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p:cNvPr>
          <p:cNvSpPr/>
          <p:nvPr/>
        </p:nvSpPr>
        <p:spPr>
          <a:xfrm>
            <a:off x="5760638" y="2457989"/>
            <a:ext cx="6952062" cy="2383346"/>
          </a:xfrm>
          <a:prstGeom prst="rect">
            <a:avLst/>
          </a:prstGeom>
          <a:noFill/>
          <a:ln>
            <a:noFill/>
          </a:ln>
        </p:spPr>
        <p:txBody>
          <a:bodyPr wrap="square" lIns="51435" tIns="25718" rIns="51435" bIns="25718">
            <a:spAutoFit/>
          </a:bodyPr>
          <a:lstStyle/>
          <a:p>
            <a:pPr algn="ctr">
              <a:spcBef>
                <a:spcPts val="900"/>
              </a:spcBef>
              <a:defRPr/>
            </a:pPr>
            <a:r>
              <a:rPr lang="en-US" sz="7200" b="1" dirty="0" smtClean="0">
                <a:ln w="0">
                  <a:solidFill>
                    <a:srgbClr val="990099"/>
                  </a:solidFill>
                </a:ln>
                <a:solidFill>
                  <a:srgbClr val="7030A0"/>
                </a:solidFill>
                <a:effectLst>
                  <a:reflection blurRad="6350" stA="53000" endA="300" endPos="35500" dir="5400000" sy="-90000" algn="bl" rotWithShape="0"/>
                </a:effectLst>
              </a:rPr>
              <a:t>CHỦ ĐIỂM </a:t>
            </a:r>
          </a:p>
          <a:p>
            <a:pPr algn="ctr">
              <a:spcBef>
                <a:spcPts val="900"/>
              </a:spcBef>
              <a:defRPr/>
            </a:pPr>
            <a:r>
              <a:rPr lang="en-US" sz="7200" b="1" dirty="0">
                <a:ln w="0">
                  <a:solidFill>
                    <a:srgbClr val="990099"/>
                  </a:solidFill>
                </a:ln>
                <a:solidFill>
                  <a:srgbClr val="7030A0"/>
                </a:solidFill>
                <a:effectLst>
                  <a:reflection blurRad="6350" stA="53000" endA="300" endPos="35500" dir="5400000" sy="-90000" algn="bl" rotWithShape="0"/>
                </a:effectLst>
              </a:rPr>
              <a:t>5</a:t>
            </a:r>
          </a:p>
        </p:txBody>
      </p:sp>
    </p:spTree>
    <p:extLst>
      <p:ext uri="{BB962C8B-B14F-4D97-AF65-F5344CB8AC3E}">
        <p14:creationId xmlns:p14="http://schemas.microsoft.com/office/powerpoint/2010/main" val="1729914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ập đọc: Chuỗi ngọc lam"/>
          <p:cNvPicPr>
            <a:picLocks noChangeAspect="1" noChangeArrowheads="1"/>
          </p:cNvPicPr>
          <p:nvPr/>
        </p:nvPicPr>
        <p:blipFill rotWithShape="1">
          <a:blip r:embed="rId2">
            <a:extLst>
              <a:ext uri="{28A0092B-C50C-407E-A947-70E740481C1C}">
                <a14:useLocalDpi xmlns:a14="http://schemas.microsoft.com/office/drawing/2010/main" val="0"/>
              </a:ext>
            </a:extLst>
          </a:blip>
          <a:srcRect l="7761" t="64387" r="4368" b="7908"/>
          <a:stretch/>
        </p:blipFill>
        <p:spPr bwMode="auto">
          <a:xfrm>
            <a:off x="0" y="2549202"/>
            <a:ext cx="7986054" cy="43087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ập đọc: Chuỗi ngọc lam"/>
          <p:cNvPicPr>
            <a:picLocks noChangeAspect="1" noChangeArrowheads="1"/>
          </p:cNvPicPr>
          <p:nvPr/>
        </p:nvPicPr>
        <p:blipFill rotWithShape="1">
          <a:blip r:embed="rId2">
            <a:extLst>
              <a:ext uri="{28A0092B-C50C-407E-A947-70E740481C1C}">
                <a14:useLocalDpi xmlns:a14="http://schemas.microsoft.com/office/drawing/2010/main" val="0"/>
              </a:ext>
            </a:extLst>
          </a:blip>
          <a:srcRect l="64080" t="30447" r="5725" b="38846"/>
          <a:stretch/>
        </p:blipFill>
        <p:spPr bwMode="auto">
          <a:xfrm>
            <a:off x="7696200" y="139144"/>
            <a:ext cx="4424339" cy="6611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p:cNvPr>
          <p:cNvSpPr/>
          <p:nvPr/>
        </p:nvSpPr>
        <p:spPr>
          <a:xfrm>
            <a:off x="-633116" y="393144"/>
            <a:ext cx="8962432" cy="1675460"/>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TẬP ĐỌC</a:t>
            </a:r>
          </a:p>
          <a:p>
            <a:pPr algn="ctr">
              <a:spcBef>
                <a:spcPts val="900"/>
              </a:spcBef>
              <a:defRPr/>
            </a:pPr>
            <a:r>
              <a:rPr lang="en-US" sz="5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5400" b="1" dirty="0">
              <a:ln w="0">
                <a:solidFill>
                  <a:srgbClr val="0070C0"/>
                </a:solidFill>
              </a:ln>
              <a:solidFill>
                <a:srgbClr val="0099FF"/>
              </a:solidFill>
              <a:effectLst>
                <a:reflection blurRad="6350" stA="53000" endA="300" endPos="35500" dir="5400000" sy="-90000" algn="bl" rotWithShape="0"/>
              </a:effectLst>
            </a:endParaRPr>
          </a:p>
        </p:txBody>
      </p:sp>
      <p:pic>
        <p:nvPicPr>
          <p:cNvPr id="5" name="Picture 4"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 y="0"/>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244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p:cNvPr>
          <p:cNvSpPr/>
          <p:nvPr/>
        </p:nvSpPr>
        <p:spPr>
          <a:xfrm>
            <a:off x="1277538" y="2318993"/>
            <a:ext cx="9636921" cy="1529266"/>
          </a:xfrm>
          <a:prstGeom prst="rect">
            <a:avLst/>
          </a:prstGeom>
          <a:noFill/>
          <a:ln>
            <a:noFill/>
          </a:ln>
        </p:spPr>
        <p:txBody>
          <a:bodyPr lIns="51435" tIns="25718" rIns="51435" bIns="25718">
            <a:spAutoFit/>
          </a:bodyPr>
          <a:lstStyle/>
          <a:p>
            <a:pPr algn="ctr">
              <a:defRPr/>
            </a:pPr>
            <a:r>
              <a:rPr lang="en-US" sz="9600" b="1" dirty="0" smtClean="0">
                <a:ln w="0">
                  <a:solidFill>
                    <a:schemeClr val="accent6">
                      <a:lumMod val="60000"/>
                      <a:lumOff val="40000"/>
                    </a:schemeClr>
                  </a:solidFill>
                </a:ln>
                <a:solidFill>
                  <a:schemeClr val="accent6">
                    <a:lumMod val="75000"/>
                  </a:schemeClr>
                </a:solidFill>
                <a:effectLst>
                  <a:reflection blurRad="6350" stA="53000" endA="300" endPos="35500" dir="5400000" sy="-90000" algn="bl" rotWithShape="0"/>
                </a:effectLst>
              </a:rPr>
              <a:t>BÀI MỚI</a:t>
            </a:r>
            <a:endParaRPr lang="en-US" sz="9600" b="1" dirty="0">
              <a:ln w="0">
                <a:solidFill>
                  <a:schemeClr val="accent6">
                    <a:lumMod val="60000"/>
                    <a:lumOff val="40000"/>
                  </a:schemeClr>
                </a:solidFill>
              </a:ln>
              <a:solidFill>
                <a:schemeClr val="accent6">
                  <a:lumMod val="75000"/>
                </a:schemeClr>
              </a:solidFill>
              <a:effectLst>
                <a:reflection blurRad="6350" stA="53000" endA="300" endPos="35500" dir="5400000" sy="-90000" algn="bl" rotWithShape="0"/>
              </a:effectLst>
            </a:endParaRPr>
          </a:p>
        </p:txBody>
      </p:sp>
      <p:pic>
        <p:nvPicPr>
          <p:cNvPr id="6"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 y="0"/>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31756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4">
            <a:extLst/>
          </p:cNvPr>
          <p:cNvSpPr>
            <a:spLocks noChangeArrowheads="1"/>
          </p:cNvSpPr>
          <p:nvPr/>
        </p:nvSpPr>
        <p:spPr bwMode="gray">
          <a:xfrm>
            <a:off x="5615494" y="3995561"/>
            <a:ext cx="3875778" cy="861517"/>
          </a:xfrm>
          <a:prstGeom prst="roundRect">
            <a:avLst>
              <a:gd name="adj" fmla="val 16667"/>
            </a:avLst>
          </a:prstGeom>
          <a:solidFill>
            <a:schemeClr val="accent6">
              <a:lumMod val="40000"/>
              <a:lumOff val="6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b="1">
              <a:solidFill>
                <a:schemeClr val="accent6">
                  <a:lumMod val="50000"/>
                </a:schemeClr>
              </a:solidFill>
              <a:cs typeface="Arial" panose="020B0604020202020204" pitchFamily="34" charset="0"/>
            </a:endParaRPr>
          </a:p>
        </p:txBody>
      </p:sp>
      <p:sp>
        <p:nvSpPr>
          <p:cNvPr id="7" name="AutoShape 85">
            <a:extLst/>
          </p:cNvPr>
          <p:cNvSpPr>
            <a:spLocks noChangeArrowheads="1"/>
          </p:cNvSpPr>
          <p:nvPr/>
        </p:nvSpPr>
        <p:spPr bwMode="gray">
          <a:xfrm>
            <a:off x="4628735" y="3997747"/>
            <a:ext cx="836931" cy="843456"/>
          </a:xfrm>
          <a:prstGeom prst="diamond">
            <a:avLst/>
          </a:prstGeom>
          <a:solidFill>
            <a:schemeClr val="accent6">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b="1">
              <a:solidFill>
                <a:schemeClr val="accent6">
                  <a:lumMod val="50000"/>
                </a:schemeClr>
              </a:solidFill>
              <a:cs typeface="Arial" panose="020B0604020202020204" pitchFamily="34" charset="0"/>
            </a:endParaRPr>
          </a:p>
        </p:txBody>
      </p:sp>
      <p:sp>
        <p:nvSpPr>
          <p:cNvPr id="8" name="Text Box 86">
            <a:extLst/>
          </p:cNvPr>
          <p:cNvSpPr txBox="1">
            <a:spLocks noChangeArrowheads="1"/>
          </p:cNvSpPr>
          <p:nvPr/>
        </p:nvSpPr>
        <p:spPr bwMode="gray">
          <a:xfrm>
            <a:off x="5747256" y="4056978"/>
            <a:ext cx="4215713" cy="707886"/>
          </a:xfrm>
          <a:prstGeom prst="rect">
            <a:avLst/>
          </a:prstGeom>
          <a:noFill/>
          <a:ln w="9525" algn="ctr">
            <a:noFill/>
            <a:miter lim="800000"/>
            <a:headEnd/>
            <a:tailEnd/>
          </a:ln>
          <a:effectLst/>
        </p:spPr>
        <p:txBody>
          <a:bodyPr wrap="square">
            <a:spAutoFit/>
          </a:bodyPr>
          <a:lstStyle/>
          <a:p>
            <a:pPr>
              <a:defRPr/>
            </a:pPr>
            <a:r>
              <a:rPr lang="en-US" sz="4000" b="1" dirty="0">
                <a:solidFill>
                  <a:srgbClr val="002060"/>
                </a:solidFill>
                <a:cs typeface="Arial" panose="020B0604020202020204" pitchFamily="34" charset="0"/>
              </a:rPr>
              <a:t>   </a:t>
            </a:r>
            <a:r>
              <a:rPr lang="en-US" sz="4000" b="1" dirty="0" err="1">
                <a:solidFill>
                  <a:srgbClr val="002060"/>
                </a:solidFill>
                <a:cs typeface="Arial" panose="020B0604020202020204" pitchFamily="34" charset="0"/>
              </a:rPr>
              <a:t>Luyện</a:t>
            </a:r>
            <a:r>
              <a:rPr lang="en-US" sz="4000" b="1" dirty="0">
                <a:solidFill>
                  <a:srgbClr val="002060"/>
                </a:solidFill>
                <a:cs typeface="Arial" panose="020B0604020202020204" pitchFamily="34" charset="0"/>
              </a:rPr>
              <a:t> </a:t>
            </a:r>
            <a:r>
              <a:rPr lang="en-US" sz="4000" b="1" dirty="0" err="1">
                <a:solidFill>
                  <a:srgbClr val="002060"/>
                </a:solidFill>
                <a:cs typeface="Arial" panose="020B0604020202020204" pitchFamily="34" charset="0"/>
              </a:rPr>
              <a:t>đọc</a:t>
            </a:r>
            <a:r>
              <a:rPr lang="en-US" sz="4000" b="1" dirty="0">
                <a:solidFill>
                  <a:srgbClr val="002060"/>
                </a:solidFill>
                <a:cs typeface="Arial" panose="020B0604020202020204" pitchFamily="34" charset="0"/>
              </a:rPr>
              <a:t> hay</a:t>
            </a:r>
          </a:p>
        </p:txBody>
      </p:sp>
      <p:sp>
        <p:nvSpPr>
          <p:cNvPr id="9" name="Text Box 87"/>
          <p:cNvSpPr txBox="1">
            <a:spLocks noChangeArrowheads="1"/>
          </p:cNvSpPr>
          <p:nvPr/>
        </p:nvSpPr>
        <p:spPr bwMode="gray">
          <a:xfrm>
            <a:off x="4589348" y="4088728"/>
            <a:ext cx="9085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002060"/>
                </a:solidFill>
                <a:cs typeface="Arial" panose="020B0604020202020204" pitchFamily="34" charset="0"/>
              </a:rPr>
              <a:t>III</a:t>
            </a:r>
          </a:p>
        </p:txBody>
      </p:sp>
      <p:sp>
        <p:nvSpPr>
          <p:cNvPr id="10" name="AutoShape 89">
            <a:extLst/>
          </p:cNvPr>
          <p:cNvSpPr>
            <a:spLocks noChangeArrowheads="1"/>
          </p:cNvSpPr>
          <p:nvPr/>
        </p:nvSpPr>
        <p:spPr bwMode="gray">
          <a:xfrm>
            <a:off x="3639447" y="1366636"/>
            <a:ext cx="3913936" cy="852487"/>
          </a:xfrm>
          <a:prstGeom prst="roundRect">
            <a:avLst>
              <a:gd name="adj" fmla="val 16667"/>
            </a:avLst>
          </a:prstGeom>
          <a:solidFill>
            <a:schemeClr val="accent4">
              <a:lumMod val="40000"/>
              <a:lumOff val="60000"/>
            </a:schemeClr>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b="1">
              <a:solidFill>
                <a:schemeClr val="accent6"/>
              </a:solidFill>
              <a:cs typeface="Arial" panose="020B0604020202020204" pitchFamily="34" charset="0"/>
            </a:endParaRPr>
          </a:p>
        </p:txBody>
      </p:sp>
      <p:sp>
        <p:nvSpPr>
          <p:cNvPr id="11" name="AutoShape 90">
            <a:extLst/>
          </p:cNvPr>
          <p:cNvSpPr>
            <a:spLocks noChangeArrowheads="1"/>
          </p:cNvSpPr>
          <p:nvPr/>
        </p:nvSpPr>
        <p:spPr bwMode="gray">
          <a:xfrm>
            <a:off x="2552991" y="1406589"/>
            <a:ext cx="967101" cy="810947"/>
          </a:xfrm>
          <a:prstGeom prst="diamond">
            <a:avLst/>
          </a:prstGeom>
          <a:solidFill>
            <a:schemeClr val="accent4">
              <a:lumMod val="40000"/>
              <a:lumOff val="60000"/>
            </a:schemeClr>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b="1">
              <a:solidFill>
                <a:schemeClr val="accent6"/>
              </a:solidFill>
              <a:cs typeface="Arial" panose="020B0604020202020204" pitchFamily="34" charset="0"/>
            </a:endParaRPr>
          </a:p>
        </p:txBody>
      </p:sp>
      <p:sp>
        <p:nvSpPr>
          <p:cNvPr id="12" name="Text Box 92"/>
          <p:cNvSpPr txBox="1">
            <a:spLocks noChangeArrowheads="1"/>
          </p:cNvSpPr>
          <p:nvPr/>
        </p:nvSpPr>
        <p:spPr bwMode="gray">
          <a:xfrm>
            <a:off x="2779689" y="1476173"/>
            <a:ext cx="34490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a:solidFill>
                  <a:srgbClr val="002060"/>
                </a:solidFill>
                <a:cs typeface="Arial" panose="020B0604020202020204" pitchFamily="34" charset="0"/>
              </a:rPr>
              <a:t>I</a:t>
            </a:r>
          </a:p>
        </p:txBody>
      </p:sp>
      <p:sp>
        <p:nvSpPr>
          <p:cNvPr id="13" name="AutoShape 94">
            <a:extLst/>
          </p:cNvPr>
          <p:cNvSpPr>
            <a:spLocks noChangeArrowheads="1"/>
          </p:cNvSpPr>
          <p:nvPr/>
        </p:nvSpPr>
        <p:spPr bwMode="gray">
          <a:xfrm>
            <a:off x="4698874" y="2682544"/>
            <a:ext cx="3875778" cy="774825"/>
          </a:xfrm>
          <a:prstGeom prst="roundRect">
            <a:avLst>
              <a:gd name="adj" fmla="val 16667"/>
            </a:avLst>
          </a:prstGeom>
          <a:solidFill>
            <a:srgbClr val="FFB7DB"/>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ltLang="en-US" sz="4000" b="1">
              <a:solidFill>
                <a:srgbClr val="7030A0"/>
              </a:solidFill>
              <a:cs typeface="Arial" panose="020B0604020202020204" pitchFamily="34" charset="0"/>
            </a:endParaRPr>
          </a:p>
        </p:txBody>
      </p:sp>
      <p:sp>
        <p:nvSpPr>
          <p:cNvPr id="14" name="AutoShape 95">
            <a:extLst/>
          </p:cNvPr>
          <p:cNvSpPr>
            <a:spLocks noChangeArrowheads="1"/>
          </p:cNvSpPr>
          <p:nvPr/>
        </p:nvSpPr>
        <p:spPr bwMode="gray">
          <a:xfrm>
            <a:off x="3614461" y="2686042"/>
            <a:ext cx="946324" cy="745927"/>
          </a:xfrm>
          <a:prstGeom prst="diamond">
            <a:avLst/>
          </a:prstGeom>
          <a:solidFill>
            <a:srgbClr val="FFB7DB"/>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pPr eaLnBrk="1" hangingPunct="1">
              <a:defRPr/>
            </a:pPr>
            <a:endParaRPr lang="en-US" altLang="en-US" sz="4000" b="1">
              <a:solidFill>
                <a:srgbClr val="7030A0"/>
              </a:solidFill>
              <a:cs typeface="Arial" panose="020B0604020202020204" pitchFamily="34" charset="0"/>
            </a:endParaRPr>
          </a:p>
        </p:txBody>
      </p:sp>
      <p:sp>
        <p:nvSpPr>
          <p:cNvPr id="15" name="Text Box 96"/>
          <p:cNvSpPr txBox="1">
            <a:spLocks noChangeArrowheads="1"/>
          </p:cNvSpPr>
          <p:nvPr/>
        </p:nvSpPr>
        <p:spPr bwMode="gray">
          <a:xfrm>
            <a:off x="4112522" y="1466648"/>
            <a:ext cx="330110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dirty="0">
                <a:solidFill>
                  <a:srgbClr val="002060"/>
                </a:solidFill>
                <a:cs typeface="Arial" panose="020B0604020202020204" pitchFamily="34" charset="0"/>
              </a:rPr>
              <a:t>Luyện đọc  </a:t>
            </a:r>
          </a:p>
        </p:txBody>
      </p:sp>
      <p:sp>
        <p:nvSpPr>
          <p:cNvPr id="16" name="Text Box 97"/>
          <p:cNvSpPr txBox="1">
            <a:spLocks noChangeArrowheads="1"/>
          </p:cNvSpPr>
          <p:nvPr/>
        </p:nvSpPr>
        <p:spPr bwMode="gray">
          <a:xfrm>
            <a:off x="3869279" y="2723944"/>
            <a:ext cx="47077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002060"/>
                </a:solidFill>
                <a:cs typeface="Arial" panose="020B0604020202020204" pitchFamily="34" charset="0"/>
              </a:rPr>
              <a:t>II</a:t>
            </a:r>
          </a:p>
        </p:txBody>
      </p:sp>
      <p:sp>
        <p:nvSpPr>
          <p:cNvPr id="17" name="Rectangle 16"/>
          <p:cNvSpPr>
            <a:spLocks noChangeArrowheads="1"/>
          </p:cNvSpPr>
          <p:nvPr/>
        </p:nvSpPr>
        <p:spPr bwMode="auto">
          <a:xfrm>
            <a:off x="4959224" y="2731881"/>
            <a:ext cx="51883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4000" b="1" dirty="0">
                <a:solidFill>
                  <a:srgbClr val="002060"/>
                </a:solidFill>
                <a:cs typeface="Arial" panose="020B0604020202020204" pitchFamily="34" charset="0"/>
              </a:rPr>
              <a:t> Tìm hiểu bài</a:t>
            </a:r>
          </a:p>
        </p:txBody>
      </p:sp>
      <p:pic>
        <p:nvPicPr>
          <p:cNvPr id="18"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 y="0"/>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40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750"/>
                                        <p:tgtEl>
                                          <p:spTgt spid="1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75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75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750" fill="hold"/>
                                        <p:tgtEl>
                                          <p:spTgt spid="13"/>
                                        </p:tgtEl>
                                        <p:attrNameLst>
                                          <p:attrName>ppt_w</p:attrName>
                                        </p:attrNameLst>
                                      </p:cBhvr>
                                      <p:tavLst>
                                        <p:tav tm="0">
                                          <p:val>
                                            <p:fltVal val="0"/>
                                          </p:val>
                                        </p:tav>
                                        <p:tav tm="100000">
                                          <p:val>
                                            <p:strVal val="#ppt_w"/>
                                          </p:val>
                                        </p:tav>
                                      </p:tavLst>
                                    </p:anim>
                                    <p:anim calcmode="lin" valueType="num">
                                      <p:cBhvr>
                                        <p:cTn id="22" dur="750" fill="hold"/>
                                        <p:tgtEl>
                                          <p:spTgt spid="13"/>
                                        </p:tgtEl>
                                        <p:attrNameLst>
                                          <p:attrName>ppt_h</p:attrName>
                                        </p:attrNameLst>
                                      </p:cBhvr>
                                      <p:tavLst>
                                        <p:tav tm="0">
                                          <p:val>
                                            <p:fltVal val="0"/>
                                          </p:val>
                                        </p:tav>
                                        <p:tav tm="100000">
                                          <p:val>
                                            <p:strVal val="#ppt_h"/>
                                          </p:val>
                                        </p:tav>
                                      </p:tavLst>
                                    </p:anim>
                                    <p:animEffect transition="in" filter="fade">
                                      <p:cBhvr>
                                        <p:cTn id="23" dur="750"/>
                                        <p:tgtEl>
                                          <p:spTgt spid="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750" fill="hold"/>
                                        <p:tgtEl>
                                          <p:spTgt spid="14"/>
                                        </p:tgtEl>
                                        <p:attrNameLst>
                                          <p:attrName>ppt_w</p:attrName>
                                        </p:attrNameLst>
                                      </p:cBhvr>
                                      <p:tavLst>
                                        <p:tav tm="0">
                                          <p:val>
                                            <p:fltVal val="0"/>
                                          </p:val>
                                        </p:tav>
                                        <p:tav tm="100000">
                                          <p:val>
                                            <p:strVal val="#ppt_w"/>
                                          </p:val>
                                        </p:tav>
                                      </p:tavLst>
                                    </p:anim>
                                    <p:anim calcmode="lin" valueType="num">
                                      <p:cBhvr>
                                        <p:cTn id="27" dur="750" fill="hold"/>
                                        <p:tgtEl>
                                          <p:spTgt spid="14"/>
                                        </p:tgtEl>
                                        <p:attrNameLst>
                                          <p:attrName>ppt_h</p:attrName>
                                        </p:attrNameLst>
                                      </p:cBhvr>
                                      <p:tavLst>
                                        <p:tav tm="0">
                                          <p:val>
                                            <p:fltVal val="0"/>
                                          </p:val>
                                        </p:tav>
                                        <p:tav tm="100000">
                                          <p:val>
                                            <p:strVal val="#ppt_h"/>
                                          </p:val>
                                        </p:tav>
                                      </p:tavLst>
                                    </p:anim>
                                    <p:animEffect transition="in" filter="fade">
                                      <p:cBhvr>
                                        <p:cTn id="28" dur="750"/>
                                        <p:tgtEl>
                                          <p:spTgt spid="1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750" fill="hold"/>
                                        <p:tgtEl>
                                          <p:spTgt spid="16"/>
                                        </p:tgtEl>
                                        <p:attrNameLst>
                                          <p:attrName>ppt_w</p:attrName>
                                        </p:attrNameLst>
                                      </p:cBhvr>
                                      <p:tavLst>
                                        <p:tav tm="0">
                                          <p:val>
                                            <p:fltVal val="0"/>
                                          </p:val>
                                        </p:tav>
                                        <p:tav tm="100000">
                                          <p:val>
                                            <p:strVal val="#ppt_w"/>
                                          </p:val>
                                        </p:tav>
                                      </p:tavLst>
                                    </p:anim>
                                    <p:anim calcmode="lin" valueType="num">
                                      <p:cBhvr>
                                        <p:cTn id="32" dur="750" fill="hold"/>
                                        <p:tgtEl>
                                          <p:spTgt spid="16"/>
                                        </p:tgtEl>
                                        <p:attrNameLst>
                                          <p:attrName>ppt_h</p:attrName>
                                        </p:attrNameLst>
                                      </p:cBhvr>
                                      <p:tavLst>
                                        <p:tav tm="0">
                                          <p:val>
                                            <p:fltVal val="0"/>
                                          </p:val>
                                        </p:tav>
                                        <p:tav tm="100000">
                                          <p:val>
                                            <p:strVal val="#ppt_h"/>
                                          </p:val>
                                        </p:tav>
                                      </p:tavLst>
                                    </p:anim>
                                    <p:animEffect transition="in" filter="fade">
                                      <p:cBhvr>
                                        <p:cTn id="33" dur="750"/>
                                        <p:tgtEl>
                                          <p:spTgt spid="16"/>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750" fill="hold"/>
                                        <p:tgtEl>
                                          <p:spTgt spid="17"/>
                                        </p:tgtEl>
                                        <p:attrNameLst>
                                          <p:attrName>ppt_w</p:attrName>
                                        </p:attrNameLst>
                                      </p:cBhvr>
                                      <p:tavLst>
                                        <p:tav tm="0">
                                          <p:val>
                                            <p:fltVal val="0"/>
                                          </p:val>
                                        </p:tav>
                                        <p:tav tm="100000">
                                          <p:val>
                                            <p:strVal val="#ppt_w"/>
                                          </p:val>
                                        </p:tav>
                                      </p:tavLst>
                                    </p:anim>
                                    <p:anim calcmode="lin" valueType="num">
                                      <p:cBhvr>
                                        <p:cTn id="37" dur="750" fill="hold"/>
                                        <p:tgtEl>
                                          <p:spTgt spid="17"/>
                                        </p:tgtEl>
                                        <p:attrNameLst>
                                          <p:attrName>ppt_h</p:attrName>
                                        </p:attrNameLst>
                                      </p:cBhvr>
                                      <p:tavLst>
                                        <p:tav tm="0">
                                          <p:val>
                                            <p:fltVal val="0"/>
                                          </p:val>
                                        </p:tav>
                                        <p:tav tm="100000">
                                          <p:val>
                                            <p:strVal val="#ppt_h"/>
                                          </p:val>
                                        </p:tav>
                                      </p:tavLst>
                                    </p:anim>
                                    <p:animEffect transition="in" filter="fade">
                                      <p:cBhvr>
                                        <p:cTn id="38" dur="75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ircle(in)">
                                      <p:cBhvr>
                                        <p:cTn id="43" dur="1000"/>
                                        <p:tgtEl>
                                          <p:spTgt spid="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circle(in)">
                                      <p:cBhvr>
                                        <p:cTn id="46" dur="1000"/>
                                        <p:tgtEl>
                                          <p:spTgt spid="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circle(in)">
                                      <p:cBhvr>
                                        <p:cTn id="49" dur="1000"/>
                                        <p:tgtEl>
                                          <p:spTgt spid="8"/>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ircle(in)">
                                      <p:cBhvr>
                                        <p:cTn id="5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animBg="1"/>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p:cNvPr>
          <p:cNvSpPr/>
          <p:nvPr/>
        </p:nvSpPr>
        <p:spPr>
          <a:xfrm>
            <a:off x="1277538" y="2318993"/>
            <a:ext cx="9636921" cy="1529266"/>
          </a:xfrm>
          <a:prstGeom prst="rect">
            <a:avLst/>
          </a:prstGeom>
          <a:noFill/>
          <a:ln>
            <a:noFill/>
          </a:ln>
        </p:spPr>
        <p:txBody>
          <a:bodyPr lIns="51435" tIns="25718" rIns="51435" bIns="25718">
            <a:spAutoFit/>
          </a:bodyPr>
          <a:lstStyle/>
          <a:p>
            <a:pPr algn="ctr">
              <a:defRPr/>
            </a:pPr>
            <a:r>
              <a:rPr lang="en-US" sz="9600" b="1" dirty="0" smtClean="0">
                <a:ln w="0">
                  <a:solidFill>
                    <a:schemeClr val="accent6">
                      <a:lumMod val="60000"/>
                      <a:lumOff val="40000"/>
                    </a:schemeClr>
                  </a:solidFill>
                </a:ln>
                <a:solidFill>
                  <a:schemeClr val="accent6">
                    <a:lumMod val="75000"/>
                  </a:schemeClr>
                </a:solidFill>
                <a:effectLst>
                  <a:reflection blurRad="6350" stA="53000" endA="300" endPos="35500" dir="5400000" sy="-90000" algn="bl" rotWithShape="0"/>
                </a:effectLst>
              </a:rPr>
              <a:t>LUYỆN ĐỌC</a:t>
            </a:r>
            <a:endParaRPr lang="en-US" sz="9600" b="1" dirty="0">
              <a:ln w="0">
                <a:solidFill>
                  <a:schemeClr val="accent6">
                    <a:lumMod val="60000"/>
                    <a:lumOff val="40000"/>
                  </a:schemeClr>
                </a:solidFill>
              </a:ln>
              <a:solidFill>
                <a:schemeClr val="accent6">
                  <a:lumMod val="75000"/>
                </a:schemeClr>
              </a:solidFill>
              <a:effectLst>
                <a:reflection blurRad="6350" stA="53000" endA="300" endPos="35500" dir="5400000" sy="-90000" algn="bl" rotWithShape="0"/>
              </a:effectLst>
            </a:endParaRPr>
          </a:p>
        </p:txBody>
      </p:sp>
      <p:pic>
        <p:nvPicPr>
          <p:cNvPr id="6" name="Picture 5"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 y="0"/>
            <a:ext cx="915945" cy="80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41702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pic>
        <p:nvPicPr>
          <p:cNvPr id="4100" name="Picture 2" descr="Hình nền PowerPoint màu xanh dương đẹp nhất cho slide"/>
          <p:cNvPicPr>
            <a:picLocks noChangeAspect="1" noChangeArrowheads="1"/>
          </p:cNvPicPr>
          <p:nvPr/>
        </p:nvPicPr>
        <p:blipFill>
          <a:blip r:embed="rId2">
            <a:extLst>
              <a:ext uri="{28A0092B-C50C-407E-A947-70E740481C1C}">
                <a14:useLocalDpi xmlns:a14="http://schemas.microsoft.com/office/drawing/2010/main" val="0"/>
              </a:ext>
            </a:extLst>
          </a:blip>
          <a:srcRect r="2187" b="581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p:cNvPr>
          <p:cNvSpPr/>
          <p:nvPr/>
        </p:nvSpPr>
        <p:spPr>
          <a:xfrm>
            <a:off x="736403" y="805480"/>
            <a:ext cx="9855397" cy="5609228"/>
          </a:xfrm>
          <a:prstGeom prst="rect">
            <a:avLst/>
          </a:prstGeom>
          <a:noFill/>
        </p:spPr>
        <p:txBody>
          <a:bodyPr wrap="square" lIns="68580" tIns="34290" rIns="68580" bIns="34290">
            <a:spAutoFit/>
          </a:bodyPr>
          <a:lstStyle/>
          <a:p>
            <a:pPr algn="ctr">
              <a:lnSpc>
                <a:spcPct val="150000"/>
              </a:lnSpc>
              <a:defRPr/>
            </a:pPr>
            <a:r>
              <a:rPr lang="en-US" sz="4800" b="1" dirty="0">
                <a:ln w="13462">
                  <a:solidFill>
                    <a:srgbClr val="0070C0"/>
                  </a:solidFill>
                  <a:prstDash val="solid"/>
                </a:ln>
                <a:solidFill>
                  <a:srgbClr val="000099"/>
                </a:solidFill>
                <a:effectLst>
                  <a:outerShdw dist="38100" dir="2700000" algn="bl" rotWithShape="0">
                    <a:schemeClr val="accent5"/>
                  </a:outerShdw>
                </a:effectLst>
                <a:cs typeface="Arial" panose="020B0604020202020204" pitchFamily="34" charset="0"/>
              </a:rPr>
              <a:t>Mục tiêu cần đạt:</a:t>
            </a:r>
          </a:p>
          <a:p>
            <a:pPr algn="just">
              <a:lnSpc>
                <a:spcPct val="150000"/>
              </a:lnSpc>
            </a:pPr>
            <a:r>
              <a:rPr lang="en-US" sz="3200" b="1" spc="38" dirty="0" smtClean="0">
                <a:ln w="9525" cmpd="sng">
                  <a:solidFill>
                    <a:srgbClr val="0070C0"/>
                  </a:solidFill>
                  <a:prstDash val="solid"/>
                </a:ln>
                <a:solidFill>
                  <a:srgbClr val="000099"/>
                </a:solidFill>
                <a:effectLst>
                  <a:glow rad="38100">
                    <a:schemeClr val="accent1">
                      <a:alpha val="40000"/>
                    </a:schemeClr>
                  </a:glow>
                </a:effectLst>
                <a:cs typeface="Arial" panose="020B0604020202020204" pitchFamily="34" charset="0"/>
              </a:rPr>
              <a:t>- </a:t>
            </a:r>
            <a:r>
              <a:rPr lang="vi-VN" sz="3200" b="1" spc="38" dirty="0">
                <a:ln w="9525" cmpd="sng">
                  <a:solidFill>
                    <a:srgbClr val="0070C0"/>
                  </a:solidFill>
                  <a:prstDash val="solid"/>
                </a:ln>
                <a:solidFill>
                  <a:srgbClr val="000099"/>
                </a:solidFill>
                <a:effectLst>
                  <a:glow rad="38100">
                    <a:schemeClr val="accent1">
                      <a:alpha val="40000"/>
                    </a:schemeClr>
                  </a:glow>
                </a:effectLst>
                <a:cs typeface="Arial" panose="020B0604020202020204" pitchFamily="34" charset="0"/>
              </a:rPr>
              <a:t>Đọc diễn cảm bài văn; biết phân biệt lời người kể và lời các nhân vật, thể hiện được tính cách nhân vật.</a:t>
            </a:r>
            <a:endParaRPr lang="en-US" sz="3200" b="1" spc="38" dirty="0">
              <a:ln w="9525" cmpd="sng">
                <a:solidFill>
                  <a:srgbClr val="0070C0"/>
                </a:solidFill>
                <a:prstDash val="solid"/>
              </a:ln>
              <a:solidFill>
                <a:srgbClr val="000099"/>
              </a:solidFill>
              <a:effectLst>
                <a:glow rad="38100">
                  <a:schemeClr val="accent1">
                    <a:alpha val="40000"/>
                  </a:schemeClr>
                </a:glow>
              </a:effectLst>
              <a:cs typeface="Arial" panose="020B0604020202020204" pitchFamily="34" charset="0"/>
            </a:endParaRPr>
          </a:p>
          <a:p>
            <a:pPr algn="just">
              <a:lnSpc>
                <a:spcPct val="150000"/>
              </a:lnSpc>
            </a:pPr>
            <a:r>
              <a:rPr lang="vi-VN" sz="3200" b="1" spc="38" dirty="0">
                <a:ln w="9525" cmpd="sng">
                  <a:solidFill>
                    <a:srgbClr val="0070C0"/>
                  </a:solidFill>
                  <a:prstDash val="solid"/>
                </a:ln>
                <a:solidFill>
                  <a:srgbClr val="000099"/>
                </a:solidFill>
                <a:effectLst>
                  <a:glow rad="38100">
                    <a:schemeClr val="accent1">
                      <a:alpha val="40000"/>
                    </a:schemeClr>
                  </a:glow>
                </a:effectLst>
                <a:cs typeface="Arial" panose="020B0604020202020204" pitchFamily="34" charset="0"/>
              </a:rPr>
              <a:t>- Hiểu ý </a:t>
            </a:r>
            <a:r>
              <a:rPr lang="vi-VN" sz="3200" b="1" spc="38" dirty="0" smtClean="0">
                <a:ln w="9525" cmpd="sng">
                  <a:solidFill>
                    <a:srgbClr val="0070C0"/>
                  </a:solidFill>
                  <a:prstDash val="solid"/>
                </a:ln>
                <a:solidFill>
                  <a:srgbClr val="000099"/>
                </a:solidFill>
                <a:effectLst>
                  <a:glow rad="38100">
                    <a:schemeClr val="accent1">
                      <a:alpha val="40000"/>
                    </a:schemeClr>
                  </a:glow>
                </a:effectLst>
                <a:cs typeface="Arial" panose="020B0604020202020204" pitchFamily="34" charset="0"/>
              </a:rPr>
              <a:t>nghĩa</a:t>
            </a:r>
            <a:r>
              <a:rPr lang="en-US" sz="3200" b="1" spc="38" dirty="0" smtClean="0">
                <a:ln w="9525" cmpd="sng">
                  <a:solidFill>
                    <a:srgbClr val="0070C0"/>
                  </a:solidFill>
                  <a:prstDash val="solid"/>
                </a:ln>
                <a:solidFill>
                  <a:srgbClr val="000099"/>
                </a:solidFill>
                <a:effectLst>
                  <a:glow rad="38100">
                    <a:schemeClr val="accent1">
                      <a:alpha val="40000"/>
                    </a:schemeClr>
                  </a:glow>
                </a:effectLst>
                <a:cs typeface="Arial" panose="020B0604020202020204" pitchFamily="34" charset="0"/>
              </a:rPr>
              <a:t>:</a:t>
            </a:r>
            <a:r>
              <a:rPr lang="vi-VN" sz="3200" b="1" spc="38" dirty="0" smtClean="0">
                <a:ln w="9525" cmpd="sng">
                  <a:solidFill>
                    <a:srgbClr val="0070C0"/>
                  </a:solidFill>
                  <a:prstDash val="solid"/>
                </a:ln>
                <a:solidFill>
                  <a:srgbClr val="000099"/>
                </a:solidFill>
                <a:effectLst>
                  <a:glow rad="38100">
                    <a:schemeClr val="accent1">
                      <a:alpha val="40000"/>
                    </a:schemeClr>
                  </a:glow>
                </a:effectLst>
                <a:cs typeface="Arial" panose="020B0604020202020204" pitchFamily="34" charset="0"/>
              </a:rPr>
              <a:t> </a:t>
            </a:r>
            <a:r>
              <a:rPr lang="vi-VN" sz="3200" b="1" spc="38" dirty="0">
                <a:ln w="9525" cmpd="sng">
                  <a:solidFill>
                    <a:srgbClr val="0070C0"/>
                  </a:solidFill>
                  <a:prstDash val="solid"/>
                </a:ln>
                <a:solidFill>
                  <a:srgbClr val="000099"/>
                </a:solidFill>
                <a:effectLst>
                  <a:glow rad="38100">
                    <a:schemeClr val="accent1">
                      <a:alpha val="40000"/>
                    </a:schemeClr>
                  </a:glow>
                </a:effectLst>
                <a:cs typeface="Arial" panose="020B0604020202020204" pitchFamily="34" charset="0"/>
              </a:rPr>
              <a:t>Ca ngợi những con người có tấm lòng nhân hậu, biết </a:t>
            </a:r>
            <a:r>
              <a:rPr lang="vi-VN" sz="3200" b="1" spc="38" dirty="0" smtClean="0">
                <a:ln w="9525" cmpd="sng">
                  <a:solidFill>
                    <a:srgbClr val="0070C0"/>
                  </a:solidFill>
                  <a:prstDash val="solid"/>
                </a:ln>
                <a:solidFill>
                  <a:srgbClr val="000099"/>
                </a:solidFill>
                <a:effectLst>
                  <a:glow rad="38100">
                    <a:schemeClr val="accent1">
                      <a:alpha val="40000"/>
                    </a:schemeClr>
                  </a:glow>
                </a:effectLst>
                <a:cs typeface="Arial" panose="020B0604020202020204" pitchFamily="34" charset="0"/>
              </a:rPr>
              <a:t>qua</a:t>
            </a:r>
            <a:r>
              <a:rPr lang="en-US" sz="3200" b="1" spc="38" dirty="0">
                <a:ln w="9525" cmpd="sng">
                  <a:solidFill>
                    <a:srgbClr val="0070C0"/>
                  </a:solidFill>
                  <a:prstDash val="solid"/>
                </a:ln>
                <a:solidFill>
                  <a:srgbClr val="000099"/>
                </a:solidFill>
                <a:effectLst>
                  <a:glow rad="38100">
                    <a:schemeClr val="accent1">
                      <a:alpha val="40000"/>
                    </a:schemeClr>
                  </a:glow>
                </a:effectLst>
                <a:cs typeface="Arial" panose="020B0604020202020204" pitchFamily="34" charset="0"/>
              </a:rPr>
              <a:t>n</a:t>
            </a:r>
            <a:r>
              <a:rPr lang="vi-VN" sz="3200" b="1" spc="38" dirty="0" smtClean="0">
                <a:ln w="9525" cmpd="sng">
                  <a:solidFill>
                    <a:srgbClr val="0070C0"/>
                  </a:solidFill>
                  <a:prstDash val="solid"/>
                </a:ln>
                <a:solidFill>
                  <a:srgbClr val="000099"/>
                </a:solidFill>
                <a:effectLst>
                  <a:glow rad="38100">
                    <a:schemeClr val="accent1">
                      <a:alpha val="40000"/>
                    </a:schemeClr>
                  </a:glow>
                </a:effectLst>
                <a:cs typeface="Arial" panose="020B0604020202020204" pitchFamily="34" charset="0"/>
              </a:rPr>
              <a:t> </a:t>
            </a:r>
            <a:r>
              <a:rPr lang="vi-VN" sz="3200" b="1" spc="38" dirty="0">
                <a:ln w="9525" cmpd="sng">
                  <a:solidFill>
                    <a:srgbClr val="0070C0"/>
                  </a:solidFill>
                  <a:prstDash val="solid"/>
                </a:ln>
                <a:solidFill>
                  <a:srgbClr val="000099"/>
                </a:solidFill>
                <a:effectLst>
                  <a:glow rad="38100">
                    <a:schemeClr val="accent1">
                      <a:alpha val="40000"/>
                    </a:schemeClr>
                  </a:glow>
                </a:effectLst>
                <a:cs typeface="Arial" panose="020B0604020202020204" pitchFamily="34" charset="0"/>
              </a:rPr>
              <a:t>tâm và đem lại niềm vui cho người khác</a:t>
            </a:r>
            <a:r>
              <a:rPr lang="en-US" sz="3200" b="1" spc="38" dirty="0">
                <a:ln w="9525" cmpd="sng">
                  <a:solidFill>
                    <a:srgbClr val="0070C0"/>
                  </a:solidFill>
                  <a:prstDash val="solid"/>
                </a:ln>
                <a:solidFill>
                  <a:srgbClr val="000099"/>
                </a:solidFill>
                <a:effectLst>
                  <a:glow rad="38100">
                    <a:schemeClr val="accent1">
                      <a:alpha val="40000"/>
                    </a:schemeClr>
                  </a:glow>
                </a:effectLst>
                <a:cs typeface="Arial" panose="020B0604020202020204" pitchFamily="34" charset="0"/>
              </a:rPr>
              <a:t>.</a:t>
            </a:r>
          </a:p>
        </p:txBody>
      </p:sp>
    </p:spTree>
    <p:extLst>
      <p:ext uri="{BB962C8B-B14F-4D97-AF65-F5344CB8AC3E}">
        <p14:creationId xmlns:p14="http://schemas.microsoft.com/office/powerpoint/2010/main" val="31194373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10" name="Picture 9"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3933" y="1195261"/>
            <a:ext cx="6869667" cy="4989639"/>
            <a:chOff x="635000" y="-2057400"/>
            <a:chExt cx="4635500" cy="3924300"/>
          </a:xfrm>
        </p:grpSpPr>
        <p:pic>
          <p:nvPicPr>
            <p:cNvPr id="1028" name="Picture 4" descr="Tập đọc: Chuỗi ngọc lam"/>
            <p:cNvPicPr>
              <a:picLocks noChangeAspect="1" noChangeArrowheads="1"/>
            </p:cNvPicPr>
            <p:nvPr/>
          </p:nvPicPr>
          <p:blipFill rotWithShape="1">
            <a:blip r:embed="rId3">
              <a:extLst>
                <a:ext uri="{28A0092B-C50C-407E-A947-70E740481C1C}">
                  <a14:useLocalDpi xmlns:a14="http://schemas.microsoft.com/office/drawing/2010/main" val="0"/>
                </a:ext>
              </a:extLst>
            </a:blip>
            <a:srcRect l="6403" t="29293" r="36939" b="35960"/>
            <a:stretch/>
          </p:blipFill>
          <p:spPr bwMode="auto">
            <a:xfrm>
              <a:off x="635000" y="-2057400"/>
              <a:ext cx="4241800" cy="38227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86200" y="1562100"/>
              <a:ext cx="13843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2" descr="Tập đọc: Chuỗi ngọc lam"/>
          <p:cNvPicPr>
            <a:picLocks noChangeAspect="1" noChangeArrowheads="1"/>
          </p:cNvPicPr>
          <p:nvPr/>
        </p:nvPicPr>
        <p:blipFill rotWithShape="1">
          <a:blip r:embed="rId3">
            <a:extLst>
              <a:ext uri="{28A0092B-C50C-407E-A947-70E740481C1C}">
                <a14:useLocalDpi xmlns:a14="http://schemas.microsoft.com/office/drawing/2010/main" val="0"/>
              </a:ext>
            </a:extLst>
          </a:blip>
          <a:srcRect l="7761" t="64387" r="4368" b="7908"/>
          <a:stretch/>
        </p:blipFill>
        <p:spPr bwMode="auto">
          <a:xfrm>
            <a:off x="6502400" y="3652969"/>
            <a:ext cx="5649254"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ập đọc: Chuỗi ngọc lam"/>
          <p:cNvPicPr>
            <a:picLocks noChangeAspect="1" noChangeArrowheads="1"/>
          </p:cNvPicPr>
          <p:nvPr/>
        </p:nvPicPr>
        <p:blipFill rotWithShape="1">
          <a:blip r:embed="rId3">
            <a:extLst>
              <a:ext uri="{28A0092B-C50C-407E-A947-70E740481C1C}">
                <a14:useLocalDpi xmlns:a14="http://schemas.microsoft.com/office/drawing/2010/main" val="0"/>
              </a:ext>
            </a:extLst>
          </a:blip>
          <a:srcRect l="64080" t="30447" r="5725" b="38846"/>
          <a:stretch/>
        </p:blipFill>
        <p:spPr bwMode="auto">
          <a:xfrm>
            <a:off x="9859937" y="139144"/>
            <a:ext cx="2260601" cy="337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1328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10" name="Picture 9"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stretch>
            <a:fillRect/>
          </a:stretch>
        </p:blipFill>
        <p:spPr>
          <a:xfrm>
            <a:off x="502132" y="1029776"/>
            <a:ext cx="9701217" cy="5231324"/>
          </a:xfrm>
          <a:prstGeom prst="rect">
            <a:avLst/>
          </a:prstGeom>
        </p:spPr>
      </p:pic>
      <p:pic>
        <p:nvPicPr>
          <p:cNvPr id="13" name="Picture 2" descr="Tập đọc: Chuỗi ngọc lam"/>
          <p:cNvPicPr>
            <a:picLocks noChangeAspect="1" noChangeArrowheads="1"/>
          </p:cNvPicPr>
          <p:nvPr/>
        </p:nvPicPr>
        <p:blipFill rotWithShape="1">
          <a:blip r:embed="rId4">
            <a:extLst>
              <a:ext uri="{28A0092B-C50C-407E-A947-70E740481C1C}">
                <a14:useLocalDpi xmlns:a14="http://schemas.microsoft.com/office/drawing/2010/main" val="0"/>
              </a:ext>
            </a:extLst>
          </a:blip>
          <a:srcRect l="64080" t="30447" r="5725" b="38846"/>
          <a:stretch/>
        </p:blipFill>
        <p:spPr bwMode="auto">
          <a:xfrm>
            <a:off x="9910556" y="139144"/>
            <a:ext cx="2209982" cy="330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960009"/>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stretch>
            <a:fillRect/>
          </a:stretch>
        </p:blipFill>
        <p:spPr>
          <a:xfrm>
            <a:off x="3500800" y="5299906"/>
            <a:ext cx="6833335" cy="1384213"/>
          </a:xfrm>
          <a:prstGeom prst="rect">
            <a:avLst/>
          </a:prstGeom>
        </p:spPr>
      </p:pic>
      <p:cxnSp>
        <p:nvCxnSpPr>
          <p:cNvPr id="9" name="Straight Connector 8"/>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10" name="Rectangle 9">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11" name="Picture 10"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stretch>
            <a:fillRect/>
          </a:stretch>
        </p:blipFill>
        <p:spPr>
          <a:xfrm>
            <a:off x="3500800" y="953485"/>
            <a:ext cx="6380542" cy="4469415"/>
          </a:xfrm>
          <a:prstGeom prst="rect">
            <a:avLst/>
          </a:prstGeom>
        </p:spPr>
      </p:pic>
      <p:pic>
        <p:nvPicPr>
          <p:cNvPr id="14" name="Picture 2" descr="Tập đọc: Chuỗi ngọc lam"/>
          <p:cNvPicPr>
            <a:picLocks noChangeAspect="1" noChangeArrowheads="1"/>
          </p:cNvPicPr>
          <p:nvPr/>
        </p:nvPicPr>
        <p:blipFill rotWithShape="1">
          <a:blip r:embed="rId5">
            <a:extLst>
              <a:ext uri="{28A0092B-C50C-407E-A947-70E740481C1C}">
                <a14:useLocalDpi xmlns:a14="http://schemas.microsoft.com/office/drawing/2010/main" val="0"/>
              </a:ext>
            </a:extLst>
          </a:blip>
          <a:srcRect l="64080" t="30447" r="5725" b="38846"/>
          <a:stretch/>
        </p:blipFill>
        <p:spPr bwMode="auto">
          <a:xfrm>
            <a:off x="9944100" y="139144"/>
            <a:ext cx="2108201" cy="31504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ập đọc: Chuỗi ngọc lam"/>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61" t="64387" r="4368" b="7908"/>
          <a:stretch/>
        </p:blipFill>
        <p:spPr bwMode="auto">
          <a:xfrm>
            <a:off x="307975" y="4927600"/>
            <a:ext cx="3255583" cy="17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991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900" y="2922285"/>
            <a:ext cx="10274300" cy="1754326"/>
          </a:xfrm>
          <a:prstGeom prst="rect">
            <a:avLst/>
          </a:prstGeom>
        </p:spPr>
        <p:txBody>
          <a:bodyPr wrap="square">
            <a:spAutoFit/>
          </a:bodyPr>
          <a:lstStyle/>
          <a:p>
            <a:pPr>
              <a:lnSpc>
                <a:spcPct val="150000"/>
              </a:lnSpc>
              <a:spcBef>
                <a:spcPct val="50000"/>
              </a:spcBef>
            </a:pPr>
            <a:r>
              <a:rPr lang="en-US" sz="3600" dirty="0">
                <a:solidFill>
                  <a:srgbClr val="FF0000"/>
                </a:solidFill>
                <a:latin typeface="Cambria Math" pitchFamily="18" charset="0"/>
                <a:ea typeface="Cambria Math" pitchFamily="18" charset="0"/>
                <a:cs typeface="Tahoma" pitchFamily="34" charset="0"/>
              </a:rPr>
              <a:t>Đoạn 1: </a:t>
            </a:r>
            <a:r>
              <a:rPr lang="en-US" sz="3600" dirty="0">
                <a:solidFill>
                  <a:schemeClr val="tx2">
                    <a:lumMod val="50000"/>
                  </a:schemeClr>
                </a:solidFill>
                <a:latin typeface="Cambria Math" pitchFamily="18" charset="0"/>
                <a:ea typeface="Cambria Math" pitchFamily="18" charset="0"/>
                <a:cs typeface="Tahoma" pitchFamily="34" charset="0"/>
              </a:rPr>
              <a:t>Từ đầu đến cướp mất người anh yêu quý.</a:t>
            </a:r>
          </a:p>
          <a:p>
            <a:pPr>
              <a:spcBef>
                <a:spcPct val="50000"/>
              </a:spcBef>
            </a:pPr>
            <a:r>
              <a:rPr lang="en-US" sz="3600" dirty="0">
                <a:solidFill>
                  <a:srgbClr val="FF0000"/>
                </a:solidFill>
                <a:latin typeface="Cambria Math" pitchFamily="18" charset="0"/>
                <a:ea typeface="Cambria Math" pitchFamily="18" charset="0"/>
                <a:cs typeface="Tahoma" pitchFamily="34" charset="0"/>
              </a:rPr>
              <a:t>Đoạn 2: </a:t>
            </a:r>
            <a:r>
              <a:rPr lang="en-US" sz="3600" dirty="0">
                <a:solidFill>
                  <a:schemeClr val="tx2">
                    <a:lumMod val="50000"/>
                  </a:schemeClr>
                </a:solidFill>
                <a:latin typeface="Cambria Math" pitchFamily="18" charset="0"/>
                <a:ea typeface="Cambria Math" pitchFamily="18" charset="0"/>
                <a:cs typeface="Tahoma" pitchFamily="34" charset="0"/>
              </a:rPr>
              <a:t>Từ ngày lễ Nô-en đến hết bài.</a:t>
            </a:r>
          </a:p>
        </p:txBody>
      </p:sp>
      <p:sp>
        <p:nvSpPr>
          <p:cNvPr id="3"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 name="Straight Connector 3"/>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5" name="Rectangle 4">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6" name="Picture 5"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5119688"/>
            <a:ext cx="37115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p:cNvPr>
          <p:cNvSpPr/>
          <p:nvPr/>
        </p:nvSpPr>
        <p:spPr>
          <a:xfrm>
            <a:off x="460375" y="1498064"/>
            <a:ext cx="7186613" cy="746358"/>
          </a:xfrm>
          <a:prstGeom prst="rect">
            <a:avLst/>
          </a:prstGeom>
          <a:noFill/>
        </p:spPr>
        <p:txBody>
          <a:bodyPr lIns="68580" tIns="34290" rIns="68580" bIns="34290">
            <a:spAutoFit/>
          </a:bodyPr>
          <a:lstStyle/>
          <a:p>
            <a:pPr algn="ctr">
              <a:defRPr/>
            </a:pPr>
            <a:r>
              <a:rPr lang="en-US" sz="4400" dirty="0">
                <a:ln w="0">
                  <a:solidFill>
                    <a:schemeClr val="accent5">
                      <a:lumMod val="75000"/>
                    </a:schemeClr>
                  </a:solidFill>
                </a:ln>
                <a:solidFill>
                  <a:srgbClr val="698335"/>
                </a:solidFill>
                <a:effectLst>
                  <a:reflection blurRad="6350" stA="53000" endA="300" endPos="35500" dir="5400000" sy="-90000" algn="bl" rotWithShape="0"/>
                </a:effectLst>
              </a:rPr>
              <a:t>Chia đoạn:</a:t>
            </a:r>
          </a:p>
        </p:txBody>
      </p:sp>
      <p:grpSp>
        <p:nvGrpSpPr>
          <p:cNvPr id="10" name="Group 9"/>
          <p:cNvGrpSpPr/>
          <p:nvPr/>
        </p:nvGrpSpPr>
        <p:grpSpPr>
          <a:xfrm>
            <a:off x="1630999" y="1319701"/>
            <a:ext cx="1046057" cy="1046057"/>
            <a:chOff x="0" y="0"/>
            <a:chExt cx="2092113" cy="2092113"/>
          </a:xfrm>
        </p:grpSpPr>
        <p:grpSp>
          <p:nvGrpSpPr>
            <p:cNvPr id="11" name="Group 10"/>
            <p:cNvGrpSpPr/>
            <p:nvPr/>
          </p:nvGrpSpPr>
          <p:grpSpPr>
            <a:xfrm>
              <a:off x="0" y="0"/>
              <a:ext cx="2092113" cy="2092113"/>
              <a:chOff x="0" y="0"/>
              <a:chExt cx="6350000" cy="6350000"/>
            </a:xfrm>
          </p:grpSpPr>
          <p:sp>
            <p:nvSpPr>
              <p:cNvPr id="13"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7B252"/>
              </a:solidFill>
            </p:spPr>
          </p:sp>
        </p:grpSp>
        <p:pic>
          <p:nvPicPr>
            <p:cNvPr id="12"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10511" y="401528"/>
              <a:ext cx="471092" cy="1289057"/>
            </a:xfrm>
            <a:prstGeom prst="rect">
              <a:avLst/>
            </a:prstGeom>
          </p:spPr>
        </p:pic>
      </p:grpSp>
    </p:spTree>
    <p:extLst>
      <p:ext uri="{BB962C8B-B14F-4D97-AF65-F5344CB8AC3E}">
        <p14:creationId xmlns:p14="http://schemas.microsoft.com/office/powerpoint/2010/main" val="3173245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920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800" y="0"/>
            <a:ext cx="6299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leg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90900"/>
            <a:ext cx="5952994"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6" descr="hinh-anh-giang-sinh-2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 y="0"/>
            <a:ext cx="589162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tải xuống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2800" y="3429000"/>
            <a:ext cx="6299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366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p:cNvSpPr txBox="1">
            <a:spLocks noChangeArrowheads="1"/>
          </p:cNvSpPr>
          <p:nvPr/>
        </p:nvSpPr>
        <p:spPr bwMode="auto">
          <a:xfrm>
            <a:off x="429935" y="4619998"/>
            <a:ext cx="11266395"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defTabSz="1219170">
              <a:spcBef>
                <a:spcPct val="50000"/>
              </a:spcBef>
              <a:defRPr/>
            </a:pPr>
            <a:r>
              <a:rPr lang="en-US" sz="4000" kern="0" dirty="0">
                <a:solidFill>
                  <a:srgbClr val="002060"/>
                </a:solidFill>
                <a:latin typeface="Cambria Math" pitchFamily="18" charset="0"/>
                <a:ea typeface="Cambria Math" pitchFamily="18" charset="0"/>
                <a:cs typeface="Times New Roman" pitchFamily="18" charset="0"/>
              </a:rPr>
              <a:t>Lễ quan trong nhất trong năm của Thiên Chúa giáo được tổ chức từ đêm 24 tháng 12 đến hết 25 tháng 12 để mừng ngày Chúa Jê-su ra </a:t>
            </a:r>
            <a:r>
              <a:rPr lang="en-US" sz="4000" kern="0" dirty="0" smtClean="0">
                <a:solidFill>
                  <a:srgbClr val="002060"/>
                </a:solidFill>
                <a:latin typeface="Cambria Math" pitchFamily="18" charset="0"/>
                <a:ea typeface="Cambria Math" pitchFamily="18" charset="0"/>
                <a:cs typeface="Times New Roman" pitchFamily="18" charset="0"/>
              </a:rPr>
              <a:t>đời.  </a:t>
            </a:r>
            <a:endParaRPr lang="en-US" sz="4000" kern="0" dirty="0">
              <a:solidFill>
                <a:srgbClr val="002060"/>
              </a:solidFill>
              <a:latin typeface="Cambria Math" pitchFamily="18" charset="0"/>
              <a:ea typeface="Cambria Math"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11" y="1191001"/>
            <a:ext cx="7195671" cy="3428997"/>
          </a:xfrm>
          <a:prstGeom prst="rect">
            <a:avLst/>
          </a:prstGeom>
        </p:spPr>
      </p:pic>
      <p:sp>
        <p:nvSpPr>
          <p:cNvPr id="7" name="Text Box 18"/>
          <p:cNvSpPr txBox="1">
            <a:spLocks noChangeArrowheads="1"/>
          </p:cNvSpPr>
          <p:nvPr/>
        </p:nvSpPr>
        <p:spPr bwMode="auto">
          <a:xfrm>
            <a:off x="688792" y="3604335"/>
            <a:ext cx="1222188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9170">
              <a:spcBef>
                <a:spcPct val="50000"/>
              </a:spcBef>
              <a:defRPr/>
            </a:pPr>
            <a:r>
              <a:rPr lang="en-US" sz="6000" b="1" kern="0" dirty="0" err="1">
                <a:solidFill>
                  <a:srgbClr val="FF0000"/>
                </a:solidFill>
                <a:latin typeface="Cambria Math" pitchFamily="18" charset="0"/>
                <a:ea typeface="Cambria Math" pitchFamily="18" charset="0"/>
                <a:cs typeface="Times New Roman" pitchFamily="18" charset="0"/>
              </a:rPr>
              <a:t>Lễ</a:t>
            </a:r>
            <a:r>
              <a:rPr lang="en-US" sz="6000" b="1" kern="0" dirty="0">
                <a:solidFill>
                  <a:srgbClr val="FF0000"/>
                </a:solidFill>
                <a:latin typeface="Cambria Math" pitchFamily="18" charset="0"/>
                <a:ea typeface="Cambria Math" pitchFamily="18" charset="0"/>
                <a:cs typeface="Times New Roman" pitchFamily="18" charset="0"/>
              </a:rPr>
              <a:t> </a:t>
            </a:r>
            <a:r>
              <a:rPr lang="en-US" sz="6000" b="1" kern="0" dirty="0" err="1">
                <a:solidFill>
                  <a:srgbClr val="FF0000"/>
                </a:solidFill>
                <a:latin typeface="Cambria Math" pitchFamily="18" charset="0"/>
                <a:ea typeface="Cambria Math" pitchFamily="18" charset="0"/>
                <a:cs typeface="Times New Roman" pitchFamily="18" charset="0"/>
              </a:rPr>
              <a:t>Nô</a:t>
            </a:r>
            <a:r>
              <a:rPr lang="en-US" sz="6000" b="1" kern="0" dirty="0">
                <a:solidFill>
                  <a:srgbClr val="FF0000"/>
                </a:solidFill>
                <a:latin typeface="Cambria Math" pitchFamily="18" charset="0"/>
                <a:ea typeface="Cambria Math" pitchFamily="18" charset="0"/>
                <a:cs typeface="Times New Roman" pitchFamily="18" charset="0"/>
              </a:rPr>
              <a:t> – en:</a:t>
            </a:r>
          </a:p>
        </p:txBody>
      </p:sp>
      <p:sp>
        <p:nvSpPr>
          <p:cNvPr id="5"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8" name="Straight Connector 7"/>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10" name="Picture 9" descr="Trường TH HOÀNG HOA TH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descr="Tập đọc: Chuỗi ngọc la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3285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927351" y="620713"/>
            <a:ext cx="83523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2400">
              <a:latin typeface="Times New Roman" panose="02020603050405020304" pitchFamily="18" charset="0"/>
            </a:endParaRPr>
          </a:p>
        </p:txBody>
      </p:sp>
      <p:sp>
        <p:nvSpPr>
          <p:cNvPr id="9219" name="Line 6"/>
          <p:cNvSpPr>
            <a:spLocks noChangeShapeType="1"/>
          </p:cNvSpPr>
          <p:nvPr/>
        </p:nvSpPr>
        <p:spPr bwMode="auto">
          <a:xfrm>
            <a:off x="5880100" y="1268413"/>
            <a:ext cx="0" cy="230505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0" name="Text Box 7"/>
          <p:cNvSpPr txBox="1">
            <a:spLocks noChangeArrowheads="1"/>
          </p:cNvSpPr>
          <p:nvPr/>
        </p:nvSpPr>
        <p:spPr bwMode="auto">
          <a:xfrm>
            <a:off x="2566988" y="1052514"/>
            <a:ext cx="2209800" cy="466725"/>
          </a:xfrm>
          <a:prstGeom prst="rect">
            <a:avLst/>
          </a:prstGeom>
          <a:solidFill>
            <a:schemeClr val="bg1"/>
          </a:solidFill>
          <a:ln w="9525">
            <a:solidFill>
              <a:schemeClr val="bg1"/>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00FF"/>
                </a:solidFill>
                <a:latin typeface="Times New Roman" panose="02020603050405020304" pitchFamily="18" charset="0"/>
                <a:ea typeface="Arial Unicode MS" pitchFamily="34" charset="-128"/>
              </a:rPr>
              <a:t>Luyện đọc </a:t>
            </a:r>
            <a:endParaRPr lang="vi-VN" altLang="en-US" sz="2400">
              <a:solidFill>
                <a:srgbClr val="0000FF"/>
              </a:solidFill>
              <a:latin typeface="Times New Roman" panose="02020603050405020304" pitchFamily="18" charset="0"/>
              <a:ea typeface="Arial Unicode MS" pitchFamily="34" charset="-128"/>
            </a:endParaRPr>
          </a:p>
        </p:txBody>
      </p:sp>
      <p:sp>
        <p:nvSpPr>
          <p:cNvPr id="9221" name="Text Box 8"/>
          <p:cNvSpPr txBox="1">
            <a:spLocks noChangeArrowheads="1"/>
          </p:cNvSpPr>
          <p:nvPr/>
        </p:nvSpPr>
        <p:spPr bwMode="auto">
          <a:xfrm>
            <a:off x="6383339" y="1052513"/>
            <a:ext cx="326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00FF"/>
                </a:solidFill>
                <a:latin typeface="Times New Roman" panose="02020603050405020304" pitchFamily="18" charset="0"/>
                <a:ea typeface="Arial Unicode MS" pitchFamily="34" charset="-128"/>
              </a:rPr>
              <a:t>Tìm hiểu bài </a:t>
            </a:r>
            <a:endParaRPr lang="vi-VN" altLang="en-US" sz="2400">
              <a:solidFill>
                <a:srgbClr val="0000FF"/>
              </a:solidFill>
              <a:latin typeface="Times New Roman" panose="02020603050405020304" pitchFamily="18" charset="0"/>
              <a:ea typeface="Arial Unicode MS" pitchFamily="34" charset="-128"/>
            </a:endParaRPr>
          </a:p>
        </p:txBody>
      </p:sp>
      <p:sp>
        <p:nvSpPr>
          <p:cNvPr id="9222" name="Text Box 9"/>
          <p:cNvSpPr txBox="1">
            <a:spLocks noChangeArrowheads="1"/>
          </p:cNvSpPr>
          <p:nvPr/>
        </p:nvSpPr>
        <p:spPr bwMode="auto">
          <a:xfrm>
            <a:off x="2279651" y="4581526"/>
            <a:ext cx="268816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latin typeface="Times New Roman" panose="02020603050405020304" pitchFamily="18" charset="0"/>
            </a:endParaRPr>
          </a:p>
        </p:txBody>
      </p:sp>
      <p:sp>
        <p:nvSpPr>
          <p:cNvPr id="9223" name="Text Box 16"/>
          <p:cNvSpPr txBox="1">
            <a:spLocks noChangeArrowheads="1"/>
          </p:cNvSpPr>
          <p:nvPr/>
        </p:nvSpPr>
        <p:spPr bwMode="auto">
          <a:xfrm>
            <a:off x="3287712" y="1484313"/>
            <a:ext cx="13440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en-US" sz="2400">
                <a:solidFill>
                  <a:srgbClr val="0000FF"/>
                </a:solidFill>
                <a:latin typeface="Times New Roman" panose="02020603050405020304" pitchFamily="18" charset="0"/>
              </a:rPr>
              <a:t>Pi-e</a:t>
            </a:r>
          </a:p>
        </p:txBody>
      </p:sp>
      <p:sp>
        <p:nvSpPr>
          <p:cNvPr id="9224" name="Text Box 17"/>
          <p:cNvSpPr txBox="1">
            <a:spLocks noChangeArrowheads="1"/>
          </p:cNvSpPr>
          <p:nvPr/>
        </p:nvSpPr>
        <p:spPr bwMode="auto">
          <a:xfrm>
            <a:off x="2279651" y="1844675"/>
            <a:ext cx="163195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vi-VN" altLang="en-US" sz="2400">
                <a:solidFill>
                  <a:srgbClr val="0000FF"/>
                </a:solidFill>
                <a:latin typeface="Times New Roman" panose="02020603050405020304" pitchFamily="18" charset="0"/>
              </a:rPr>
              <a:t>Gioan ,</a:t>
            </a:r>
          </a:p>
        </p:txBody>
      </p:sp>
      <p:sp>
        <p:nvSpPr>
          <p:cNvPr id="9225" name="Text Box 18"/>
          <p:cNvSpPr txBox="1">
            <a:spLocks noChangeArrowheads="1"/>
          </p:cNvSpPr>
          <p:nvPr/>
        </p:nvSpPr>
        <p:spPr bwMode="auto">
          <a:xfrm>
            <a:off x="4043362" y="1484313"/>
            <a:ext cx="14393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00FF"/>
                </a:solidFill>
                <a:latin typeface="Times New Roman" panose="02020603050405020304" pitchFamily="18" charset="0"/>
              </a:rPr>
              <a:t>Nô-en</a:t>
            </a:r>
            <a:endParaRPr lang="vi-VN" altLang="en-US" sz="2400">
              <a:solidFill>
                <a:srgbClr val="0000FF"/>
              </a:solidFill>
              <a:latin typeface="Times New Roman" panose="02020603050405020304" pitchFamily="18" charset="0"/>
            </a:endParaRPr>
          </a:p>
        </p:txBody>
      </p:sp>
      <p:sp>
        <p:nvSpPr>
          <p:cNvPr id="9226" name="Text Box 20"/>
          <p:cNvSpPr txBox="1">
            <a:spLocks noChangeArrowheads="1"/>
          </p:cNvSpPr>
          <p:nvPr/>
        </p:nvSpPr>
        <p:spPr bwMode="auto">
          <a:xfrm>
            <a:off x="2208213" y="1484313"/>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00FF"/>
                </a:solidFill>
                <a:latin typeface="Times New Roman" panose="02020603050405020304" pitchFamily="18" charset="0"/>
                <a:ea typeface="Arial Unicode MS" pitchFamily="34" charset="-128"/>
              </a:rPr>
              <a:t>Chuỗi</a:t>
            </a:r>
            <a:r>
              <a:rPr lang="vi-VN" altLang="en-US" sz="2400">
                <a:solidFill>
                  <a:srgbClr val="0000FF"/>
                </a:solidFill>
                <a:latin typeface="Times New Roman" panose="02020603050405020304" pitchFamily="18" charset="0"/>
                <a:ea typeface="Arial Unicode MS" pitchFamily="34" charset="-128"/>
              </a:rPr>
              <a:t> ,</a:t>
            </a:r>
          </a:p>
        </p:txBody>
      </p:sp>
      <p:sp>
        <p:nvSpPr>
          <p:cNvPr id="9227" name="Text Box 21"/>
          <p:cNvSpPr txBox="1">
            <a:spLocks noChangeArrowheads="1"/>
          </p:cNvSpPr>
          <p:nvPr/>
        </p:nvSpPr>
        <p:spPr bwMode="auto">
          <a:xfrm>
            <a:off x="3359150" y="184467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00FF"/>
                </a:solidFill>
                <a:latin typeface="Times New Roman" panose="02020603050405020304" pitchFamily="18" charset="0"/>
                <a:ea typeface="Arial Unicode MS" pitchFamily="34" charset="-128"/>
              </a:rPr>
              <a:t>giáo đường</a:t>
            </a:r>
            <a:endParaRPr lang="vi-VN" altLang="en-US" sz="2400">
              <a:solidFill>
                <a:srgbClr val="0000FF"/>
              </a:solidFill>
              <a:latin typeface="Times New Roman" panose="02020603050405020304" pitchFamily="18" charset="0"/>
              <a:ea typeface="Arial Unicode MS" pitchFamily="34" charset="-128"/>
            </a:endParaRPr>
          </a:p>
        </p:txBody>
      </p:sp>
      <p:sp>
        <p:nvSpPr>
          <p:cNvPr id="9228" name="Text Box 22"/>
          <p:cNvSpPr txBox="1">
            <a:spLocks noChangeArrowheads="1"/>
          </p:cNvSpPr>
          <p:nvPr/>
        </p:nvSpPr>
        <p:spPr bwMode="auto">
          <a:xfrm>
            <a:off x="6240462" y="1557338"/>
            <a:ext cx="2785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rgbClr val="0000FF"/>
                </a:solidFill>
                <a:latin typeface="Times New Roman" panose="02020603050405020304" pitchFamily="18" charset="0"/>
                <a:ea typeface="Arial Unicode MS" pitchFamily="34" charset="-128"/>
              </a:rPr>
              <a:t>tiền tiêu vặt</a:t>
            </a:r>
            <a:endParaRPr lang="vi-VN" altLang="en-US" sz="2400">
              <a:solidFill>
                <a:srgbClr val="0000FF"/>
              </a:solidFill>
              <a:latin typeface="Times New Roman" panose="02020603050405020304" pitchFamily="18" charset="0"/>
              <a:ea typeface="Arial Unicode MS" pitchFamily="34" charset="-128"/>
            </a:endParaRPr>
          </a:p>
        </p:txBody>
      </p:sp>
      <p:sp>
        <p:nvSpPr>
          <p:cNvPr id="9229" name="Rectangle 28"/>
          <p:cNvSpPr>
            <a:spLocks noChangeArrowheads="1"/>
          </p:cNvSpPr>
          <p:nvPr/>
        </p:nvSpPr>
        <p:spPr bwMode="auto">
          <a:xfrm>
            <a:off x="7391399" y="5878513"/>
            <a:ext cx="183726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a:solidFill>
                  <a:schemeClr val="bg1"/>
                </a:solidFill>
                <a:latin typeface="Times New Roman" panose="02020603050405020304" pitchFamily="18" charset="0"/>
              </a:rPr>
              <a:t>Lễ Nô-en</a:t>
            </a:r>
            <a:endParaRPr lang="vi-VN" altLang="en-US" sz="2400">
              <a:solidFill>
                <a:schemeClr val="bg1"/>
              </a:solidFill>
              <a:latin typeface="Times New Roman" panose="02020603050405020304" pitchFamily="18" charset="0"/>
            </a:endParaRPr>
          </a:p>
        </p:txBody>
      </p:sp>
      <p:pic>
        <p:nvPicPr>
          <p:cNvPr id="9230" name="Picture 6" descr="nha tho sa 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3484564"/>
            <a:ext cx="6096000"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36" descr="288905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15874"/>
            <a:ext cx="6096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37" descr="538938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6096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27" descr="leg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84564"/>
            <a:ext cx="6096000" cy="364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4821023"/>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524000" y="731520"/>
            <a:ext cx="8534400" cy="3474720"/>
          </a:xfrm>
          <a:prstGeom prst="rect">
            <a:avLst/>
          </a:prstGeom>
        </p:spPr>
        <p:txBody>
          <a:bodyPr/>
          <a:lstStyle/>
          <a:p>
            <a:endParaRPr lang="en-US">
              <a:latin typeface="Cambria Math" pitchFamily="18" charset="0"/>
              <a:ea typeface="Cambria Math"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3865" y="1012652"/>
            <a:ext cx="6299200" cy="47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5" y="1012652"/>
            <a:ext cx="5892799" cy="47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Rectangle 1"/>
          <p:cNvSpPr/>
          <p:nvPr/>
        </p:nvSpPr>
        <p:spPr>
          <a:xfrm>
            <a:off x="3378200" y="5881513"/>
            <a:ext cx="5567550" cy="769441"/>
          </a:xfrm>
          <a:prstGeom prst="rect">
            <a:avLst/>
          </a:prstGeom>
        </p:spPr>
        <p:txBody>
          <a:bodyPr wrap="none">
            <a:spAutoFit/>
          </a:bodyPr>
          <a:lstStyle/>
          <a:p>
            <a:pPr algn="r"/>
            <a:r>
              <a:rPr lang="en-US" sz="4400" b="1" kern="0" dirty="0" err="1">
                <a:solidFill>
                  <a:srgbClr val="FF0000"/>
                </a:solidFill>
                <a:latin typeface="Cambria Math" pitchFamily="18" charset="0"/>
                <a:ea typeface="Cambria Math" pitchFamily="18" charset="0"/>
                <a:cs typeface="Times New Roman" pitchFamily="18" charset="0"/>
              </a:rPr>
              <a:t>Giáo</a:t>
            </a:r>
            <a:r>
              <a:rPr lang="en-US" sz="4400" b="1" kern="0" dirty="0">
                <a:solidFill>
                  <a:srgbClr val="FF0000"/>
                </a:solidFill>
                <a:latin typeface="Cambria Math" pitchFamily="18" charset="0"/>
                <a:ea typeface="Cambria Math" pitchFamily="18" charset="0"/>
                <a:cs typeface="Times New Roman" pitchFamily="18" charset="0"/>
              </a:rPr>
              <a:t> </a:t>
            </a:r>
            <a:r>
              <a:rPr lang="en-US" sz="4400" b="1" kern="0" dirty="0" err="1">
                <a:solidFill>
                  <a:srgbClr val="FF0000"/>
                </a:solidFill>
                <a:latin typeface="Cambria Math" pitchFamily="18" charset="0"/>
                <a:ea typeface="Cambria Math" pitchFamily="18" charset="0"/>
                <a:cs typeface="Times New Roman" pitchFamily="18" charset="0"/>
              </a:rPr>
              <a:t>đường</a:t>
            </a:r>
            <a:r>
              <a:rPr lang="en-US" sz="4400" b="1" kern="0" dirty="0">
                <a:solidFill>
                  <a:srgbClr val="FF0000"/>
                </a:solidFill>
                <a:latin typeface="Cambria Math" pitchFamily="18" charset="0"/>
                <a:ea typeface="Cambria Math" pitchFamily="18" charset="0"/>
                <a:cs typeface="Times New Roman" pitchFamily="18" charset="0"/>
              </a:rPr>
              <a:t>: </a:t>
            </a:r>
            <a:r>
              <a:rPr lang="en-US" sz="4400" b="1" kern="0" dirty="0" err="1">
                <a:solidFill>
                  <a:srgbClr val="FF0000"/>
                </a:solidFill>
                <a:latin typeface="Cambria Math" pitchFamily="18" charset="0"/>
                <a:ea typeface="Cambria Math" pitchFamily="18" charset="0"/>
                <a:cs typeface="Times New Roman" pitchFamily="18" charset="0"/>
              </a:rPr>
              <a:t>Nhà</a:t>
            </a:r>
            <a:r>
              <a:rPr lang="en-US" sz="4400" b="1" kern="0" dirty="0">
                <a:solidFill>
                  <a:srgbClr val="FF0000"/>
                </a:solidFill>
                <a:latin typeface="Cambria Math" pitchFamily="18" charset="0"/>
                <a:ea typeface="Cambria Math" pitchFamily="18" charset="0"/>
                <a:cs typeface="Times New Roman" pitchFamily="18" charset="0"/>
              </a:rPr>
              <a:t> </a:t>
            </a:r>
            <a:r>
              <a:rPr lang="en-US" sz="4400" b="1" kern="0" dirty="0" err="1">
                <a:solidFill>
                  <a:srgbClr val="FF0000"/>
                </a:solidFill>
                <a:latin typeface="Cambria Math" pitchFamily="18" charset="0"/>
                <a:ea typeface="Cambria Math" pitchFamily="18" charset="0"/>
                <a:cs typeface="Times New Roman" pitchFamily="18" charset="0"/>
              </a:rPr>
              <a:t>thờ</a:t>
            </a:r>
            <a:r>
              <a:rPr lang="en-US" sz="4400" b="1" kern="0" dirty="0">
                <a:solidFill>
                  <a:srgbClr val="FF0000"/>
                </a:solidFill>
                <a:latin typeface="Cambria Math" pitchFamily="18" charset="0"/>
                <a:ea typeface="Cambria Math" pitchFamily="18" charset="0"/>
                <a:cs typeface="Times New Roman" pitchFamily="18" charset="0"/>
              </a:rPr>
              <a:t>   </a:t>
            </a:r>
            <a:endParaRPr lang="en-US" sz="4400" b="1" dirty="0">
              <a:solidFill>
                <a:srgbClr val="FF0000"/>
              </a:solidFill>
              <a:latin typeface="Cambria Math" pitchFamily="18" charset="0"/>
              <a:ea typeface="Cambria Math" pitchFamily="18" charset="0"/>
            </a:endParaRPr>
          </a:p>
        </p:txBody>
      </p:sp>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49416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900" y="5141004"/>
            <a:ext cx="3292475" cy="135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776784" y="1443549"/>
            <a:ext cx="2570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b="1" u="sng" dirty="0">
                <a:solidFill>
                  <a:srgbClr val="FF0000"/>
                </a:solidFill>
                <a:latin typeface="Times New Roman" panose="02020603050405020304" pitchFamily="18" charset="0"/>
                <a:cs typeface="Times New Roman" panose="02020603050405020304" pitchFamily="18" charset="0"/>
              </a:rPr>
              <a:t>* Đọc đúng:</a:t>
            </a:r>
          </a:p>
        </p:txBody>
      </p:sp>
      <p:sp>
        <p:nvSpPr>
          <p:cNvPr id="13" name="Text Box 15"/>
          <p:cNvSpPr txBox="1">
            <a:spLocks noChangeArrowheads="1"/>
          </p:cNvSpPr>
          <p:nvPr/>
        </p:nvSpPr>
        <p:spPr bwMode="auto">
          <a:xfrm>
            <a:off x="5737721" y="1478743"/>
            <a:ext cx="39470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3600" b="1" u="sng" dirty="0">
                <a:solidFill>
                  <a:srgbClr val="FF0000"/>
                </a:solidFill>
                <a:latin typeface="Times New Roman" panose="02020603050405020304" pitchFamily="18" charset="0"/>
                <a:cs typeface="Times New Roman" panose="02020603050405020304" pitchFamily="18" charset="0"/>
              </a:rPr>
              <a:t>* Ngắt câu:</a:t>
            </a:r>
          </a:p>
        </p:txBody>
      </p:sp>
      <p:sp>
        <p:nvSpPr>
          <p:cNvPr id="14" name="Text Box 17"/>
          <p:cNvSpPr txBox="1">
            <a:spLocks noChangeArrowheads="1"/>
          </p:cNvSpPr>
          <p:nvPr/>
        </p:nvSpPr>
        <p:spPr bwMode="auto">
          <a:xfrm>
            <a:off x="746622" y="2435861"/>
            <a:ext cx="19288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solidFill>
                  <a:srgbClr val="698335"/>
                </a:solidFill>
                <a:latin typeface="Times New Roman" panose="02020603050405020304" pitchFamily="18" charset="0"/>
                <a:cs typeface="Times New Roman" panose="02020603050405020304" pitchFamily="18" charset="0"/>
              </a:rPr>
              <a:t>- Pi-e</a:t>
            </a:r>
          </a:p>
        </p:txBody>
      </p:sp>
      <p:sp>
        <p:nvSpPr>
          <p:cNvPr id="15" name="Text Box 18"/>
          <p:cNvSpPr txBox="1">
            <a:spLocks noChangeArrowheads="1"/>
          </p:cNvSpPr>
          <p:nvPr/>
        </p:nvSpPr>
        <p:spPr bwMode="auto">
          <a:xfrm>
            <a:off x="4169272" y="2649897"/>
            <a:ext cx="777190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altLang="en-US" sz="2800" b="1" dirty="0">
                <a:solidFill>
                  <a:srgbClr val="698335"/>
                </a:solidFill>
                <a:latin typeface="Times New Roman" panose="02020603050405020304" pitchFamily="18" charset="0"/>
                <a:cs typeface="Times New Roman" panose="02020603050405020304" pitchFamily="18" charset="0"/>
              </a:rPr>
              <a:t>- Cô đâu biết / chuỗi ngọc này Pi-e dành để tặng vợ chưa cưới của mình, / nhưng rồi một tai nạn giao thông / đã cướp mất người anh yêu quý. </a:t>
            </a:r>
          </a:p>
        </p:txBody>
      </p:sp>
      <p:sp>
        <p:nvSpPr>
          <p:cNvPr id="16" name="Hình Chữ nhật 16"/>
          <p:cNvSpPr>
            <a:spLocks noChangeArrowheads="1"/>
          </p:cNvSpPr>
          <p:nvPr/>
        </p:nvSpPr>
        <p:spPr bwMode="auto">
          <a:xfrm>
            <a:off x="789484" y="2929574"/>
            <a:ext cx="13128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solidFill>
                  <a:srgbClr val="698335"/>
                </a:solidFill>
                <a:latin typeface="Times New Roman" panose="02020603050405020304" pitchFamily="18" charset="0"/>
                <a:cs typeface="Times New Roman" panose="02020603050405020304" pitchFamily="18" charset="0"/>
              </a:rPr>
              <a:t>- Nô-en</a:t>
            </a:r>
            <a:endParaRPr lang="en-US" sz="2800" dirty="0">
              <a:solidFill>
                <a:srgbClr val="698335"/>
              </a:solidFill>
            </a:endParaRPr>
          </a:p>
        </p:txBody>
      </p:sp>
      <p:sp>
        <p:nvSpPr>
          <p:cNvPr id="17" name="Hình Chữ nhật 17"/>
          <p:cNvSpPr>
            <a:spLocks noChangeArrowheads="1"/>
          </p:cNvSpPr>
          <p:nvPr/>
        </p:nvSpPr>
        <p:spPr bwMode="auto">
          <a:xfrm>
            <a:off x="786309" y="3418524"/>
            <a:ext cx="1384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solidFill>
                  <a:srgbClr val="698335"/>
                </a:solidFill>
                <a:latin typeface="Times New Roman" panose="02020603050405020304" pitchFamily="18" charset="0"/>
                <a:cs typeface="Times New Roman" panose="02020603050405020304" pitchFamily="18" charset="0"/>
              </a:rPr>
              <a:t>- lúi húi</a:t>
            </a:r>
            <a:endParaRPr lang="en-US" sz="2800" dirty="0">
              <a:solidFill>
                <a:srgbClr val="698335"/>
              </a:solidFill>
            </a:endParaRPr>
          </a:p>
        </p:txBody>
      </p:sp>
      <p:sp>
        <p:nvSpPr>
          <p:cNvPr id="18" name="Hình Chữ nhật 18"/>
          <p:cNvSpPr>
            <a:spLocks noChangeArrowheads="1"/>
          </p:cNvSpPr>
          <p:nvPr/>
        </p:nvSpPr>
        <p:spPr bwMode="auto">
          <a:xfrm>
            <a:off x="802184" y="3924936"/>
            <a:ext cx="1331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solidFill>
                  <a:srgbClr val="698335"/>
                </a:solidFill>
                <a:latin typeface="Times New Roman" panose="02020603050405020304" pitchFamily="18" charset="0"/>
                <a:cs typeface="Times New Roman" panose="02020603050405020304" pitchFamily="18" charset="0"/>
              </a:rPr>
              <a:t>- Gioan</a:t>
            </a:r>
            <a:endParaRPr lang="en-US" sz="2800" dirty="0">
              <a:solidFill>
                <a:srgbClr val="698335"/>
              </a:solidFill>
            </a:endParaRPr>
          </a:p>
        </p:txBody>
      </p:sp>
      <p:sp>
        <p:nvSpPr>
          <p:cNvPr id="19" name="Hình Chữ nhật 19"/>
          <p:cNvSpPr>
            <a:spLocks noChangeArrowheads="1"/>
          </p:cNvSpPr>
          <p:nvPr/>
        </p:nvSpPr>
        <p:spPr bwMode="auto">
          <a:xfrm>
            <a:off x="776784" y="4428174"/>
            <a:ext cx="2190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solidFill>
                  <a:srgbClr val="698335"/>
                </a:solidFill>
                <a:latin typeface="Times New Roman" panose="02020603050405020304" pitchFamily="18" charset="0"/>
                <a:cs typeface="Times New Roman" panose="02020603050405020304" pitchFamily="18" charset="0"/>
              </a:rPr>
              <a:t>- trầm ngâm </a:t>
            </a:r>
            <a:endParaRPr lang="en-US" sz="2800" dirty="0">
              <a:solidFill>
                <a:srgbClr val="698335"/>
              </a:solidFill>
            </a:endParaRPr>
          </a:p>
        </p:txBody>
      </p:sp>
      <p:sp>
        <p:nvSpPr>
          <p:cNvPr id="20" name="Hình Chữ nhật 20"/>
          <p:cNvSpPr>
            <a:spLocks noChangeArrowheads="1"/>
          </p:cNvSpPr>
          <p:nvPr/>
        </p:nvSpPr>
        <p:spPr bwMode="auto">
          <a:xfrm>
            <a:off x="816472" y="4894899"/>
            <a:ext cx="2116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dirty="0">
                <a:solidFill>
                  <a:srgbClr val="698335"/>
                </a:solidFill>
                <a:latin typeface="Times New Roman" panose="02020603050405020304" pitchFamily="18" charset="0"/>
                <a:cs typeface="Times New Roman" panose="02020603050405020304" pitchFamily="18" charset="0"/>
              </a:rPr>
              <a:t>- giáo đường</a:t>
            </a:r>
            <a:endParaRPr lang="en-US" sz="2800" dirty="0">
              <a:solidFill>
                <a:srgbClr val="698335"/>
              </a:solidFill>
            </a:endParaRPr>
          </a:p>
        </p:txBody>
      </p:sp>
      <p:cxnSp>
        <p:nvCxnSpPr>
          <p:cNvPr id="21" name="Đường kết nối thẳng 22"/>
          <p:cNvCxnSpPr/>
          <p:nvPr/>
        </p:nvCxnSpPr>
        <p:spPr>
          <a:xfrm rot="5400000">
            <a:off x="2303959" y="3915411"/>
            <a:ext cx="2859087" cy="1588"/>
          </a:xfrm>
          <a:prstGeom prst="line">
            <a:avLst/>
          </a:prstGeom>
          <a:ln w="28575">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500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
                                        </p:tgtEl>
                                        <p:attrNameLst>
                                          <p:attrName>style.visibility</p:attrName>
                                        </p:attrNameLst>
                                      </p:cBhvr>
                                      <p:to>
                                        <p:strVal val="visible"/>
                                      </p:to>
                                    </p:set>
                                    <p:anim calcmode="discrete" valueType="clr">
                                      <p:cBhvr override="childStyle">
                                        <p:cTn id="1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gtEl>
                                        <p:attrNameLst>
                                          <p:attrName>fillcolor</p:attrName>
                                        </p:attrNameLst>
                                      </p:cBhvr>
                                      <p:tavLst>
                                        <p:tav tm="0">
                                          <p:val>
                                            <p:clrVal>
                                              <a:schemeClr val="accent2"/>
                                            </p:clrVal>
                                          </p:val>
                                        </p:tav>
                                        <p:tav tm="50000">
                                          <p:val>
                                            <p:clrVal>
                                              <a:schemeClr val="hlink"/>
                                            </p:clrVal>
                                          </p:val>
                                        </p:tav>
                                      </p:tavLst>
                                    </p:anim>
                                    <p:set>
                                      <p:cBhvr>
                                        <p:cTn id="16" dur="80"/>
                                        <p:tgtEl>
                                          <p:spTgt spid="1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7" presetClass="entr" presetSubtype="0" fill="hold" grpId="0" nodeType="clickEffect">
                                  <p:stCondLst>
                                    <p:cond delay="0"/>
                                  </p:stCondLst>
                                  <p:iterate type="lt">
                                    <p:tmPct val="50000"/>
                                  </p:iterate>
                                  <p:childTnLst>
                                    <p:set>
                                      <p:cBhvr>
                                        <p:cTn id="45" dur="1" fill="hold">
                                          <p:stCondLst>
                                            <p:cond delay="0"/>
                                          </p:stCondLst>
                                        </p:cTn>
                                        <p:tgtEl>
                                          <p:spTgt spid="13"/>
                                        </p:tgtEl>
                                        <p:attrNameLst>
                                          <p:attrName>style.visibility</p:attrName>
                                        </p:attrNameLst>
                                      </p:cBhvr>
                                      <p:to>
                                        <p:strVal val="visible"/>
                                      </p:to>
                                    </p:set>
                                    <p:anim calcmode="discrete" valueType="clr">
                                      <p:cBhvr override="childStyle">
                                        <p:cTn id="46"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3"/>
                                        </p:tgtEl>
                                        <p:attrNameLst>
                                          <p:attrName>fillcolor</p:attrName>
                                        </p:attrNameLst>
                                      </p:cBhvr>
                                      <p:tavLst>
                                        <p:tav tm="0">
                                          <p:val>
                                            <p:clrVal>
                                              <a:schemeClr val="accent2"/>
                                            </p:clrVal>
                                          </p:val>
                                        </p:tav>
                                        <p:tav tm="50000">
                                          <p:val>
                                            <p:clrVal>
                                              <a:schemeClr val="hlink"/>
                                            </p:clrVal>
                                          </p:val>
                                        </p:tav>
                                      </p:tavLst>
                                    </p:anim>
                                    <p:set>
                                      <p:cBhvr>
                                        <p:cTn id="48" dur="80"/>
                                        <p:tgtEl>
                                          <p:spTgt spid="13"/>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15"/>
                                        </p:tgtEl>
                                        <p:attrNameLst>
                                          <p:attrName>style.visibility</p:attrName>
                                        </p:attrNameLst>
                                      </p:cBhvr>
                                      <p:to>
                                        <p:strVal val="visible"/>
                                      </p:to>
                                    </p:set>
                                    <p:anim calcmode="discrete" valueType="clr">
                                      <p:cBhvr override="childStyle">
                                        <p:cTn id="5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5"/>
                                        </p:tgtEl>
                                        <p:attrNameLst>
                                          <p:attrName>fillcolor</p:attrName>
                                        </p:attrNameLst>
                                      </p:cBhvr>
                                      <p:tavLst>
                                        <p:tav tm="0">
                                          <p:val>
                                            <p:clrVal>
                                              <a:schemeClr val="accent2"/>
                                            </p:clrVal>
                                          </p:val>
                                        </p:tav>
                                        <p:tav tm="50000">
                                          <p:val>
                                            <p:clrVal>
                                              <a:schemeClr val="hlink"/>
                                            </p:clrVal>
                                          </p:val>
                                        </p:tav>
                                      </p:tavLst>
                                    </p:anim>
                                    <p:set>
                                      <p:cBhvr>
                                        <p:cTn id="55"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p:bldP spid="19"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p:cNvPr>
          <p:cNvSpPr/>
          <p:nvPr/>
        </p:nvSpPr>
        <p:spPr>
          <a:xfrm>
            <a:off x="1277538" y="2318993"/>
            <a:ext cx="9636921" cy="1529266"/>
          </a:xfrm>
          <a:prstGeom prst="rect">
            <a:avLst/>
          </a:prstGeom>
          <a:noFill/>
          <a:ln>
            <a:noFill/>
          </a:ln>
        </p:spPr>
        <p:txBody>
          <a:bodyPr lIns="51435" tIns="25718" rIns="51435" bIns="25718">
            <a:spAutoFit/>
          </a:bodyPr>
          <a:lstStyle/>
          <a:p>
            <a:pPr algn="ctr">
              <a:defRPr/>
            </a:pPr>
            <a:r>
              <a:rPr lang="en-US" sz="9600" b="1" dirty="0" smtClean="0">
                <a:ln w="0">
                  <a:solidFill>
                    <a:schemeClr val="accent6">
                      <a:lumMod val="60000"/>
                      <a:lumOff val="40000"/>
                    </a:schemeClr>
                  </a:solidFill>
                </a:ln>
                <a:solidFill>
                  <a:schemeClr val="accent6">
                    <a:lumMod val="75000"/>
                  </a:schemeClr>
                </a:solidFill>
                <a:effectLst>
                  <a:reflection blurRad="6350" stA="53000" endA="300" endPos="35500" dir="5400000" sy="-90000" algn="bl" rotWithShape="0"/>
                </a:effectLst>
              </a:rPr>
              <a:t>TÌM HIỂU BÀI</a:t>
            </a:r>
            <a:endParaRPr lang="en-US" sz="9600" b="1" dirty="0">
              <a:ln w="0">
                <a:solidFill>
                  <a:schemeClr val="accent6">
                    <a:lumMod val="60000"/>
                    <a:lumOff val="40000"/>
                  </a:schemeClr>
                </a:solidFill>
              </a:ln>
              <a:solidFill>
                <a:schemeClr val="accent6">
                  <a:lumMod val="75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2753779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p:cNvPr>
          <p:cNvSpPr/>
          <p:nvPr/>
        </p:nvSpPr>
        <p:spPr>
          <a:xfrm>
            <a:off x="1277538" y="2318993"/>
            <a:ext cx="9636921" cy="1529266"/>
          </a:xfrm>
          <a:prstGeom prst="rect">
            <a:avLst/>
          </a:prstGeom>
          <a:noFill/>
          <a:ln>
            <a:noFill/>
          </a:ln>
        </p:spPr>
        <p:txBody>
          <a:bodyPr lIns="51435" tIns="25718" rIns="51435" bIns="25718">
            <a:spAutoFit/>
          </a:bodyPr>
          <a:lstStyle/>
          <a:p>
            <a:pPr algn="ctr">
              <a:defRPr/>
            </a:pPr>
            <a:r>
              <a:rPr lang="en-US" sz="9600" b="1" dirty="0" smtClean="0">
                <a:ln w="0">
                  <a:solidFill>
                    <a:schemeClr val="accent6">
                      <a:lumMod val="60000"/>
                      <a:lumOff val="40000"/>
                    </a:schemeClr>
                  </a:solidFill>
                </a:ln>
                <a:solidFill>
                  <a:schemeClr val="accent6">
                    <a:lumMod val="75000"/>
                  </a:schemeClr>
                </a:solidFill>
                <a:effectLst>
                  <a:reflection blurRad="6350" stA="53000" endA="300" endPos="35500" dir="5400000" sy="-90000" algn="bl" rotWithShape="0"/>
                </a:effectLst>
              </a:rPr>
              <a:t>KHỞI ĐỘNG</a:t>
            </a:r>
            <a:endParaRPr lang="en-US" sz="9600" b="1" dirty="0">
              <a:ln w="0">
                <a:solidFill>
                  <a:schemeClr val="accent6">
                    <a:lumMod val="60000"/>
                    <a:lumOff val="40000"/>
                  </a:schemeClr>
                </a:solidFill>
              </a:ln>
              <a:solidFill>
                <a:schemeClr val="accent6">
                  <a:lumMod val="75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3936672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575" y="5433753"/>
            <a:ext cx="3252209" cy="115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20"/>
          <p:cNvSpPr/>
          <p:nvPr/>
        </p:nvSpPr>
        <p:spPr>
          <a:xfrm>
            <a:off x="2063131" y="1130742"/>
            <a:ext cx="7588869" cy="567712"/>
          </a:xfrm>
          <a:prstGeom prst="roundRect">
            <a:avLst/>
          </a:prstGeom>
          <a:solidFill>
            <a:schemeClr val="accent3">
              <a:lumMod val="75000"/>
            </a:schemeClr>
          </a:solidFill>
          <a:ln>
            <a:no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err="1" smtClean="0">
                <a:solidFill>
                  <a:schemeClr val="bg1"/>
                </a:solidFill>
                <a:latin typeface="Times New Roman" pitchFamily="18" charset="0"/>
                <a:cs typeface="Times New Roman" pitchFamily="18" charset="0"/>
              </a:rPr>
              <a:t>Đọc</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đoạn</a:t>
            </a:r>
            <a:r>
              <a:rPr lang="en-US" sz="3600" b="1" dirty="0" smtClean="0">
                <a:solidFill>
                  <a:schemeClr val="bg1"/>
                </a:solidFill>
                <a:latin typeface="Times New Roman" pitchFamily="18" charset="0"/>
                <a:cs typeface="Times New Roman" pitchFamily="18" charset="0"/>
              </a:rPr>
              <a:t> 1 </a:t>
            </a:r>
            <a:r>
              <a:rPr lang="en-US" sz="3600" b="1" dirty="0" err="1" smtClean="0">
                <a:solidFill>
                  <a:schemeClr val="bg1"/>
                </a:solidFill>
                <a:latin typeface="Times New Roman" pitchFamily="18" charset="0"/>
                <a:cs typeface="Times New Roman" pitchFamily="18" charset="0"/>
              </a:rPr>
              <a:t>và</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trả</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lời</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câu</a:t>
            </a:r>
            <a:r>
              <a:rPr lang="en-US" sz="3600" b="1" dirty="0" smtClean="0">
                <a:solidFill>
                  <a:schemeClr val="bg1"/>
                </a:solidFill>
                <a:latin typeface="Times New Roman" pitchFamily="18" charset="0"/>
                <a:cs typeface="Times New Roman" pitchFamily="18" charset="0"/>
              </a:rPr>
              <a:t> </a:t>
            </a:r>
            <a:r>
              <a:rPr lang="en-US" sz="3600" b="1" dirty="0" err="1" smtClean="0">
                <a:solidFill>
                  <a:schemeClr val="bg1"/>
                </a:solidFill>
                <a:latin typeface="Times New Roman" pitchFamily="18" charset="0"/>
                <a:cs typeface="Times New Roman" pitchFamily="18" charset="0"/>
              </a:rPr>
              <a:t>hỏi</a:t>
            </a:r>
            <a:endParaRPr lang="en-US" sz="3600" b="1" dirty="0">
              <a:solidFill>
                <a:schemeClr val="bg1"/>
              </a:solidFill>
              <a:latin typeface="Times New Roman" pitchFamily="18" charset="0"/>
              <a:cs typeface="Times New Roman" pitchFamily="18" charset="0"/>
            </a:endParaRPr>
          </a:p>
        </p:txBody>
      </p:sp>
      <p:grpSp>
        <p:nvGrpSpPr>
          <p:cNvPr id="22" name="Group 21"/>
          <p:cNvGrpSpPr/>
          <p:nvPr/>
        </p:nvGrpSpPr>
        <p:grpSpPr>
          <a:xfrm>
            <a:off x="421952" y="1833391"/>
            <a:ext cx="5150469" cy="3713603"/>
            <a:chOff x="635000" y="-2057400"/>
            <a:chExt cx="4635500" cy="3924300"/>
          </a:xfrm>
        </p:grpSpPr>
        <p:pic>
          <p:nvPicPr>
            <p:cNvPr id="23" name="Picture 4" descr="Tập đọc: Chuỗi ngọc lam"/>
            <p:cNvPicPr>
              <a:picLocks noChangeAspect="1" noChangeArrowheads="1"/>
            </p:cNvPicPr>
            <p:nvPr/>
          </p:nvPicPr>
          <p:blipFill rotWithShape="1">
            <a:blip r:embed="rId5">
              <a:extLst>
                <a:ext uri="{28A0092B-C50C-407E-A947-70E740481C1C}">
                  <a14:useLocalDpi xmlns:a14="http://schemas.microsoft.com/office/drawing/2010/main" val="0"/>
                </a:ext>
              </a:extLst>
            </a:blip>
            <a:srcRect l="6403" t="29293" r="36939" b="35960"/>
            <a:stretch/>
          </p:blipFill>
          <p:spPr bwMode="auto">
            <a:xfrm>
              <a:off x="635000" y="-2057400"/>
              <a:ext cx="4241800" cy="38227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886200" y="1562100"/>
              <a:ext cx="13843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p:nvPicPr>
        <p:blipFill>
          <a:blip r:embed="rId6"/>
          <a:stretch>
            <a:fillRect/>
          </a:stretch>
        </p:blipFill>
        <p:spPr>
          <a:xfrm>
            <a:off x="5572421" y="1961005"/>
            <a:ext cx="6619579" cy="4685771"/>
          </a:xfrm>
          <a:prstGeom prst="rect">
            <a:avLst/>
          </a:prstGeom>
        </p:spPr>
      </p:pic>
    </p:spTree>
    <p:extLst>
      <p:ext uri="{BB962C8B-B14F-4D97-AF65-F5344CB8AC3E}">
        <p14:creationId xmlns:p14="http://schemas.microsoft.com/office/powerpoint/2010/main" val="3580640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sp>
        <p:nvSpPr>
          <p:cNvPr id="22" name="Cloud Callout 21"/>
          <p:cNvSpPr/>
          <p:nvPr/>
        </p:nvSpPr>
        <p:spPr>
          <a:xfrm>
            <a:off x="2162175" y="1278215"/>
            <a:ext cx="9686925" cy="1418416"/>
          </a:xfrm>
          <a:prstGeom prst="cloudCallout">
            <a:avLst>
              <a:gd name="adj1" fmla="val -40268"/>
              <a:gd name="adj2" fmla="val 61346"/>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en-US" sz="3200" b="1" dirty="0" smtClean="0">
                <a:solidFill>
                  <a:schemeClr val="bg1"/>
                </a:solidFill>
                <a:latin typeface="Times New Roman" pitchFamily="18" charset="0"/>
                <a:ea typeface="Tahoma" pitchFamily="34" charset="0"/>
                <a:cs typeface="Times New Roman" pitchFamily="18" charset="0"/>
              </a:rPr>
              <a:t>1.Cô </a:t>
            </a:r>
            <a:r>
              <a:rPr lang="en-US" sz="3200" b="1" dirty="0">
                <a:solidFill>
                  <a:schemeClr val="bg1"/>
                </a:solidFill>
                <a:latin typeface="Times New Roman" pitchFamily="18" charset="0"/>
                <a:ea typeface="Tahoma" pitchFamily="34" charset="0"/>
                <a:cs typeface="Times New Roman" pitchFamily="18" charset="0"/>
              </a:rPr>
              <a:t>bé mua chuỗi ngọc để </a:t>
            </a:r>
            <a:r>
              <a:rPr lang="en-US" sz="3200" b="1" dirty="0" smtClean="0">
                <a:solidFill>
                  <a:schemeClr val="bg1"/>
                </a:solidFill>
                <a:latin typeface="Times New Roman" pitchFamily="18" charset="0"/>
                <a:ea typeface="Tahoma" pitchFamily="34" charset="0"/>
                <a:cs typeface="Times New Roman" pitchFamily="18" charset="0"/>
              </a:rPr>
              <a:t>tặng ai? </a:t>
            </a:r>
            <a:endParaRPr lang="en-US" sz="3200" b="1" dirty="0">
              <a:solidFill>
                <a:schemeClr val="bg1"/>
              </a:solidFill>
              <a:latin typeface="Times New Roman" pitchFamily="18" charset="0"/>
              <a:ea typeface="Tahoma" pitchFamily="34" charset="0"/>
              <a:cs typeface="Times New Roman" pitchFamily="18" charset="0"/>
            </a:endParaRPr>
          </a:p>
        </p:txBody>
      </p:sp>
      <p:sp>
        <p:nvSpPr>
          <p:cNvPr id="23" name="Rounded Rectangle 22"/>
          <p:cNvSpPr/>
          <p:nvPr/>
        </p:nvSpPr>
        <p:spPr>
          <a:xfrm>
            <a:off x="1478320" y="3945217"/>
            <a:ext cx="8992472" cy="173975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spcBef>
                <a:spcPct val="50000"/>
              </a:spcBef>
            </a:pPr>
            <a:r>
              <a:rPr lang="en-US" sz="3200" b="1" dirty="0" err="1">
                <a:solidFill>
                  <a:srgbClr val="002060"/>
                </a:solidFill>
                <a:latin typeface="Times New Roman" pitchFamily="18" charset="0"/>
                <a:ea typeface="Tahoma" pitchFamily="34" charset="0"/>
                <a:cs typeface="Times New Roman" pitchFamily="18" charset="0"/>
              </a:rPr>
              <a:t>Cô</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bé</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mua</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chuỗi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ngọc</a:t>
            </a:r>
            <a:r>
              <a:rPr lang="en-US" sz="3200" b="1" dirty="0">
                <a:solidFill>
                  <a:srgbClr val="002060"/>
                </a:solidFill>
                <a:latin typeface="Times New Roman" pitchFamily="18" charset="0"/>
                <a:ea typeface="Tahoma" pitchFamily="34" charset="0"/>
                <a:cs typeface="Times New Roman" pitchFamily="18" charset="0"/>
              </a:rPr>
              <a:t> lam </a:t>
            </a:r>
            <a:r>
              <a:rPr lang="en-US" sz="3200" b="1" dirty="0" err="1">
                <a:solidFill>
                  <a:srgbClr val="002060"/>
                </a:solidFill>
                <a:latin typeface="Times New Roman" pitchFamily="18" charset="0"/>
                <a:ea typeface="Tahoma" pitchFamily="34" charset="0"/>
                <a:cs typeface="Times New Roman" pitchFamily="18" charset="0"/>
              </a:rPr>
              <a:t>để</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tặng</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chị</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nhân</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ngày</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lễ</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Nô</a:t>
            </a:r>
            <a:r>
              <a:rPr lang="en-US" sz="3200" b="1" dirty="0">
                <a:solidFill>
                  <a:srgbClr val="002060"/>
                </a:solidFill>
                <a:latin typeface="Times New Roman" pitchFamily="18" charset="0"/>
                <a:ea typeface="Tahoma" pitchFamily="34" charset="0"/>
                <a:cs typeface="Times New Roman" pitchFamily="18" charset="0"/>
              </a:rPr>
              <a:t>-en. Đó là người chị đã thay mẹ nuôi cô từ khi mẹ cô </a:t>
            </a:r>
            <a:r>
              <a:rPr lang="en-US" sz="3200" b="1" dirty="0" smtClean="0">
                <a:solidFill>
                  <a:srgbClr val="002060"/>
                </a:solidFill>
                <a:latin typeface="Times New Roman" pitchFamily="18" charset="0"/>
                <a:ea typeface="Tahoma" pitchFamily="34" charset="0"/>
                <a:cs typeface="Times New Roman" pitchFamily="18" charset="0"/>
              </a:rPr>
              <a:t>mất.</a:t>
            </a:r>
            <a:endParaRPr lang="en-US" sz="3200" b="1" dirty="0">
              <a:solidFill>
                <a:srgbClr val="002060"/>
              </a:solidFill>
              <a:latin typeface="Times New Roman" pitchFamily="18" charset="0"/>
              <a:ea typeface="Tahoma" pitchFamily="34" charset="0"/>
              <a:cs typeface="Times New Roman" pitchFamily="18" charset="0"/>
            </a:endParaRPr>
          </a:p>
        </p:txBody>
      </p:sp>
      <p:sp>
        <p:nvSpPr>
          <p:cNvPr id="24" name="Curved Right Arrow 23"/>
          <p:cNvSpPr/>
          <p:nvPr/>
        </p:nvSpPr>
        <p:spPr>
          <a:xfrm>
            <a:off x="222992" y="2133600"/>
            <a:ext cx="1402608" cy="2083298"/>
          </a:xfrm>
          <a:prstGeom prst="curv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3200">
              <a:solidFill>
                <a:schemeClr val="tx1"/>
              </a:solidFill>
            </a:endParaRPr>
          </a:p>
        </p:txBody>
      </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8700" y="5291774"/>
            <a:ext cx="3292475" cy="135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75697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1117607" y="3949700"/>
            <a:ext cx="9872631" cy="217319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lvl="0">
              <a:spcBef>
                <a:spcPct val="50000"/>
              </a:spcBef>
            </a:pPr>
            <a:endParaRPr lang="en-US" sz="3200" b="1" dirty="0">
              <a:solidFill>
                <a:srgbClr val="002060"/>
              </a:solidFill>
              <a:latin typeface="Times New Roman" pitchFamily="18" charset="0"/>
              <a:ea typeface="Tahoma" pitchFamily="34" charset="0"/>
              <a:cs typeface="Times New Roman" pitchFamily="18" charset="0"/>
            </a:endParaRPr>
          </a:p>
          <a:p>
            <a:pPr lvl="0">
              <a:spcBef>
                <a:spcPct val="50000"/>
              </a:spcBef>
            </a:pP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Cô</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bé</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không</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có</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đủ</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tiền</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để</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mua</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chuỗi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ngọc</a:t>
            </a:r>
            <a:r>
              <a:rPr lang="en-US" sz="3200" b="1" dirty="0">
                <a:solidFill>
                  <a:srgbClr val="002060"/>
                </a:solidFill>
                <a:latin typeface="Times New Roman" pitchFamily="18" charset="0"/>
                <a:ea typeface="Tahoma" pitchFamily="34" charset="0"/>
                <a:cs typeface="Times New Roman" pitchFamily="18" charset="0"/>
              </a:rPr>
              <a:t>.</a:t>
            </a:r>
          </a:p>
          <a:p>
            <a:pPr>
              <a:spcBef>
                <a:spcPct val="50000"/>
              </a:spcBef>
            </a:pP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Cô</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bé</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mở</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khăn</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tay</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đổ</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trên</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bàn</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một</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nắm</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xu</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và</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nói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đó</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là</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số</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tiền</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cô</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đã</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đập</a:t>
            </a:r>
            <a:r>
              <a:rPr lang="en-US" sz="3200" b="1" dirty="0">
                <a:solidFill>
                  <a:srgbClr val="002060"/>
                </a:solidFill>
                <a:latin typeface="Times New Roman" pitchFamily="18" charset="0"/>
                <a:ea typeface="Tahoma" pitchFamily="34" charset="0"/>
                <a:cs typeface="Times New Roman" pitchFamily="18" charset="0"/>
              </a:rPr>
              <a:t> con </a:t>
            </a:r>
            <a:r>
              <a:rPr lang="en-US" sz="3200" b="1" dirty="0" err="1">
                <a:solidFill>
                  <a:srgbClr val="002060"/>
                </a:solidFill>
                <a:latin typeface="Times New Roman" pitchFamily="18" charset="0"/>
                <a:ea typeface="Tahoma" pitchFamily="34" charset="0"/>
                <a:cs typeface="Times New Roman" pitchFamily="18" charset="0"/>
              </a:rPr>
              <a:t>lợn</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đất</a:t>
            </a:r>
            <a:r>
              <a:rPr lang="en-US" sz="3200" b="1" dirty="0">
                <a:solidFill>
                  <a:srgbClr val="002060"/>
                </a:solidFill>
                <a:latin typeface="Times New Roman" pitchFamily="18" charset="0"/>
                <a:ea typeface="Tahoma" pitchFamily="34" charset="0"/>
                <a:cs typeface="Times New Roman" pitchFamily="18" charset="0"/>
              </a:rPr>
              <a:t>. </a:t>
            </a:r>
          </a:p>
          <a:p>
            <a:pPr lvl="0">
              <a:spcBef>
                <a:spcPct val="50000"/>
              </a:spcBef>
            </a:pPr>
            <a:endParaRPr lang="en-US" sz="3200" b="1" dirty="0">
              <a:solidFill>
                <a:srgbClr val="002060"/>
              </a:solidFill>
              <a:latin typeface="Times New Roman" pitchFamily="18" charset="0"/>
              <a:ea typeface="Tahoma" pitchFamily="34" charset="0"/>
              <a:cs typeface="Times New Roman" pitchFamily="18" charset="0"/>
            </a:endParaRPr>
          </a:p>
        </p:txBody>
      </p:sp>
      <p:sp>
        <p:nvSpPr>
          <p:cNvPr id="13" name="Curved Right Arrow 12"/>
          <p:cNvSpPr/>
          <p:nvPr/>
        </p:nvSpPr>
        <p:spPr>
          <a:xfrm>
            <a:off x="205846" y="2504169"/>
            <a:ext cx="911761" cy="3176649"/>
          </a:xfrm>
          <a:prstGeom prst="curv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3600">
              <a:solidFill>
                <a:schemeClr val="tx1"/>
              </a:solidFill>
            </a:endParaRPr>
          </a:p>
        </p:txBody>
      </p:sp>
      <p:sp>
        <p:nvSpPr>
          <p:cNvPr id="14" name="Horizontal Scroll 13"/>
          <p:cNvSpPr/>
          <p:nvPr/>
        </p:nvSpPr>
        <p:spPr>
          <a:xfrm>
            <a:off x="1493340" y="1270095"/>
            <a:ext cx="9747624" cy="2120900"/>
          </a:xfrm>
          <a:prstGeom prst="horizontalScroll">
            <a:avLst/>
          </a:prstGeom>
          <a:solidFill>
            <a:schemeClr val="accent3">
              <a:lumMod val="75000"/>
            </a:schemeClr>
          </a:solidFill>
          <a:ln>
            <a:solidFill>
              <a:srgbClr val="92D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spcBef>
                <a:spcPct val="50000"/>
              </a:spcBef>
            </a:pP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Em</a:t>
            </a: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có</a:t>
            </a: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đủ</a:t>
            </a: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tiền</a:t>
            </a: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mua</a:t>
            </a: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chuỗi</a:t>
            </a: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ngọc</a:t>
            </a: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không</a:t>
            </a:r>
            <a:r>
              <a:rPr lang="en-US" sz="3200" b="1" dirty="0">
                <a:solidFill>
                  <a:schemeClr val="bg1"/>
                </a:solidFill>
                <a:latin typeface="Times New Roman" pitchFamily="18" charset="0"/>
                <a:ea typeface="Tahoma" pitchFamily="34" charset="0"/>
                <a:cs typeface="Times New Roman" pitchFamily="18" charset="0"/>
              </a:rPr>
              <a:t> ? </a:t>
            </a:r>
          </a:p>
          <a:p>
            <a:pPr lvl="0">
              <a:spcBef>
                <a:spcPct val="50000"/>
              </a:spcBef>
            </a:pPr>
            <a:r>
              <a:rPr lang="en-US" sz="3200" b="1" dirty="0">
                <a:solidFill>
                  <a:schemeClr val="bg1"/>
                </a:solidFill>
                <a:latin typeface="Times New Roman" pitchFamily="18" charset="0"/>
                <a:ea typeface="Tahoma" pitchFamily="34" charset="0"/>
                <a:cs typeface="Times New Roman" pitchFamily="18" charset="0"/>
              </a:rPr>
              <a:t>- Chi </a:t>
            </a:r>
            <a:r>
              <a:rPr lang="en-US" sz="3200" b="1" dirty="0" err="1">
                <a:solidFill>
                  <a:schemeClr val="bg1"/>
                </a:solidFill>
                <a:latin typeface="Times New Roman" pitchFamily="18" charset="0"/>
                <a:ea typeface="Tahoma" pitchFamily="34" charset="0"/>
                <a:cs typeface="Times New Roman" pitchFamily="18" charset="0"/>
              </a:rPr>
              <a:t>tiết</a:t>
            </a: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nào</a:t>
            </a: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cho</a:t>
            </a: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em</a:t>
            </a: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biết</a:t>
            </a: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điều</a:t>
            </a:r>
            <a:r>
              <a:rPr lang="en-US" sz="3200" b="1" dirty="0">
                <a:solidFill>
                  <a:schemeClr val="bg1"/>
                </a:solidFill>
                <a:latin typeface="Times New Roman" pitchFamily="18" charset="0"/>
                <a:ea typeface="Tahoma" pitchFamily="34" charset="0"/>
                <a:cs typeface="Times New Roman" pitchFamily="18" charset="0"/>
              </a:rPr>
              <a:t> </a:t>
            </a:r>
            <a:r>
              <a:rPr lang="en-US" sz="3200" b="1" dirty="0" err="1">
                <a:solidFill>
                  <a:schemeClr val="bg1"/>
                </a:solidFill>
                <a:latin typeface="Times New Roman" pitchFamily="18" charset="0"/>
                <a:ea typeface="Tahoma" pitchFamily="34" charset="0"/>
                <a:cs typeface="Times New Roman" pitchFamily="18" charset="0"/>
              </a:rPr>
              <a:t>đó</a:t>
            </a:r>
            <a:r>
              <a:rPr lang="en-US" sz="3200" b="1" dirty="0">
                <a:solidFill>
                  <a:schemeClr val="bg1"/>
                </a:solidFill>
                <a:latin typeface="Times New Roman" pitchFamily="18" charset="0"/>
                <a:ea typeface="Tahoma" pitchFamily="34" charset="0"/>
                <a:cs typeface="Times New Roman" pitchFamily="18" charset="0"/>
              </a:rPr>
              <a:t> ?</a:t>
            </a:r>
            <a:endParaRPr lang="en-US" sz="3200" b="1" dirty="0">
              <a:solidFill>
                <a:schemeClr val="bg1"/>
              </a:solidFill>
              <a:latin typeface="Tahoma" pitchFamily="34" charset="0"/>
              <a:ea typeface="Tahoma" pitchFamily="34" charset="0"/>
              <a:cs typeface="Tahoma" pitchFamily="34" charset="0"/>
            </a:endParaRPr>
          </a:p>
        </p:txBody>
      </p:sp>
      <p:pic>
        <p:nvPicPr>
          <p:cNvPr id="1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46985" y="5731618"/>
            <a:ext cx="2344990" cy="9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662245"/>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sp>
        <p:nvSpPr>
          <p:cNvPr id="12" name="Cloud Callout 11"/>
          <p:cNvSpPr/>
          <p:nvPr/>
        </p:nvSpPr>
        <p:spPr>
          <a:xfrm>
            <a:off x="1493339" y="1370172"/>
            <a:ext cx="10447835" cy="1354137"/>
          </a:xfrm>
          <a:prstGeom prst="cloudCallout">
            <a:avLst>
              <a:gd name="adj1" fmla="val -40268"/>
              <a:gd name="adj2" fmla="val 61346"/>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en-US" sz="3200" b="1" dirty="0">
                <a:solidFill>
                  <a:schemeClr val="bg1"/>
                </a:solidFill>
                <a:latin typeface="Times New Roman" pitchFamily="18" charset="0"/>
                <a:ea typeface="Tahoma" pitchFamily="34" charset="0"/>
                <a:cs typeface="Times New Roman" pitchFamily="18" charset="0"/>
              </a:rPr>
              <a:t>Thái độ của Pi – e lúc đó </a:t>
            </a:r>
            <a:r>
              <a:rPr lang="en-US" sz="3200" b="1" dirty="0" smtClean="0">
                <a:solidFill>
                  <a:schemeClr val="bg1"/>
                </a:solidFill>
                <a:latin typeface="Times New Roman" pitchFamily="18" charset="0"/>
                <a:ea typeface="Tahoma" pitchFamily="34" charset="0"/>
                <a:cs typeface="Times New Roman" pitchFamily="18" charset="0"/>
              </a:rPr>
              <a:t>thế nào?</a:t>
            </a:r>
            <a:endParaRPr lang="en-US" sz="3200" b="1" dirty="0">
              <a:solidFill>
                <a:schemeClr val="bg1"/>
              </a:solidFill>
              <a:latin typeface="Times New Roman" pitchFamily="18" charset="0"/>
              <a:ea typeface="Tahoma" pitchFamily="34" charset="0"/>
              <a:cs typeface="Times New Roman" pitchFamily="18" charset="0"/>
            </a:endParaRPr>
          </a:p>
        </p:txBody>
      </p:sp>
      <p:sp>
        <p:nvSpPr>
          <p:cNvPr id="13" name="Rounded Rectangle 12"/>
          <p:cNvSpPr/>
          <p:nvPr/>
        </p:nvSpPr>
        <p:spPr>
          <a:xfrm>
            <a:off x="1493340" y="3580131"/>
            <a:ext cx="9025455" cy="2387600"/>
          </a:xfrm>
          <a:prstGeom prst="roundRect">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nSpc>
                <a:spcPct val="150000"/>
              </a:lnSpc>
              <a:spcBef>
                <a:spcPct val="50000"/>
              </a:spcBef>
            </a:pPr>
            <a:r>
              <a:rPr lang="en-US" sz="3200" b="1" dirty="0" err="1">
                <a:solidFill>
                  <a:srgbClr val="002060"/>
                </a:solidFill>
                <a:latin typeface="Times New Roman" pitchFamily="18" charset="0"/>
                <a:ea typeface="Tahoma" pitchFamily="34" charset="0"/>
                <a:cs typeface="Times New Roman" pitchFamily="18" charset="0"/>
              </a:rPr>
              <a:t>Chú</a:t>
            </a:r>
            <a:r>
              <a:rPr lang="en-US" sz="3200" b="1" dirty="0">
                <a:solidFill>
                  <a:srgbClr val="002060"/>
                </a:solidFill>
                <a:latin typeface="Times New Roman" pitchFamily="18" charset="0"/>
                <a:ea typeface="Tahoma" pitchFamily="34" charset="0"/>
                <a:cs typeface="Times New Roman" pitchFamily="18" charset="0"/>
              </a:rPr>
              <a:t> Pi-e </a:t>
            </a:r>
            <a:r>
              <a:rPr lang="en-US" sz="3200" b="1" dirty="0" err="1">
                <a:solidFill>
                  <a:srgbClr val="002060"/>
                </a:solidFill>
                <a:latin typeface="Times New Roman" pitchFamily="18" charset="0"/>
                <a:ea typeface="Tahoma" pitchFamily="34" charset="0"/>
                <a:cs typeface="Times New Roman" pitchFamily="18" charset="0"/>
              </a:rPr>
              <a:t>trầm</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ngâm</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nhìn</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cô</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bé</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rồi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lúi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húi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gỡ</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mảnh</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giấy</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ghi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giá</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tiền</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trên</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chuỗi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ngọc</a:t>
            </a:r>
            <a:r>
              <a:rPr lang="en-US" sz="3200" b="1" dirty="0">
                <a:solidFill>
                  <a:srgbClr val="002060"/>
                </a:solidFill>
                <a:latin typeface="Times New Roman" pitchFamily="18" charset="0"/>
                <a:ea typeface="Tahoma" pitchFamily="34" charset="0"/>
                <a:cs typeface="Times New Roman" pitchFamily="18" charset="0"/>
              </a:rPr>
              <a:t> lam.</a:t>
            </a:r>
          </a:p>
        </p:txBody>
      </p:sp>
      <p:sp>
        <p:nvSpPr>
          <p:cNvPr id="14" name="Curved Right Arrow 13"/>
          <p:cNvSpPr/>
          <p:nvPr/>
        </p:nvSpPr>
        <p:spPr>
          <a:xfrm>
            <a:off x="304800" y="2209800"/>
            <a:ext cx="1117600" cy="3351811"/>
          </a:xfrm>
          <a:prstGeom prst="curv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3600">
              <a:solidFill>
                <a:schemeClr val="tx1"/>
              </a:solidFill>
            </a:endParaRPr>
          </a:p>
        </p:txBody>
      </p:sp>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8699" y="5420839"/>
            <a:ext cx="3292475" cy="135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1153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8575" y="5433753"/>
            <a:ext cx="3252209" cy="115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20"/>
          <p:cNvSpPr/>
          <p:nvPr/>
        </p:nvSpPr>
        <p:spPr>
          <a:xfrm>
            <a:off x="2063131" y="1130742"/>
            <a:ext cx="9062069" cy="567712"/>
          </a:xfrm>
          <a:prstGeom prst="roundRect">
            <a:avLst/>
          </a:prstGeom>
          <a:solidFill>
            <a:schemeClr val="accent3">
              <a:lumMod val="75000"/>
            </a:schemeClr>
          </a:solidFill>
          <a:ln>
            <a:no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i="1" dirty="0" smtClean="0"/>
              <a:t>Ý 1:</a:t>
            </a:r>
            <a:r>
              <a:rPr lang="vi-VN" sz="3600" b="1" i="1" dirty="0" smtClean="0"/>
              <a:t>Cuộc </a:t>
            </a:r>
            <a:r>
              <a:rPr lang="vi-VN" sz="3600" b="1" i="1" dirty="0"/>
              <a:t>đối thoại giữa Pi-e và cô bé.</a:t>
            </a:r>
            <a:endParaRPr lang="en-US" sz="3600" b="1" dirty="0">
              <a:solidFill>
                <a:schemeClr val="bg1"/>
              </a:solidFill>
              <a:latin typeface="Times New Roman" pitchFamily="18" charset="0"/>
              <a:cs typeface="Times New Roman" pitchFamily="18" charset="0"/>
            </a:endParaRPr>
          </a:p>
        </p:txBody>
      </p:sp>
      <p:grpSp>
        <p:nvGrpSpPr>
          <p:cNvPr id="22" name="Group 21"/>
          <p:cNvGrpSpPr/>
          <p:nvPr/>
        </p:nvGrpSpPr>
        <p:grpSpPr>
          <a:xfrm>
            <a:off x="421952" y="1833391"/>
            <a:ext cx="5150469" cy="3713603"/>
            <a:chOff x="635000" y="-2057400"/>
            <a:chExt cx="4635500" cy="3924300"/>
          </a:xfrm>
        </p:grpSpPr>
        <p:pic>
          <p:nvPicPr>
            <p:cNvPr id="23" name="Picture 4" descr="Tập đọc: Chuỗi ngọc lam"/>
            <p:cNvPicPr>
              <a:picLocks noChangeAspect="1" noChangeArrowheads="1"/>
            </p:cNvPicPr>
            <p:nvPr/>
          </p:nvPicPr>
          <p:blipFill rotWithShape="1">
            <a:blip r:embed="rId5">
              <a:extLst>
                <a:ext uri="{28A0092B-C50C-407E-A947-70E740481C1C}">
                  <a14:useLocalDpi xmlns:a14="http://schemas.microsoft.com/office/drawing/2010/main" val="0"/>
                </a:ext>
              </a:extLst>
            </a:blip>
            <a:srcRect l="6403" t="29293" r="36939" b="35960"/>
            <a:stretch/>
          </p:blipFill>
          <p:spPr bwMode="auto">
            <a:xfrm>
              <a:off x="635000" y="-2057400"/>
              <a:ext cx="4241800" cy="38227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886200" y="1562100"/>
              <a:ext cx="13843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p:cNvPicPr>
            <a:picLocks noChangeAspect="1"/>
          </p:cNvPicPr>
          <p:nvPr/>
        </p:nvPicPr>
        <p:blipFill>
          <a:blip r:embed="rId6"/>
          <a:stretch>
            <a:fillRect/>
          </a:stretch>
        </p:blipFill>
        <p:spPr>
          <a:xfrm>
            <a:off x="5572421" y="1961005"/>
            <a:ext cx="6619579" cy="4685771"/>
          </a:xfrm>
          <a:prstGeom prst="rect">
            <a:avLst/>
          </a:prstGeom>
        </p:spPr>
      </p:pic>
    </p:spTree>
    <p:extLst>
      <p:ext uri="{BB962C8B-B14F-4D97-AF65-F5344CB8AC3E}">
        <p14:creationId xmlns:p14="http://schemas.microsoft.com/office/powerpoint/2010/main" val="27176223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861" y="5235422"/>
            <a:ext cx="3292475" cy="135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4897801" y="5372187"/>
            <a:ext cx="6215560" cy="1384213"/>
          </a:xfrm>
          <a:prstGeom prst="rect">
            <a:avLst/>
          </a:prstGeom>
        </p:spPr>
      </p:pic>
      <p:pic>
        <p:nvPicPr>
          <p:cNvPr id="13" name="Picture 12"/>
          <p:cNvPicPr>
            <a:picLocks noChangeAspect="1"/>
          </p:cNvPicPr>
          <p:nvPr/>
        </p:nvPicPr>
        <p:blipFill>
          <a:blip r:embed="rId6"/>
          <a:stretch>
            <a:fillRect/>
          </a:stretch>
        </p:blipFill>
        <p:spPr>
          <a:xfrm>
            <a:off x="4960558" y="1025766"/>
            <a:ext cx="5803702" cy="4346421"/>
          </a:xfrm>
          <a:prstGeom prst="rect">
            <a:avLst/>
          </a:prstGeom>
        </p:spPr>
      </p:pic>
      <p:sp>
        <p:nvSpPr>
          <p:cNvPr id="14" name="Rounded Rectangle 13"/>
          <p:cNvSpPr/>
          <p:nvPr/>
        </p:nvSpPr>
        <p:spPr>
          <a:xfrm>
            <a:off x="779861" y="1706391"/>
            <a:ext cx="3456227" cy="1929958"/>
          </a:xfrm>
          <a:prstGeom prst="roundRect">
            <a:avLst/>
          </a:prstGeom>
          <a:solidFill>
            <a:schemeClr val="accent4">
              <a:lumMod val="75000"/>
            </a:schemeClr>
          </a:solidFill>
          <a:ln>
            <a:solidFill>
              <a:schemeClr val="accent4">
                <a:lumMod val="60000"/>
                <a:lumOff val="40000"/>
              </a:schemeClr>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smtClean="0">
                <a:solidFill>
                  <a:schemeClr val="bg1"/>
                </a:solidFill>
                <a:latin typeface="Times New Roman" pitchFamily="18" charset="0"/>
                <a:cs typeface="Times New Roman" pitchFamily="18" charset="0"/>
              </a:rPr>
              <a:t>Đọc đoạn 2 và trả lời câu hỏi</a:t>
            </a:r>
            <a:endParaRPr lang="en-US" sz="36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54936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1776083" y="1250949"/>
            <a:ext cx="9349117" cy="1374460"/>
          </a:xfrm>
          <a:prstGeom prst="cloudCallout">
            <a:avLst>
              <a:gd name="adj1" fmla="val -40268"/>
              <a:gd name="adj2" fmla="val 61346"/>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en-US" sz="3200" b="1" dirty="0">
              <a:solidFill>
                <a:srgbClr val="7030A0"/>
              </a:solidFill>
              <a:latin typeface="Times New Roman" pitchFamily="18" charset="0"/>
              <a:ea typeface="Tahoma" pitchFamily="34" charset="0"/>
              <a:cs typeface="Times New Roman" pitchFamily="18" charset="0"/>
            </a:endParaRPr>
          </a:p>
          <a:p>
            <a:pPr algn="just"/>
            <a:r>
              <a:rPr lang="en-US" sz="3200" b="1" dirty="0" smtClean="0">
                <a:solidFill>
                  <a:srgbClr val="7030A0"/>
                </a:solidFill>
                <a:latin typeface="Times New Roman" pitchFamily="18" charset="0"/>
                <a:ea typeface="Tahoma" pitchFamily="34" charset="0"/>
                <a:cs typeface="Times New Roman" pitchFamily="18" charset="0"/>
              </a:rPr>
              <a:t>2. Chị </a:t>
            </a:r>
            <a:r>
              <a:rPr lang="en-US" sz="3200" b="1" dirty="0">
                <a:solidFill>
                  <a:srgbClr val="7030A0"/>
                </a:solidFill>
                <a:latin typeface="Times New Roman" pitchFamily="18" charset="0"/>
                <a:ea typeface="Tahoma" pitchFamily="34" charset="0"/>
                <a:cs typeface="Times New Roman" pitchFamily="18" charset="0"/>
              </a:rPr>
              <a:t>của cô bé tìm gặp Pi-e làm gì?  </a:t>
            </a:r>
          </a:p>
          <a:p>
            <a:pPr algn="just"/>
            <a:endParaRPr lang="en-US" sz="3200" b="1" dirty="0">
              <a:solidFill>
                <a:srgbClr val="7030A0"/>
              </a:solidFill>
              <a:latin typeface="Times New Roman" pitchFamily="18" charset="0"/>
              <a:ea typeface="Tahoma" pitchFamily="34" charset="0"/>
              <a:cs typeface="Times New Roman" pitchFamily="18" charset="0"/>
            </a:endParaRPr>
          </a:p>
        </p:txBody>
      </p:sp>
      <p:sp>
        <p:nvSpPr>
          <p:cNvPr id="16" name="Rounded Rectangle 15"/>
          <p:cNvSpPr/>
          <p:nvPr/>
        </p:nvSpPr>
        <p:spPr>
          <a:xfrm>
            <a:off x="1217283" y="3038158"/>
            <a:ext cx="9653917" cy="292957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spcBef>
                <a:spcPct val="50000"/>
              </a:spcBef>
            </a:pPr>
            <a:r>
              <a:rPr lang="en-US" sz="3200" b="1" dirty="0" err="1">
                <a:solidFill>
                  <a:srgbClr val="002060"/>
                </a:solidFill>
                <a:latin typeface="Times New Roman" pitchFamily="18" charset="0"/>
                <a:ea typeface="Tahoma" pitchFamily="34" charset="0"/>
                <a:cs typeface="Times New Roman" pitchFamily="18" charset="0"/>
              </a:rPr>
              <a:t>Cô</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tìm</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chú</a:t>
            </a:r>
            <a:r>
              <a:rPr lang="en-US" sz="3200" b="1" dirty="0">
                <a:solidFill>
                  <a:srgbClr val="002060"/>
                </a:solidFill>
                <a:latin typeface="Times New Roman" pitchFamily="18" charset="0"/>
                <a:ea typeface="Tahoma" pitchFamily="34" charset="0"/>
                <a:cs typeface="Times New Roman" pitchFamily="18" charset="0"/>
              </a:rPr>
              <a:t> Pi-e </a:t>
            </a:r>
            <a:r>
              <a:rPr lang="en-US" sz="3200" b="1" dirty="0" err="1">
                <a:solidFill>
                  <a:srgbClr val="002060"/>
                </a:solidFill>
                <a:latin typeface="Times New Roman" pitchFamily="18" charset="0"/>
                <a:ea typeface="Tahoma" pitchFamily="34" charset="0"/>
                <a:cs typeface="Times New Roman" pitchFamily="18" charset="0"/>
              </a:rPr>
              <a:t>để</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hỏi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xem</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cô</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bé</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mua</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chuỗi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ngọc</a:t>
            </a:r>
            <a:r>
              <a:rPr lang="en-US" sz="3200" b="1" dirty="0">
                <a:solidFill>
                  <a:srgbClr val="002060"/>
                </a:solidFill>
                <a:latin typeface="Times New Roman" pitchFamily="18" charset="0"/>
                <a:ea typeface="Tahoma" pitchFamily="34" charset="0"/>
                <a:cs typeface="Times New Roman" pitchFamily="18" charset="0"/>
              </a:rPr>
              <a:t> lam ở </a:t>
            </a:r>
            <a:r>
              <a:rPr lang="en-US" sz="3200" b="1" dirty="0" err="1">
                <a:solidFill>
                  <a:srgbClr val="002060"/>
                </a:solidFill>
                <a:latin typeface="Times New Roman" pitchFamily="18" charset="0"/>
                <a:ea typeface="Tahoma" pitchFamily="34" charset="0"/>
                <a:cs typeface="Times New Roman" pitchFamily="18" charset="0"/>
              </a:rPr>
              <a:t>cửa</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hàng</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đây</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không</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Chuỗi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ngọc</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có</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phải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là</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chuỗi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ngọc</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thật</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không</a:t>
            </a:r>
            <a:r>
              <a:rPr lang="en-US" sz="3200" b="1" dirty="0">
                <a:solidFill>
                  <a:srgbClr val="002060"/>
                </a:solidFill>
                <a:latin typeface="Times New Roman" pitchFamily="18" charset="0"/>
                <a:ea typeface="Tahoma" pitchFamily="34" charset="0"/>
                <a:cs typeface="Times New Roman" pitchFamily="18" charset="0"/>
              </a:rPr>
              <a:t> ? Pi-e </a:t>
            </a:r>
            <a:r>
              <a:rPr lang="en-US" sz="3200" b="1" dirty="0" err="1">
                <a:solidFill>
                  <a:srgbClr val="002060"/>
                </a:solidFill>
                <a:latin typeface="Times New Roman" pitchFamily="18" charset="0"/>
                <a:ea typeface="Tahoma" pitchFamily="34" charset="0"/>
                <a:cs typeface="Times New Roman" pitchFamily="18" charset="0"/>
              </a:rPr>
              <a:t>đã</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bán</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chuỗi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ngọc</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thật</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cho</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cô</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bé</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ấy</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với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giá</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bao</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nhiêu</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tiền</a:t>
            </a:r>
            <a:r>
              <a:rPr lang="en-US" sz="3200" b="1" dirty="0">
                <a:solidFill>
                  <a:srgbClr val="002060"/>
                </a:solidFill>
                <a:latin typeface="Times New Roman" pitchFamily="18" charset="0"/>
                <a:ea typeface="Tahoma" pitchFamily="34" charset="0"/>
                <a:cs typeface="Times New Roman" pitchFamily="18" charset="0"/>
              </a:rPr>
              <a:t>?  </a:t>
            </a:r>
          </a:p>
        </p:txBody>
      </p:sp>
      <p:sp>
        <p:nvSpPr>
          <p:cNvPr id="17" name="Curved Right Arrow 16"/>
          <p:cNvSpPr/>
          <p:nvPr/>
        </p:nvSpPr>
        <p:spPr>
          <a:xfrm>
            <a:off x="127392" y="2057399"/>
            <a:ext cx="1089891" cy="3353791"/>
          </a:xfrm>
          <a:prstGeom prst="curv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endParaRPr lang="en-US" sz="3600">
              <a:solidFill>
                <a:schemeClr val="tx1"/>
              </a:solidFill>
            </a:endParaRPr>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1400" y="5506086"/>
            <a:ext cx="3292475" cy="135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133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2223247" y="1255237"/>
            <a:ext cx="8343153" cy="2336800"/>
          </a:xfrm>
          <a:prstGeom prst="cloudCallout">
            <a:avLst>
              <a:gd name="adj1" fmla="val -40268"/>
              <a:gd name="adj2" fmla="val 6134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spcBef>
                <a:spcPct val="50000"/>
              </a:spcBef>
            </a:pPr>
            <a:r>
              <a:rPr lang="en-US" sz="3200" b="1" dirty="0" smtClean="0">
                <a:solidFill>
                  <a:srgbClr val="7030A0"/>
                </a:solidFill>
                <a:latin typeface="Times New Roman" pitchFamily="18" charset="0"/>
                <a:ea typeface="Tahoma" pitchFamily="34" charset="0"/>
                <a:cs typeface="Times New Roman" pitchFamily="18" charset="0"/>
              </a:rPr>
              <a:t>3. Vì </a:t>
            </a:r>
            <a:r>
              <a:rPr lang="en-US" sz="3200" b="1" dirty="0">
                <a:solidFill>
                  <a:srgbClr val="7030A0"/>
                </a:solidFill>
                <a:latin typeface="Times New Roman" pitchFamily="18" charset="0"/>
                <a:ea typeface="Tahoma" pitchFamily="34" charset="0"/>
                <a:cs typeface="Times New Roman" pitchFamily="18" charset="0"/>
              </a:rPr>
              <a:t>sao Pi-e nói rằng em bé đã trả giá rất cao để mua chuỗi ngọc?</a:t>
            </a:r>
          </a:p>
        </p:txBody>
      </p:sp>
      <p:sp>
        <p:nvSpPr>
          <p:cNvPr id="12" name="Rounded Rectangle 11"/>
          <p:cNvSpPr/>
          <p:nvPr/>
        </p:nvSpPr>
        <p:spPr>
          <a:xfrm>
            <a:off x="2223247" y="4229100"/>
            <a:ext cx="9155953" cy="14478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spcBef>
                <a:spcPct val="50000"/>
              </a:spcBef>
            </a:pPr>
            <a:r>
              <a:rPr lang="en-US" sz="3200" b="1" dirty="0" err="1">
                <a:solidFill>
                  <a:srgbClr val="002060"/>
                </a:solidFill>
                <a:latin typeface="Times New Roman" pitchFamily="18" charset="0"/>
                <a:ea typeface="Tahoma" pitchFamily="34" charset="0"/>
                <a:cs typeface="Times New Roman" pitchFamily="18" charset="0"/>
              </a:rPr>
              <a:t>Vì</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cô</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bé</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đi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mua</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chuỗi</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ngọc</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bằng</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tất</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cả</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số</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tiền</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mà</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em</a:t>
            </a:r>
            <a:r>
              <a:rPr lang="en-US" sz="3200" b="1" dirty="0">
                <a:solidFill>
                  <a:srgbClr val="002060"/>
                </a:solidFill>
                <a:latin typeface="Times New Roman" pitchFamily="18" charset="0"/>
                <a:ea typeface="Tahoma" pitchFamily="34" charset="0"/>
                <a:cs typeface="Times New Roman" pitchFamily="18" charset="0"/>
              </a:rPr>
              <a:t> </a:t>
            </a:r>
            <a:r>
              <a:rPr lang="en-US" sz="3200" b="1" dirty="0" err="1">
                <a:solidFill>
                  <a:srgbClr val="002060"/>
                </a:solidFill>
                <a:latin typeface="Times New Roman" pitchFamily="18" charset="0"/>
                <a:ea typeface="Tahoma" pitchFamily="34" charset="0"/>
                <a:cs typeface="Times New Roman" pitchFamily="18" charset="0"/>
              </a:rPr>
              <a:t>có</a:t>
            </a:r>
            <a:r>
              <a:rPr lang="en-US" sz="3200" b="1" dirty="0">
                <a:solidFill>
                  <a:srgbClr val="002060"/>
                </a:solidFill>
                <a:latin typeface="Times New Roman" pitchFamily="18" charset="0"/>
                <a:ea typeface="Tahoma" pitchFamily="34" charset="0"/>
                <a:cs typeface="Times New Roman" pitchFamily="18" charset="0"/>
              </a:rPr>
              <a:t>.</a:t>
            </a:r>
          </a:p>
        </p:txBody>
      </p:sp>
      <p:sp>
        <p:nvSpPr>
          <p:cNvPr id="13" name="Curved Right Arrow 12"/>
          <p:cNvSpPr/>
          <p:nvPr/>
        </p:nvSpPr>
        <p:spPr>
          <a:xfrm>
            <a:off x="1009092" y="2438400"/>
            <a:ext cx="894608" cy="2667000"/>
          </a:xfrm>
          <a:prstGeom prst="curv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3200">
              <a:solidFill>
                <a:schemeClr val="tx1"/>
              </a:solidFill>
            </a:endParaRPr>
          </a:p>
        </p:txBody>
      </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8700" y="5291774"/>
            <a:ext cx="3292475" cy="135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159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861" y="5235422"/>
            <a:ext cx="3292475" cy="1351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4897801" y="5372187"/>
            <a:ext cx="6215560" cy="1384213"/>
          </a:xfrm>
          <a:prstGeom prst="rect">
            <a:avLst/>
          </a:prstGeom>
        </p:spPr>
      </p:pic>
      <p:pic>
        <p:nvPicPr>
          <p:cNvPr id="13" name="Picture 12"/>
          <p:cNvPicPr>
            <a:picLocks noChangeAspect="1"/>
          </p:cNvPicPr>
          <p:nvPr/>
        </p:nvPicPr>
        <p:blipFill>
          <a:blip r:embed="rId6"/>
          <a:stretch>
            <a:fillRect/>
          </a:stretch>
        </p:blipFill>
        <p:spPr>
          <a:xfrm>
            <a:off x="4960558" y="1025766"/>
            <a:ext cx="5803702" cy="4346421"/>
          </a:xfrm>
          <a:prstGeom prst="rect">
            <a:avLst/>
          </a:prstGeom>
        </p:spPr>
      </p:pic>
      <p:sp>
        <p:nvSpPr>
          <p:cNvPr id="14" name="Rounded Rectangle 13"/>
          <p:cNvSpPr/>
          <p:nvPr/>
        </p:nvSpPr>
        <p:spPr>
          <a:xfrm>
            <a:off x="779861" y="1706390"/>
            <a:ext cx="3456227" cy="3068809"/>
          </a:xfrm>
          <a:prstGeom prst="roundRect">
            <a:avLst/>
          </a:prstGeom>
          <a:solidFill>
            <a:schemeClr val="accent4">
              <a:lumMod val="75000"/>
            </a:schemeClr>
          </a:solidFill>
          <a:ln>
            <a:solidFill>
              <a:schemeClr val="accent4">
                <a:lumMod val="60000"/>
                <a:lumOff val="40000"/>
              </a:schemeClr>
            </a:solidFill>
          </a:ln>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i="1" dirty="0" smtClean="0"/>
              <a:t>Ý 2: </a:t>
            </a:r>
            <a:r>
              <a:rPr lang="vi-VN" sz="3600" b="1" i="1" dirty="0" smtClean="0"/>
              <a:t>Cuộc </a:t>
            </a:r>
            <a:r>
              <a:rPr lang="en-US" sz="3600" b="1" i="1" dirty="0"/>
              <a:t>trò chuyện</a:t>
            </a:r>
            <a:r>
              <a:rPr lang="vi-VN" sz="3600" b="1" i="1" dirty="0"/>
              <a:t> giữa Pi-e và chị cô bé.</a:t>
            </a:r>
            <a:endParaRPr lang="en-US" sz="3600" dirty="0"/>
          </a:p>
        </p:txBody>
      </p:sp>
    </p:spTree>
    <p:extLst>
      <p:ext uri="{BB962C8B-B14F-4D97-AF65-F5344CB8AC3E}">
        <p14:creationId xmlns:p14="http://schemas.microsoft.com/office/powerpoint/2010/main" val="34649030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sp>
        <p:nvSpPr>
          <p:cNvPr id="12" name="Cloud Callout 11"/>
          <p:cNvSpPr/>
          <p:nvPr/>
        </p:nvSpPr>
        <p:spPr>
          <a:xfrm>
            <a:off x="1449797" y="961854"/>
            <a:ext cx="8014443" cy="1473200"/>
          </a:xfrm>
          <a:prstGeom prst="cloudCallout">
            <a:avLst>
              <a:gd name="adj1" fmla="val -40268"/>
              <a:gd name="adj2" fmla="val 61346"/>
            </a:avLst>
          </a:prstGeom>
        </p:spPr>
        <p:style>
          <a:lnRef idx="1">
            <a:schemeClr val="accent4"/>
          </a:lnRef>
          <a:fillRef idx="2">
            <a:schemeClr val="accent4"/>
          </a:fillRef>
          <a:effectRef idx="1">
            <a:schemeClr val="accent4"/>
          </a:effectRef>
          <a:fontRef idx="minor">
            <a:schemeClr val="dk1"/>
          </a:fontRef>
        </p:style>
        <p:txBody>
          <a:bodyPr rtlCol="0" anchor="ctr"/>
          <a:lstStyle/>
          <a:p>
            <a:pPr>
              <a:spcBef>
                <a:spcPct val="50000"/>
              </a:spcBef>
            </a:pPr>
            <a:r>
              <a:rPr lang="en-US" sz="3200" b="1" dirty="0" smtClean="0">
                <a:solidFill>
                  <a:srgbClr val="7030A0"/>
                </a:solidFill>
                <a:latin typeface="Times New Roman" pitchFamily="18" charset="0"/>
                <a:ea typeface="Tahoma" pitchFamily="34" charset="0"/>
                <a:cs typeface="Times New Roman" pitchFamily="18" charset="0"/>
              </a:rPr>
              <a:t>4. Em </a:t>
            </a:r>
            <a:r>
              <a:rPr lang="en-US" sz="3200" b="1" dirty="0">
                <a:solidFill>
                  <a:srgbClr val="7030A0"/>
                </a:solidFill>
                <a:latin typeface="Times New Roman" pitchFamily="18" charset="0"/>
                <a:ea typeface="Tahoma" pitchFamily="34" charset="0"/>
                <a:cs typeface="Times New Roman" pitchFamily="18" charset="0"/>
              </a:rPr>
              <a:t>nghĩ gì về những nhân vật trong câu chuyện này?</a:t>
            </a:r>
          </a:p>
        </p:txBody>
      </p:sp>
      <p:sp>
        <p:nvSpPr>
          <p:cNvPr id="13" name="Rounded Rectangle 12"/>
          <p:cNvSpPr/>
          <p:nvPr/>
        </p:nvSpPr>
        <p:spPr>
          <a:xfrm>
            <a:off x="1306183" y="2870199"/>
            <a:ext cx="10542917" cy="292957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spcBef>
                <a:spcPct val="50000"/>
              </a:spcBef>
            </a:pPr>
            <a:r>
              <a:rPr lang="en-US" altLang="en-US" sz="3200" b="1" dirty="0">
                <a:solidFill>
                  <a:schemeClr val="accent4">
                    <a:lumMod val="50000"/>
                  </a:schemeClr>
                </a:solidFill>
                <a:latin typeface="Times New Roman" panose="02020603050405020304" pitchFamily="18" charset="0"/>
              </a:rPr>
              <a:t> </a:t>
            </a:r>
            <a:r>
              <a:rPr lang="en-US" altLang="en-US" sz="3200" b="1" dirty="0" smtClean="0">
                <a:solidFill>
                  <a:schemeClr val="accent4">
                    <a:lumMod val="50000"/>
                  </a:schemeClr>
                </a:solidFill>
                <a:latin typeface="Times New Roman" panose="02020603050405020304" pitchFamily="18" charset="0"/>
              </a:rPr>
              <a:t>   Các </a:t>
            </a:r>
            <a:r>
              <a:rPr lang="en-US" altLang="en-US" sz="3200" b="1" dirty="0">
                <a:solidFill>
                  <a:schemeClr val="accent4">
                    <a:lumMod val="50000"/>
                  </a:schemeClr>
                </a:solidFill>
                <a:latin typeface="Times New Roman" panose="02020603050405020304" pitchFamily="18" charset="0"/>
              </a:rPr>
              <a:t>nhân vật trong câu chuyện này đều là người tốt, có tấm lòng nhân hậu. Họ biết sống vì nhau, mang lại hạnh phúc cho nhau. Chú Pi-e mang lại niềm vui cho cô bé Gioan, bé Gioan mong muốn đem lại niềm vui cho người chị đã thay mẹ nuôi mình. Chị của cô bé đã cưu mang nuôi nấng bé khi mẹ bé mất. Họ thật đáng trân trọng</a:t>
            </a:r>
            <a:r>
              <a:rPr lang="en-US" altLang="en-US" sz="3200" b="1" dirty="0" smtClean="0">
                <a:solidFill>
                  <a:schemeClr val="accent4">
                    <a:lumMod val="50000"/>
                  </a:schemeClr>
                </a:solidFill>
                <a:latin typeface="Times New Roman" panose="02020603050405020304" pitchFamily="18" charset="0"/>
              </a:rPr>
              <a:t>.</a:t>
            </a:r>
            <a:r>
              <a:rPr lang="en-US" sz="3200" b="1" dirty="0" smtClean="0">
                <a:solidFill>
                  <a:schemeClr val="accent4">
                    <a:lumMod val="50000"/>
                  </a:schemeClr>
                </a:solidFill>
                <a:latin typeface="Times New Roman" pitchFamily="18" charset="0"/>
                <a:ea typeface="Tahoma" pitchFamily="34" charset="0"/>
                <a:cs typeface="Times New Roman" pitchFamily="18" charset="0"/>
              </a:rPr>
              <a:t>  </a:t>
            </a:r>
            <a:endParaRPr lang="en-US" sz="3200" b="1" dirty="0">
              <a:solidFill>
                <a:schemeClr val="accent4">
                  <a:lumMod val="50000"/>
                </a:schemeClr>
              </a:solidFill>
              <a:latin typeface="Times New Roman" pitchFamily="18" charset="0"/>
              <a:ea typeface="Tahoma" pitchFamily="34" charset="0"/>
              <a:cs typeface="Times New Roman" pitchFamily="18" charset="0"/>
            </a:endParaRPr>
          </a:p>
        </p:txBody>
      </p:sp>
      <p:sp>
        <p:nvSpPr>
          <p:cNvPr id="14" name="Curved Right Arrow 13"/>
          <p:cNvSpPr/>
          <p:nvPr/>
        </p:nvSpPr>
        <p:spPr>
          <a:xfrm>
            <a:off x="127392" y="2057399"/>
            <a:ext cx="1089891" cy="3353791"/>
          </a:xfrm>
          <a:prstGeom prst="curv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endParaRPr lang="en-US" sz="3600">
              <a:solidFill>
                <a:schemeClr val="tx1"/>
              </a:solidFill>
            </a:endParaRPr>
          </a:p>
        </p:txBody>
      </p:sp>
      <p:pic>
        <p:nvPicPr>
          <p:cNvPr id="1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3578" y="5877241"/>
            <a:ext cx="2388558" cy="98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4464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33699"/>
            <a:ext cx="5486400" cy="3017309"/>
          </a:xfrm>
        </p:spPr>
        <p:txBody>
          <a:bodyPr/>
          <a:lstStyle/>
          <a:p>
            <a:endParaRPr lang="en-US"/>
          </a:p>
        </p:txBody>
      </p:sp>
      <p:pic>
        <p:nvPicPr>
          <p:cNvPr id="1026" name="Picture 2" descr="Tranh dán tường hoạt hình ánh sáng chiếu xuống đại dương xanh K0298"/>
          <p:cNvPicPr>
            <a:picLocks noChangeAspect="1" noChangeArrowheads="1"/>
          </p:cNvPicPr>
          <p:nvPr/>
        </p:nvPicPr>
        <p:blipFill rotWithShape="1">
          <a:blip r:embed="rId4">
            <a:extLst>
              <a:ext uri="{28A0092B-C50C-407E-A947-70E740481C1C}">
                <a14:useLocalDpi xmlns:a14="http://schemas.microsoft.com/office/drawing/2010/main" val="0"/>
              </a:ext>
            </a:extLst>
          </a:blip>
          <a:srcRect t="9850"/>
          <a:stretch/>
        </p:blipFill>
        <p:spPr bwMode="auto">
          <a:xfrm>
            <a:off x="0" y="0"/>
            <a:ext cx="12192000" cy="6903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ruyện cổ tích nàng tiên cá Ariel- Con gái út vua thủy tề Triton - YouTube"/>
          <p:cNvPicPr>
            <a:picLocks noChangeAspect="1" noChangeArrowheads="1"/>
          </p:cNvPicPr>
          <p:nvPr/>
        </p:nvPicPr>
        <p:blipFill rotWithShape="1">
          <a:blip r:embed="rId5">
            <a:extLst>
              <a:ext uri="{28A0092B-C50C-407E-A947-70E740481C1C}">
                <a14:useLocalDpi xmlns:a14="http://schemas.microsoft.com/office/drawing/2010/main" val="0"/>
              </a:ext>
            </a:extLst>
          </a:blip>
          <a:srcRect l="11389" t="9259" r="4722" b="9259"/>
          <a:stretch/>
        </p:blipFill>
        <p:spPr bwMode="auto">
          <a:xfrm>
            <a:off x="2041525" y="2014604"/>
            <a:ext cx="8083550" cy="47044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ADMIN\Desktop\Tai nguyen thiet ke tro choi\Bảng gỗ\Huong dan 3.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30139" y1="79636" x2="73416" y2="79636"/>
                        <a14:foregroundMark x1="73107" y1="78182" x2="85162" y2="92727"/>
                        <a14:foregroundMark x1="87017" y1="93455" x2="95981" y2="92000"/>
                        <a14:foregroundMark x1="3864" y1="57818" x2="19320"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8331202" y="6001854"/>
            <a:ext cx="1641959" cy="628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ADMIN\Desktop\453552345 (3).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221281" y="0"/>
            <a:ext cx="5930900" cy="21209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780864" y="1053523"/>
            <a:ext cx="4918636" cy="630942"/>
          </a:xfrm>
          <a:prstGeom prst="rect">
            <a:avLst/>
          </a:prstGeom>
          <a:noFill/>
          <a:scene3d>
            <a:camera prst="perspectiveFront"/>
            <a:lightRig rig="threePt" dir="t"/>
          </a:scene3d>
        </p:spPr>
        <p:txBody>
          <a:bodyPr wrap="square" rtlCol="0">
            <a:spAutoFit/>
          </a:bodyPr>
          <a:lstStyle/>
          <a:p>
            <a:r>
              <a:rPr lang="en-US" sz="3500" b="1" dirty="0">
                <a:solidFill>
                  <a:srgbClr val="FF0000"/>
                </a:solidFill>
                <a:latin typeface="+mj-lt"/>
                <a:cs typeface="Times New Roman" pitchFamily="18" charset="0"/>
              </a:rPr>
              <a:t>GIẢI CỨU NÀNG TIÊN CÁ</a:t>
            </a:r>
          </a:p>
        </p:txBody>
      </p:sp>
      <p:pic>
        <p:nvPicPr>
          <p:cNvPr id="10" name="PartOfYourWorld-V.A-35654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74801" y="2745099"/>
            <a:ext cx="304800" cy="304800"/>
          </a:xfrm>
          <a:prstGeom prst="rect">
            <a:avLst/>
          </a:prstGeom>
        </p:spPr>
      </p:pic>
    </p:spTree>
    <p:extLst>
      <p:ext uri="{BB962C8B-B14F-4D97-AF65-F5344CB8AC3E}">
        <p14:creationId xmlns:p14="http://schemas.microsoft.com/office/powerpoint/2010/main" val="2975810130"/>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 presetClass="mediacall" presetSubtype="0" fill="hold" nodeType="withEffect">
                                  <p:stCondLst>
                                    <p:cond delay="0"/>
                                  </p:stCondLst>
                                  <p:childTnLst>
                                    <p:cmd type="call" cmd="playFrom(0.0)">
                                      <p:cBhvr>
                                        <p:cTn id="9"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408" numSld="999">
                <p:cTn id="10" fill="hold" display="0">
                  <p:stCondLst>
                    <p:cond delay="indefinite"/>
                  </p:stCondLst>
                  <p:endCondLst>
                    <p:cond evt="onStopAudio" delay="0">
                      <p:tgtEl>
                        <p:sldTgt/>
                      </p:tgtEl>
                    </p:cond>
                  </p:endCondLst>
                </p:cTn>
                <p:tgtEl>
                  <p:spTgt spid="10"/>
                </p:tgtEl>
              </p:cMediaNode>
            </p:audio>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0016" y="1431755"/>
            <a:ext cx="3467616" cy="646331"/>
          </a:xfrm>
          <a:prstGeom prst="rect">
            <a:avLst/>
          </a:prstGeom>
          <a:noFill/>
        </p:spPr>
        <p:txBody>
          <a:bodyPr wrap="none" rtlCol="0">
            <a:spAutoFit/>
          </a:bodyPr>
          <a:lstStyle/>
          <a:p>
            <a:r>
              <a:rPr lang="en-US" sz="36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 DUNG BÀI</a:t>
            </a:r>
            <a:endParaRPr lang="en-US" sz="36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 name="Group 2"/>
          <p:cNvGrpSpPr/>
          <p:nvPr/>
        </p:nvGrpSpPr>
        <p:grpSpPr>
          <a:xfrm>
            <a:off x="1246163" y="2445736"/>
            <a:ext cx="9744075" cy="3184021"/>
            <a:chOff x="5832927" y="1604868"/>
            <a:chExt cx="5303519" cy="1403203"/>
          </a:xfrm>
          <a:scene3d>
            <a:camera prst="orthographicFront"/>
            <a:lightRig rig="threePt" dir="t">
              <a:rot lat="0" lon="0" rev="7500000"/>
            </a:lightRig>
          </a:scene3d>
        </p:grpSpPr>
        <p:sp>
          <p:nvSpPr>
            <p:cNvPr id="4" name="Rounded Rectangle 3"/>
            <p:cNvSpPr/>
            <p:nvPr/>
          </p:nvSpPr>
          <p:spPr>
            <a:xfrm>
              <a:off x="5832927" y="1604868"/>
              <a:ext cx="5303519" cy="1403203"/>
            </a:xfrm>
            <a:prstGeom prst="roundRect">
              <a:avLst>
                <a:gd name="adj" fmla="val 10000"/>
              </a:avLst>
            </a:prstGeom>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 name="Rounded Rectangle 4"/>
            <p:cNvSpPr/>
            <p:nvPr/>
          </p:nvSpPr>
          <p:spPr>
            <a:xfrm>
              <a:off x="5973131" y="1640061"/>
              <a:ext cx="4971521" cy="13210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9685" tIns="19685" rIns="19685" bIns="19685" numCol="1" spcCol="1270" anchor="ctr" anchorCtr="0">
              <a:noAutofit/>
            </a:bodyPr>
            <a:lstStyle/>
            <a:p>
              <a:pPr algn="just">
                <a:lnSpc>
                  <a:spcPct val="150000"/>
                </a:lnSpc>
              </a:pPr>
              <a:r>
                <a:rPr lang="en-US" sz="4000" b="1" dirty="0" smtClean="0">
                  <a:solidFill>
                    <a:schemeClr val="bg1"/>
                  </a:solidFill>
                  <a:latin typeface="Times New Roman" panose="02020603050405020304" pitchFamily="18" charset="0"/>
                  <a:cs typeface="Times New Roman" panose="02020603050405020304" pitchFamily="18" charset="0"/>
                </a:rPr>
                <a:t>     </a:t>
              </a:r>
              <a:r>
                <a:rPr lang="en-US" altLang="en-US" sz="4000" b="1" dirty="0">
                  <a:solidFill>
                    <a:schemeClr val="bg1"/>
                  </a:solidFill>
                  <a:latin typeface="Times New Roman" panose="02020603050405020304" pitchFamily="18" charset="0"/>
                  <a:cs typeface="Times New Roman" panose="02020603050405020304" pitchFamily="18" charset="0"/>
                </a:rPr>
                <a:t>Câu </a:t>
              </a:r>
              <a:r>
                <a:rPr lang="en-US" altLang="en-US" sz="4000" b="1" dirty="0" smtClean="0">
                  <a:solidFill>
                    <a:schemeClr val="bg1"/>
                  </a:solidFill>
                  <a:latin typeface="Times New Roman" panose="02020603050405020304" pitchFamily="18" charset="0"/>
                  <a:cs typeface="Times New Roman" panose="02020603050405020304" pitchFamily="18" charset="0"/>
                </a:rPr>
                <a:t>chuyện </a:t>
              </a:r>
              <a:r>
                <a:rPr lang="en-US" altLang="en-US" sz="4000" b="1" dirty="0">
                  <a:solidFill>
                    <a:schemeClr val="bg1"/>
                  </a:solidFill>
                  <a:latin typeface="Times New Roman" panose="02020603050405020304" pitchFamily="18" charset="0"/>
                  <a:cs typeface="Times New Roman" panose="02020603050405020304" pitchFamily="18" charset="0"/>
                </a:rPr>
                <a:t>ca ngợi những con người có tấm lòng nhân hậu, biết quan tâm và đem lại niềm vui cho người khác.</a:t>
              </a:r>
            </a:p>
          </p:txBody>
        </p:sp>
      </p:grpSp>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8483" y="5664200"/>
            <a:ext cx="2603654" cy="106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3035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100+ hình nền đẹp slide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p:cNvPr>
          <p:cNvSpPr/>
          <p:nvPr/>
        </p:nvSpPr>
        <p:spPr>
          <a:xfrm>
            <a:off x="1277538" y="2318993"/>
            <a:ext cx="9636921" cy="1529266"/>
          </a:xfrm>
          <a:prstGeom prst="rect">
            <a:avLst/>
          </a:prstGeom>
          <a:noFill/>
          <a:ln>
            <a:noFill/>
          </a:ln>
        </p:spPr>
        <p:txBody>
          <a:bodyPr lIns="51435" tIns="25718" rIns="51435" bIns="25718">
            <a:spAutoFit/>
          </a:bodyPr>
          <a:lstStyle/>
          <a:p>
            <a:pPr algn="ctr">
              <a:defRPr/>
            </a:pPr>
            <a:r>
              <a:rPr lang="en-US" sz="9600" b="1" dirty="0" smtClean="0">
                <a:ln w="0">
                  <a:solidFill>
                    <a:schemeClr val="accent6">
                      <a:lumMod val="60000"/>
                      <a:lumOff val="40000"/>
                    </a:schemeClr>
                  </a:solidFill>
                </a:ln>
                <a:solidFill>
                  <a:schemeClr val="accent6">
                    <a:lumMod val="75000"/>
                  </a:schemeClr>
                </a:solidFill>
                <a:effectLst>
                  <a:reflection blurRad="6350" stA="53000" endA="300" endPos="35500" dir="5400000" sy="-90000" algn="bl" rotWithShape="0"/>
                </a:effectLst>
              </a:rPr>
              <a:t>LUYỆN ĐỌC HAY</a:t>
            </a:r>
            <a:endParaRPr lang="en-US" sz="9600" b="1" dirty="0">
              <a:ln w="0">
                <a:solidFill>
                  <a:schemeClr val="accent6">
                    <a:lumMod val="60000"/>
                    <a:lumOff val="40000"/>
                  </a:schemeClr>
                </a:solidFill>
              </a:ln>
              <a:solidFill>
                <a:schemeClr val="accent6">
                  <a:lumMod val="75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2121110123"/>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3945" y="5513961"/>
            <a:ext cx="2603654" cy="106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2665012" y="2866411"/>
            <a:ext cx="5196288" cy="31820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4000" b="1" dirty="0">
                <a:solidFill>
                  <a:srgbClr val="C00000"/>
                </a:solidFill>
                <a:latin typeface="Times New Roman" pitchFamily="18" charset="0"/>
                <a:ea typeface="Tahoma" pitchFamily="34" charset="0"/>
                <a:cs typeface="Times New Roman" pitchFamily="18" charset="0"/>
              </a:rPr>
              <a:t>Có 3 nhân vật: </a:t>
            </a:r>
            <a:endParaRPr lang="en-US" sz="4000" b="1" dirty="0" smtClean="0">
              <a:solidFill>
                <a:srgbClr val="C00000"/>
              </a:solidFill>
              <a:latin typeface="Times New Roman" pitchFamily="18" charset="0"/>
              <a:ea typeface="Tahoma" pitchFamily="34" charset="0"/>
              <a:cs typeface="Times New Roman" pitchFamily="18" charset="0"/>
            </a:endParaRPr>
          </a:p>
          <a:p>
            <a:pPr marL="571500" indent="-571500">
              <a:buFontTx/>
              <a:buChar char="-"/>
            </a:pPr>
            <a:r>
              <a:rPr lang="en-US" sz="4000" b="1" dirty="0" smtClean="0">
                <a:solidFill>
                  <a:srgbClr val="C00000"/>
                </a:solidFill>
                <a:latin typeface="Times New Roman" pitchFamily="18" charset="0"/>
                <a:ea typeface="Tahoma" pitchFamily="34" charset="0"/>
                <a:cs typeface="Times New Roman" pitchFamily="18" charset="0"/>
              </a:rPr>
              <a:t>Pi </a:t>
            </a:r>
            <a:r>
              <a:rPr lang="en-US" sz="4000" b="1" dirty="0">
                <a:solidFill>
                  <a:srgbClr val="C00000"/>
                </a:solidFill>
                <a:latin typeface="Times New Roman" pitchFamily="18" charset="0"/>
                <a:ea typeface="Tahoma" pitchFamily="34" charset="0"/>
                <a:cs typeface="Times New Roman" pitchFamily="18" charset="0"/>
              </a:rPr>
              <a:t>– e </a:t>
            </a:r>
          </a:p>
          <a:p>
            <a:pPr marL="571500" indent="-571500">
              <a:buFontTx/>
              <a:buChar char="-"/>
            </a:pPr>
            <a:r>
              <a:rPr lang="en-US" sz="4000" b="1" dirty="0" smtClean="0">
                <a:solidFill>
                  <a:srgbClr val="C00000"/>
                </a:solidFill>
                <a:latin typeface="Times New Roman" pitchFamily="18" charset="0"/>
                <a:ea typeface="Tahoma" pitchFamily="34" charset="0"/>
                <a:cs typeface="Times New Roman" pitchFamily="18" charset="0"/>
              </a:rPr>
              <a:t>Cô bé Gioan</a:t>
            </a:r>
          </a:p>
          <a:p>
            <a:pPr marL="571500" indent="-571500">
              <a:buFontTx/>
              <a:buChar char="-"/>
            </a:pPr>
            <a:r>
              <a:rPr lang="en-US" sz="4000" b="1" dirty="0">
                <a:solidFill>
                  <a:srgbClr val="C00000"/>
                </a:solidFill>
                <a:latin typeface="Times New Roman" pitchFamily="18" charset="0"/>
                <a:ea typeface="Tahoma" pitchFamily="34" charset="0"/>
                <a:cs typeface="Times New Roman" pitchFamily="18" charset="0"/>
              </a:rPr>
              <a:t>C</a:t>
            </a:r>
            <a:r>
              <a:rPr lang="en-US" sz="4000" b="1" dirty="0" smtClean="0">
                <a:solidFill>
                  <a:srgbClr val="C00000"/>
                </a:solidFill>
                <a:latin typeface="Times New Roman" pitchFamily="18" charset="0"/>
                <a:ea typeface="Tahoma" pitchFamily="34" charset="0"/>
                <a:cs typeface="Times New Roman" pitchFamily="18" charset="0"/>
              </a:rPr>
              <a:t>hị </a:t>
            </a:r>
            <a:r>
              <a:rPr lang="en-US" sz="4000" b="1" dirty="0">
                <a:solidFill>
                  <a:srgbClr val="C00000"/>
                </a:solidFill>
                <a:latin typeface="Times New Roman" pitchFamily="18" charset="0"/>
                <a:ea typeface="Tahoma" pitchFamily="34" charset="0"/>
                <a:cs typeface="Times New Roman" pitchFamily="18" charset="0"/>
              </a:rPr>
              <a:t>của Gioan.</a:t>
            </a:r>
          </a:p>
        </p:txBody>
      </p:sp>
      <p:sp>
        <p:nvSpPr>
          <p:cNvPr id="13" name="Curved Right Arrow 12"/>
          <p:cNvSpPr/>
          <p:nvPr/>
        </p:nvSpPr>
        <p:spPr>
          <a:xfrm>
            <a:off x="1500780" y="2238973"/>
            <a:ext cx="701304" cy="1599713"/>
          </a:xfrm>
          <a:prstGeom prst="curv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4000">
              <a:solidFill>
                <a:schemeClr val="tx1"/>
              </a:solidFill>
            </a:endParaRPr>
          </a:p>
        </p:txBody>
      </p:sp>
      <p:sp>
        <p:nvSpPr>
          <p:cNvPr id="14" name="Rounded Rectangle 13"/>
          <p:cNvSpPr/>
          <p:nvPr/>
        </p:nvSpPr>
        <p:spPr>
          <a:xfrm>
            <a:off x="1493341" y="1037063"/>
            <a:ext cx="8120560" cy="10330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err="1">
                <a:solidFill>
                  <a:srgbClr val="7030A0"/>
                </a:solidFill>
                <a:latin typeface="Times New Roman" pitchFamily="18" charset="0"/>
                <a:ea typeface="Tahoma" pitchFamily="34" charset="0"/>
                <a:cs typeface="Times New Roman" pitchFamily="18" charset="0"/>
              </a:rPr>
              <a:t>Câu</a:t>
            </a:r>
            <a:r>
              <a:rPr lang="en-US" sz="4000" b="1" dirty="0">
                <a:solidFill>
                  <a:srgbClr val="7030A0"/>
                </a:solidFill>
                <a:latin typeface="Times New Roman" pitchFamily="18" charset="0"/>
                <a:ea typeface="Tahoma" pitchFamily="34" charset="0"/>
                <a:cs typeface="Times New Roman" pitchFamily="18" charset="0"/>
              </a:rPr>
              <a:t> </a:t>
            </a:r>
            <a:r>
              <a:rPr lang="en-US" sz="4000" b="1" dirty="0" err="1">
                <a:solidFill>
                  <a:srgbClr val="7030A0"/>
                </a:solidFill>
                <a:latin typeface="Times New Roman" pitchFamily="18" charset="0"/>
                <a:ea typeface="Tahoma" pitchFamily="34" charset="0"/>
                <a:cs typeface="Times New Roman" pitchFamily="18" charset="0"/>
              </a:rPr>
              <a:t>chuyện</a:t>
            </a:r>
            <a:r>
              <a:rPr lang="en-US" sz="4000" b="1" dirty="0">
                <a:solidFill>
                  <a:srgbClr val="7030A0"/>
                </a:solidFill>
                <a:latin typeface="Times New Roman" pitchFamily="18" charset="0"/>
                <a:ea typeface="Tahoma" pitchFamily="34" charset="0"/>
                <a:cs typeface="Times New Roman" pitchFamily="18" charset="0"/>
              </a:rPr>
              <a:t> </a:t>
            </a:r>
            <a:r>
              <a:rPr lang="en-US" sz="4000" b="1" dirty="0" err="1">
                <a:solidFill>
                  <a:srgbClr val="7030A0"/>
                </a:solidFill>
                <a:latin typeface="Times New Roman" pitchFamily="18" charset="0"/>
                <a:ea typeface="Tahoma" pitchFamily="34" charset="0"/>
                <a:cs typeface="Times New Roman" pitchFamily="18" charset="0"/>
              </a:rPr>
              <a:t>trên</a:t>
            </a:r>
            <a:r>
              <a:rPr lang="en-US" sz="4000" b="1" dirty="0">
                <a:solidFill>
                  <a:srgbClr val="7030A0"/>
                </a:solidFill>
                <a:latin typeface="Times New Roman" pitchFamily="18" charset="0"/>
                <a:ea typeface="Tahoma" pitchFamily="34" charset="0"/>
                <a:cs typeface="Times New Roman" pitchFamily="18" charset="0"/>
              </a:rPr>
              <a:t> </a:t>
            </a:r>
            <a:r>
              <a:rPr lang="en-US" sz="4000" b="1" dirty="0" err="1">
                <a:solidFill>
                  <a:srgbClr val="7030A0"/>
                </a:solidFill>
                <a:latin typeface="Times New Roman" pitchFamily="18" charset="0"/>
                <a:ea typeface="Tahoma" pitchFamily="34" charset="0"/>
                <a:cs typeface="Times New Roman" pitchFamily="18" charset="0"/>
              </a:rPr>
              <a:t>có</a:t>
            </a:r>
            <a:r>
              <a:rPr lang="en-US" sz="4000" b="1" dirty="0">
                <a:solidFill>
                  <a:srgbClr val="7030A0"/>
                </a:solidFill>
                <a:latin typeface="Times New Roman" pitchFamily="18" charset="0"/>
                <a:ea typeface="Tahoma" pitchFamily="34" charset="0"/>
                <a:cs typeface="Times New Roman" pitchFamily="18" charset="0"/>
              </a:rPr>
              <a:t> </a:t>
            </a:r>
            <a:r>
              <a:rPr lang="en-US" sz="4000" b="1" dirty="0" err="1">
                <a:solidFill>
                  <a:srgbClr val="7030A0"/>
                </a:solidFill>
                <a:latin typeface="Times New Roman" pitchFamily="18" charset="0"/>
                <a:ea typeface="Tahoma" pitchFamily="34" charset="0"/>
                <a:cs typeface="Times New Roman" pitchFamily="18" charset="0"/>
              </a:rPr>
              <a:t>mấy</a:t>
            </a:r>
            <a:r>
              <a:rPr lang="en-US" sz="4000" b="1" dirty="0">
                <a:solidFill>
                  <a:srgbClr val="7030A0"/>
                </a:solidFill>
                <a:latin typeface="Times New Roman" pitchFamily="18" charset="0"/>
                <a:ea typeface="Tahoma" pitchFamily="34" charset="0"/>
                <a:cs typeface="Times New Roman" pitchFamily="18" charset="0"/>
              </a:rPr>
              <a:t> </a:t>
            </a:r>
            <a:r>
              <a:rPr lang="en-US" sz="4000" b="1" dirty="0" err="1">
                <a:solidFill>
                  <a:srgbClr val="7030A0"/>
                </a:solidFill>
                <a:latin typeface="Times New Roman" pitchFamily="18" charset="0"/>
                <a:ea typeface="Tahoma" pitchFamily="34" charset="0"/>
                <a:cs typeface="Times New Roman" pitchFamily="18" charset="0"/>
              </a:rPr>
              <a:t>nhân</a:t>
            </a:r>
            <a:r>
              <a:rPr lang="en-US" sz="4000" b="1" dirty="0">
                <a:solidFill>
                  <a:srgbClr val="7030A0"/>
                </a:solidFill>
                <a:latin typeface="Times New Roman" pitchFamily="18" charset="0"/>
                <a:ea typeface="Tahoma" pitchFamily="34" charset="0"/>
                <a:cs typeface="Times New Roman" pitchFamily="18" charset="0"/>
              </a:rPr>
              <a:t> </a:t>
            </a:r>
            <a:r>
              <a:rPr lang="en-US" sz="4000" b="1" dirty="0" err="1">
                <a:solidFill>
                  <a:srgbClr val="7030A0"/>
                </a:solidFill>
                <a:latin typeface="Times New Roman" pitchFamily="18" charset="0"/>
                <a:ea typeface="Tahoma" pitchFamily="34" charset="0"/>
                <a:cs typeface="Times New Roman" pitchFamily="18" charset="0"/>
              </a:rPr>
              <a:t>vật</a:t>
            </a:r>
            <a:r>
              <a:rPr lang="en-US" sz="4000" b="1" dirty="0">
                <a:solidFill>
                  <a:srgbClr val="7030A0"/>
                </a:solidFill>
                <a:latin typeface="Times New Roman" pitchFamily="18" charset="0"/>
                <a:ea typeface="Tahoma" pitchFamily="34" charset="0"/>
                <a:cs typeface="Times New Roman" pitchFamily="18" charset="0"/>
              </a:rPr>
              <a:t> ? </a:t>
            </a:r>
          </a:p>
        </p:txBody>
      </p:sp>
    </p:spTree>
    <p:extLst>
      <p:ext uri="{BB962C8B-B14F-4D97-AF65-F5344CB8AC3E}">
        <p14:creationId xmlns:p14="http://schemas.microsoft.com/office/powerpoint/2010/main" val="3491304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8" name="Group 17"/>
          <p:cNvGrpSpPr/>
          <p:nvPr/>
        </p:nvGrpSpPr>
        <p:grpSpPr>
          <a:xfrm>
            <a:off x="-76200" y="-1"/>
            <a:ext cx="12268200" cy="885015"/>
            <a:chOff x="-76200" y="-1"/>
            <a:chExt cx="12268200" cy="885015"/>
          </a:xfrm>
        </p:grpSpPr>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9" name="Picture 8"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ounded Rectangle 11"/>
          <p:cNvSpPr/>
          <p:nvPr/>
        </p:nvSpPr>
        <p:spPr>
          <a:xfrm>
            <a:off x="2494247" y="2784767"/>
            <a:ext cx="7961525" cy="26823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150000"/>
              </a:lnSpc>
              <a:spcAft>
                <a:spcPts val="0"/>
              </a:spcAft>
            </a:pPr>
            <a:r>
              <a:rPr lang="vi-VN" sz="32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 Cô bé: Ngây thơ, hồn nhiên.</a:t>
            </a:r>
            <a:endParaRPr lang="en-US" sz="32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spcAft>
                <a:spcPts val="0"/>
              </a:spcAft>
            </a:pPr>
            <a:r>
              <a:rPr lang="vi-VN" sz="32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 Pi-e: điềm đạm, nhẹ nhàng, tế nhị.</a:t>
            </a:r>
            <a:endParaRPr lang="en-US" sz="32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nSpc>
                <a:spcPct val="150000"/>
              </a:lnSpc>
              <a:spcAft>
                <a:spcPts val="0"/>
              </a:spcAft>
            </a:pPr>
            <a:r>
              <a:rPr lang="vi-VN" sz="32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 Chị cô bé: lịch sự, thật thà</a:t>
            </a:r>
            <a:r>
              <a:rPr lang="vi-VN" sz="3200" b="1" dirty="0" smtClean="0">
                <a:solidFill>
                  <a:srgbClr val="C00000"/>
                </a:solidFill>
                <a:latin typeface="Times New Roman" panose="02020603050405020304" pitchFamily="18" charset="0"/>
                <a:ea typeface="Times New Roman" panose="02020603050405020304" pitchFamily="18" charset="0"/>
                <a:cs typeface="Arial" panose="020B0604020202020204" pitchFamily="34" charset="0"/>
              </a:rPr>
              <a:t>.</a:t>
            </a:r>
            <a:endParaRPr lang="en-US" sz="32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p:txBody>
      </p:sp>
      <p:sp>
        <p:nvSpPr>
          <p:cNvPr id="13" name="Curved Right Arrow 12"/>
          <p:cNvSpPr/>
          <p:nvPr/>
        </p:nvSpPr>
        <p:spPr>
          <a:xfrm>
            <a:off x="1500780" y="2238973"/>
            <a:ext cx="701304" cy="1599713"/>
          </a:xfrm>
          <a:prstGeom prst="curv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4000">
              <a:solidFill>
                <a:schemeClr val="tx1"/>
              </a:solidFill>
            </a:endParaRPr>
          </a:p>
        </p:txBody>
      </p:sp>
      <p:sp>
        <p:nvSpPr>
          <p:cNvPr id="14" name="Rounded Rectangle 13"/>
          <p:cNvSpPr/>
          <p:nvPr/>
        </p:nvSpPr>
        <p:spPr>
          <a:xfrm>
            <a:off x="1493340" y="1037063"/>
            <a:ext cx="9327059" cy="10330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4000" b="1" dirty="0" smtClean="0">
                <a:solidFill>
                  <a:srgbClr val="7030A0"/>
                </a:solidFill>
                <a:latin typeface="Times New Roman" pitchFamily="18" charset="0"/>
                <a:ea typeface="Tahoma" pitchFamily="34" charset="0"/>
                <a:cs typeface="Times New Roman" pitchFamily="18" charset="0"/>
              </a:rPr>
              <a:t>Giọng đọc các </a:t>
            </a:r>
            <a:r>
              <a:rPr lang="en-US" sz="4000" b="1" dirty="0">
                <a:solidFill>
                  <a:srgbClr val="7030A0"/>
                </a:solidFill>
                <a:latin typeface="Times New Roman" pitchFamily="18" charset="0"/>
                <a:ea typeface="Tahoma" pitchFamily="34" charset="0"/>
                <a:cs typeface="Times New Roman" pitchFamily="18" charset="0"/>
              </a:rPr>
              <a:t>nhân vật </a:t>
            </a:r>
            <a:r>
              <a:rPr lang="en-US" sz="4000" b="1" dirty="0" smtClean="0">
                <a:solidFill>
                  <a:srgbClr val="7030A0"/>
                </a:solidFill>
                <a:latin typeface="Times New Roman" pitchFamily="18" charset="0"/>
                <a:ea typeface="Tahoma" pitchFamily="34" charset="0"/>
                <a:cs typeface="Times New Roman" pitchFamily="18" charset="0"/>
              </a:rPr>
              <a:t>như thế nào? </a:t>
            </a:r>
            <a:endParaRPr lang="en-US" sz="4000" b="1" dirty="0">
              <a:solidFill>
                <a:srgbClr val="7030A0"/>
              </a:solidFill>
              <a:latin typeface="Times New Roman" pitchFamily="18" charset="0"/>
              <a:ea typeface="Tahoma" pitchFamily="34" charset="0"/>
              <a:cs typeface="Times New Roman" pitchFamily="18" charset="0"/>
            </a:endParaRPr>
          </a:p>
        </p:txBody>
      </p:sp>
      <p:pic>
        <p:nvPicPr>
          <p:cNvPr id="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3945" y="5513961"/>
            <a:ext cx="2603654" cy="106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191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1)">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700" y="914415"/>
            <a:ext cx="11061700" cy="5509200"/>
          </a:xfrm>
          <a:prstGeom prst="rect">
            <a:avLst/>
          </a:prstGeom>
        </p:spPr>
        <p:txBody>
          <a:bodyPr wrap="square">
            <a:spAutoFit/>
          </a:bodyPr>
          <a:lstStyle/>
          <a:p>
            <a:pPr indent="1138738"/>
            <a:r>
              <a:rPr lang="en-US" sz="3200" dirty="0" err="1">
                <a:solidFill>
                  <a:srgbClr val="212745"/>
                </a:solidFill>
                <a:latin typeface="Times New Roman" pitchFamily="18" charset="0"/>
                <a:ea typeface="Tahoma" pitchFamily="34" charset="0"/>
                <a:cs typeface="Times New Roman" pitchFamily="18" charset="0"/>
              </a:rPr>
              <a:t>Chiều</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hôm</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ấy</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có</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một</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em</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gái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nhỏ</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đứng</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áp</a:t>
            </a:r>
            <a:r>
              <a:rPr lang="en-US" sz="3200" dirty="0">
                <a:solidFill>
                  <a:srgbClr val="FF0000"/>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trán</a:t>
            </a:r>
            <a:r>
              <a:rPr lang="en-US" sz="3200" dirty="0">
                <a:solidFill>
                  <a:srgbClr val="FF0000"/>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vào</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tủ</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kính</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cửa</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hàng</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của</a:t>
            </a:r>
            <a:r>
              <a:rPr lang="en-US" sz="3200" dirty="0">
                <a:solidFill>
                  <a:srgbClr val="212745"/>
                </a:solidFill>
                <a:latin typeface="Times New Roman" pitchFamily="18" charset="0"/>
                <a:ea typeface="Tahoma" pitchFamily="34" charset="0"/>
                <a:cs typeface="Times New Roman" pitchFamily="18" charset="0"/>
              </a:rPr>
              <a:t> Pi-e, </a:t>
            </a:r>
            <a:r>
              <a:rPr lang="en-US" sz="3200" dirty="0" err="1">
                <a:solidFill>
                  <a:srgbClr val="212745"/>
                </a:solidFill>
                <a:latin typeface="Times New Roman" pitchFamily="18" charset="0"/>
                <a:ea typeface="Tahoma" pitchFamily="34" charset="0"/>
                <a:cs typeface="Times New Roman" pitchFamily="18" charset="0"/>
              </a:rPr>
              <a:t>nhìn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từng</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đồ</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vật</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như</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muốn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kiếm</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thứ</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gì</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Bỗng</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em</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ngửng</a:t>
            </a:r>
            <a:r>
              <a:rPr lang="en-US" sz="3200" dirty="0">
                <a:solidFill>
                  <a:srgbClr val="FF0000"/>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đầu</a:t>
            </a:r>
            <a:r>
              <a:rPr lang="en-US" sz="3200" dirty="0">
                <a:solidFill>
                  <a:srgbClr val="FF0000"/>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lên</a:t>
            </a:r>
            <a:r>
              <a:rPr lang="en-US" sz="3200" dirty="0">
                <a:solidFill>
                  <a:srgbClr val="212745"/>
                </a:solidFill>
                <a:latin typeface="Times New Roman" pitchFamily="18" charset="0"/>
                <a:ea typeface="Tahoma" pitchFamily="34" charset="0"/>
                <a:cs typeface="Times New Roman" pitchFamily="18" charset="0"/>
              </a:rPr>
              <a:t>: </a:t>
            </a:r>
            <a:br>
              <a:rPr lang="en-US" sz="3200" dirty="0">
                <a:solidFill>
                  <a:srgbClr val="212745"/>
                </a:solidFill>
                <a:latin typeface="Times New Roman" pitchFamily="18" charset="0"/>
                <a:ea typeface="Tahoma" pitchFamily="34" charset="0"/>
                <a:cs typeface="Times New Roman" pitchFamily="18" charset="0"/>
              </a:rPr>
            </a:b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Cháu</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có</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thể</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xem</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chuỗi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ngọc</a:t>
            </a:r>
            <a:r>
              <a:rPr lang="en-US" sz="3200" dirty="0">
                <a:solidFill>
                  <a:srgbClr val="212745"/>
                </a:solidFill>
                <a:latin typeface="Times New Roman" pitchFamily="18" charset="0"/>
                <a:ea typeface="Tahoma" pitchFamily="34" charset="0"/>
                <a:cs typeface="Times New Roman" pitchFamily="18" charset="0"/>
              </a:rPr>
              <a:t> lam </a:t>
            </a:r>
            <a:r>
              <a:rPr lang="en-US" sz="3200" dirty="0" err="1">
                <a:solidFill>
                  <a:srgbClr val="212745"/>
                </a:solidFill>
                <a:latin typeface="Times New Roman" pitchFamily="18" charset="0"/>
                <a:ea typeface="Tahoma" pitchFamily="34" charset="0"/>
                <a:cs typeface="Times New Roman" pitchFamily="18" charset="0"/>
              </a:rPr>
              <a:t>này</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được</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không</a:t>
            </a:r>
            <a:r>
              <a:rPr lang="en-US" sz="3200" dirty="0">
                <a:solidFill>
                  <a:srgbClr val="212745"/>
                </a:solidFill>
                <a:latin typeface="Times New Roman" pitchFamily="18" charset="0"/>
                <a:ea typeface="Tahoma" pitchFamily="34" charset="0"/>
                <a:cs typeface="Times New Roman" pitchFamily="18" charset="0"/>
              </a:rPr>
              <a:t> ạ?</a:t>
            </a:r>
            <a:br>
              <a:rPr lang="en-US" sz="3200" dirty="0">
                <a:solidFill>
                  <a:srgbClr val="212745"/>
                </a:solidFill>
                <a:latin typeface="Times New Roman" pitchFamily="18" charset="0"/>
                <a:ea typeface="Tahoma" pitchFamily="34" charset="0"/>
                <a:cs typeface="Times New Roman" pitchFamily="18" charset="0"/>
              </a:rPr>
            </a:br>
            <a:r>
              <a:rPr lang="en-US" sz="3200" dirty="0">
                <a:solidFill>
                  <a:srgbClr val="212745"/>
                </a:solidFill>
                <a:latin typeface="Times New Roman" pitchFamily="18" charset="0"/>
                <a:ea typeface="Tahoma" pitchFamily="34" charset="0"/>
                <a:cs typeface="Times New Roman" pitchFamily="18" charset="0"/>
              </a:rPr>
              <a:t>Pi-e </a:t>
            </a:r>
            <a:r>
              <a:rPr lang="en-US" sz="3200" dirty="0" err="1">
                <a:solidFill>
                  <a:srgbClr val="212745"/>
                </a:solidFill>
                <a:latin typeface="Times New Roman" pitchFamily="18" charset="0"/>
                <a:ea typeface="Tahoma" pitchFamily="34" charset="0"/>
                <a:cs typeface="Times New Roman" pitchFamily="18" charset="0"/>
              </a:rPr>
              <a:t>lấy</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chuỗi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ngọc</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đưa</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cho</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cô</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bé</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Cô</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bé</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thốt</a:t>
            </a:r>
            <a:r>
              <a:rPr lang="en-US" sz="3200" dirty="0">
                <a:solidFill>
                  <a:srgbClr val="FF0000"/>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lên</a:t>
            </a:r>
            <a:r>
              <a:rPr lang="en-US" sz="3200" dirty="0">
                <a:solidFill>
                  <a:srgbClr val="212745"/>
                </a:solidFill>
                <a:latin typeface="Times New Roman" pitchFamily="18" charset="0"/>
                <a:ea typeface="Tahoma" pitchFamily="34" charset="0"/>
                <a:cs typeface="Times New Roman" pitchFamily="18" charset="0"/>
              </a:rPr>
              <a:t>:</a:t>
            </a:r>
            <a:br>
              <a:rPr lang="en-US" sz="3200" dirty="0">
                <a:solidFill>
                  <a:srgbClr val="212745"/>
                </a:solidFill>
                <a:latin typeface="Times New Roman" pitchFamily="18" charset="0"/>
                <a:ea typeface="Tahoma" pitchFamily="34" charset="0"/>
                <a:cs typeface="Times New Roman" pitchFamily="18" charset="0"/>
              </a:rPr>
            </a:b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Đẹp</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quá</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Xin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chú</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gói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lại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cho</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cháu</a:t>
            </a:r>
            <a:r>
              <a:rPr lang="en-US" sz="3200" dirty="0">
                <a:solidFill>
                  <a:srgbClr val="212745"/>
                </a:solidFill>
                <a:latin typeface="Times New Roman" pitchFamily="18" charset="0"/>
                <a:ea typeface="Tahoma" pitchFamily="34" charset="0"/>
                <a:cs typeface="Times New Roman" pitchFamily="18" charset="0"/>
              </a:rPr>
              <a:t> !</a:t>
            </a:r>
            <a:br>
              <a:rPr lang="en-US" sz="3200" dirty="0">
                <a:solidFill>
                  <a:srgbClr val="212745"/>
                </a:solidFill>
                <a:latin typeface="Times New Roman" pitchFamily="18" charset="0"/>
                <a:ea typeface="Tahoma" pitchFamily="34" charset="0"/>
                <a:cs typeface="Times New Roman" pitchFamily="18" charset="0"/>
              </a:rPr>
            </a:br>
            <a:r>
              <a:rPr lang="en-US" sz="3200" dirty="0">
                <a:solidFill>
                  <a:srgbClr val="212745"/>
                </a:solidFill>
                <a:latin typeface="Times New Roman" pitchFamily="18" charset="0"/>
                <a:ea typeface="Tahoma" pitchFamily="34" charset="0"/>
                <a:cs typeface="Times New Roman" pitchFamily="18" charset="0"/>
              </a:rPr>
              <a:t>Pi-e </a:t>
            </a:r>
            <a:r>
              <a:rPr lang="en-US" sz="3200" dirty="0" err="1">
                <a:solidFill>
                  <a:srgbClr val="FF0000"/>
                </a:solidFill>
                <a:latin typeface="Times New Roman" pitchFamily="18" charset="0"/>
                <a:ea typeface="Tahoma" pitchFamily="34" charset="0"/>
                <a:cs typeface="Times New Roman" pitchFamily="18" charset="0"/>
              </a:rPr>
              <a:t>ngạc</a:t>
            </a:r>
            <a:r>
              <a:rPr lang="en-US" sz="3200" dirty="0">
                <a:solidFill>
                  <a:srgbClr val="FF0000"/>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nhiên</a:t>
            </a:r>
            <a:r>
              <a:rPr lang="en-US" sz="3200" dirty="0">
                <a:solidFill>
                  <a:srgbClr val="212745"/>
                </a:solidFill>
                <a:latin typeface="Times New Roman" pitchFamily="18" charset="0"/>
                <a:ea typeface="Tahoma" pitchFamily="34" charset="0"/>
                <a:cs typeface="Times New Roman" pitchFamily="18" charset="0"/>
              </a:rPr>
              <a:t>: </a:t>
            </a:r>
            <a:br>
              <a:rPr lang="en-US" sz="3200" dirty="0">
                <a:solidFill>
                  <a:srgbClr val="212745"/>
                </a:solidFill>
                <a:latin typeface="Times New Roman" pitchFamily="18" charset="0"/>
                <a:ea typeface="Tahoma" pitchFamily="34" charset="0"/>
                <a:cs typeface="Times New Roman" pitchFamily="18" charset="0"/>
              </a:rPr>
            </a:br>
            <a:r>
              <a:rPr lang="en-US" sz="3200" dirty="0">
                <a:solidFill>
                  <a:srgbClr val="212745"/>
                </a:solidFill>
                <a:latin typeface="Times New Roman" pitchFamily="18" charset="0"/>
                <a:ea typeface="Tahoma" pitchFamily="34" charset="0"/>
                <a:cs typeface="Times New Roman" pitchFamily="18" charset="0"/>
              </a:rPr>
              <a:t>- Ai </a:t>
            </a:r>
            <a:r>
              <a:rPr lang="en-US" sz="3200" dirty="0" err="1">
                <a:solidFill>
                  <a:srgbClr val="212745"/>
                </a:solidFill>
                <a:latin typeface="Times New Roman" pitchFamily="18" charset="0"/>
                <a:ea typeface="Tahoma" pitchFamily="34" charset="0"/>
                <a:cs typeface="Times New Roman" pitchFamily="18" charset="0"/>
              </a:rPr>
              <a:t>sai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cháu</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mua</a:t>
            </a:r>
            <a:r>
              <a:rPr lang="en-US" sz="3200" dirty="0">
                <a:solidFill>
                  <a:srgbClr val="212745"/>
                </a:solidFill>
                <a:latin typeface="Times New Roman" pitchFamily="18" charset="0"/>
                <a:ea typeface="Tahoma" pitchFamily="34" charset="0"/>
                <a:cs typeface="Times New Roman" pitchFamily="18" charset="0"/>
              </a:rPr>
              <a:t> ? </a:t>
            </a:r>
            <a:br>
              <a:rPr lang="en-US" sz="3200" dirty="0">
                <a:solidFill>
                  <a:srgbClr val="212745"/>
                </a:solidFill>
                <a:latin typeface="Times New Roman" pitchFamily="18" charset="0"/>
                <a:ea typeface="Tahoma" pitchFamily="34" charset="0"/>
                <a:cs typeface="Times New Roman" pitchFamily="18" charset="0"/>
              </a:rPr>
            </a:b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Cháu</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mua</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tặng</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chị</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cháu</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nhân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ngày</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lễ</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Nô</a:t>
            </a:r>
            <a:r>
              <a:rPr lang="en-US" sz="3200" dirty="0">
                <a:solidFill>
                  <a:srgbClr val="212745"/>
                </a:solidFill>
                <a:latin typeface="Times New Roman" pitchFamily="18" charset="0"/>
                <a:ea typeface="Tahoma" pitchFamily="34" charset="0"/>
                <a:cs typeface="Times New Roman" pitchFamily="18" charset="0"/>
              </a:rPr>
              <a:t>-en. </a:t>
            </a:r>
            <a:r>
              <a:rPr lang="en-US" sz="3200" dirty="0" err="1">
                <a:solidFill>
                  <a:srgbClr val="212745"/>
                </a:solidFill>
                <a:latin typeface="Times New Roman" pitchFamily="18" charset="0"/>
                <a:ea typeface="Tahoma" pitchFamily="34" charset="0"/>
                <a:cs typeface="Times New Roman" pitchFamily="18" charset="0"/>
              </a:rPr>
              <a:t>Chị</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đã</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nuôi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cháu</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từ</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khi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mẹ</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cháu</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mất</a:t>
            </a:r>
            <a:r>
              <a:rPr lang="en-US" sz="3200" dirty="0">
                <a:solidFill>
                  <a:srgbClr val="212745"/>
                </a:solidFill>
                <a:latin typeface="Times New Roman" pitchFamily="18" charset="0"/>
                <a:ea typeface="Tahoma" pitchFamily="34" charset="0"/>
                <a:cs typeface="Times New Roman" pitchFamily="18" charset="0"/>
              </a:rPr>
              <a:t>.</a:t>
            </a:r>
            <a:br>
              <a:rPr lang="en-US" sz="3200" dirty="0">
                <a:solidFill>
                  <a:srgbClr val="212745"/>
                </a:solidFill>
                <a:latin typeface="Times New Roman" pitchFamily="18" charset="0"/>
                <a:ea typeface="Tahoma" pitchFamily="34" charset="0"/>
                <a:cs typeface="Times New Roman" pitchFamily="18" charset="0"/>
              </a:rPr>
            </a:br>
            <a:r>
              <a:rPr lang="en-US" sz="3200" dirty="0">
                <a:solidFill>
                  <a:srgbClr val="212745"/>
                </a:solidFill>
                <a:latin typeface="Times New Roman" pitchFamily="18" charset="0"/>
                <a:ea typeface="Tahoma" pitchFamily="34" charset="0"/>
                <a:cs typeface="Times New Roman" pitchFamily="18" charset="0"/>
              </a:rPr>
              <a:t>- Cháu có bao nhiêu tiền</a:t>
            </a:r>
            <a:r>
              <a:rPr lang="en-US" sz="3200" dirty="0" smtClean="0">
                <a:solidFill>
                  <a:srgbClr val="212745"/>
                </a:solidFill>
                <a:latin typeface="Times New Roman" pitchFamily="18" charset="0"/>
                <a:ea typeface="Tahoma" pitchFamily="34" charset="0"/>
                <a:cs typeface="Times New Roman" pitchFamily="18" charset="0"/>
              </a:rPr>
              <a:t>?</a:t>
            </a:r>
            <a:endParaRPr lang="en-US" sz="3200" u="sng" dirty="0">
              <a:solidFill>
                <a:srgbClr val="FFFF00"/>
              </a:solidFill>
              <a:latin typeface="Times New Roman" pitchFamily="18" charset="0"/>
              <a:ea typeface="Tahoma" pitchFamily="34" charset="0"/>
              <a:cs typeface="Times New Roman" pitchFamily="18" charset="0"/>
            </a:endParaRPr>
          </a:p>
        </p:txBody>
      </p:sp>
      <p:grpSp>
        <p:nvGrpSpPr>
          <p:cNvPr id="5" name="Group 4"/>
          <p:cNvGrpSpPr/>
          <p:nvPr/>
        </p:nvGrpSpPr>
        <p:grpSpPr>
          <a:xfrm>
            <a:off x="-76200" y="-144463"/>
            <a:ext cx="12268200" cy="6727503"/>
            <a:chOff x="-76200" y="-144463"/>
            <a:chExt cx="12268200" cy="6727503"/>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76200" y="-1"/>
              <a:ext cx="12268200" cy="885015"/>
              <a:chOff x="-76200" y="-1"/>
              <a:chExt cx="12268200" cy="885015"/>
            </a:xfrm>
          </p:grpSpPr>
          <p:cxnSp>
            <p:nvCxnSpPr>
              <p:cNvPr id="9" name="Straight Connector 8"/>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10" name="Rectangle 9">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11" name="Picture 10"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3945" y="5513961"/>
              <a:ext cx="2603654" cy="106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20192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0765" y="495300"/>
            <a:ext cx="11395635" cy="6001643"/>
          </a:xfrm>
          <a:prstGeom prst="rect">
            <a:avLst/>
          </a:prstGeom>
        </p:spPr>
        <p:txBody>
          <a:bodyPr wrap="square">
            <a:spAutoFit/>
          </a:bodyPr>
          <a:lstStyle/>
          <a:p>
            <a:pPr indent="1138738"/>
            <a:r>
              <a:rPr lang="en-US" sz="3200" b="1" dirty="0">
                <a:solidFill>
                  <a:srgbClr val="212745"/>
                </a:solidFill>
                <a:latin typeface="Times New Roman" pitchFamily="18" charset="0"/>
                <a:ea typeface="Tahoma" pitchFamily="34" charset="0"/>
                <a:cs typeface="Times New Roman" pitchFamily="18" charset="0"/>
              </a:rPr>
              <a:t/>
            </a:r>
            <a:br>
              <a:rPr lang="en-US" sz="3200" b="1" dirty="0">
                <a:solidFill>
                  <a:srgbClr val="212745"/>
                </a:solidFill>
                <a:latin typeface="Times New Roman" pitchFamily="18" charset="0"/>
                <a:ea typeface="Tahoma" pitchFamily="34" charset="0"/>
                <a:cs typeface="Times New Roman" pitchFamily="18" charset="0"/>
              </a:rPr>
            </a:br>
            <a:r>
              <a:rPr lang="en-US" sz="3200" dirty="0" err="1">
                <a:solidFill>
                  <a:srgbClr val="212745"/>
                </a:solidFill>
                <a:latin typeface="Times New Roman" pitchFamily="18" charset="0"/>
                <a:ea typeface="Tahoma" pitchFamily="34" charset="0"/>
                <a:cs typeface="Times New Roman" pitchFamily="18" charset="0"/>
              </a:rPr>
              <a:t>Cô</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bé</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mở</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khăn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tay</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ra</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đổ</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lên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bàn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một</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nắm</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xu</a:t>
            </a:r>
            <a:r>
              <a:rPr lang="en-US" sz="3200" dirty="0">
                <a:solidFill>
                  <a:srgbClr val="212745"/>
                </a:solidFill>
                <a:latin typeface="Times New Roman" pitchFamily="18" charset="0"/>
                <a:ea typeface="Tahoma" pitchFamily="34" charset="0"/>
                <a:cs typeface="Times New Roman" pitchFamily="18" charset="0"/>
              </a:rPr>
              <a:t> : </a:t>
            </a:r>
            <a:br>
              <a:rPr lang="en-US" sz="3200" dirty="0">
                <a:solidFill>
                  <a:srgbClr val="212745"/>
                </a:solidFill>
                <a:latin typeface="Times New Roman" pitchFamily="18" charset="0"/>
                <a:ea typeface="Tahoma" pitchFamily="34" charset="0"/>
                <a:cs typeface="Times New Roman" pitchFamily="18" charset="0"/>
              </a:rPr>
            </a:b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Cháu</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đã</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đập</a:t>
            </a:r>
            <a:r>
              <a:rPr lang="en-US" sz="3200" dirty="0">
                <a:solidFill>
                  <a:srgbClr val="212745"/>
                </a:solidFill>
                <a:latin typeface="Times New Roman" pitchFamily="18" charset="0"/>
                <a:ea typeface="Tahoma" pitchFamily="34" charset="0"/>
                <a:cs typeface="Times New Roman" pitchFamily="18" charset="0"/>
              </a:rPr>
              <a:t> con </a:t>
            </a:r>
            <a:r>
              <a:rPr lang="en-US" sz="3200" dirty="0" err="1">
                <a:solidFill>
                  <a:srgbClr val="212745"/>
                </a:solidFill>
                <a:latin typeface="Times New Roman" pitchFamily="18" charset="0"/>
                <a:ea typeface="Tahoma" pitchFamily="34" charset="0"/>
                <a:cs typeface="Times New Roman" pitchFamily="18" charset="0"/>
              </a:rPr>
              <a:t>lợn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đất</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đấy</a:t>
            </a:r>
            <a:r>
              <a:rPr lang="en-US" sz="3200" dirty="0">
                <a:solidFill>
                  <a:srgbClr val="212745"/>
                </a:solidFill>
                <a:latin typeface="Times New Roman" pitchFamily="18" charset="0"/>
                <a:ea typeface="Tahoma" pitchFamily="34" charset="0"/>
                <a:cs typeface="Times New Roman" pitchFamily="18" charset="0"/>
              </a:rPr>
              <a:t> !</a:t>
            </a:r>
            <a:br>
              <a:rPr lang="en-US" sz="3200" dirty="0">
                <a:solidFill>
                  <a:srgbClr val="212745"/>
                </a:solidFill>
                <a:latin typeface="Times New Roman" pitchFamily="18" charset="0"/>
                <a:ea typeface="Tahoma" pitchFamily="34" charset="0"/>
                <a:cs typeface="Times New Roman" pitchFamily="18" charset="0"/>
              </a:rPr>
            </a:br>
            <a:r>
              <a:rPr lang="en-US" sz="3200" dirty="0">
                <a:solidFill>
                  <a:srgbClr val="212745"/>
                </a:solidFill>
                <a:latin typeface="Times New Roman" pitchFamily="18" charset="0"/>
                <a:ea typeface="Tahoma" pitchFamily="34" charset="0"/>
                <a:cs typeface="Times New Roman" pitchFamily="18" charset="0"/>
              </a:rPr>
              <a:t>- Pi-e </a:t>
            </a:r>
            <a:r>
              <a:rPr lang="en-US" sz="3200" dirty="0" err="1">
                <a:solidFill>
                  <a:srgbClr val="FF0000"/>
                </a:solidFill>
                <a:latin typeface="Times New Roman" pitchFamily="18" charset="0"/>
                <a:ea typeface="Tahoma" pitchFamily="34" charset="0"/>
                <a:cs typeface="Times New Roman" pitchFamily="18" charset="0"/>
              </a:rPr>
              <a:t>trầm</a:t>
            </a:r>
            <a:r>
              <a:rPr lang="en-US" sz="3200" dirty="0">
                <a:solidFill>
                  <a:srgbClr val="FF0000"/>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ngâm</a:t>
            </a:r>
            <a:r>
              <a:rPr lang="en-US" sz="3200" dirty="0">
                <a:solidFill>
                  <a:srgbClr val="FF0000"/>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nhìn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cô</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bé</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Rồi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vừa</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lúi</a:t>
            </a:r>
            <a:r>
              <a:rPr lang="en-US" sz="3200" dirty="0">
                <a:solidFill>
                  <a:srgbClr val="FF0000"/>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húi</a:t>
            </a:r>
            <a:r>
              <a:rPr lang="en-US" sz="3200" dirty="0">
                <a:solidFill>
                  <a:srgbClr val="FF0000"/>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gỡ</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mãnh</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giấy</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ghi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giá</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tiền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anh</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vừa</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hỏi</a:t>
            </a:r>
            <a:r>
              <a:rPr lang="en-US" sz="3200" dirty="0">
                <a:solidFill>
                  <a:srgbClr val="212745"/>
                </a:solidFill>
                <a:latin typeface="Times New Roman" pitchFamily="18" charset="0"/>
                <a:ea typeface="Tahoma" pitchFamily="34" charset="0"/>
                <a:cs typeface="Times New Roman" pitchFamily="18" charset="0"/>
              </a:rPr>
              <a:t> : </a:t>
            </a:r>
            <a:br>
              <a:rPr lang="en-US" sz="3200" dirty="0">
                <a:solidFill>
                  <a:srgbClr val="212745"/>
                </a:solidFill>
                <a:latin typeface="Times New Roman" pitchFamily="18" charset="0"/>
                <a:ea typeface="Tahoma" pitchFamily="34" charset="0"/>
                <a:cs typeface="Times New Roman" pitchFamily="18" charset="0"/>
              </a:rPr>
            </a:b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Cháu</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tên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gì</a:t>
            </a:r>
            <a:r>
              <a:rPr lang="en-US" sz="3200" dirty="0">
                <a:solidFill>
                  <a:srgbClr val="212745"/>
                </a:solidFill>
                <a:latin typeface="Times New Roman" pitchFamily="18" charset="0"/>
                <a:ea typeface="Tahoma" pitchFamily="34" charset="0"/>
                <a:cs typeface="Times New Roman" pitchFamily="18" charset="0"/>
              </a:rPr>
              <a:t>?</a:t>
            </a:r>
            <a:br>
              <a:rPr lang="en-US" sz="3200" dirty="0">
                <a:solidFill>
                  <a:srgbClr val="212745"/>
                </a:solidFill>
                <a:latin typeface="Times New Roman" pitchFamily="18" charset="0"/>
                <a:ea typeface="Tahoma" pitchFamily="34" charset="0"/>
                <a:cs typeface="Times New Roman" pitchFamily="18" charset="0"/>
              </a:rPr>
            </a:b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Cháu</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tên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là</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Gioan</a:t>
            </a:r>
            <a:r>
              <a:rPr lang="en-US" sz="3200" dirty="0">
                <a:solidFill>
                  <a:srgbClr val="212745"/>
                </a:solidFill>
                <a:latin typeface="Times New Roman" pitchFamily="18" charset="0"/>
                <a:ea typeface="Tahoma" pitchFamily="34" charset="0"/>
                <a:cs typeface="Times New Roman" pitchFamily="18" charset="0"/>
              </a:rPr>
              <a:t>.</a:t>
            </a:r>
            <a:br>
              <a:rPr lang="en-US" sz="3200" dirty="0">
                <a:solidFill>
                  <a:srgbClr val="212745"/>
                </a:solidFill>
                <a:latin typeface="Times New Roman" pitchFamily="18" charset="0"/>
                <a:ea typeface="Tahoma" pitchFamily="34" charset="0"/>
                <a:cs typeface="Times New Roman" pitchFamily="18" charset="0"/>
              </a:rPr>
            </a:br>
            <a:r>
              <a:rPr lang="en-US" sz="3200" dirty="0" err="1">
                <a:solidFill>
                  <a:srgbClr val="212745"/>
                </a:solidFill>
                <a:latin typeface="Times New Roman" pitchFamily="18" charset="0"/>
                <a:ea typeface="Tahoma" pitchFamily="34" charset="0"/>
                <a:cs typeface="Times New Roman" pitchFamily="18" charset="0"/>
              </a:rPr>
              <a:t>Anh</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đưa</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Gioan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chuỗi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ngọc</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gói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trong</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bao</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lụa</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đỏ</a:t>
            </a:r>
            <a:r>
              <a:rPr lang="en-US" sz="3200" dirty="0">
                <a:solidFill>
                  <a:srgbClr val="212745"/>
                </a:solidFill>
                <a:latin typeface="Times New Roman" pitchFamily="18" charset="0"/>
                <a:ea typeface="Tahoma" pitchFamily="34" charset="0"/>
                <a:cs typeface="Times New Roman" pitchFamily="18" charset="0"/>
              </a:rPr>
              <a:t> : </a:t>
            </a:r>
            <a:br>
              <a:rPr lang="en-US" sz="3200" dirty="0">
                <a:solidFill>
                  <a:srgbClr val="212745"/>
                </a:solidFill>
                <a:latin typeface="Times New Roman" pitchFamily="18" charset="0"/>
                <a:ea typeface="Tahoma" pitchFamily="34" charset="0"/>
                <a:cs typeface="Times New Roman" pitchFamily="18" charset="0"/>
              </a:rPr>
            </a:b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Đừng</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đánh</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rơi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nhé</a:t>
            </a:r>
            <a:r>
              <a:rPr lang="en-US" sz="3200" dirty="0">
                <a:solidFill>
                  <a:srgbClr val="212745"/>
                </a:solidFill>
                <a:latin typeface="Times New Roman" pitchFamily="18" charset="0"/>
                <a:ea typeface="Tahoma" pitchFamily="34" charset="0"/>
                <a:cs typeface="Times New Roman" pitchFamily="18" charset="0"/>
              </a:rPr>
              <a:t> !</a:t>
            </a:r>
            <a:br>
              <a:rPr lang="en-US" sz="3200" dirty="0">
                <a:solidFill>
                  <a:srgbClr val="212745"/>
                </a:solidFill>
                <a:latin typeface="Times New Roman" pitchFamily="18" charset="0"/>
                <a:ea typeface="Tahoma" pitchFamily="34" charset="0"/>
                <a:cs typeface="Times New Roman" pitchFamily="18" charset="0"/>
              </a:rPr>
            </a:br>
            <a:r>
              <a:rPr lang="en-US" sz="3200" dirty="0" err="1">
                <a:solidFill>
                  <a:srgbClr val="212745"/>
                </a:solidFill>
                <a:latin typeface="Times New Roman" pitchFamily="18" charset="0"/>
                <a:ea typeface="Tahoma" pitchFamily="34" charset="0"/>
                <a:cs typeface="Times New Roman" pitchFamily="18" charset="0"/>
              </a:rPr>
              <a:t>Cô</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bé</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mỉm</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cười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rạng</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rỡ</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chạy</a:t>
            </a:r>
            <a:r>
              <a:rPr lang="en-US" sz="3200" dirty="0">
                <a:solidFill>
                  <a:srgbClr val="FF0000"/>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vụt</a:t>
            </a:r>
            <a:r>
              <a:rPr lang="en-US" sz="3200" dirty="0">
                <a:solidFill>
                  <a:srgbClr val="FF0000"/>
                </a:solidFill>
                <a:latin typeface="Times New Roman" pitchFamily="18" charset="0"/>
                <a:ea typeface="Tahoma" pitchFamily="34" charset="0"/>
                <a:cs typeface="Times New Roman" pitchFamily="18" charset="0"/>
              </a:rPr>
              <a:t> </a:t>
            </a:r>
            <a:r>
              <a:rPr lang="en-US" sz="3200" dirty="0" err="1">
                <a:solidFill>
                  <a:srgbClr val="FF0000"/>
                </a:solidFill>
                <a:latin typeface="Times New Roman" pitchFamily="18" charset="0"/>
                <a:ea typeface="Tahoma" pitchFamily="34" charset="0"/>
                <a:cs typeface="Times New Roman" pitchFamily="18" charset="0"/>
              </a:rPr>
              <a:t>đi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Cô</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đâu</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biết</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chuỗi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ngọc</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này</a:t>
            </a:r>
            <a:r>
              <a:rPr lang="en-US" sz="3200" dirty="0">
                <a:solidFill>
                  <a:srgbClr val="212745"/>
                </a:solidFill>
                <a:latin typeface="Times New Roman" pitchFamily="18" charset="0"/>
                <a:ea typeface="Tahoma" pitchFamily="34" charset="0"/>
                <a:cs typeface="Times New Roman" pitchFamily="18" charset="0"/>
              </a:rPr>
              <a:t> Pi-e </a:t>
            </a:r>
            <a:r>
              <a:rPr lang="en-US" sz="3200" dirty="0" err="1">
                <a:solidFill>
                  <a:srgbClr val="212745"/>
                </a:solidFill>
                <a:latin typeface="Times New Roman" pitchFamily="18" charset="0"/>
                <a:ea typeface="Tahoma" pitchFamily="34" charset="0"/>
                <a:cs typeface="Times New Roman" pitchFamily="18" charset="0"/>
              </a:rPr>
              <a:t>dành</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tặng</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vợ</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chưa</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cưới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của</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mình</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nhưng</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rồi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một</a:t>
            </a:r>
            <a:r>
              <a:rPr lang="en-US" sz="3200" dirty="0">
                <a:solidFill>
                  <a:srgbClr val="212745"/>
                </a:solidFill>
                <a:latin typeface="Times New Roman" pitchFamily="18" charset="0"/>
                <a:ea typeface="Tahoma" pitchFamily="34" charset="0"/>
                <a:cs typeface="Times New Roman" pitchFamily="18" charset="0"/>
              </a:rPr>
              <a:t> tai </a:t>
            </a:r>
            <a:r>
              <a:rPr lang="en-US" sz="3200" dirty="0" err="1">
                <a:solidFill>
                  <a:srgbClr val="212745"/>
                </a:solidFill>
                <a:latin typeface="Times New Roman" pitchFamily="18" charset="0"/>
                <a:ea typeface="Tahoma" pitchFamily="34" charset="0"/>
                <a:cs typeface="Times New Roman" pitchFamily="18" charset="0"/>
              </a:rPr>
              <a:t>nạn</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giao</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thông</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đã</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cướp</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mất</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người</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anh</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yêu</a:t>
            </a:r>
            <a:r>
              <a:rPr lang="en-US" sz="3200" dirty="0">
                <a:solidFill>
                  <a:srgbClr val="212745"/>
                </a:solidFill>
                <a:latin typeface="Times New Roman" pitchFamily="18" charset="0"/>
                <a:ea typeface="Tahoma" pitchFamily="34" charset="0"/>
                <a:cs typeface="Times New Roman" pitchFamily="18" charset="0"/>
              </a:rPr>
              <a:t> </a:t>
            </a:r>
            <a:r>
              <a:rPr lang="en-US" sz="3200" dirty="0" err="1">
                <a:solidFill>
                  <a:srgbClr val="212745"/>
                </a:solidFill>
                <a:latin typeface="Times New Roman" pitchFamily="18" charset="0"/>
                <a:ea typeface="Tahoma" pitchFamily="34" charset="0"/>
                <a:cs typeface="Times New Roman" pitchFamily="18" charset="0"/>
              </a:rPr>
              <a:t>quý</a:t>
            </a:r>
            <a:r>
              <a:rPr lang="en-US" sz="3200" dirty="0">
                <a:solidFill>
                  <a:srgbClr val="212745"/>
                </a:solidFill>
                <a:latin typeface="Times New Roman" pitchFamily="18" charset="0"/>
                <a:ea typeface="Tahoma" pitchFamily="34" charset="0"/>
                <a:cs typeface="Times New Roman" pitchFamily="18" charset="0"/>
              </a:rPr>
              <a:t>. </a:t>
            </a:r>
            <a:endParaRPr lang="en-US" sz="3200" u="sng" dirty="0">
              <a:solidFill>
                <a:srgbClr val="FFFF00"/>
              </a:solidFill>
              <a:latin typeface="Times New Roman" pitchFamily="18" charset="0"/>
              <a:ea typeface="Tahoma" pitchFamily="34" charset="0"/>
              <a:cs typeface="Times New Roman" pitchFamily="18" charset="0"/>
            </a:endParaRPr>
          </a:p>
        </p:txBody>
      </p:sp>
      <p:grpSp>
        <p:nvGrpSpPr>
          <p:cNvPr id="3" name="Group 2"/>
          <p:cNvGrpSpPr/>
          <p:nvPr/>
        </p:nvGrpSpPr>
        <p:grpSpPr>
          <a:xfrm>
            <a:off x="-76200" y="-144463"/>
            <a:ext cx="12268200" cy="6727503"/>
            <a:chOff x="-76200" y="-144463"/>
            <a:chExt cx="12268200" cy="6727503"/>
          </a:xfrm>
        </p:grpSpPr>
        <p:sp>
          <p:nvSpPr>
            <p:cNvPr id="5"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76200" y="-1"/>
              <a:ext cx="12268200" cy="885015"/>
              <a:chOff x="-76200" y="-1"/>
              <a:chExt cx="12268200" cy="885015"/>
            </a:xfrm>
          </p:grpSpPr>
          <p:cxnSp>
            <p:nvCxnSpPr>
              <p:cNvPr id="8" name="Straight Connector 7"/>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9" name="Rectangle 8">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10" name="Picture 9" descr="Trường TH HOÀNG HOA TH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 y="-1"/>
                <a:ext cx="987256" cy="86819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descr="Tập đọc: Chuỗi ngọc l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3945" y="5513961"/>
              <a:ext cx="2603654" cy="106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766604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Tập đọc: Chuỗi ngọc l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a:off x="-76200" y="838200"/>
            <a:ext cx="11066438" cy="0"/>
          </a:xfrm>
          <a:prstGeom prst="line">
            <a:avLst/>
          </a:prstGeom>
          <a:ln w="57150" cmpd="dbl">
            <a:solidFill>
              <a:srgbClr val="0099FF"/>
            </a:solidFill>
          </a:ln>
        </p:spPr>
        <p:style>
          <a:lnRef idx="1">
            <a:schemeClr val="accent1"/>
          </a:lnRef>
          <a:fillRef idx="0">
            <a:schemeClr val="accent1"/>
          </a:fillRef>
          <a:effectRef idx="0">
            <a:schemeClr val="accent1"/>
          </a:effectRef>
          <a:fontRef idx="minor">
            <a:schemeClr val="tx1"/>
          </a:fontRef>
        </p:style>
      </p:cxnSp>
      <p:sp>
        <p:nvSpPr>
          <p:cNvPr id="8" name="Rectangle 7">
            <a:extLst/>
          </p:cNvPr>
          <p:cNvSpPr/>
          <p:nvPr/>
        </p:nvSpPr>
        <p:spPr>
          <a:xfrm>
            <a:off x="1493340" y="139144"/>
            <a:ext cx="8962432" cy="729047"/>
          </a:xfrm>
          <a:prstGeom prst="rect">
            <a:avLst/>
          </a:prstGeom>
          <a:noFill/>
          <a:ln>
            <a:noFill/>
          </a:ln>
        </p:spPr>
        <p:txBody>
          <a:bodyPr wrap="square" lIns="51435" tIns="25718" rIns="51435" bIns="25718">
            <a:spAutoFit/>
          </a:bodyPr>
          <a:lstStyle/>
          <a:p>
            <a:pPr algn="ctr">
              <a:spcBef>
                <a:spcPts val="900"/>
              </a:spcBef>
              <a:defRPr/>
            </a:pPr>
            <a:r>
              <a:rPr lang="en-US" sz="4400" b="1" dirty="0" smtClean="0">
                <a:ln w="0">
                  <a:solidFill>
                    <a:srgbClr val="0070C0"/>
                  </a:solidFill>
                </a:ln>
                <a:solidFill>
                  <a:srgbClr val="0099FF"/>
                </a:solidFill>
                <a:effectLst>
                  <a:reflection blurRad="6350" stA="53000" endA="300" endPos="35500" dir="5400000" sy="-90000" algn="bl" rotWithShape="0"/>
                </a:effectLst>
              </a:rPr>
              <a:t>CHUỖI NGỌC LAM</a:t>
            </a:r>
            <a:endParaRPr lang="en-US" sz="4400" b="1" dirty="0">
              <a:ln w="0">
                <a:solidFill>
                  <a:srgbClr val="0070C0"/>
                </a:solidFill>
              </a:ln>
              <a:solidFill>
                <a:srgbClr val="0099FF"/>
              </a:solidFill>
              <a:effectLst>
                <a:reflection blurRad="6350" stA="53000" endA="300" endPos="35500" dir="5400000" sy="-90000" algn="bl" rotWithShape="0"/>
              </a:effectLst>
            </a:endParaRPr>
          </a:p>
        </p:txBody>
      </p:sp>
      <p:pic>
        <p:nvPicPr>
          <p:cNvPr id="10" name="Picture 2" descr="Tập đọc: Chuỗi ngọc la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61" t="64387" r="4368" b="7908"/>
          <a:stretch/>
        </p:blipFill>
        <p:spPr bwMode="auto">
          <a:xfrm>
            <a:off x="10566400" y="7937"/>
            <a:ext cx="1625600" cy="877077"/>
          </a:xfrm>
          <a:prstGeom prst="rect">
            <a:avLst/>
          </a:prstGeom>
          <a:noFill/>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1493340" y="1965242"/>
            <a:ext cx="9327059" cy="241625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a:solidFill>
                  <a:srgbClr val="7030A0"/>
                </a:solidFill>
                <a:latin typeface="Times New Roman" pitchFamily="18" charset="0"/>
                <a:ea typeface="Tahoma" pitchFamily="34" charset="0"/>
                <a:cs typeface="Times New Roman" pitchFamily="18" charset="0"/>
              </a:rPr>
              <a:t>Nêu nhân vật yêu thích và giải thích lý do vì sao yêu thích</a:t>
            </a:r>
            <a:r>
              <a:rPr lang="en-US" sz="4000" b="1" dirty="0" smtClean="0">
                <a:solidFill>
                  <a:srgbClr val="7030A0"/>
                </a:solidFill>
                <a:latin typeface="Times New Roman" pitchFamily="18" charset="0"/>
                <a:ea typeface="Tahoma" pitchFamily="34" charset="0"/>
                <a:cs typeface="Times New Roman" pitchFamily="18" charset="0"/>
              </a:rPr>
              <a:t>?</a:t>
            </a:r>
            <a:endParaRPr lang="en-US" sz="4000" b="1" dirty="0">
              <a:solidFill>
                <a:srgbClr val="7030A0"/>
              </a:solidFill>
              <a:latin typeface="Times New Roman" pitchFamily="18" charset="0"/>
              <a:ea typeface="Tahoma" pitchFamily="34" charset="0"/>
              <a:cs typeface="Times New Roman" pitchFamily="18" charset="0"/>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3945" y="5513961"/>
            <a:ext cx="2603654" cy="1069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274949"/>
      </p:ext>
    </p:extLst>
  </p:cSld>
  <p:clrMapOvr>
    <a:masterClrMapping/>
  </p:clrMapOvr>
  <p:transition spd="slow">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 y="0"/>
            <a:ext cx="12433054" cy="6900863"/>
          </a:xfrm>
        </p:spPr>
      </p:pic>
      <p:sp>
        <p:nvSpPr>
          <p:cNvPr id="5" name="TextBox 8"/>
          <p:cNvSpPr txBox="1">
            <a:spLocks noChangeArrowheads="1"/>
          </p:cNvSpPr>
          <p:nvPr/>
        </p:nvSpPr>
        <p:spPr bwMode="auto">
          <a:xfrm>
            <a:off x="2350674" y="828675"/>
            <a:ext cx="7861730"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nSpc>
                <a:spcPct val="150000"/>
              </a:lnSpc>
              <a:spcBef>
                <a:spcPts val="400"/>
              </a:spcBef>
            </a:pPr>
            <a:r>
              <a:rPr lang="en-US" sz="2800" b="1" dirty="0">
                <a:solidFill>
                  <a:schemeClr val="bg1"/>
                </a:solidFill>
                <a:latin typeface="HP001 4 hàng" panose="020B0603050302020204" pitchFamily="34" charset="0"/>
              </a:rPr>
              <a:t>Thứ </a:t>
            </a:r>
            <a:r>
              <a:rPr lang="en-US" sz="2800" b="1" dirty="0" smtClean="0">
                <a:solidFill>
                  <a:schemeClr val="bg1"/>
                </a:solidFill>
                <a:latin typeface="HP001 4 hàng" panose="020B0603050302020204" pitchFamily="34" charset="0"/>
              </a:rPr>
              <a:t> hai  ngày  6  tháng  12  năm  2021</a:t>
            </a:r>
            <a:r>
              <a:rPr lang="en-US" sz="2800" b="1" dirty="0">
                <a:solidFill>
                  <a:schemeClr val="bg1"/>
                </a:solidFill>
                <a:latin typeface="HP001 4 hàng" panose="020B0603050302020204" pitchFamily="34" charset="0"/>
              </a:rPr>
              <a:t>. </a:t>
            </a:r>
          </a:p>
          <a:p>
            <a:pPr>
              <a:lnSpc>
                <a:spcPct val="150000"/>
              </a:lnSpc>
              <a:spcBef>
                <a:spcPts val="400"/>
              </a:spcBef>
            </a:pPr>
            <a:r>
              <a:rPr lang="en-US" sz="2800" b="1" dirty="0">
                <a:solidFill>
                  <a:schemeClr val="bg1"/>
                </a:solidFill>
                <a:latin typeface="HP001 4 hàng" panose="020B0603050302020204" pitchFamily="34" charset="0"/>
              </a:rPr>
              <a:t>			Tập đọc</a:t>
            </a:r>
          </a:p>
          <a:p>
            <a:pPr>
              <a:lnSpc>
                <a:spcPct val="150000"/>
              </a:lnSpc>
              <a:spcBef>
                <a:spcPts val="400"/>
              </a:spcBef>
            </a:pPr>
            <a:r>
              <a:rPr lang="en-US" sz="2800" b="1" dirty="0">
                <a:solidFill>
                  <a:schemeClr val="bg1"/>
                </a:solidFill>
                <a:latin typeface="HP001 4 hàng" panose="020B0603050302020204" pitchFamily="34" charset="0"/>
              </a:rPr>
              <a:t>	 </a:t>
            </a:r>
            <a:r>
              <a:rPr lang="en-US" sz="2800" b="1" dirty="0" smtClean="0">
                <a:solidFill>
                  <a:schemeClr val="bg1"/>
                </a:solidFill>
                <a:latin typeface="HP001 4 hàng" panose="020B0603050302020204" pitchFamily="34" charset="0"/>
              </a:rPr>
              <a:t>       Chuỗi ngọc lam</a:t>
            </a:r>
          </a:p>
          <a:p>
            <a:pPr>
              <a:lnSpc>
                <a:spcPct val="150000"/>
              </a:lnSpc>
              <a:spcBef>
                <a:spcPts val="400"/>
              </a:spcBef>
            </a:pPr>
            <a:r>
              <a:rPr lang="en-US" sz="2800" b="1" dirty="0" smtClean="0">
                <a:solidFill>
                  <a:schemeClr val="bg1"/>
                </a:solidFill>
                <a:latin typeface="HP001 4 hàng" panose="020B0603050302020204" pitchFamily="34" charset="0"/>
              </a:rPr>
              <a:t>				   Phun-tơn O-xlơ</a:t>
            </a:r>
            <a:endParaRPr lang="en-US" sz="2800" b="1" dirty="0">
              <a:solidFill>
                <a:schemeClr val="bg1"/>
              </a:solidFill>
              <a:latin typeface="HP001 4 hàng" panose="020B0603050302020204" pitchFamily="34" charset="0"/>
            </a:endParaRPr>
          </a:p>
        </p:txBody>
      </p:sp>
      <p:sp>
        <p:nvSpPr>
          <p:cNvPr id="6" name="TextBox 5"/>
          <p:cNvSpPr txBox="1">
            <a:spLocks noChangeArrowheads="1"/>
          </p:cNvSpPr>
          <p:nvPr/>
        </p:nvSpPr>
        <p:spPr bwMode="auto">
          <a:xfrm>
            <a:off x="247238" y="3576748"/>
            <a:ext cx="11774716"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defTabSz="609630">
              <a:lnSpc>
                <a:spcPts val="5500"/>
              </a:lnSpc>
              <a:spcBef>
                <a:spcPts val="400"/>
              </a:spcBef>
            </a:pPr>
            <a:r>
              <a:rPr lang="en-US" sz="2900" b="1" dirty="0" smtClean="0">
                <a:solidFill>
                  <a:schemeClr val="bg1"/>
                </a:solidFill>
                <a:latin typeface="HP001 4 hàng" panose="020B0603050302020204" pitchFamily="34" charset="0"/>
              </a:rPr>
              <a:t>     Đại ý: </a:t>
            </a:r>
            <a:r>
              <a:rPr lang="en-US" altLang="en-US" sz="2900" b="1" dirty="0">
                <a:solidFill>
                  <a:schemeClr val="bg1"/>
                </a:solidFill>
                <a:latin typeface="HP001 4 hàng" panose="020B0603050302020204" pitchFamily="34" charset="0"/>
              </a:rPr>
              <a:t>Câu chuyện ca ngợi những con người có tấm lòng nhân hậu, biết quan tâm và đem lại niềm vui cho người khác.</a:t>
            </a:r>
          </a:p>
          <a:p>
            <a:pPr algn="just" defTabSz="609630">
              <a:lnSpc>
                <a:spcPts val="5500"/>
              </a:lnSpc>
              <a:spcBef>
                <a:spcPts val="400"/>
              </a:spcBef>
            </a:pPr>
            <a:r>
              <a:rPr lang="en-US" sz="2900" b="1" dirty="0">
                <a:solidFill>
                  <a:schemeClr val="bg1"/>
                </a:solidFill>
                <a:latin typeface="HP001 4 hàng" panose="020B0603050302020204" pitchFamily="34" charset="0"/>
              </a:rPr>
              <a:t>.</a:t>
            </a:r>
          </a:p>
          <a:p>
            <a:pPr>
              <a:lnSpc>
                <a:spcPts val="5500"/>
              </a:lnSpc>
              <a:spcBef>
                <a:spcPts val="400"/>
              </a:spcBef>
            </a:pPr>
            <a:r>
              <a:rPr lang="vi-VN" sz="2900" b="1" dirty="0" smtClean="0">
                <a:solidFill>
                  <a:schemeClr val="bg1"/>
                </a:solidFill>
                <a:latin typeface="HP001 4 hàng" panose="020B0603050302020204" pitchFamily="34" charset="0"/>
              </a:rPr>
              <a:t>. </a:t>
            </a:r>
            <a:endParaRPr lang="en-US" sz="2900" b="1" dirty="0">
              <a:solidFill>
                <a:schemeClr val="bg1"/>
              </a:solidFill>
              <a:latin typeface="HP001 4 hàng" panose="020B0603050302020204" pitchFamily="34" charset="0"/>
            </a:endParaRPr>
          </a:p>
        </p:txBody>
      </p:sp>
    </p:spTree>
    <p:extLst>
      <p:ext uri="{BB962C8B-B14F-4D97-AF65-F5344CB8AC3E}">
        <p14:creationId xmlns:p14="http://schemas.microsoft.com/office/powerpoint/2010/main" val="1717575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smtClean="0"/>
          </a:p>
        </p:txBody>
      </p:sp>
      <p:sp>
        <p:nvSpPr>
          <p:cNvPr id="38915" name="Content Placeholder 2"/>
          <p:cNvSpPr>
            <a:spLocks noGrp="1"/>
          </p:cNvSpPr>
          <p:nvPr>
            <p:ph idx="1"/>
          </p:nvPr>
        </p:nvSpPr>
        <p:spPr bwMode="auto"/>
        <p:txBody>
          <a:bodyPr wrap="square" numCol="1" anchor="t" anchorCtr="0" compatLnSpc="1">
            <a:prstTxWarp prst="textNoShape">
              <a:avLst/>
            </a:prstTxWarp>
          </a:bodyPr>
          <a:lstStyle/>
          <a:p>
            <a:endParaRPr lang="en-US" smtClean="0"/>
          </a:p>
        </p:txBody>
      </p:sp>
      <p:pic>
        <p:nvPicPr>
          <p:cNvPr id="38916" name="Picture 2" descr="Hình nền Powerpoint làm Slide chào hỏi 10 - Dạy học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2743960" y="564092"/>
            <a:ext cx="7542279"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indent="88900">
              <a:defRPr sz="1600">
                <a:solidFill>
                  <a:schemeClr val="tx1"/>
                </a:solidFill>
                <a:latin typeface="Arial" panose="020B0604020202020204" pitchFamily="34" charset="0"/>
              </a:defRPr>
            </a:lvl1pPr>
            <a:lvl2pPr marL="685800" indent="-22860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lnSpc>
                <a:spcPct val="200000"/>
              </a:lnSpc>
              <a:spcBef>
                <a:spcPts val="1000"/>
              </a:spcBef>
            </a:pPr>
            <a:r>
              <a:rPr lang="en-US" altLang="en-US" sz="3600" b="1" dirty="0">
                <a:solidFill>
                  <a:schemeClr val="bg1"/>
                </a:solidFill>
                <a:cs typeface="Arial" panose="020B0604020202020204" pitchFamily="34" charset="0"/>
              </a:rPr>
              <a:t>		</a:t>
            </a:r>
            <a:r>
              <a:rPr lang="en-US" altLang="en-US" sz="4800" b="1" u="sng" dirty="0">
                <a:solidFill>
                  <a:schemeClr val="bg1"/>
                </a:solidFill>
                <a:cs typeface="Arial" panose="020B0604020202020204" pitchFamily="34" charset="0"/>
              </a:rPr>
              <a:t>Dặn dò:</a:t>
            </a:r>
          </a:p>
          <a:p>
            <a:pPr algn="just">
              <a:lnSpc>
                <a:spcPct val="200000"/>
              </a:lnSpc>
              <a:spcBef>
                <a:spcPts val="1000"/>
              </a:spcBef>
            </a:pPr>
            <a:r>
              <a:rPr lang="en-US" altLang="en-US" sz="3200" b="1" dirty="0">
                <a:solidFill>
                  <a:schemeClr val="bg1"/>
                </a:solidFill>
                <a:cs typeface="Arial" panose="020B0604020202020204" pitchFamily="34" charset="0"/>
              </a:rPr>
              <a:t>+ Đọc </a:t>
            </a:r>
            <a:r>
              <a:rPr lang="en-US" altLang="en-US" sz="3200" b="1" dirty="0" smtClean="0">
                <a:solidFill>
                  <a:schemeClr val="bg1"/>
                </a:solidFill>
                <a:cs typeface="Arial" panose="020B0604020202020204" pitchFamily="34" charset="0"/>
              </a:rPr>
              <a:t>và học thuộc nội dung bài </a:t>
            </a:r>
          </a:p>
          <a:p>
            <a:pPr algn="just">
              <a:lnSpc>
                <a:spcPct val="200000"/>
              </a:lnSpc>
              <a:spcBef>
                <a:spcPts val="1000"/>
              </a:spcBef>
            </a:pPr>
            <a:r>
              <a:rPr lang="en-US" altLang="en-US" sz="3200" b="1" dirty="0" smtClean="0">
                <a:solidFill>
                  <a:schemeClr val="bg1"/>
                </a:solidFill>
                <a:cs typeface="Arial" panose="020B0604020202020204" pitchFamily="34" charset="0"/>
              </a:rPr>
              <a:t>+ Chuẩn bị bài sau </a:t>
            </a:r>
            <a:r>
              <a:rPr lang="vi-VN" sz="3200" b="1" dirty="0">
                <a:solidFill>
                  <a:schemeClr val="bg1"/>
                </a:solidFill>
              </a:rPr>
              <a:t>Hạt gạo làng </a:t>
            </a:r>
            <a:r>
              <a:rPr lang="vi-VN" sz="3200" b="1" dirty="0" smtClean="0">
                <a:solidFill>
                  <a:schemeClr val="bg1"/>
                </a:solidFill>
              </a:rPr>
              <a:t>ta</a:t>
            </a:r>
            <a:r>
              <a:rPr lang="en-US" altLang="en-US" sz="3200" b="1" dirty="0" smtClean="0">
                <a:solidFill>
                  <a:schemeClr val="bg1"/>
                </a:solidFill>
                <a:cs typeface="Arial" panose="020B0604020202020204" pitchFamily="34" charset="0"/>
              </a:rPr>
              <a:t>.</a:t>
            </a:r>
            <a:endParaRPr lang="en-US" altLang="en-US" sz="3200" b="1" dirty="0">
              <a:solidFill>
                <a:schemeClr val="bg1"/>
              </a:solidFill>
              <a:cs typeface="Arial" panose="020B0604020202020204" pitchFamily="34" charset="0"/>
            </a:endParaRPr>
          </a:p>
        </p:txBody>
      </p:sp>
    </p:spTree>
    <p:extLst>
      <p:ext uri="{BB962C8B-B14F-4D97-AF65-F5344CB8AC3E}">
        <p14:creationId xmlns:p14="http://schemas.microsoft.com/office/powerpoint/2010/main" val="14781200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Hình nền Powerpoint Thank You, Cảm ơn kết thúc Slide, for watc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12192000" cy="7624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8599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Tranh dán tường hoạt hình ánh sáng chiếu xuống đại dương xanh K0298"/>
          <p:cNvPicPr>
            <a:picLocks noChangeAspect="1" noChangeArrowheads="1"/>
          </p:cNvPicPr>
          <p:nvPr/>
        </p:nvPicPr>
        <p:blipFill rotWithShape="1">
          <a:blip r:embed="rId2">
            <a:extLst>
              <a:ext uri="{28A0092B-C50C-407E-A947-70E740481C1C}">
                <a14:useLocalDpi xmlns:a14="http://schemas.microsoft.com/office/drawing/2010/main" val="0"/>
              </a:ext>
            </a:extLst>
          </a:blip>
          <a:srcRect t="9850"/>
          <a:stretch/>
        </p:blipFill>
        <p:spPr bwMode="auto">
          <a:xfrm>
            <a:off x="0" y="0"/>
            <a:ext cx="12192000" cy="69032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Desktop\blue-christmas-card-swirl-frame-snowmainvitation-343107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464" y="2671419"/>
            <a:ext cx="6989155" cy="3306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22073" y="3170695"/>
            <a:ext cx="4114800" cy="2308324"/>
          </a:xfrm>
          <a:prstGeom prst="rect">
            <a:avLst/>
          </a:prstGeom>
          <a:noFill/>
        </p:spPr>
        <p:txBody>
          <a:bodyPr wrap="square" rtlCol="0">
            <a:spAutoFit/>
          </a:bodyPr>
          <a:lstStyle/>
          <a:p>
            <a:r>
              <a:rPr lang="en-US" sz="2400">
                <a:solidFill>
                  <a:srgbClr val="FF0000"/>
                </a:solidFill>
                <a:latin typeface="+mj-lt"/>
              </a:rPr>
              <a:t>Để có được đôi chân, Ariel tội nghiệp phải tìm đủ những viên ngọc trai dưới đáy dại dương dâng lên mụ phù thủy. Các em hãy giúp nàng bằng cách trả lời các câu hỏi nhé.</a:t>
            </a:r>
          </a:p>
        </p:txBody>
      </p:sp>
      <p:pic>
        <p:nvPicPr>
          <p:cNvPr id="7" name="Picture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5007" y="3757241"/>
            <a:ext cx="2076450" cy="2200275"/>
          </a:xfrm>
          <a:prstGeom prst="rect">
            <a:avLst/>
          </a:prstGeom>
        </p:spPr>
      </p:pic>
      <p:sp>
        <p:nvSpPr>
          <p:cNvPr id="8" name="Left Arrow 7">
            <a:hlinkClick r:id="rId5" action="ppaction://hlinksldjump"/>
          </p:cNvPr>
          <p:cNvSpPr/>
          <p:nvPr/>
        </p:nvSpPr>
        <p:spPr>
          <a:xfrm>
            <a:off x="7824757" y="6097891"/>
            <a:ext cx="1295400" cy="68580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9" name="TextBox 8"/>
          <p:cNvSpPr txBox="1"/>
          <p:nvPr/>
        </p:nvSpPr>
        <p:spPr>
          <a:xfrm>
            <a:off x="8095384" y="6244200"/>
            <a:ext cx="1136073" cy="400110"/>
          </a:xfrm>
          <a:prstGeom prst="rect">
            <a:avLst/>
          </a:prstGeom>
          <a:noFill/>
        </p:spPr>
        <p:txBody>
          <a:bodyPr wrap="square" rtlCol="0">
            <a:spAutoFit/>
          </a:bodyPr>
          <a:lstStyle/>
          <a:p>
            <a:r>
              <a:rPr lang="en-US" sz="2000" b="1" dirty="0" smtClean="0">
                <a:solidFill>
                  <a:schemeClr val="accent5">
                    <a:lumMod val="75000"/>
                  </a:schemeClr>
                </a:solidFill>
                <a:latin typeface="Times New Roman" pitchFamily="18" charset="0"/>
                <a:cs typeface="Times New Roman" pitchFamily="18" charset="0"/>
              </a:rPr>
              <a:t>Bắt đầu</a:t>
            </a:r>
            <a:endParaRPr lang="en-US" sz="2000" b="1" dirty="0">
              <a:solidFill>
                <a:schemeClr val="accent5">
                  <a:lumMod val="75000"/>
                </a:schemeClr>
              </a:solidFill>
              <a:latin typeface="Times New Roman" pitchFamily="18" charset="0"/>
              <a:cs typeface="Times New Roman" pitchFamily="18" charset="0"/>
            </a:endParaRPr>
          </a:p>
        </p:txBody>
      </p:sp>
      <p:pic>
        <p:nvPicPr>
          <p:cNvPr id="11" name="Picture 10" descr="C:\Users\ADMIN\Desktop\453552345 (3).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221281" y="0"/>
            <a:ext cx="5930900" cy="21209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780864" y="1053523"/>
            <a:ext cx="4918636" cy="630942"/>
          </a:xfrm>
          <a:prstGeom prst="rect">
            <a:avLst/>
          </a:prstGeom>
          <a:noFill/>
          <a:scene3d>
            <a:camera prst="perspectiveFront"/>
            <a:lightRig rig="threePt" dir="t"/>
          </a:scene3d>
        </p:spPr>
        <p:txBody>
          <a:bodyPr wrap="square" rtlCol="0">
            <a:spAutoFit/>
          </a:bodyPr>
          <a:lstStyle/>
          <a:p>
            <a:r>
              <a:rPr lang="en-US" sz="3500" b="1" dirty="0">
                <a:solidFill>
                  <a:srgbClr val="FF0000"/>
                </a:solidFill>
                <a:latin typeface="+mj-lt"/>
                <a:cs typeface="Times New Roman" pitchFamily="18" charset="0"/>
              </a:rPr>
              <a:t>GIẢI CỨU NÀNG TIÊN CÁ</a:t>
            </a:r>
          </a:p>
        </p:txBody>
      </p:sp>
    </p:spTree>
    <p:extLst>
      <p:ext uri="{BB962C8B-B14F-4D97-AF65-F5344CB8AC3E}">
        <p14:creationId xmlns:p14="http://schemas.microsoft.com/office/powerpoint/2010/main" val="3877549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Tranh dán tường hoạt hình ánh sáng chiếu xuống đại dương xanh K0298"/>
          <p:cNvPicPr>
            <a:picLocks noChangeAspect="1" noChangeArrowheads="1"/>
          </p:cNvPicPr>
          <p:nvPr/>
        </p:nvPicPr>
        <p:blipFill rotWithShape="1">
          <a:blip r:embed="rId2">
            <a:extLst>
              <a:ext uri="{28A0092B-C50C-407E-A947-70E740481C1C}">
                <a14:useLocalDpi xmlns:a14="http://schemas.microsoft.com/office/drawing/2010/main" val="0"/>
              </a:ext>
            </a:extLst>
          </a:blip>
          <a:srcRect t="9850"/>
          <a:stretch/>
        </p:blipFill>
        <p:spPr bwMode="auto">
          <a:xfrm>
            <a:off x="0" y="0"/>
            <a:ext cx="12192000" cy="69032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3">
            <a:extLst>
              <a:ext uri="{BEBA8EAE-BF5A-486C-A8C5-ECC9F3942E4B}">
                <a14:imgProps xmlns:a14="http://schemas.microsoft.com/office/drawing/2010/main">
                  <a14:imgLayer r:embed="rId4">
                    <a14:imgEffect>
                      <a14:backgroundRemoval t="9756" b="90000" l="9961" r="89844"/>
                    </a14:imgEffect>
                  </a14:imgLayer>
                </a14:imgProps>
              </a:ext>
              <a:ext uri="{28A0092B-C50C-407E-A947-70E740481C1C}">
                <a14:useLocalDpi xmlns:a14="http://schemas.microsoft.com/office/drawing/2010/main" val="0"/>
              </a:ext>
            </a:extLst>
          </a:blip>
          <a:srcRect l="13636" t="21221" r="8097" b="9579"/>
          <a:stretch/>
        </p:blipFill>
        <p:spPr>
          <a:xfrm>
            <a:off x="6096000" y="1927114"/>
            <a:ext cx="3816927" cy="2702414"/>
          </a:xfrm>
          <a:prstGeom prst="rect">
            <a:avLst/>
          </a:prstGeom>
        </p:spPr>
      </p:pic>
      <p:sp>
        <p:nvSpPr>
          <p:cNvPr id="18" name="Cloud 17"/>
          <p:cNvSpPr/>
          <p:nvPr/>
        </p:nvSpPr>
        <p:spPr>
          <a:xfrm>
            <a:off x="2765142" y="4938822"/>
            <a:ext cx="6854368" cy="170819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a:solidFill>
                <a:srgbClr val="FF0000"/>
              </a:solidFill>
            </a:endParaRPr>
          </a:p>
        </p:txBody>
      </p:sp>
      <p:pic>
        <p:nvPicPr>
          <p:cNvPr id="22" name="Picture 2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803709">
            <a:off x="4494286" y="1125183"/>
            <a:ext cx="1593173" cy="1688179"/>
          </a:xfrm>
          <a:prstGeom prst="rect">
            <a:avLst/>
          </a:prstGeom>
        </p:spPr>
      </p:pic>
      <p:sp>
        <p:nvSpPr>
          <p:cNvPr id="23" name="Right Arrow 22">
            <a:hlinkClick r:id="rId6" action="ppaction://hlinksldjump"/>
          </p:cNvPr>
          <p:cNvSpPr/>
          <p:nvPr/>
        </p:nvSpPr>
        <p:spPr>
          <a:xfrm>
            <a:off x="9525000" y="6172200"/>
            <a:ext cx="957612"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766872" y="5083055"/>
            <a:ext cx="1295400" cy="1295400"/>
          </a:xfrm>
          <a:prstGeom prst="rect">
            <a:avLst/>
          </a:prstGeom>
        </p:spPr>
      </p:pic>
      <p:pic>
        <p:nvPicPr>
          <p:cNvPr id="25" name="Picture 24"/>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290872" y="5107301"/>
            <a:ext cx="1295400" cy="1295400"/>
          </a:xfrm>
          <a:prstGeom prst="rect">
            <a:avLst/>
          </a:prstGeom>
        </p:spPr>
      </p:pic>
      <p:pic>
        <p:nvPicPr>
          <p:cNvPr id="26" name="Picture 25"/>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43027" y="5096910"/>
            <a:ext cx="1295400" cy="1295400"/>
          </a:xfrm>
          <a:prstGeom prst="rect">
            <a:avLst/>
          </a:prstGeom>
        </p:spPr>
      </p:pic>
      <p:sp>
        <p:nvSpPr>
          <p:cNvPr id="27" name="TextBox 26">
            <a:hlinkClick r:id="rId8" action="ppaction://hlinksldjump"/>
          </p:cNvPr>
          <p:cNvSpPr txBox="1"/>
          <p:nvPr/>
        </p:nvSpPr>
        <p:spPr>
          <a:xfrm>
            <a:off x="4147872" y="5240409"/>
            <a:ext cx="5334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hlinkClick r:id="rId8" action="ppaction://hlinksldjump"/>
              </a:rPr>
              <a:t>1</a:t>
            </a:r>
            <a:endParaRPr lang="en-US" sz="2800" b="1" dirty="0">
              <a:solidFill>
                <a:srgbClr val="FF0000"/>
              </a:solidFill>
              <a:latin typeface="Times New Roman" pitchFamily="18" charset="0"/>
              <a:cs typeface="Times New Roman" pitchFamily="18" charset="0"/>
            </a:endParaRPr>
          </a:p>
        </p:txBody>
      </p:sp>
      <p:sp>
        <p:nvSpPr>
          <p:cNvPr id="28" name="Rectangle 27"/>
          <p:cNvSpPr/>
          <p:nvPr/>
        </p:nvSpPr>
        <p:spPr>
          <a:xfrm>
            <a:off x="5743648" y="5286612"/>
            <a:ext cx="364202" cy="523220"/>
          </a:xfrm>
          <a:prstGeom prst="rect">
            <a:avLst/>
          </a:prstGeom>
        </p:spPr>
        <p:txBody>
          <a:bodyPr wrap="none">
            <a:spAutoFit/>
          </a:bodyPr>
          <a:lstStyle/>
          <a:p>
            <a:pPr algn="ctr"/>
            <a:r>
              <a:rPr lang="en-US" sz="2800" b="1" dirty="0" smtClean="0">
                <a:solidFill>
                  <a:srgbClr val="FF0000"/>
                </a:solidFill>
                <a:latin typeface="Times New Roman" pitchFamily="18" charset="0"/>
                <a:cs typeface="Times New Roman" pitchFamily="18" charset="0"/>
                <a:hlinkClick r:id="rId9" action="ppaction://hlinksldjump"/>
              </a:rPr>
              <a:t>2</a:t>
            </a:r>
            <a:endParaRPr lang="en-US" sz="2800" b="1" dirty="0">
              <a:solidFill>
                <a:srgbClr val="FF0000"/>
              </a:solidFill>
              <a:latin typeface="Times New Roman" pitchFamily="18" charset="0"/>
              <a:cs typeface="Times New Roman" pitchFamily="18" charset="0"/>
            </a:endParaRPr>
          </a:p>
        </p:txBody>
      </p:sp>
      <p:sp>
        <p:nvSpPr>
          <p:cNvPr id="29" name="Rectangle 28"/>
          <p:cNvSpPr/>
          <p:nvPr/>
        </p:nvSpPr>
        <p:spPr>
          <a:xfrm>
            <a:off x="7395802" y="5286612"/>
            <a:ext cx="364203" cy="523220"/>
          </a:xfrm>
          <a:prstGeom prst="rect">
            <a:avLst/>
          </a:prstGeom>
        </p:spPr>
        <p:txBody>
          <a:bodyPr wrap="none">
            <a:spAutoFit/>
          </a:bodyPr>
          <a:lstStyle/>
          <a:p>
            <a:pPr algn="ctr"/>
            <a:r>
              <a:rPr lang="en-US" sz="2800" b="1" dirty="0">
                <a:solidFill>
                  <a:srgbClr val="FF0000"/>
                </a:solidFill>
                <a:latin typeface="Times New Roman" pitchFamily="18" charset="0"/>
                <a:cs typeface="Times New Roman" pitchFamily="18" charset="0"/>
                <a:hlinkClick r:id="rId10" action="ppaction://hlinksldjump"/>
              </a:rPr>
              <a:t>3</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11502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par>
                                <p:cTn id="11" presetID="56" presetClass="path" presetSubtype="0" accel="50000" decel="50000" fill="hold" nodeType="withEffect">
                                  <p:stCondLst>
                                    <p:cond delay="0"/>
                                  </p:stCondLst>
                                  <p:childTnLst>
                                    <p:animMotion origin="layout" path="M 6.25E-7 1.85185E-6 L -0.41524 -0.22246 " pathEditMode="relative" rAng="0" ptsTypes="AA">
                                      <p:cBhvr>
                                        <p:cTn id="12" dur="2000" fill="hold"/>
                                        <p:tgtEl>
                                          <p:spTgt spid="24"/>
                                        </p:tgtEl>
                                        <p:attrNameLst>
                                          <p:attrName>ppt_x</p:attrName>
                                          <p:attrName>ppt_y</p:attrName>
                                        </p:attrNameLst>
                                      </p:cBhvr>
                                      <p:rCtr x="-20768" y="-11134"/>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hidden"/>
                                      </p:to>
                                    </p:set>
                                  </p:childTnLst>
                                </p:cTn>
                              </p:par>
                              <p:par>
                                <p:cTn id="17" presetID="49" presetClass="path" presetSubtype="0" accel="50000" decel="50000" fill="hold" nodeType="withEffect">
                                  <p:stCondLst>
                                    <p:cond delay="0"/>
                                  </p:stCondLst>
                                  <p:childTnLst>
                                    <p:animMotion origin="layout" path="M 6.25E-7 -3.7037E-7 L -0.56107 -0.5581 " pathEditMode="relative" rAng="0" ptsTypes="AA">
                                      <p:cBhvr>
                                        <p:cTn id="18" dur="2000" fill="hold"/>
                                        <p:tgtEl>
                                          <p:spTgt spid="25"/>
                                        </p:tgtEl>
                                        <p:attrNameLst>
                                          <p:attrName>ppt_x</p:attrName>
                                          <p:attrName>ppt_y</p:attrName>
                                        </p:attrNameLst>
                                      </p:cBhvr>
                                      <p:rCtr x="-28060" y="-27917"/>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40" presetClass="path" presetSubtype="0" accel="50000" decel="50000" fill="hold" nodeType="withEffect">
                                  <p:stCondLst>
                                    <p:cond delay="0"/>
                                  </p:stCondLst>
                                  <p:childTnLst>
                                    <p:animMotion origin="layout" path="M 3.75E-6 -1.48148E-6 C -0.00847 -0.01898 -0.0194 -0.03704 -0.04128 -0.03704 C -0.06628 -0.03704 -0.07487 -0.01898 -0.08321 -1.48148E-6 C -0.09427 0.02107 -0.10248 0.0419 -0.13008 0.0419 C -0.15495 0.0419 -0.16315 0.02107 -0.17422 -1.48148E-6 C -0.17982 -0.01898 -0.1905 -0.03704 -0.2155 -0.03704 C -0.2375 -0.03704 -0.24857 -0.01898 -0.25717 -1.48148E-6 C -0.26537 0.02107 -0.27644 0.0419 -0.30144 0.0419 C -0.32631 0.0419 -0.34571 -1.48148E-6 -0.34571 0.00023 C -0.35352 -0.01898 -0.3625 -0.03704 -0.38672 -0.03704 C -0.41172 -0.03704 -0.42058 -0.01898 -0.42826 -1.48148E-6 C -0.43972 0.02107 -0.44753 0.0419 -0.47552 0.0419 C -0.50052 0.0419 -0.50834 0.02107 -0.51693 -1.48148E-6 C -0.52787 -0.01898 -0.53568 -0.03704 -0.56107 -0.03704 C -0.58243 -0.03704 -0.59362 -0.01898 -0.60209 -1.48148E-6 C -0.61029 0.02107 -0.62162 0.0419 -0.6461 0.0419 C -0.67123 0.0419 -0.67917 0.02107 -0.69037 -1.48148E-6 " pathEditMode="relative" rAng="0" ptsTypes="AAAAAAAAAAAAAAAAA">
                                      <p:cBhvr>
                                        <p:cTn id="24" dur="2000" fill="hold"/>
                                        <p:tgtEl>
                                          <p:spTgt spid="26"/>
                                        </p:tgtEl>
                                        <p:attrNameLst>
                                          <p:attrName>ppt_x</p:attrName>
                                          <p:attrName>ppt_y</p:attrName>
                                        </p:attrNameLst>
                                      </p:cBhvr>
                                      <p:rCtr x="-34518"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Tranh dán tường hoạt hình ánh sáng chiếu xuống đại dương xanh K0298"/>
          <p:cNvPicPr>
            <a:picLocks noChangeAspect="1" noChangeArrowheads="1"/>
          </p:cNvPicPr>
          <p:nvPr/>
        </p:nvPicPr>
        <p:blipFill rotWithShape="1">
          <a:blip r:embed="rId4">
            <a:extLst>
              <a:ext uri="{28A0092B-C50C-407E-A947-70E740481C1C}">
                <a14:useLocalDpi xmlns:a14="http://schemas.microsoft.com/office/drawing/2010/main" val="0"/>
              </a:ext>
            </a:extLst>
          </a:blip>
          <a:srcRect t="9850"/>
          <a:stretch/>
        </p:blipFill>
        <p:spPr bwMode="auto">
          <a:xfrm>
            <a:off x="0" y="0"/>
            <a:ext cx="12192000" cy="69032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backgroundRemoval t="9756" b="90000" l="9961" r="89844"/>
                    </a14:imgEffect>
                  </a14:imgLayer>
                </a14:imgProps>
              </a:ext>
              <a:ext uri="{28A0092B-C50C-407E-A947-70E740481C1C}">
                <a14:useLocalDpi xmlns:a14="http://schemas.microsoft.com/office/drawing/2010/main" val="0"/>
              </a:ext>
            </a:extLst>
          </a:blip>
          <a:srcRect l="13636" t="21221" r="8097" b="9579"/>
          <a:stretch/>
        </p:blipFill>
        <p:spPr>
          <a:xfrm>
            <a:off x="5942053" y="2514600"/>
            <a:ext cx="3816927" cy="2702414"/>
          </a:xfrm>
          <a:prstGeom prst="rect">
            <a:avLst/>
          </a:prstGeom>
        </p:spPr>
      </p:pic>
      <p:sp>
        <p:nvSpPr>
          <p:cNvPr id="18" name="Cloud 17"/>
          <p:cNvSpPr/>
          <p:nvPr/>
        </p:nvSpPr>
        <p:spPr>
          <a:xfrm>
            <a:off x="2514869" y="183092"/>
            <a:ext cx="6854368" cy="1487143"/>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800">
              <a:solidFill>
                <a:srgbClr val="FF0000"/>
              </a:solidFill>
            </a:endParaRPr>
          </a:p>
        </p:txBody>
      </p:sp>
      <p:sp>
        <p:nvSpPr>
          <p:cNvPr id="19" name="TextBox 18"/>
          <p:cNvSpPr txBox="1"/>
          <p:nvPr/>
        </p:nvSpPr>
        <p:spPr>
          <a:xfrm>
            <a:off x="2946400" y="457200"/>
            <a:ext cx="5892800" cy="954107"/>
          </a:xfrm>
          <a:prstGeom prst="rect">
            <a:avLst/>
          </a:prstGeom>
          <a:noFill/>
        </p:spPr>
        <p:txBody>
          <a:bodyPr wrap="square" rtlCol="0">
            <a:spAutoFit/>
          </a:bodyPr>
          <a:lstStyle/>
          <a:p>
            <a:pPr algn="ctr"/>
            <a:r>
              <a:rPr lang="en-US" altLang="en-US" sz="2800" b="1" dirty="0" smtClean="0">
                <a:solidFill>
                  <a:schemeClr val="accent6">
                    <a:lumMod val="75000"/>
                  </a:schemeClr>
                </a:solidFill>
                <a:latin typeface="Times New Roman" panose="02020603050405020304" pitchFamily="18" charset="0"/>
                <a:cs typeface="Times New Roman" panose="02020603050405020304" pitchFamily="18" charset="0"/>
              </a:rPr>
              <a:t>1. Nêu </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nguyên nhân </a:t>
            </a:r>
            <a:r>
              <a:rPr lang="en-US" altLang="en-US" sz="2800" b="1" dirty="0" smtClean="0">
                <a:solidFill>
                  <a:schemeClr val="accent6">
                    <a:lumMod val="75000"/>
                  </a:schemeClr>
                </a:solidFill>
                <a:latin typeface="Times New Roman" panose="02020603050405020304" pitchFamily="18" charset="0"/>
                <a:cs typeface="Times New Roman" panose="02020603050405020304" pitchFamily="18" charset="0"/>
              </a:rPr>
              <a:t>của </a:t>
            </a:r>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việc phá rừng ngập mặn</a:t>
            </a:r>
            <a:r>
              <a:rPr lang="en-US" altLang="en-US" sz="2800" b="1" dirty="0" smtClean="0">
                <a:solidFill>
                  <a:schemeClr val="accent6">
                    <a:lumMod val="75000"/>
                  </a:schemeClr>
                </a:solidFill>
                <a:latin typeface="Times New Roman" panose="02020603050405020304" pitchFamily="18" charset="0"/>
                <a:cs typeface="Times New Roman" panose="02020603050405020304" pitchFamily="18" charset="0"/>
              </a:rPr>
              <a:t>?</a:t>
            </a:r>
            <a:endParaRPr lang="en-US" sz="2800" b="1" dirty="0">
              <a:solidFill>
                <a:schemeClr val="accent6">
                  <a:lumMod val="75000"/>
                </a:schemeClr>
              </a:solidFill>
              <a:latin typeface="Times New Roman" panose="02020603050405020304" pitchFamily="18" charset="0"/>
            </a:endParaRPr>
          </a:p>
        </p:txBody>
      </p:sp>
      <p:sp>
        <p:nvSpPr>
          <p:cNvPr id="20" name="Cloud 19"/>
          <p:cNvSpPr/>
          <p:nvPr/>
        </p:nvSpPr>
        <p:spPr>
          <a:xfrm>
            <a:off x="304800" y="2514600"/>
            <a:ext cx="6400800" cy="3060989"/>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1" name="TextBox 20"/>
          <p:cNvSpPr txBox="1"/>
          <p:nvPr/>
        </p:nvSpPr>
        <p:spPr>
          <a:xfrm>
            <a:off x="1160085" y="3099226"/>
            <a:ext cx="5170577" cy="2246769"/>
          </a:xfrm>
          <a:prstGeom prst="rect">
            <a:avLst/>
          </a:prstGeom>
          <a:noFill/>
        </p:spPr>
        <p:txBody>
          <a:bodyPr wrap="square" rtlCol="0">
            <a:spAutoFit/>
          </a:bodyPr>
          <a:lstStyle/>
          <a:p>
            <a:pPr defTabSz="609630">
              <a:spcBef>
                <a:spcPct val="50000"/>
              </a:spcBef>
            </a:pPr>
            <a:r>
              <a:rPr lang="en-US" altLang="en-US" sz="2800" b="1" dirty="0">
                <a:solidFill>
                  <a:srgbClr val="728E3A"/>
                </a:solidFill>
                <a:latin typeface="Times New Roman" panose="02020603050405020304" pitchFamily="18" charset="0"/>
                <a:cs typeface="Times New Roman" panose="02020603050405020304" pitchFamily="18" charset="0"/>
              </a:rPr>
              <a:t>Do chiến tranh, các quá trình quai đê lấn biển, làm đầm nuôi tôm...làm mất đi một phần rừng ngập mặn.</a:t>
            </a:r>
          </a:p>
          <a:p>
            <a:pPr algn="ctr"/>
            <a:endParaRPr lang="en-US" sz="2800" dirty="0">
              <a:solidFill>
                <a:srgbClr val="FF0000"/>
              </a:solidFill>
            </a:endParaRPr>
          </a:p>
        </p:txBody>
      </p:sp>
      <p:pic>
        <p:nvPicPr>
          <p:cNvPr id="22" name="Picture 21"/>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803709">
            <a:off x="4012556" y="1275494"/>
            <a:ext cx="1593173" cy="1688179"/>
          </a:xfrm>
          <a:prstGeom prst="rect">
            <a:avLst/>
          </a:prstGeom>
        </p:spPr>
      </p:pic>
      <p:sp>
        <p:nvSpPr>
          <p:cNvPr id="23" name="Right Arrow 22">
            <a:hlinkClick r:id="rId8" action="ppaction://hlinksldjump"/>
          </p:cNvPr>
          <p:cNvSpPr/>
          <p:nvPr/>
        </p:nvSpPr>
        <p:spPr>
          <a:xfrm>
            <a:off x="9525000" y="6172200"/>
            <a:ext cx="957612"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3175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Tranh dán tường hoạt hình ánh sáng chiếu xuống đại dương xanh K0298"/>
          <p:cNvPicPr>
            <a:picLocks noChangeAspect="1" noChangeArrowheads="1"/>
          </p:cNvPicPr>
          <p:nvPr/>
        </p:nvPicPr>
        <p:blipFill rotWithShape="1">
          <a:blip r:embed="rId3">
            <a:extLst>
              <a:ext uri="{28A0092B-C50C-407E-A947-70E740481C1C}">
                <a14:useLocalDpi xmlns:a14="http://schemas.microsoft.com/office/drawing/2010/main" val="0"/>
              </a:ext>
            </a:extLst>
          </a:blip>
          <a:srcRect t="9850"/>
          <a:stretch/>
        </p:blipFill>
        <p:spPr bwMode="auto">
          <a:xfrm>
            <a:off x="0" y="0"/>
            <a:ext cx="12192000" cy="6903284"/>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2492171" y="120603"/>
            <a:ext cx="6854368" cy="170819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TextBox 5"/>
          <p:cNvSpPr txBox="1"/>
          <p:nvPr/>
        </p:nvSpPr>
        <p:spPr>
          <a:xfrm>
            <a:off x="3144864" y="381000"/>
            <a:ext cx="5440336" cy="954107"/>
          </a:xfrm>
          <a:prstGeom prst="rect">
            <a:avLst/>
          </a:prstGeom>
          <a:noFill/>
        </p:spPr>
        <p:txBody>
          <a:bodyPr wrap="square" rtlCol="0">
            <a:spAutoFit/>
          </a:bodyPr>
          <a:lstStyle/>
          <a:p>
            <a:pPr algn="just" defTabSz="609630"/>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2. Vì sao các tỉnh ven biển có phong trào trồng rừng ngập mặn?</a:t>
            </a:r>
            <a:endParaRPr lang="en-US" altLang="en-US" sz="28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Cloud 6"/>
          <p:cNvSpPr/>
          <p:nvPr/>
        </p:nvSpPr>
        <p:spPr>
          <a:xfrm>
            <a:off x="924450" y="2705964"/>
            <a:ext cx="6023518" cy="2574085"/>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p:cNvSpPr txBox="1"/>
          <p:nvPr/>
        </p:nvSpPr>
        <p:spPr>
          <a:xfrm>
            <a:off x="1473200" y="3176169"/>
            <a:ext cx="4992543" cy="1815882"/>
          </a:xfrm>
          <a:prstGeom prst="rect">
            <a:avLst/>
          </a:prstGeom>
          <a:noFill/>
        </p:spPr>
        <p:txBody>
          <a:bodyPr wrap="square" rtlCol="0">
            <a:spAutoFit/>
          </a:bodyPr>
          <a:lstStyle/>
          <a:p>
            <a:pPr algn="ctr"/>
            <a:r>
              <a:rPr lang="en-US" altLang="en-US" sz="2800" b="1" dirty="0">
                <a:solidFill>
                  <a:schemeClr val="accent3">
                    <a:lumMod val="75000"/>
                  </a:schemeClr>
                </a:solidFill>
                <a:latin typeface="Times New Roman" panose="02020603050405020304" pitchFamily="18" charset="0"/>
                <a:cs typeface="Times New Roman" panose="02020603050405020304" pitchFamily="18" charset="0"/>
              </a:rPr>
              <a:t>Vì các tỉnh này làm tốt công tác thông tin tuyên truyền để mọi người dân hiểu rõ tác dụng của rừng ngập mặn</a:t>
            </a:r>
            <a:endParaRPr lang="en-US" dirty="0"/>
          </a:p>
        </p:txBody>
      </p:sp>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803709">
            <a:off x="4843528" y="1494737"/>
            <a:ext cx="1593173" cy="1688179"/>
          </a:xfrm>
          <a:prstGeom prst="rect">
            <a:avLst/>
          </a:prstGeom>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4375" l="22606" r="75039">
                        <a14:backgroundMark x1="32653" y1="85313" x2="25118" y2="95313"/>
                      </a14:backgroundRemoval>
                    </a14:imgEffect>
                  </a14:imgLayer>
                </a14:imgProps>
              </a:ext>
              <a:ext uri="{28A0092B-C50C-407E-A947-70E740481C1C}">
                <a14:useLocalDpi xmlns:a14="http://schemas.microsoft.com/office/drawing/2010/main" val="0"/>
              </a:ext>
            </a:extLst>
          </a:blip>
          <a:srcRect l="21073" t="22267" r="23472" b="3409"/>
          <a:stretch/>
        </p:blipFill>
        <p:spPr>
          <a:xfrm>
            <a:off x="6118514" y="1258164"/>
            <a:ext cx="4351153" cy="5859225"/>
          </a:xfrm>
          <a:prstGeom prst="rect">
            <a:avLst/>
          </a:prstGeom>
        </p:spPr>
      </p:pic>
      <p:sp>
        <p:nvSpPr>
          <p:cNvPr id="11" name="Right Arrow 10">
            <a:hlinkClick r:id="rId7" action="ppaction://hlinksldjump"/>
          </p:cNvPr>
          <p:cNvSpPr/>
          <p:nvPr/>
        </p:nvSpPr>
        <p:spPr>
          <a:xfrm>
            <a:off x="9525000" y="6172200"/>
            <a:ext cx="957612"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120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Tranh dán tường hoạt hình ánh sáng chiếu xuống đại dương xanh K0298"/>
          <p:cNvPicPr>
            <a:picLocks noChangeAspect="1" noChangeArrowheads="1"/>
          </p:cNvPicPr>
          <p:nvPr/>
        </p:nvPicPr>
        <p:blipFill rotWithShape="1">
          <a:blip r:embed="rId3">
            <a:extLst>
              <a:ext uri="{28A0092B-C50C-407E-A947-70E740481C1C}">
                <a14:useLocalDpi xmlns:a14="http://schemas.microsoft.com/office/drawing/2010/main" val="0"/>
              </a:ext>
            </a:extLst>
          </a:blip>
          <a:srcRect t="9850"/>
          <a:stretch/>
        </p:blipFill>
        <p:spPr bwMode="auto">
          <a:xfrm>
            <a:off x="0" y="0"/>
            <a:ext cx="12192000" cy="6903284"/>
          </a:xfrm>
          <a:prstGeom prst="rect">
            <a:avLst/>
          </a:prstGeom>
          <a:noFill/>
          <a:extLst>
            <a:ext uri="{909E8E84-426E-40DD-AFC4-6F175D3DCCD1}">
              <a14:hiddenFill xmlns:a14="http://schemas.microsoft.com/office/drawing/2010/main">
                <a:solidFill>
                  <a:srgbClr val="FFFFFF"/>
                </a:solidFill>
              </a14:hiddenFill>
            </a:ext>
          </a:extLst>
        </p:spPr>
      </p:pic>
      <p:sp>
        <p:nvSpPr>
          <p:cNvPr id="5" name="Cloud 4"/>
          <p:cNvSpPr/>
          <p:nvPr/>
        </p:nvSpPr>
        <p:spPr>
          <a:xfrm>
            <a:off x="2492171" y="120603"/>
            <a:ext cx="6854368" cy="140339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TextBox 5"/>
          <p:cNvSpPr txBox="1"/>
          <p:nvPr/>
        </p:nvSpPr>
        <p:spPr>
          <a:xfrm>
            <a:off x="3144864" y="381000"/>
            <a:ext cx="5282162" cy="954107"/>
          </a:xfrm>
          <a:prstGeom prst="rect">
            <a:avLst/>
          </a:prstGeom>
          <a:noFill/>
        </p:spPr>
        <p:txBody>
          <a:bodyPr wrap="square" rtlCol="0">
            <a:spAutoFit/>
          </a:bodyPr>
          <a:lstStyle/>
          <a:p>
            <a:pPr algn="ctr" defTabSz="609630"/>
            <a:r>
              <a:rPr lang="en-US" altLang="en-US" sz="2800" b="1" dirty="0">
                <a:solidFill>
                  <a:schemeClr val="accent6">
                    <a:lumMod val="75000"/>
                  </a:schemeClr>
                </a:solidFill>
                <a:latin typeface="Times New Roman" panose="02020603050405020304" pitchFamily="18" charset="0"/>
                <a:cs typeface="Times New Roman" panose="02020603050405020304" pitchFamily="18" charset="0"/>
              </a:rPr>
              <a:t>3. Nêu tác dụng của rừng ngập mặn khi được phục hồi.</a:t>
            </a:r>
            <a:endParaRPr lang="en-US" altLang="en-US" sz="28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7" name="Cloud 6"/>
          <p:cNvSpPr/>
          <p:nvPr/>
        </p:nvSpPr>
        <p:spPr>
          <a:xfrm>
            <a:off x="924450" y="2782164"/>
            <a:ext cx="7124700" cy="2394218"/>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Box 7"/>
          <p:cNvSpPr txBox="1"/>
          <p:nvPr/>
        </p:nvSpPr>
        <p:spPr>
          <a:xfrm>
            <a:off x="1451500" y="3131678"/>
            <a:ext cx="6070600" cy="1815882"/>
          </a:xfrm>
          <a:prstGeom prst="rect">
            <a:avLst/>
          </a:prstGeom>
          <a:noFill/>
        </p:spPr>
        <p:txBody>
          <a:bodyPr wrap="square" rtlCol="0">
            <a:spAutoFit/>
          </a:bodyPr>
          <a:lstStyle/>
          <a:p>
            <a:pPr algn="ctr"/>
            <a:r>
              <a:rPr lang="en-US" altLang="en-US" sz="2800" b="1" dirty="0">
                <a:solidFill>
                  <a:srgbClr val="698335"/>
                </a:solidFill>
                <a:latin typeface="Times New Roman" panose="02020603050405020304" pitchFamily="18" charset="0"/>
                <a:cs typeface="Times New Roman" panose="02020603050405020304" pitchFamily="18" charset="0"/>
              </a:rPr>
              <a:t>B</a:t>
            </a:r>
            <a:r>
              <a:rPr lang="en-US" altLang="en-US" sz="2800" b="1" dirty="0" smtClean="0">
                <a:solidFill>
                  <a:srgbClr val="698335"/>
                </a:solidFill>
                <a:latin typeface="Times New Roman" panose="02020603050405020304" pitchFamily="18" charset="0"/>
                <a:cs typeface="Times New Roman" panose="02020603050405020304" pitchFamily="18" charset="0"/>
              </a:rPr>
              <a:t>ảo </a:t>
            </a:r>
            <a:r>
              <a:rPr lang="en-US" altLang="en-US" sz="2800" b="1" dirty="0">
                <a:solidFill>
                  <a:srgbClr val="698335"/>
                </a:solidFill>
                <a:latin typeface="Times New Roman" panose="02020603050405020304" pitchFamily="18" charset="0"/>
                <a:cs typeface="Times New Roman" panose="02020603050405020304" pitchFamily="18" charset="0"/>
              </a:rPr>
              <a:t>vệ </a:t>
            </a:r>
            <a:r>
              <a:rPr lang="vi-VN" altLang="en-US" sz="2800" b="1" dirty="0">
                <a:solidFill>
                  <a:srgbClr val="698335"/>
                </a:solidFill>
                <a:latin typeface="Times New Roman" panose="02020603050405020304" pitchFamily="18" charset="0"/>
                <a:cs typeface="Times New Roman" panose="02020603050405020304" pitchFamily="18" charset="0"/>
              </a:rPr>
              <a:t>vững chắc đê </a:t>
            </a:r>
            <a:r>
              <a:rPr lang="vi-VN" altLang="en-US" sz="2800" b="1" dirty="0" smtClean="0">
                <a:solidFill>
                  <a:srgbClr val="698335"/>
                </a:solidFill>
                <a:latin typeface="Times New Roman" panose="02020603050405020304" pitchFamily="18" charset="0"/>
                <a:cs typeface="Times New Roman" panose="02020603050405020304" pitchFamily="18" charset="0"/>
              </a:rPr>
              <a:t>biển</a:t>
            </a:r>
            <a:r>
              <a:rPr lang="en-US" altLang="en-US" sz="2800" b="1" dirty="0" smtClean="0">
                <a:solidFill>
                  <a:srgbClr val="698335"/>
                </a:solidFill>
                <a:latin typeface="Times New Roman" panose="02020603050405020304" pitchFamily="18" charset="0"/>
                <a:cs typeface="Times New Roman" panose="02020603050405020304" pitchFamily="18" charset="0"/>
              </a:rPr>
              <a:t>, </a:t>
            </a:r>
            <a:r>
              <a:rPr lang="vi-VN" altLang="en-US" sz="2800" b="1" dirty="0">
                <a:solidFill>
                  <a:srgbClr val="698335"/>
                </a:solidFill>
                <a:latin typeface="Times New Roman" panose="02020603050405020304" pitchFamily="18" charset="0"/>
                <a:cs typeface="Times New Roman" panose="02020603050405020304" pitchFamily="18" charset="0"/>
              </a:rPr>
              <a:t>tăng thu nhập cho người </a:t>
            </a:r>
            <a:r>
              <a:rPr lang="vi-VN" altLang="en-US" sz="2800" b="1" dirty="0" smtClean="0">
                <a:solidFill>
                  <a:srgbClr val="698335"/>
                </a:solidFill>
                <a:latin typeface="Times New Roman" panose="02020603050405020304" pitchFamily="18" charset="0"/>
                <a:cs typeface="Times New Roman" panose="02020603050405020304" pitchFamily="18" charset="0"/>
              </a:rPr>
              <a:t>dân</a:t>
            </a:r>
            <a:r>
              <a:rPr lang="en-US" altLang="en-US" sz="2800" b="1" dirty="0" smtClean="0">
                <a:solidFill>
                  <a:srgbClr val="698335"/>
                </a:solidFill>
                <a:latin typeface="Times New Roman" panose="02020603050405020304" pitchFamily="18" charset="0"/>
                <a:cs typeface="Times New Roman" panose="02020603050405020304" pitchFamily="18" charset="0"/>
              </a:rPr>
              <a:t>, </a:t>
            </a:r>
            <a:r>
              <a:rPr lang="en-US" altLang="en-US" sz="2800" b="1" dirty="0">
                <a:solidFill>
                  <a:srgbClr val="698335"/>
                </a:solidFill>
                <a:latin typeface="Times New Roman" panose="02020603050405020304" pitchFamily="18" charset="0"/>
                <a:cs typeface="Times New Roman" panose="02020603050405020304" pitchFamily="18" charset="0"/>
              </a:rPr>
              <a:t>lượng hải sản tăng </a:t>
            </a:r>
            <a:r>
              <a:rPr lang="en-US" altLang="en-US" sz="2800" b="1" dirty="0" smtClean="0">
                <a:solidFill>
                  <a:srgbClr val="698335"/>
                </a:solidFill>
                <a:latin typeface="Times New Roman" panose="02020603050405020304" pitchFamily="18" charset="0"/>
                <a:cs typeface="Times New Roman" panose="02020603050405020304" pitchFamily="18" charset="0"/>
              </a:rPr>
              <a:t>nhiều, </a:t>
            </a:r>
            <a:r>
              <a:rPr lang="en-US" altLang="en-US" sz="2800" b="1" dirty="0">
                <a:solidFill>
                  <a:srgbClr val="698335"/>
                </a:solidFill>
                <a:latin typeface="Times New Roman" panose="02020603050405020304" pitchFamily="18" charset="0"/>
                <a:cs typeface="Times New Roman" panose="02020603050405020304" pitchFamily="18" charset="0"/>
              </a:rPr>
              <a:t>các loài chim nước trở nên phong phú</a:t>
            </a:r>
            <a:r>
              <a:rPr lang="en-US" altLang="en-US" sz="2800" b="1" dirty="0" smtClean="0">
                <a:solidFill>
                  <a:srgbClr val="698335"/>
                </a:solidFill>
                <a:latin typeface="Times New Roman" panose="02020603050405020304" pitchFamily="18" charset="0"/>
                <a:cs typeface="Times New Roman" panose="02020603050405020304" pitchFamily="18" charset="0"/>
              </a:rPr>
              <a:t>.</a:t>
            </a:r>
            <a:endParaRPr lang="en-US" altLang="en-US" sz="2800" b="1" dirty="0">
              <a:solidFill>
                <a:srgbClr val="698335"/>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803709">
            <a:off x="4843528" y="1494737"/>
            <a:ext cx="1593173" cy="1688179"/>
          </a:xfrm>
          <a:prstGeom prst="rect">
            <a:avLst/>
          </a:prstGeom>
        </p:spPr>
      </p:pic>
      <p:pic>
        <p:nvPicPr>
          <p:cNvPr id="10" name="Picture 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4375" l="22606" r="75039">
                        <a14:backgroundMark x1="32653" y1="85313" x2="25118" y2="95313"/>
                      </a14:backgroundRemoval>
                    </a14:imgEffect>
                  </a14:imgLayer>
                </a14:imgProps>
              </a:ext>
              <a:ext uri="{28A0092B-C50C-407E-A947-70E740481C1C}">
                <a14:useLocalDpi xmlns:a14="http://schemas.microsoft.com/office/drawing/2010/main" val="0"/>
              </a:ext>
            </a:extLst>
          </a:blip>
          <a:srcRect l="21073" t="22267" r="23472" b="3409"/>
          <a:stretch/>
        </p:blipFill>
        <p:spPr>
          <a:xfrm>
            <a:off x="6118514" y="1258164"/>
            <a:ext cx="4351153" cy="5859225"/>
          </a:xfrm>
          <a:prstGeom prst="rect">
            <a:avLst/>
          </a:prstGeom>
        </p:spPr>
      </p:pic>
      <p:sp>
        <p:nvSpPr>
          <p:cNvPr id="11" name="Right Arrow 10">
            <a:hlinkClick r:id="rId7" action="ppaction://hlinksldjump"/>
          </p:cNvPr>
          <p:cNvSpPr/>
          <p:nvPr/>
        </p:nvSpPr>
        <p:spPr>
          <a:xfrm>
            <a:off x="9525000" y="6172200"/>
            <a:ext cx="957612"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9597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TotalTime>
  <Words>1090</Words>
  <Application>Microsoft Office PowerPoint</Application>
  <PresentationFormat>Widescreen</PresentationFormat>
  <Paragraphs>141</Paragraphs>
  <Slides>49</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Arial Unicode MS</vt:lpstr>
      <vt:lpstr>Calibri</vt:lpstr>
      <vt:lpstr>Cambria Math</vt:lpstr>
      <vt:lpstr>HP001 4 hàng</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 ANH</dc:creator>
  <cp:lastModifiedBy>Admin</cp:lastModifiedBy>
  <cp:revision>59</cp:revision>
  <dcterms:created xsi:type="dcterms:W3CDTF">2021-10-09T14:41:56Z</dcterms:created>
  <dcterms:modified xsi:type="dcterms:W3CDTF">2021-12-12T12:40:49Z</dcterms:modified>
</cp:coreProperties>
</file>