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15"/>
  </p:notesMasterIdLst>
  <p:sldIdLst>
    <p:sldId id="369" r:id="rId4"/>
    <p:sldId id="370" r:id="rId5"/>
    <p:sldId id="372" r:id="rId6"/>
    <p:sldId id="373" r:id="rId7"/>
    <p:sldId id="368" r:id="rId8"/>
    <p:sldId id="348" r:id="rId9"/>
    <p:sldId id="289" r:id="rId10"/>
    <p:sldId id="274" r:id="rId11"/>
    <p:sldId id="363" r:id="rId12"/>
    <p:sldId id="364" r:id="rId13"/>
    <p:sldId id="374"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39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Pires Alves da Silva" initials="DPAdS" lastIdx="1" clrIdx="0">
    <p:extLst>
      <p:ext uri="{19B8F6BF-5375-455C-9EA6-DF929625EA0E}">
        <p15:presenceInfo xmlns:p15="http://schemas.microsoft.com/office/powerpoint/2012/main" userId="Danielle Pires Alves da Sil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6215" autoAdjust="0"/>
  </p:normalViewPr>
  <p:slideViewPr>
    <p:cSldViewPr snapToGrid="0">
      <p:cViewPr varScale="1">
        <p:scale>
          <a:sx n="69" d="100"/>
          <a:sy n="69" d="100"/>
        </p:scale>
        <p:origin x="960" y="72"/>
      </p:cViewPr>
      <p:guideLst>
        <p:guide orient="horz" pos="2546"/>
        <p:guide pos="39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E57A0-325A-461F-B589-7457E49B0259}" type="datetimeFigureOut">
              <a:rPr lang="ko-KR" altLang="en-US" smtClean="0"/>
              <a:pPr/>
              <a:t>2021-12-12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87B2C-5980-4247-AB1A-4C2C82E0197F}" type="slidenum">
              <a:rPr lang="ko-KR" altLang="en-US" smtClean="0"/>
              <a:pPr/>
              <a:t>‹#›</a:t>
            </a:fld>
            <a:endParaRPr lang="ko-KR" altLang="en-US"/>
          </a:p>
        </p:txBody>
      </p:sp>
    </p:spTree>
    <p:extLst>
      <p:ext uri="{BB962C8B-B14F-4D97-AF65-F5344CB8AC3E}">
        <p14:creationId xmlns:p14="http://schemas.microsoft.com/office/powerpoint/2010/main" val="357104127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3</a:t>
            </a:fld>
            <a:endParaRPr lang="ko-KR" altLang="en-US"/>
          </a:p>
        </p:txBody>
      </p:sp>
    </p:spTree>
    <p:extLst>
      <p:ext uri="{BB962C8B-B14F-4D97-AF65-F5344CB8AC3E}">
        <p14:creationId xmlns:p14="http://schemas.microsoft.com/office/powerpoint/2010/main" val="338454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ChangeArrowheads="1" noTextEdit="1"/>
          </p:cNvSpPr>
          <p:nvPr>
            <p:ph type="sldImg"/>
          </p:nvPr>
        </p:nvSpPr>
        <p:spPr>
          <a:xfrm>
            <a:off x="381000" y="685800"/>
            <a:ext cx="6096000" cy="3429000"/>
          </a:xfrm>
          <a:ln/>
        </p:spPr>
      </p:sp>
      <p:sp>
        <p:nvSpPr>
          <p:cNvPr id="37891" name="备注占位符 2"/>
          <p:cNvSpPr>
            <a:spLocks noGrp="1" noChangeArrowheads="1"/>
          </p:cNvSpPr>
          <p:nvPr>
            <p:ph type="body" idx="1"/>
          </p:nvPr>
        </p:nvSpPr>
        <p:spPr>
          <a:ln/>
        </p:spPr>
        <p:txBody>
          <a:bodyPr/>
          <a:lstStyle/>
          <a:p>
            <a:pPr>
              <a:defRPr/>
            </a:pPr>
            <a:endParaRPr lang="zh-CN" altLang="en-US" sz="1188" dirty="0"/>
          </a:p>
        </p:txBody>
      </p:sp>
      <p:sp>
        <p:nvSpPr>
          <p:cNvPr id="38916"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7FB77-5381-4EC1-B8A3-51497B173702}" type="slidenum">
              <a:rPr kumimoji="0" lang="zh-CN" altLang="en-US"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962411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8" y="4492189"/>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1"/>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6919" y="914400"/>
            <a:ext cx="3862165" cy="3650613"/>
          </a:xfrm>
          <a:prstGeom prst="rect">
            <a:avLst/>
          </a:prstGeom>
        </p:spPr>
      </p:pic>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891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346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88912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10670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04825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34425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2464734"/>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a:solidFill>
                <a:schemeClr val="tx1"/>
              </a:solidFill>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2496292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2122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5" y="738963"/>
            <a:ext cx="5380074" cy="53800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161" y="898451"/>
            <a:ext cx="1610659" cy="180930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2767535" y="1645673"/>
            <a:ext cx="904791" cy="1016382"/>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746" y="898451"/>
            <a:ext cx="1297615" cy="145765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6785431" y="360943"/>
            <a:ext cx="904791" cy="101638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8903399" y="2088375"/>
            <a:ext cx="606427" cy="68122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061987">
            <a:off x="2591871" y="650640"/>
            <a:ext cx="517665" cy="581511"/>
          </a:xfrm>
          <a:prstGeom prst="rect">
            <a:avLst/>
          </a:prstGeom>
        </p:spPr>
      </p:pic>
      <p:sp>
        <p:nvSpPr>
          <p:cNvPr id="6" name="Text Placeholder 9"/>
          <p:cNvSpPr>
            <a:spLocks noGrp="1"/>
          </p:cNvSpPr>
          <p:nvPr>
            <p:ph type="body" sz="quarter" idx="10" hasCustomPrompt="1"/>
          </p:nvPr>
        </p:nvSpPr>
        <p:spPr>
          <a:xfrm>
            <a:off x="0" y="2896005"/>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61987">
            <a:off x="5131889" y="4434320"/>
            <a:ext cx="1003670" cy="1127456"/>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01700" y="1075575"/>
            <a:ext cx="776127" cy="871848"/>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4626" y="3800030"/>
            <a:ext cx="1243348" cy="1396692"/>
          </a:xfrm>
          <a:prstGeom prst="rect">
            <a:avLst/>
          </a:prstGeom>
        </p:spPr>
      </p:pic>
    </p:spTree>
    <p:extLst>
      <p:ext uri="{BB962C8B-B14F-4D97-AF65-F5344CB8AC3E}">
        <p14:creationId xmlns:p14="http://schemas.microsoft.com/office/powerpoint/2010/main" val="40936168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09022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115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9"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2768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89" y="2982823"/>
            <a:ext cx="566537" cy="668064"/>
          </a:xfrm>
          <a:prstGeom prst="rect">
            <a:avLst/>
          </a:prstGeom>
        </p:spPr>
      </p:pic>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BFF4D39D-3022-4CC0-9FFC-5684E290DBDE}" type="datetimeFigureOut">
              <a:rPr lang="vi-VN" smtClean="0">
                <a:solidFill>
                  <a:prstClr val="black">
                    <a:tint val="75000"/>
                  </a:prstClr>
                </a:solidFill>
              </a:rPr>
              <a:pPr defTabSz="685800"/>
              <a:t>12/12/2021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856666A1-1A69-4A16-A336-C0CE20CF68B7}"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363786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685800"/>
            <a:fld id="{BFF4D39D-3022-4CC0-9FFC-5684E290DBDE}" type="datetimeFigureOut">
              <a:rPr lang="vi-VN" smtClean="0">
                <a:solidFill>
                  <a:prstClr val="black">
                    <a:tint val="75000"/>
                  </a:prstClr>
                </a:solidFill>
              </a:rPr>
              <a:pPr defTabSz="685800"/>
              <a:t>12/12/2021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56666A1-1A69-4A16-A336-C0CE20CF68B7}"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57756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fld id="{BFF4D39D-3022-4CC0-9FFC-5684E290DBDE}" type="datetimeFigureOut">
              <a:rPr lang="vi-VN" smtClean="0">
                <a:solidFill>
                  <a:prstClr val="black">
                    <a:tint val="75000"/>
                  </a:prstClr>
                </a:solidFill>
              </a:rPr>
              <a:pPr defTabSz="685800"/>
              <a:t>12/12/2021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56666A1-1A69-4A16-A336-C0CE20CF68B7}"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67941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0">
              <a:schemeClr val="accent1">
                <a:lumMod val="5000"/>
                <a:lumOff val="95000"/>
              </a:schemeClr>
            </a:gs>
            <a:gs pos="100000">
              <a:schemeClr val="accent1">
                <a:lumMod val="30000"/>
                <a:lumOff val="70000"/>
                <a:alpha val="12000"/>
              </a:schemeClr>
            </a:gs>
          </a:gsLst>
          <a:lin ang="2700000" scaled="1"/>
          <a:tileRect/>
        </a:gradFill>
        <a:effectLst/>
      </p:bgPr>
    </p:bg>
    <p:spTree>
      <p:nvGrpSpPr>
        <p:cNvPr id="1" name=""/>
        <p:cNvGrpSpPr/>
        <p:nvPr/>
      </p:nvGrpSpPr>
      <p:grpSpPr>
        <a:xfrm>
          <a:off x="0" y="0"/>
          <a:ext cx="0" cy="0"/>
          <a:chOff x="0" y="0"/>
          <a:chExt cx="0" cy="0"/>
        </a:xfrm>
      </p:grpSpPr>
      <p:sp>
        <p:nvSpPr>
          <p:cNvPr id="9" name="Text Placeholder 9"/>
          <p:cNvSpPr>
            <a:spLocks noGrp="1"/>
          </p:cNvSpPr>
          <p:nvPr userDrawn="1">
            <p:ph type="body" sz="quarter" idx="11" hasCustomPrompt="1"/>
          </p:nvPr>
        </p:nvSpPr>
        <p:spPr>
          <a:xfrm>
            <a:off x="4692313" y="3982458"/>
            <a:ext cx="7138736" cy="1586307"/>
          </a:xfrm>
          <a:prstGeom prst="rect">
            <a:avLst/>
          </a:prstGeom>
        </p:spPr>
        <p:txBody>
          <a:bodyPr anchor="b"/>
          <a:lstStyle>
            <a:lvl1pPr marL="0" indent="0" algn="r">
              <a:lnSpc>
                <a:spcPct val="80000"/>
              </a:lnSpc>
              <a:buNone/>
              <a:defRPr sz="5400" b="0" baseline="0">
                <a:solidFill>
                  <a:schemeClr val="tx1">
                    <a:lumMod val="85000"/>
                    <a:lumOff val="15000"/>
                  </a:schemeClr>
                </a:solidFill>
                <a:latin typeface="Arial" panose="020B0604020202020204" pitchFamily="34" charset="0"/>
                <a:cs typeface="Arial" pitchFamily="34" charset="0"/>
              </a:defRPr>
            </a:lvl1pPr>
          </a:lstStyle>
          <a:p>
            <a:pPr lvl="0"/>
            <a:r>
              <a:rPr lang="en-US" altLang="ko-KR" dirty="0"/>
              <a:t>Your Presentation Name Here</a:t>
            </a:r>
          </a:p>
        </p:txBody>
      </p:sp>
      <p:sp>
        <p:nvSpPr>
          <p:cNvPr id="10" name="Text Placeholder 9"/>
          <p:cNvSpPr>
            <a:spLocks noGrp="1"/>
          </p:cNvSpPr>
          <p:nvPr userDrawn="1">
            <p:ph type="body" sz="quarter" idx="12" hasCustomPrompt="1"/>
          </p:nvPr>
        </p:nvSpPr>
        <p:spPr>
          <a:xfrm>
            <a:off x="4692165" y="5612959"/>
            <a:ext cx="7138736" cy="432048"/>
          </a:xfrm>
          <a:prstGeom prst="rect">
            <a:avLst/>
          </a:prstGeom>
        </p:spPr>
        <p:txBody>
          <a:bodyPr anchor="ctr"/>
          <a:lstStyle>
            <a:lvl1pPr marL="0" indent="0" algn="r">
              <a:buNone/>
              <a:defRPr sz="1800" b="0" baseline="0">
                <a:solidFill>
                  <a:schemeClr val="tx1">
                    <a:lumMod val="85000"/>
                    <a:lumOff val="15000"/>
                  </a:schemeClr>
                </a:solidFill>
                <a:effectLst/>
                <a:latin typeface="Arial" panose="020B0604020202020204" pitchFamily="34" charset="0"/>
                <a:ea typeface="+mj-ea"/>
                <a:cs typeface="Arial" pitchFamily="34" charset="0"/>
              </a:defRPr>
            </a:lvl1pPr>
          </a:lstStyle>
          <a:p>
            <a:pPr lvl="0"/>
            <a:r>
              <a:rPr lang="en-US" altLang="ko-KR" dirty="0"/>
              <a:t>Insert your subtitle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05" y="606057"/>
            <a:ext cx="6127024" cy="5791414"/>
          </a:xfrm>
          <a:prstGeom prst="rect">
            <a:avLst/>
          </a:prstGeom>
        </p:spPr>
      </p:pic>
    </p:spTree>
    <p:extLst>
      <p:ext uri="{BB962C8B-B14F-4D97-AF65-F5344CB8AC3E}">
        <p14:creationId xmlns:p14="http://schemas.microsoft.com/office/powerpoint/2010/main" val="730469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81755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17589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2646006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 id="2147483689" r:id="rId2"/>
    <p:sldLayoutId id="2147483712" r:id="rId3"/>
    <p:sldLayoutId id="2147483713" r:id="rId4"/>
    <p:sldLayoutId id="2147483714" r:id="rId5"/>
    <p:sldLayoutId id="214748371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54" r:id="rId3"/>
    <p:sldLayoutId id="2147483690" r:id="rId4"/>
    <p:sldLayoutId id="2147483704" r:id="rId5"/>
    <p:sldLayoutId id="2147483686" r:id="rId6"/>
    <p:sldLayoutId id="2147483711" r:id="rId7"/>
    <p:sldLayoutId id="2147483710" r:id="rId8"/>
    <p:sldLayoutId id="2147483705" r:id="rId9"/>
    <p:sldLayoutId id="2147483700" r:id="rId10"/>
    <p:sldLayoutId id="2147483709" r:id="rId11"/>
    <p:sldLayoutId id="2147483707" r:id="rId12"/>
    <p:sldLayoutId id="2147483706" r:id="rId13"/>
    <p:sldLayoutId id="2147483702" r:id="rId14"/>
    <p:sldLayoutId id="2147483693" r:id="rId15"/>
    <p:sldLayoutId id="2147483656" r:id="rId16"/>
    <p:sldLayoutId id="2147483687" r:id="rId17"/>
    <p:sldLayoutId id="2147483716" r:id="rId1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2384778" y="2040912"/>
            <a:ext cx="7817628" cy="1938992"/>
          </a:xfrm>
          <a:prstGeom prst="rect">
            <a:avLst/>
          </a:prstGeom>
        </p:spPr>
        <p:txBody>
          <a:bodyPr wrap="square">
            <a:spAutoFit/>
          </a:bodyPr>
          <a:lstStyle/>
          <a:p>
            <a:pPr algn="ctr" defTabSz="685800">
              <a:defRPr/>
            </a:pPr>
            <a:r>
              <a:rPr lang="en-US" sz="4000" b="1" dirty="0">
                <a:ln w="9525">
                  <a:solidFill>
                    <a:srgbClr val="002060"/>
                  </a:solidFill>
                  <a:prstDash val="solid"/>
                </a:ln>
                <a:solidFill>
                  <a:srgbClr val="17368D"/>
                </a:solidFill>
                <a:latin typeface="Times New Roman" panose="02020603050405020304" pitchFamily="18" charset="0"/>
                <a:cs typeface="Times New Roman" panose="02020603050405020304" pitchFamily="18" charset="0"/>
              </a:rPr>
              <a:t>CHÀO MỪNG CÁC CON </a:t>
            </a:r>
          </a:p>
          <a:p>
            <a:pPr algn="ctr" defTabSz="685800">
              <a:defRPr/>
            </a:pPr>
            <a:r>
              <a:rPr lang="en-US" sz="4000" b="1" dirty="0">
                <a:ln w="9525">
                  <a:solidFill>
                    <a:srgbClr val="002060"/>
                  </a:solidFill>
                  <a:prstDash val="solid"/>
                </a:ln>
                <a:solidFill>
                  <a:srgbClr val="17368D"/>
                </a:solidFill>
                <a:latin typeface="Times New Roman" panose="02020603050405020304" pitchFamily="18" charset="0"/>
                <a:cs typeface="Times New Roman" panose="02020603050405020304" pitchFamily="18" charset="0"/>
              </a:rPr>
              <a:t>ĐẾN VỚI TIẾT HỌC KỸ THUẬT LỚP 5</a:t>
            </a:r>
          </a:p>
        </p:txBody>
      </p:sp>
      <p:sp>
        <p:nvSpPr>
          <p:cNvPr id="3" name="TextBox 2">
            <a:extLst>
              <a:ext uri="{FF2B5EF4-FFF2-40B4-BE49-F238E27FC236}">
                <a16:creationId xmlns:a16="http://schemas.microsoft.com/office/drawing/2014/main" id="{D023D93B-07C6-4445-9F33-11260F230136}"/>
              </a:ext>
            </a:extLst>
          </p:cNvPr>
          <p:cNvSpPr txBox="1"/>
          <p:nvPr/>
        </p:nvSpPr>
        <p:spPr>
          <a:xfrm>
            <a:off x="1781553" y="3979904"/>
            <a:ext cx="9024078" cy="830997"/>
          </a:xfrm>
          <a:prstGeom prst="rect">
            <a:avLst/>
          </a:prstGeom>
          <a:noFill/>
        </p:spPr>
        <p:txBody>
          <a:bodyPr wrap="square" rtlCol="0">
            <a:spAutoFit/>
          </a:bodyPr>
          <a:lstStyle/>
          <a:p>
            <a:pPr algn="ctr" defTabSz="685800"/>
            <a:r>
              <a:rPr lang="en-US" altLang="vi-VN" sz="2400" b="1" dirty="0" err="1" smtClean="0">
                <a:latin typeface="Times New Roman" panose="02020603050405020304" pitchFamily="18" charset="0"/>
                <a:cs typeface="Times New Roman" panose="02020603050405020304" pitchFamily="18" charset="0"/>
              </a:rPr>
              <a:t>Lớp</a:t>
            </a:r>
            <a:r>
              <a:rPr lang="en-US" altLang="vi-VN" sz="2400" b="1" dirty="0" smtClean="0">
                <a:latin typeface="Times New Roman" panose="02020603050405020304" pitchFamily="18" charset="0"/>
                <a:cs typeface="Times New Roman" panose="02020603050405020304" pitchFamily="18" charset="0"/>
              </a:rPr>
              <a:t>: 5A</a:t>
            </a:r>
          </a:p>
          <a:p>
            <a:pPr algn="ctr" defTabSz="685800"/>
            <a:r>
              <a:rPr lang="en-US" altLang="vi-VN" sz="2400" b="1" dirty="0" err="1" smtClean="0">
                <a:latin typeface="Times New Roman" panose="02020603050405020304" pitchFamily="18" charset="0"/>
                <a:cs typeface="Times New Roman" panose="02020603050405020304" pitchFamily="18" charset="0"/>
              </a:rPr>
              <a:t>Giáo</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viên</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Nguyễn</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Thanh</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Hà</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8230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742478" y="480091"/>
            <a:ext cx="9997376"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chemeClr val="accent2"/>
                </a:solidFill>
                <a:latin typeface="Times New Roman" panose="02020603050405020304" pitchFamily="18" charset="0"/>
                <a:cs typeface="Times New Roman" panose="02020603050405020304" pitchFamily="18" charset="0"/>
              </a:rPr>
              <a:t>3. NHỮNG LƯU Ý KHI SỬ DỤNG TỦ LẠNH</a:t>
            </a:r>
          </a:p>
        </p:txBody>
      </p:sp>
      <p:sp>
        <p:nvSpPr>
          <p:cNvPr id="4" name="Rectangle 3"/>
          <p:cNvSpPr/>
          <p:nvPr/>
        </p:nvSpPr>
        <p:spPr>
          <a:xfrm>
            <a:off x="1568916" y="1381109"/>
            <a:ext cx="6316088" cy="548099"/>
          </a:xfrm>
          <a:prstGeom prst="rect">
            <a:avLst/>
          </a:prstGeom>
        </p:spPr>
        <p:txBody>
          <a:bodyPr wrap="none">
            <a:spAutoFit/>
          </a:bodyPr>
          <a:lstStyle/>
          <a:p>
            <a:pPr fontAlgn="base">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a:solidFill>
                  <a:srgbClr val="FF0000"/>
                </a:solidFill>
                <a:latin typeface="Times New Roman" panose="02020603050405020304" pitchFamily="18" charset="0"/>
                <a:cs typeface="Times New Roman" panose="02020603050405020304" pitchFamily="18" charset="0"/>
              </a:rPr>
              <a:t>Vì sao lại hạn chế đóng/mở cửa tủ lạnh?</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191077" y="2269753"/>
            <a:ext cx="5550089" cy="3903954"/>
          </a:xfrm>
          <a:prstGeom prst="rect">
            <a:avLst/>
          </a:prstGeom>
        </p:spPr>
        <p:txBody>
          <a:bodyPr wrap="square">
            <a:spAutoFit/>
          </a:bodyPr>
          <a:lstStyle/>
          <a:p>
            <a:pPr algn="just" fontAlgn="base">
              <a:lnSpc>
                <a:spcPct val="150000"/>
              </a:lnSpc>
            </a:pPr>
            <a:r>
              <a:rPr lang="en-US" sz="2400">
                <a:latin typeface="Times New Roman" panose="02020603050405020304" pitchFamily="18" charset="0"/>
                <a:cs typeface="Times New Roman" panose="02020603050405020304" pitchFamily="18" charset="0"/>
              </a:rPr>
              <a:t>- Mỗi lần mở cửa tủ, khí lạnh thoát hơi nhiều, đòi hỏi tủ lạnh phải tốn nhiều điện hơn để làm lạnh từ đầu. Vì vậy nên đừng mở tủ lạnh quá lâu và nhớ đóng tủ thật sát.</a:t>
            </a:r>
          </a:p>
          <a:p>
            <a:pPr algn="just">
              <a:lnSpc>
                <a:spcPct val="150000"/>
              </a:lnSpc>
            </a:pPr>
            <a:r>
              <a:rPr lang="en-US" sz="2400">
                <a:latin typeface="Times New Roman" panose="02020603050405020304" pitchFamily="18" charset="0"/>
                <a:cs typeface="Times New Roman" panose="02020603050405020304" pitchFamily="18" charset="0"/>
              </a:rPr>
              <a:t>- Nên hạn chế đóng/mở tủ lạnh giảm sự hư hỏng của ron cao su và giảm thất thoát khí lạnh.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960" y="2105979"/>
            <a:ext cx="4082386" cy="4694591"/>
          </a:xfrm>
          <a:prstGeom prst="rect">
            <a:avLst/>
          </a:prstGeom>
        </p:spPr>
      </p:pic>
    </p:spTree>
    <p:extLst>
      <p:ext uri="{BB962C8B-B14F-4D97-AF65-F5344CB8AC3E}">
        <p14:creationId xmlns:p14="http://schemas.microsoft.com/office/powerpoint/2010/main" val="370803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WordArt 15"/>
          <p:cNvSpPr>
            <a:spLocks noChangeArrowheads="1" noChangeShapeType="1" noTextEdit="1"/>
          </p:cNvSpPr>
          <p:nvPr/>
        </p:nvSpPr>
        <p:spPr bwMode="auto">
          <a:xfrm>
            <a:off x="2952750" y="1872856"/>
            <a:ext cx="3725466" cy="1058465"/>
          </a:xfrm>
          <a:prstGeom prst="rect">
            <a:avLst/>
          </a:prstGeom>
        </p:spPr>
        <p:txBody>
          <a:bodyPr wrap="none" fromWordArt="1">
            <a:prstTxWarp prst="textPlain">
              <a:avLst>
                <a:gd name="adj" fmla="val 50000"/>
              </a:avLst>
            </a:prstTxWarp>
          </a:bodyPr>
          <a:lstStyle/>
          <a:p>
            <a:pPr algn="ctr" defTabSz="685800" eaLnBrk="0" hangingPunct="0"/>
            <a:endParaRPr lang="vi-VN" sz="3334" b="1" kern="10">
              <a:ln w="9525">
                <a:solidFill>
                  <a:srgbClr val="FF0000"/>
                </a:solidFill>
                <a:round/>
                <a:headEnd/>
                <a:tailEnd/>
              </a:ln>
              <a:solidFill>
                <a:srgbClr val="FFFF00"/>
              </a:solidFill>
              <a:effectLst>
                <a:outerShdw dist="53882" dir="2700000" algn="ctr" rotWithShape="0">
                  <a:srgbClr val="C0C0C0">
                    <a:alpha val="79999"/>
                  </a:srgbClr>
                </a:outerShdw>
              </a:effectLst>
              <a:cs typeface="Times New Roman" panose="02020603050405020304" pitchFamily="18" charset="0"/>
            </a:endParaRPr>
          </a:p>
        </p:txBody>
      </p:sp>
      <p:sp>
        <p:nvSpPr>
          <p:cNvPr id="4" name="WordArt 15"/>
          <p:cNvSpPr>
            <a:spLocks noChangeArrowheads="1" noChangeShapeType="1" noTextEdit="1"/>
          </p:cNvSpPr>
          <p:nvPr/>
        </p:nvSpPr>
        <p:spPr bwMode="auto">
          <a:xfrm>
            <a:off x="2433235" y="2063354"/>
            <a:ext cx="7051728" cy="664347"/>
          </a:xfrm>
          <a:prstGeom prst="rect">
            <a:avLst/>
          </a:prstGeom>
        </p:spPr>
        <p:txBody>
          <a:bodyPr wrap="none" fromWordArt="1">
            <a:prstTxWarp prst="textPlain">
              <a:avLst>
                <a:gd name="adj" fmla="val 50000"/>
              </a:avLst>
            </a:prstTxWarp>
          </a:bodyPr>
          <a:lstStyle/>
          <a:p>
            <a:pPr algn="ctr" defTabSz="685800" eaLnBrk="0" hangingPunct="0"/>
            <a:r>
              <a:rPr lang="en-US" sz="3334" b="1" kern="1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C</a:t>
            </a:r>
            <a:r>
              <a:rPr lang="en-US" sz="3334" b="1" kern="1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huẩn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bị</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bài</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Sử</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dụng</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tủ</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lạnh</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 T2 ).</a:t>
            </a:r>
            <a:endParaRPr lang="vi-VN"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endParaRPr>
          </a:p>
        </p:txBody>
      </p:sp>
      <p:sp>
        <p:nvSpPr>
          <p:cNvPr id="5" name="Rectangle 4"/>
          <p:cNvSpPr/>
          <p:nvPr/>
        </p:nvSpPr>
        <p:spPr>
          <a:xfrm>
            <a:off x="5048128" y="685801"/>
            <a:ext cx="2095752" cy="830989"/>
          </a:xfrm>
          <a:prstGeom prst="rect">
            <a:avLst/>
          </a:prstGeom>
          <a:noFill/>
        </p:spPr>
        <p:txBody>
          <a:bodyPr wrap="none" lIns="68573" tIns="34286" rIns="68573" bIns="34286">
            <a:spAutoFit/>
          </a:bodyPr>
          <a:lstStyle/>
          <a:p>
            <a:pPr algn="ctr" defTabSz="685800">
              <a:defRPr/>
            </a:pPr>
            <a:r>
              <a:rPr lang="en-US" sz="495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Dặn dò</a:t>
            </a:r>
            <a:endParaRPr lang="vi-VN" sz="495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622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20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847035" y="2695576"/>
            <a:ext cx="2507456" cy="792956"/>
          </a:xfrm>
          <a:prstGeom prst="rect">
            <a:avLst/>
          </a:prstGeom>
        </p:spPr>
        <p:txBody>
          <a:bodyPr lIns="38576" tIns="19289" rIns="38576" bIns="19289"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lnSpc>
                <a:spcPct val="120000"/>
              </a:lnSpc>
              <a:defRPr/>
            </a:pPr>
            <a:r>
              <a:rPr lang="en-US" sz="1856">
                <a:solidFill>
                  <a:prstClr val="black"/>
                </a:solidFill>
                <a:latin typeface="Calibri Light"/>
              </a:rPr>
              <a:t>  </a:t>
            </a:r>
            <a:r>
              <a:rPr lang="en-US" sz="5063" b="1">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5063" b="1">
                <a:solidFill>
                  <a:srgbClr val="FF0000"/>
                </a:solidFill>
                <a:latin typeface="Tahoma" panose="020B0604030504040204" pitchFamily="34" charset="0"/>
                <a:ea typeface="Tahoma" panose="020B0604030504040204" pitchFamily="34" charset="0"/>
                <a:cs typeface="Tahoma" panose="020B0604030504040204" pitchFamily="34" charset="0"/>
              </a:rPr>
            </a:br>
            <a:endParaRPr lang="vi-VN" sz="5063"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292" name="Title 1"/>
          <p:cNvSpPr txBox="1">
            <a:spLocks/>
          </p:cNvSpPr>
          <p:nvPr/>
        </p:nvSpPr>
        <p:spPr bwMode="auto">
          <a:xfrm>
            <a:off x="3504009" y="233422"/>
            <a:ext cx="5183981"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defTabSz="685800">
              <a:lnSpc>
                <a:spcPct val="120000"/>
              </a:lnSpc>
              <a:spcBef>
                <a:spcPct val="0"/>
              </a:spcBef>
              <a:buNone/>
            </a:pPr>
            <a:r>
              <a:rPr lang="en-US" altLang="vi-VN" sz="2000" dirty="0">
                <a:solidFill>
                  <a:prstClr val="black"/>
                </a:solidFill>
                <a:latin typeface="Times New Roman" panose="02020603050405020304" pitchFamily="18" charset="0"/>
                <a:cs typeface="Times New Roman" panose="02020603050405020304" pitchFamily="18" charset="0"/>
              </a:rPr>
              <a:t>  </a:t>
            </a:r>
            <a:r>
              <a:rPr lang="en-US" altLang="vi-VN" sz="6000" b="1" dirty="0">
                <a:solidFill>
                  <a:srgbClr val="FF0000"/>
                </a:solidFill>
                <a:latin typeface="Times New Roman" panose="02020603050405020304" pitchFamily="18" charset="0"/>
                <a:cs typeface="Times New Roman" panose="02020603050405020304" pitchFamily="18" charset="0"/>
              </a:rPr>
              <a:t>Khởi động</a:t>
            </a:r>
            <a:endParaRPr lang="vi-VN" altLang="vi-VN" sz="6000" b="1" dirty="0">
              <a:solidFill>
                <a:srgbClr val="FF0000"/>
              </a:solidFill>
              <a:latin typeface="Times New Roman" panose="02020603050405020304" pitchFamily="18" charset="0"/>
              <a:cs typeface="Times New Roman" panose="02020603050405020304" pitchFamily="18" charset="0"/>
            </a:endParaRPr>
          </a:p>
        </p:txBody>
      </p:sp>
      <p:sp>
        <p:nvSpPr>
          <p:cNvPr id="6" name="TextBox 2">
            <a:extLst>
              <a:ext uri="{FF2B5EF4-FFF2-40B4-BE49-F238E27FC236}">
                <a16:creationId xmlns:a16="http://schemas.microsoft.com/office/drawing/2014/main" id="{D023D93B-07C6-4445-9F33-11260F230136}"/>
              </a:ext>
            </a:extLst>
          </p:cNvPr>
          <p:cNvSpPr txBox="1"/>
          <p:nvPr/>
        </p:nvSpPr>
        <p:spPr>
          <a:xfrm>
            <a:off x="1783831" y="2598003"/>
            <a:ext cx="9024078" cy="1661993"/>
          </a:xfrm>
          <a:prstGeom prst="rect">
            <a:avLst/>
          </a:prstGeom>
          <a:noFill/>
        </p:spPr>
        <p:txBody>
          <a:bodyPr wrap="square" rtlCol="0">
            <a:spAutoFit/>
          </a:bodyPr>
          <a:lstStyle/>
          <a:p>
            <a:pPr algn="just" defTabSz="685800"/>
            <a:r>
              <a:rPr lang="en-US" altLang="vi-VN" sz="3600" b="1" dirty="0">
                <a:solidFill>
                  <a:srgbClr val="00CC00"/>
                </a:solidFill>
                <a:latin typeface="Times New Roman" panose="02020603050405020304" pitchFamily="18" charset="0"/>
                <a:cs typeface="Times New Roman" panose="02020603050405020304" pitchFamily="18" charset="0"/>
              </a:rPr>
              <a:t>Em hãy chia sẻ với các bạn về việc thực </a:t>
            </a:r>
            <a:r>
              <a:rPr lang="en-US" altLang="vi-VN" sz="3600" b="1" dirty="0" err="1">
                <a:solidFill>
                  <a:srgbClr val="00CC00"/>
                </a:solidFill>
                <a:latin typeface="Times New Roman" panose="02020603050405020304" pitchFamily="18" charset="0"/>
                <a:cs typeface="Times New Roman" panose="02020603050405020304" pitchFamily="18" charset="0"/>
              </a:rPr>
              <a:t>hành</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cắt</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khâu</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thêu</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hoặc</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nấu</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ăn</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tự</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chọn</a:t>
            </a:r>
            <a:r>
              <a:rPr lang="en-US" altLang="vi-VN" sz="3600" b="1" dirty="0">
                <a:solidFill>
                  <a:srgbClr val="00CC00"/>
                </a:solidFill>
                <a:latin typeface="Times New Roman" panose="02020603050405020304" pitchFamily="18" charset="0"/>
                <a:cs typeface="Times New Roman" panose="02020603050405020304" pitchFamily="18" charset="0"/>
              </a:rPr>
              <a:t>.</a:t>
            </a:r>
            <a:endParaRPr lang="vi-VN" altLang="vi-VN" sz="3600" b="1" dirty="0">
              <a:solidFill>
                <a:srgbClr val="00CC00"/>
              </a:solidFill>
              <a:latin typeface="Times New Roman" panose="02020603050405020304" pitchFamily="18" charset="0"/>
              <a:cs typeface="Times New Roman" panose="02020603050405020304" pitchFamily="18" charset="0"/>
            </a:endParaRPr>
          </a:p>
          <a:p>
            <a:pPr algn="just" defTabSz="685800"/>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942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847035" y="2695576"/>
            <a:ext cx="2507456" cy="792956"/>
          </a:xfrm>
          <a:prstGeom prst="rect">
            <a:avLst/>
          </a:prstGeom>
        </p:spPr>
        <p:txBody>
          <a:bodyPr lIns="38576" tIns="19289" rIns="38576" bIns="19289"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lnSpc>
                <a:spcPct val="120000"/>
              </a:lnSpc>
              <a:defRPr/>
            </a:pPr>
            <a:r>
              <a:rPr lang="en-US" sz="1856">
                <a:solidFill>
                  <a:prstClr val="black"/>
                </a:solidFill>
                <a:latin typeface="Calibri Light"/>
              </a:rPr>
              <a:t>  </a:t>
            </a:r>
            <a:r>
              <a:rPr lang="en-US" sz="5063" b="1">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5063" b="1">
                <a:solidFill>
                  <a:srgbClr val="FF0000"/>
                </a:solidFill>
                <a:latin typeface="Tahoma" panose="020B0604030504040204" pitchFamily="34" charset="0"/>
                <a:ea typeface="Tahoma" panose="020B0604030504040204" pitchFamily="34" charset="0"/>
                <a:cs typeface="Tahoma" panose="020B0604030504040204" pitchFamily="34" charset="0"/>
              </a:rPr>
            </a:br>
            <a:endParaRPr lang="vi-VN" sz="5063"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292" name="Title 1"/>
          <p:cNvSpPr txBox="1">
            <a:spLocks/>
          </p:cNvSpPr>
          <p:nvPr/>
        </p:nvSpPr>
        <p:spPr bwMode="auto">
          <a:xfrm>
            <a:off x="3504009" y="2077212"/>
            <a:ext cx="5183981"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defTabSz="685800">
              <a:lnSpc>
                <a:spcPct val="120000"/>
              </a:lnSpc>
              <a:spcBef>
                <a:spcPct val="0"/>
              </a:spcBef>
              <a:buNone/>
            </a:pPr>
            <a:r>
              <a:rPr lang="en-US" altLang="vi-VN" sz="2100" dirty="0">
                <a:solidFill>
                  <a:prstClr val="black"/>
                </a:solidFill>
                <a:latin typeface="Calibri Light" panose="020F0302020204030204" pitchFamily="34" charset="0"/>
              </a:rPr>
              <a:t>  </a:t>
            </a:r>
            <a:r>
              <a:rPr lang="en-US" altLang="vi-VN" sz="6600" b="1" dirty="0" err="1">
                <a:solidFill>
                  <a:srgbClr val="FF0000"/>
                </a:solidFill>
                <a:latin typeface="Tahoma" panose="020B0604030504040204" pitchFamily="34" charset="0"/>
                <a:ea typeface="Tahoma" panose="020B0604030504040204" pitchFamily="34" charset="0"/>
                <a:cs typeface="Tahoma" panose="020B0604030504040204" pitchFamily="34" charset="0"/>
              </a:rPr>
              <a:t>Khám</a:t>
            </a:r>
            <a:r>
              <a:rPr lang="en-US" altLang="vi-VN" sz="6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vi-VN" sz="66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a:t>
            </a:r>
            <a:endParaRPr lang="vi-VN" altLang="vi-VN" sz="6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487931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6066" y="3352866"/>
            <a:ext cx="8504677" cy="1107996"/>
          </a:xfrm>
          <a:prstGeom prst="rect">
            <a:avLst/>
          </a:prstGeom>
          <a:noFill/>
          <a:effectLst>
            <a:glow rad="228600">
              <a:schemeClr val="accent2">
                <a:satMod val="175000"/>
                <a:alpha val="40000"/>
              </a:schemeClr>
            </a:glow>
          </a:effectLst>
        </p:spPr>
        <p:txBody>
          <a:bodyPr wrap="square" rtlCol="0" anchor="ctr">
            <a:spAutoFit/>
          </a:bodyPr>
          <a:lstStyle/>
          <a:p>
            <a:r>
              <a:rPr lang="en-US" altLang="ko-KR" sz="6600" b="1">
                <a:solidFill>
                  <a:srgbClr val="FF0000"/>
                </a:solidFill>
                <a:effectLst>
                  <a:glow rad="228600">
                    <a:schemeClr val="accent4">
                      <a:satMod val="175000"/>
                      <a:alpha val="40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SỬ DỤNG TỦ LẠNH</a:t>
            </a:r>
            <a:endParaRPr lang="ko-KR" altLang="en-US" sz="6600" b="1" dirty="0">
              <a:solidFill>
                <a:srgbClr val="FF0000"/>
              </a:solidFill>
              <a:effectLst>
                <a:glow rad="228600">
                  <a:schemeClr val="accent4">
                    <a:satMod val="175000"/>
                    <a:alpha val="40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6191455" y="2502108"/>
            <a:ext cx="2365541" cy="646331"/>
          </a:xfrm>
          <a:prstGeom prst="rect">
            <a:avLst/>
          </a:prstGeom>
          <a:noFill/>
        </p:spPr>
        <p:txBody>
          <a:bodyPr wrap="square" rtlCol="0" anchor="ctr">
            <a:spAutoFit/>
          </a:bodyPr>
          <a:lstStyle/>
          <a:p>
            <a:pPr algn="ctr"/>
            <a:r>
              <a:rPr lang="en-US" altLang="ko-KR" sz="3600">
                <a:solidFill>
                  <a:srgbClr val="FF0000"/>
                </a:solidFill>
                <a:latin typeface="Times New Roman" panose="02020603050405020304" pitchFamily="18" charset="0"/>
                <a:cs typeface="Times New Roman" panose="02020603050405020304" pitchFamily="18" charset="0"/>
              </a:rPr>
              <a:t>KĨ THUẬT</a:t>
            </a:r>
          </a:p>
        </p:txBody>
      </p:sp>
    </p:spTree>
    <p:extLst>
      <p:ext uri="{BB962C8B-B14F-4D97-AF65-F5344CB8AC3E}">
        <p14:creationId xmlns:p14="http://schemas.microsoft.com/office/powerpoint/2010/main" val="273738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08879" y="1058281"/>
            <a:ext cx="8949128" cy="3754874"/>
          </a:xfrm>
          <a:prstGeom prst="rect">
            <a:avLst/>
          </a:prstGeom>
          <a:noFill/>
          <a:ln w="9525">
            <a:noFill/>
            <a:miter lim="800000"/>
            <a:headEnd/>
            <a:tailEnd/>
          </a:ln>
        </p:spPr>
        <p:txBody>
          <a:bodyPr wrap="square">
            <a:spAutoFit/>
          </a:bodyPr>
          <a:lstStyle/>
          <a:p>
            <a:pPr algn="ctr">
              <a:spcBef>
                <a:spcPct val="50000"/>
              </a:spcBef>
            </a:pPr>
            <a:r>
              <a:rPr lang="vi-VN" sz="4400" b="1" dirty="0">
                <a:solidFill>
                  <a:srgbClr val="CC0099"/>
                </a:solidFill>
                <a:latin typeface="Times New Roman" panose="02020603050405020304" pitchFamily="18" charset="0"/>
                <a:cs typeface="Times New Roman" panose="02020603050405020304" pitchFamily="18" charset="0"/>
              </a:rPr>
              <a:t>YÊU CẦU CẦN ĐẠT</a:t>
            </a:r>
            <a:endParaRPr lang="en-US" sz="3600" dirty="0">
              <a:latin typeface="Times New Roman" panose="02020603050405020304" pitchFamily="18" charset="0"/>
              <a:cs typeface="Times New Roman" panose="02020603050405020304" pitchFamily="18" charset="0"/>
            </a:endParaRPr>
          </a:p>
          <a:p>
            <a:pPr>
              <a:spcBef>
                <a:spcPct val="50000"/>
              </a:spcBef>
            </a:pPr>
            <a:r>
              <a:rPr lang="en-US" sz="3600" dirty="0">
                <a:solidFill>
                  <a:srgbClr val="0070C0"/>
                </a:solidFill>
                <a:latin typeface="Times New Roman" panose="02020603050405020304" pitchFamily="18" charset="0"/>
                <a:cs typeface="Times New Roman" panose="02020603050405020304" pitchFamily="18" charset="0"/>
              </a:rPr>
              <a:t>- </a:t>
            </a:r>
            <a:r>
              <a:rPr lang="vi-VN" sz="2800" dirty="0" err="1">
                <a:solidFill>
                  <a:srgbClr val="0070C0"/>
                </a:solidFill>
                <a:latin typeface="Times New Roman" panose="02020603050405020304" pitchFamily="18" charset="0"/>
                <a:cs typeface="Times New Roman" panose="02020603050405020304" pitchFamily="18" charset="0"/>
              </a:rPr>
              <a:t>Trình</a:t>
            </a:r>
            <a:r>
              <a:rPr lang="vi-VN" sz="2800" dirty="0">
                <a:solidFill>
                  <a:srgbClr val="0070C0"/>
                </a:solidFill>
                <a:latin typeface="Times New Roman" panose="02020603050405020304" pitchFamily="18" charset="0"/>
                <a:cs typeface="Times New Roman" panose="02020603050405020304" pitchFamily="18" charset="0"/>
              </a:rPr>
              <a:t> bày được tác dụng của tủ lạnh, nhận biết được các bộ phận của tủ lạnh, nhận biết được các chức năng trạng thái của tủ </a:t>
            </a:r>
            <a:r>
              <a:rPr lang="vi-VN" sz="2800" dirty="0" err="1">
                <a:solidFill>
                  <a:srgbClr val="0070C0"/>
                </a:solidFill>
                <a:latin typeface="Times New Roman" panose="02020603050405020304" pitchFamily="18" charset="0"/>
                <a:cs typeface="Times New Roman" panose="02020603050405020304" pitchFamily="18" charset="0"/>
              </a:rPr>
              <a:t>lạnh</a:t>
            </a:r>
            <a:r>
              <a:rPr lang="vi-VN" sz="2800"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pPr>
              <a:spcBef>
                <a:spcPct val="50000"/>
              </a:spcBef>
            </a:pPr>
            <a:r>
              <a:rPr lang="en-US" sz="2800" dirty="0">
                <a:solidFill>
                  <a:srgbClr val="0070C0"/>
                </a:solidFill>
                <a:latin typeface="Times New Roman" panose="02020603050405020304" pitchFamily="18" charset="0"/>
                <a:cs typeface="Times New Roman" panose="02020603050405020304" pitchFamily="18" charset="0"/>
              </a:rPr>
              <a:t>- </a:t>
            </a:r>
            <a:r>
              <a:rPr lang="vi-VN" sz="2800" dirty="0" err="1">
                <a:solidFill>
                  <a:srgbClr val="0070C0"/>
                </a:solidFill>
                <a:latin typeface="Times New Roman" panose="02020603050405020304" pitchFamily="18" charset="0"/>
                <a:cs typeface="Times New Roman" panose="02020603050405020304" pitchFamily="18" charset="0"/>
              </a:rPr>
              <a:t>Nhận</a:t>
            </a:r>
            <a:r>
              <a:rPr lang="vi-VN" sz="2800" dirty="0">
                <a:solidFill>
                  <a:srgbClr val="0070C0"/>
                </a:solidFill>
                <a:latin typeface="Times New Roman" panose="02020603050405020304" pitchFamily="18" charset="0"/>
                <a:cs typeface="Times New Roman" panose="02020603050405020304" pitchFamily="18" charset="0"/>
              </a:rPr>
              <a:t> biết, phân biệt các bộ phận của tủ </a:t>
            </a:r>
            <a:r>
              <a:rPr lang="vi-VN" sz="2800" dirty="0" err="1">
                <a:solidFill>
                  <a:srgbClr val="0070C0"/>
                </a:solidFill>
                <a:latin typeface="Times New Roman" panose="02020603050405020304" pitchFamily="18" charset="0"/>
                <a:cs typeface="Times New Roman" panose="02020603050405020304" pitchFamily="18" charset="0"/>
              </a:rPr>
              <a:t>lạnh</a:t>
            </a:r>
            <a:r>
              <a:rPr lang="vi-VN" sz="2800" dirty="0">
                <a:solidFill>
                  <a:srgbClr val="0070C0"/>
                </a:solidFill>
                <a:latin typeface="Times New Roman" panose="02020603050405020304" pitchFamily="18" charset="0"/>
                <a:cs typeface="Times New Roman" panose="02020603050405020304" pitchFamily="18" charset="0"/>
              </a:rPr>
              <a:t>.</a:t>
            </a:r>
            <a:endParaRPr lang="en-US" sz="4800" dirty="0">
              <a:solidFill>
                <a:srgbClr val="0070C0"/>
              </a:solidFill>
              <a:latin typeface="Times New Roman" panose="02020603050405020304" pitchFamily="18" charset="0"/>
              <a:cs typeface="Times New Roman" panose="02020603050405020304" pitchFamily="18" charset="0"/>
            </a:endParaRPr>
          </a:p>
          <a:p>
            <a:pPr>
              <a:spcBef>
                <a:spcPct val="50000"/>
              </a:spcBef>
            </a:pPr>
            <a:r>
              <a:rPr lang="en-US" sz="2800" dirty="0">
                <a:solidFill>
                  <a:srgbClr val="0070C0"/>
                </a:solidFill>
                <a:latin typeface="Times New Roman" panose="02020603050405020304" pitchFamily="18" charset="0"/>
                <a:cs typeface="Times New Roman" panose="02020603050405020304" pitchFamily="18" charset="0"/>
              </a:rPr>
              <a:t>- </a:t>
            </a:r>
            <a:r>
              <a:rPr lang="vi-VN" sz="2800" dirty="0" err="1">
                <a:solidFill>
                  <a:srgbClr val="0070C0"/>
                </a:solidFill>
                <a:latin typeface="Times New Roman" panose="02020603050405020304" pitchFamily="18" charset="0"/>
                <a:cs typeface="Times New Roman" panose="02020603050405020304" pitchFamily="18" charset="0"/>
              </a:rPr>
              <a:t>Sử</a:t>
            </a:r>
            <a:r>
              <a:rPr lang="vi-VN" sz="2800" dirty="0">
                <a:solidFill>
                  <a:srgbClr val="0070C0"/>
                </a:solidFill>
                <a:latin typeface="Times New Roman" panose="02020603050405020304" pitchFamily="18" charset="0"/>
                <a:cs typeface="Times New Roman" panose="02020603050405020304" pitchFamily="18" charset="0"/>
              </a:rPr>
              <a:t> dụng tủ lạnh an toàn, tiết kiệm, hiệu quả phù hợp.</a:t>
            </a:r>
            <a:endParaRPr lang="en-US"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8478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17635" y="640842"/>
            <a:ext cx="6835046" cy="724247"/>
          </a:xfrm>
        </p:spPr>
        <p:txBody>
          <a:bodyPr/>
          <a:lstStyle/>
          <a:p>
            <a:r>
              <a:rPr lang="en-US" sz="3600" b="1">
                <a:solidFill>
                  <a:schemeClr val="accent2"/>
                </a:solidFill>
                <a:latin typeface="Times New Roman" panose="02020603050405020304" pitchFamily="18" charset="0"/>
                <a:cs typeface="Times New Roman" panose="02020603050405020304" pitchFamily="18" charset="0"/>
              </a:rPr>
              <a:t>1. CẤU TẠO CỦA TỦ LẠNH</a:t>
            </a:r>
          </a:p>
        </p:txBody>
      </p:sp>
      <p:sp>
        <p:nvSpPr>
          <p:cNvPr id="3" name="TextBox 2"/>
          <p:cNvSpPr txBox="1"/>
          <p:nvPr/>
        </p:nvSpPr>
        <p:spPr>
          <a:xfrm>
            <a:off x="7039795" y="1673960"/>
            <a:ext cx="4419142" cy="1384995"/>
          </a:xfrm>
          <a:prstGeom prst="rect">
            <a:avLst/>
          </a:prstGeom>
          <a:noFill/>
        </p:spPr>
        <p:txBody>
          <a:bodyPr wrap="square" rtlCol="0">
            <a:spAutoFit/>
          </a:bodyPr>
          <a:lstStyle/>
          <a:p>
            <a:r>
              <a:rPr lang="en-US" sz="2800" u="sng" dirty="0" err="1">
                <a:solidFill>
                  <a:srgbClr val="0070C0"/>
                </a:solidFill>
                <a:latin typeface="Times New Roman" panose="02020603050405020304" pitchFamily="18" charset="0"/>
                <a:cs typeface="Times New Roman" panose="02020603050405020304" pitchFamily="18" charset="0"/>
              </a:rPr>
              <a:t>Phần</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u="sng" dirty="0" err="1">
                <a:solidFill>
                  <a:srgbClr val="0070C0"/>
                </a:solidFill>
                <a:latin typeface="Times New Roman" panose="02020603050405020304" pitchFamily="18" charset="0"/>
                <a:cs typeface="Times New Roman" panose="02020603050405020304" pitchFamily="18" charset="0"/>
              </a:rPr>
              <a:t>cơ</a:t>
            </a:r>
            <a:r>
              <a:rPr lang="en-US" sz="2800" u="sng"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nén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tụ</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dàn</a:t>
            </a:r>
            <a:r>
              <a:rPr lang="en-US" sz="2800" dirty="0">
                <a:solidFill>
                  <a:srgbClr val="0070C0"/>
                </a:solidFill>
                <a:latin typeface="Times New Roman" panose="02020603050405020304" pitchFamily="18" charset="0"/>
                <a:cs typeface="Times New Roman" panose="02020603050405020304" pitchFamily="18" charset="0"/>
              </a:rPr>
              <a:t> bay </a:t>
            </a:r>
            <a:r>
              <a:rPr lang="en-US" sz="2800" dirty="0" err="1">
                <a:solidFill>
                  <a:srgbClr val="0070C0"/>
                </a:solidFill>
                <a:latin typeface="Times New Roman" panose="02020603050405020304" pitchFamily="18" charset="0"/>
                <a:cs typeface="Times New Roman" panose="02020603050405020304" pitchFamily="18" charset="0"/>
              </a:rPr>
              <a:t>hơi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phin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sấy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7039795" y="3443710"/>
            <a:ext cx="4419142" cy="954107"/>
          </a:xfrm>
          <a:prstGeom prst="rect">
            <a:avLst/>
          </a:prstGeom>
          <a:noFill/>
        </p:spPr>
        <p:txBody>
          <a:bodyPr wrap="square" rtlCol="0">
            <a:spAutoFit/>
          </a:bodyPr>
          <a:lstStyle/>
          <a:p>
            <a:r>
              <a:rPr lang="en-US" sz="2800" u="sng" dirty="0" err="1">
                <a:solidFill>
                  <a:srgbClr val="0070C0"/>
                </a:solidFill>
                <a:latin typeface="Times New Roman" panose="02020603050405020304" pitchFamily="18" charset="0"/>
                <a:cs typeface="Times New Roman" panose="02020603050405020304" pitchFamily="18" charset="0"/>
              </a:rPr>
              <a:t>Phần</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u="sng" dirty="0" err="1">
                <a:solidFill>
                  <a:srgbClr val="0070C0"/>
                </a:solidFill>
                <a:latin typeface="Times New Roman" panose="02020603050405020304" pitchFamily="18" charset="0"/>
                <a:cs typeface="Times New Roman" panose="02020603050405020304" pitchFamily="18" charset="0"/>
              </a:rPr>
              <a:t>điện</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thermostat, thermic…</a:t>
            </a:r>
          </a:p>
        </p:txBody>
      </p:sp>
      <p:sp>
        <p:nvSpPr>
          <p:cNvPr id="5" name="TextBox 4"/>
          <p:cNvSpPr txBox="1"/>
          <p:nvPr/>
        </p:nvSpPr>
        <p:spPr>
          <a:xfrm>
            <a:off x="7039796" y="4727201"/>
            <a:ext cx="4274457" cy="523220"/>
          </a:xfrm>
          <a:prstGeom prst="rect">
            <a:avLst/>
          </a:prstGeom>
          <a:noFill/>
        </p:spPr>
        <p:txBody>
          <a:bodyPr wrap="square" rtlCol="0">
            <a:spAutoFit/>
          </a:bodyPr>
          <a:lstStyle/>
          <a:p>
            <a:r>
              <a:rPr lang="en-US" sz="2800" u="sng" dirty="0" err="1">
                <a:solidFill>
                  <a:srgbClr val="0070C0"/>
                </a:solidFill>
                <a:latin typeface="Times New Roman" panose="02020603050405020304" pitchFamily="18" charset="0"/>
                <a:cs typeface="Times New Roman" panose="02020603050405020304" pitchFamily="18" charset="0"/>
              </a:rPr>
              <a:t>Vật</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u="sng" dirty="0" err="1">
                <a:solidFill>
                  <a:srgbClr val="0070C0"/>
                </a:solidFill>
                <a:latin typeface="Times New Roman" panose="02020603050405020304" pitchFamily="18" charset="0"/>
                <a:cs typeface="Times New Roman" panose="02020603050405020304" pitchFamily="18" charset="0"/>
              </a:rPr>
              <a:t>liệu</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Gas </a:t>
            </a:r>
            <a:r>
              <a:rPr lang="en-US" sz="2800" dirty="0" err="1">
                <a:solidFill>
                  <a:srgbClr val="0070C0"/>
                </a:solidFill>
                <a:latin typeface="Times New Roman" panose="02020603050405020304" pitchFamily="18" charset="0"/>
                <a:cs typeface="Times New Roman" panose="02020603050405020304" pitchFamily="18" charset="0"/>
              </a:rPr>
              <a:t>lạnh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lạnh</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039795" y="5579805"/>
            <a:ext cx="4974726" cy="523220"/>
          </a:xfrm>
          <a:prstGeom prst="rect">
            <a:avLst/>
          </a:prstGeom>
          <a:noFill/>
        </p:spPr>
        <p:txBody>
          <a:bodyPr wrap="square" rtlCol="0">
            <a:spAutoFit/>
          </a:bodyPr>
          <a:lstStyle/>
          <a:p>
            <a:r>
              <a:rPr lang="en-US" sz="2800" u="sng" dirty="0" err="1">
                <a:solidFill>
                  <a:srgbClr val="0070C0"/>
                </a:solidFill>
                <a:latin typeface="Times New Roman" panose="02020603050405020304" pitchFamily="18" charset="0"/>
                <a:cs typeface="Times New Roman" panose="02020603050405020304" pitchFamily="18" charset="0"/>
              </a:rPr>
              <a:t>Vỏ</a:t>
            </a:r>
            <a:r>
              <a:rPr lang="en-US" sz="2800" u="sng"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55" y="1840375"/>
            <a:ext cx="6081006" cy="4519912"/>
          </a:xfrm>
          <a:prstGeom prst="rect">
            <a:avLst/>
          </a:prstGeom>
        </p:spPr>
      </p:pic>
    </p:spTree>
    <p:extLst>
      <p:ext uri="{BB962C8B-B14F-4D97-AF65-F5344CB8AC3E}">
        <p14:creationId xmlns:p14="http://schemas.microsoft.com/office/powerpoint/2010/main" val="373769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2054585" y="372774"/>
            <a:ext cx="3944338"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chemeClr val="accent2"/>
                </a:solidFill>
                <a:latin typeface="Times New Roman" panose="02020603050405020304" pitchFamily="18" charset="0"/>
                <a:cs typeface="Times New Roman" panose="02020603050405020304" pitchFamily="18" charset="0"/>
              </a:rPr>
              <a:t>2. PHÂN LOẠI</a:t>
            </a:r>
          </a:p>
        </p:txBody>
      </p:sp>
      <p:sp>
        <p:nvSpPr>
          <p:cNvPr id="5" name="TextBox 4"/>
          <p:cNvSpPr txBox="1"/>
          <p:nvPr/>
        </p:nvSpPr>
        <p:spPr>
          <a:xfrm>
            <a:off x="1960323" y="1640779"/>
            <a:ext cx="8077200" cy="492443"/>
          </a:xfrm>
          <a:prstGeom prst="rect">
            <a:avLst/>
          </a:prstGeom>
          <a:noFill/>
        </p:spPr>
        <p:txBody>
          <a:bodyPr wrap="square" rtlCol="0">
            <a:spAutoFit/>
          </a:bodyPr>
          <a:lstStyle/>
          <a:p>
            <a:r>
              <a:rPr lang="en-US" sz="2600" dirty="0">
                <a:solidFill>
                  <a:srgbClr val="0070C0"/>
                </a:solidFill>
                <a:latin typeface="Times New Roman" panose="02020603050405020304" pitchFamily="18" charset="0"/>
                <a:cs typeface="Times New Roman" panose="02020603050405020304" pitchFamily="18" charset="0"/>
              </a:rPr>
              <a:t>* Theo </a:t>
            </a:r>
            <a:r>
              <a:rPr lang="en-US" sz="2600" dirty="0" err="1">
                <a:solidFill>
                  <a:srgbClr val="0070C0"/>
                </a:solidFill>
                <a:latin typeface="Times New Roman" panose="02020603050405020304" pitchFamily="18" charset="0"/>
                <a:cs typeface="Times New Roman" panose="02020603050405020304" pitchFamily="18" charset="0"/>
              </a:rPr>
              <a:t>số</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buồng</a:t>
            </a:r>
            <a:r>
              <a:rPr lang="en-US" sz="2600" dirty="0">
                <a:solidFill>
                  <a:srgbClr val="0070C0"/>
                </a:solidFill>
                <a:latin typeface="Times New Roman" panose="02020603050405020304" pitchFamily="18" charset="0"/>
                <a:cs typeface="Times New Roman" panose="02020603050405020304" pitchFamily="18" charset="0"/>
              </a:rPr>
              <a:t>: 1 </a:t>
            </a:r>
            <a:r>
              <a:rPr lang="en-US" sz="2600" dirty="0" err="1">
                <a:solidFill>
                  <a:srgbClr val="0070C0"/>
                </a:solidFill>
                <a:latin typeface="Times New Roman" panose="02020603050405020304" pitchFamily="18" charset="0"/>
                <a:cs typeface="Times New Roman" panose="02020603050405020304" pitchFamily="18" charset="0"/>
              </a:rPr>
              <a:t>buồng</a:t>
            </a:r>
            <a:r>
              <a:rPr lang="en-US" sz="2600" dirty="0">
                <a:solidFill>
                  <a:srgbClr val="0070C0"/>
                </a:solidFill>
                <a:latin typeface="Times New Roman" panose="02020603050405020304" pitchFamily="18" charset="0"/>
                <a:cs typeface="Times New Roman" panose="02020603050405020304" pitchFamily="18" charset="0"/>
              </a:rPr>
              <a:t>, 2 </a:t>
            </a:r>
            <a:r>
              <a:rPr lang="en-US" sz="2600" dirty="0" err="1">
                <a:solidFill>
                  <a:srgbClr val="0070C0"/>
                </a:solidFill>
                <a:latin typeface="Times New Roman" panose="02020603050405020304" pitchFamily="18" charset="0"/>
                <a:cs typeface="Times New Roman" panose="02020603050405020304" pitchFamily="18" charset="0"/>
              </a:rPr>
              <a:t>buồng</a:t>
            </a:r>
            <a:r>
              <a:rPr lang="en-US" sz="2600" dirty="0">
                <a:solidFill>
                  <a:srgbClr val="0070C0"/>
                </a:solidFill>
                <a:latin typeface="Times New Roman" panose="02020603050405020304" pitchFamily="18" charset="0"/>
                <a:cs typeface="Times New Roman" panose="02020603050405020304" pitchFamily="18" charset="0"/>
              </a:rPr>
              <a:t>, 3 </a:t>
            </a:r>
            <a:r>
              <a:rPr lang="en-US" sz="2600" dirty="0" err="1">
                <a:solidFill>
                  <a:srgbClr val="0070C0"/>
                </a:solidFill>
                <a:latin typeface="Times New Roman" panose="02020603050405020304" pitchFamily="18" charset="0"/>
                <a:cs typeface="Times New Roman" panose="02020603050405020304" pitchFamily="18" charset="0"/>
              </a:rPr>
              <a:t>buồng</a:t>
            </a:r>
            <a:endParaRPr lang="en-US" sz="2600"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60323" y="2269251"/>
            <a:ext cx="8229600" cy="492443"/>
          </a:xfrm>
          <a:prstGeom prst="rect">
            <a:avLst/>
          </a:prstGeom>
          <a:noFill/>
        </p:spPr>
        <p:txBody>
          <a:bodyPr wrap="square" rtlCol="0">
            <a:spAutoFit/>
          </a:bodyPr>
          <a:lstStyle/>
          <a:p>
            <a:r>
              <a:rPr lang="en-US" sz="2600" dirty="0">
                <a:solidFill>
                  <a:srgbClr val="0070C0"/>
                </a:solidFill>
                <a:latin typeface="Times New Roman" panose="02020603050405020304" pitchFamily="18" charset="0"/>
                <a:cs typeface="Times New Roman" panose="02020603050405020304" pitchFamily="18" charset="0"/>
              </a:rPr>
              <a:t>* Theo dung </a:t>
            </a:r>
            <a:r>
              <a:rPr lang="en-US" sz="2600" dirty="0" err="1">
                <a:solidFill>
                  <a:srgbClr val="0070C0"/>
                </a:solidFill>
                <a:latin typeface="Times New Roman" panose="02020603050405020304" pitchFamily="18" charset="0"/>
                <a:cs typeface="Times New Roman" panose="02020603050405020304" pitchFamily="18" charset="0"/>
              </a:rPr>
              <a:t>tích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từ</a:t>
            </a:r>
            <a:r>
              <a:rPr lang="en-US" sz="2600" dirty="0">
                <a:solidFill>
                  <a:srgbClr val="0070C0"/>
                </a:solidFill>
                <a:latin typeface="Times New Roman" panose="02020603050405020304" pitchFamily="18" charset="0"/>
                <a:cs typeface="Times New Roman" panose="02020603050405020304" pitchFamily="18" charset="0"/>
              </a:rPr>
              <a:t> </a:t>
            </a:r>
            <a:r>
              <a:rPr lang="en-US" sz="2600">
                <a:solidFill>
                  <a:srgbClr val="0070C0"/>
                </a:solidFill>
                <a:latin typeface="Times New Roman" panose="02020603050405020304" pitchFamily="18" charset="0"/>
                <a:cs typeface="Times New Roman" panose="02020603050405020304" pitchFamily="18" charset="0"/>
              </a:rPr>
              <a:t>40 lít </a:t>
            </a:r>
            <a:r>
              <a:rPr lang="en-US" sz="2600" dirty="0" err="1">
                <a:solidFill>
                  <a:srgbClr val="0070C0"/>
                </a:solidFill>
                <a:latin typeface="Times New Roman" panose="02020603050405020304" pitchFamily="18" charset="0"/>
                <a:cs typeface="Times New Roman" panose="02020603050405020304" pitchFamily="18" charset="0"/>
              </a:rPr>
              <a:t>đến</a:t>
            </a:r>
            <a:r>
              <a:rPr lang="en-US" sz="2600" dirty="0">
                <a:solidFill>
                  <a:srgbClr val="0070C0"/>
                </a:solidFill>
                <a:latin typeface="Times New Roman" panose="02020603050405020304" pitchFamily="18" charset="0"/>
                <a:cs typeface="Times New Roman" panose="02020603050405020304" pitchFamily="18" charset="0"/>
              </a:rPr>
              <a:t> </a:t>
            </a:r>
            <a:r>
              <a:rPr lang="en-US" sz="2600">
                <a:solidFill>
                  <a:srgbClr val="0070C0"/>
                </a:solidFill>
                <a:latin typeface="Times New Roman" panose="02020603050405020304" pitchFamily="18" charset="0"/>
                <a:cs typeface="Times New Roman" panose="02020603050405020304" pitchFamily="18" charset="0"/>
              </a:rPr>
              <a:t>500 lít</a:t>
            </a:r>
            <a:endParaRPr lang="en-US" sz="2600"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60323" y="2951416"/>
            <a:ext cx="9688882" cy="1692771"/>
          </a:xfrm>
          <a:prstGeom prst="rect">
            <a:avLst/>
          </a:prstGeom>
          <a:noFill/>
        </p:spPr>
        <p:txBody>
          <a:bodyPr wrap="square" rtlCol="0">
            <a:spAutoFit/>
          </a:bodyPr>
          <a:lstStyle/>
          <a:p>
            <a:r>
              <a:rPr lang="en-US" sz="2600" dirty="0">
                <a:solidFill>
                  <a:srgbClr val="0070C0"/>
                </a:solidFill>
                <a:latin typeface="Times New Roman" panose="02020603050405020304" pitchFamily="18" charset="0"/>
                <a:cs typeface="Times New Roman" panose="02020603050405020304" pitchFamily="18" charset="0"/>
              </a:rPr>
              <a:t>* Theo </a:t>
            </a:r>
            <a:r>
              <a:rPr lang="en-US" sz="2600" dirty="0" err="1">
                <a:solidFill>
                  <a:srgbClr val="0070C0"/>
                </a:solidFill>
                <a:latin typeface="Times New Roman" panose="02020603050405020304" pitchFamily="18" charset="0"/>
                <a:cs typeface="Times New Roman" panose="02020603050405020304" pitchFamily="18" charset="0"/>
              </a:rPr>
              <a:t>số</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sao</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nhiệt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thấp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nhất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thể</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được</a:t>
            </a:r>
            <a:r>
              <a:rPr lang="en-US" sz="2600" dirty="0">
                <a:solidFill>
                  <a:srgbClr val="0070C0"/>
                </a:solidFill>
                <a:latin typeface="Times New Roman" panose="02020603050405020304" pitchFamily="18" charset="0"/>
                <a:cs typeface="Times New Roman" panose="02020603050405020304" pitchFamily="18" charset="0"/>
              </a:rPr>
              <a:t>):</a:t>
            </a:r>
          </a:p>
          <a:p>
            <a:pPr marL="342900" indent="-342900">
              <a:buFontTx/>
              <a:buChar char="-"/>
            </a:pPr>
            <a:r>
              <a:rPr lang="en-US" sz="2600" dirty="0">
                <a:solidFill>
                  <a:srgbClr val="0070C0"/>
                </a:solidFill>
                <a:latin typeface="Times New Roman" panose="02020603050405020304" pitchFamily="18" charset="0"/>
                <a:cs typeface="Times New Roman" panose="02020603050405020304" pitchFamily="18" charset="0"/>
              </a:rPr>
              <a:t>1 </a:t>
            </a:r>
            <a:r>
              <a:rPr lang="en-US" sz="2600" dirty="0" err="1">
                <a:solidFill>
                  <a:srgbClr val="0070C0"/>
                </a:solidFill>
                <a:latin typeface="Times New Roman" panose="02020603050405020304" pitchFamily="18" charset="0"/>
                <a:cs typeface="Times New Roman" panose="02020603050405020304" pitchFamily="18" charset="0"/>
              </a:rPr>
              <a:t>sao</a:t>
            </a:r>
            <a:r>
              <a:rPr lang="en-US" sz="2600" dirty="0">
                <a:solidFill>
                  <a:srgbClr val="0070C0"/>
                </a:solidFill>
                <a:latin typeface="Times New Roman" panose="02020603050405020304" pitchFamily="18" charset="0"/>
                <a:cs typeface="Times New Roman" panose="02020603050405020304" pitchFamily="18" charset="0"/>
              </a:rPr>
              <a:t> (*): </a:t>
            </a:r>
            <a:r>
              <a:rPr lang="en-US" sz="2600" dirty="0" err="1">
                <a:solidFill>
                  <a:srgbClr val="0070C0"/>
                </a:solidFill>
                <a:latin typeface="Times New Roman" panose="02020603050405020304" pitchFamily="18" charset="0"/>
                <a:cs typeface="Times New Roman" panose="02020603050405020304" pitchFamily="18" charset="0"/>
              </a:rPr>
              <a:t>nhiệt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thấp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nhất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thể</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được</a:t>
            </a:r>
            <a:r>
              <a:rPr lang="en-US" sz="2600" dirty="0">
                <a:solidFill>
                  <a:srgbClr val="0070C0"/>
                </a:solidFill>
                <a:latin typeface="Times New Roman" panose="02020603050405020304" pitchFamily="18" charset="0"/>
                <a:cs typeface="Times New Roman" panose="02020603050405020304" pitchFamily="18" charset="0"/>
              </a:rPr>
              <a:t> -6</a:t>
            </a:r>
            <a:r>
              <a:rPr lang="en-US" sz="2600" baseline="30000" dirty="0">
                <a:solidFill>
                  <a:srgbClr val="0070C0"/>
                </a:solidFill>
                <a:latin typeface="Times New Roman" panose="02020603050405020304" pitchFamily="18" charset="0"/>
                <a:cs typeface="Times New Roman" panose="02020603050405020304" pitchFamily="18" charset="0"/>
              </a:rPr>
              <a:t>0</a:t>
            </a:r>
            <a:r>
              <a:rPr lang="en-US" sz="2600" dirty="0">
                <a:solidFill>
                  <a:srgbClr val="0070C0"/>
                </a:solidFill>
                <a:latin typeface="Times New Roman" panose="02020603050405020304" pitchFamily="18" charset="0"/>
                <a:cs typeface="Times New Roman" panose="02020603050405020304" pitchFamily="18" charset="0"/>
              </a:rPr>
              <a:t>C</a:t>
            </a:r>
          </a:p>
          <a:p>
            <a:pPr marL="342900" indent="-342900">
              <a:buFontTx/>
              <a:buChar char="-"/>
            </a:pPr>
            <a:r>
              <a:rPr lang="en-US" sz="2600" dirty="0">
                <a:solidFill>
                  <a:srgbClr val="0070C0"/>
                </a:solidFill>
                <a:latin typeface="Times New Roman" panose="02020603050405020304" pitchFamily="18" charset="0"/>
                <a:cs typeface="Times New Roman" panose="02020603050405020304" pitchFamily="18" charset="0"/>
              </a:rPr>
              <a:t>2 </a:t>
            </a:r>
            <a:r>
              <a:rPr lang="en-US" sz="2600" dirty="0" err="1">
                <a:solidFill>
                  <a:srgbClr val="0070C0"/>
                </a:solidFill>
                <a:latin typeface="Times New Roman" panose="02020603050405020304" pitchFamily="18" charset="0"/>
                <a:cs typeface="Times New Roman" panose="02020603050405020304" pitchFamily="18" charset="0"/>
              </a:rPr>
              <a:t>sao</a:t>
            </a:r>
            <a:r>
              <a:rPr lang="en-US" sz="2600" dirty="0">
                <a:solidFill>
                  <a:srgbClr val="0070C0"/>
                </a:solidFill>
                <a:latin typeface="Times New Roman" panose="02020603050405020304" pitchFamily="18" charset="0"/>
                <a:cs typeface="Times New Roman" panose="02020603050405020304" pitchFamily="18" charset="0"/>
              </a:rPr>
              <a:t> (**): </a:t>
            </a:r>
            <a:r>
              <a:rPr lang="en-US" sz="2600" dirty="0" err="1">
                <a:solidFill>
                  <a:srgbClr val="0070C0"/>
                </a:solidFill>
                <a:latin typeface="Times New Roman" panose="02020603050405020304" pitchFamily="18" charset="0"/>
                <a:cs typeface="Times New Roman" panose="02020603050405020304" pitchFamily="18" charset="0"/>
              </a:rPr>
              <a:t>nhiệt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thấp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nhất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thể</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được</a:t>
            </a:r>
            <a:r>
              <a:rPr lang="en-US" sz="2600" dirty="0">
                <a:solidFill>
                  <a:srgbClr val="0070C0"/>
                </a:solidFill>
                <a:latin typeface="Times New Roman" panose="02020603050405020304" pitchFamily="18" charset="0"/>
                <a:cs typeface="Times New Roman" panose="02020603050405020304" pitchFamily="18" charset="0"/>
              </a:rPr>
              <a:t> -12</a:t>
            </a:r>
            <a:r>
              <a:rPr lang="en-US" sz="2600" baseline="30000" dirty="0">
                <a:solidFill>
                  <a:srgbClr val="0070C0"/>
                </a:solidFill>
                <a:latin typeface="Times New Roman" panose="02020603050405020304" pitchFamily="18" charset="0"/>
                <a:cs typeface="Times New Roman" panose="02020603050405020304" pitchFamily="18" charset="0"/>
              </a:rPr>
              <a:t>0</a:t>
            </a:r>
            <a:r>
              <a:rPr lang="en-US" sz="2600" dirty="0">
                <a:solidFill>
                  <a:srgbClr val="0070C0"/>
                </a:solidFill>
                <a:latin typeface="Times New Roman" panose="02020603050405020304" pitchFamily="18" charset="0"/>
                <a:cs typeface="Times New Roman" panose="02020603050405020304" pitchFamily="18" charset="0"/>
              </a:rPr>
              <a:t>C</a:t>
            </a:r>
          </a:p>
          <a:p>
            <a:pPr marL="342900" indent="-342900">
              <a:buFontTx/>
              <a:buChar char="-"/>
            </a:pPr>
            <a:r>
              <a:rPr lang="en-US" sz="2600" dirty="0">
                <a:solidFill>
                  <a:srgbClr val="0070C0"/>
                </a:solidFill>
                <a:latin typeface="Times New Roman" panose="02020603050405020304" pitchFamily="18" charset="0"/>
                <a:cs typeface="Times New Roman" panose="02020603050405020304" pitchFamily="18" charset="0"/>
              </a:rPr>
              <a:t>3 </a:t>
            </a:r>
            <a:r>
              <a:rPr lang="en-US" sz="2600" dirty="0" err="1">
                <a:solidFill>
                  <a:srgbClr val="0070C0"/>
                </a:solidFill>
                <a:latin typeface="Times New Roman" panose="02020603050405020304" pitchFamily="18" charset="0"/>
                <a:cs typeface="Times New Roman" panose="02020603050405020304" pitchFamily="18" charset="0"/>
              </a:rPr>
              <a:t>sao</a:t>
            </a:r>
            <a:r>
              <a:rPr lang="en-US" sz="2600" dirty="0">
                <a:solidFill>
                  <a:srgbClr val="0070C0"/>
                </a:solidFill>
                <a:latin typeface="Times New Roman" panose="02020603050405020304" pitchFamily="18" charset="0"/>
                <a:cs typeface="Times New Roman" panose="02020603050405020304" pitchFamily="18" charset="0"/>
              </a:rPr>
              <a:t> (***): </a:t>
            </a:r>
            <a:r>
              <a:rPr lang="en-US" sz="2600" dirty="0" err="1">
                <a:solidFill>
                  <a:srgbClr val="0070C0"/>
                </a:solidFill>
                <a:latin typeface="Times New Roman" panose="02020603050405020304" pitchFamily="18" charset="0"/>
                <a:cs typeface="Times New Roman" panose="02020603050405020304" pitchFamily="18" charset="0"/>
              </a:rPr>
              <a:t>nhiệt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thấp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nhất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thể</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được</a:t>
            </a:r>
            <a:r>
              <a:rPr lang="en-US" sz="2600" dirty="0">
                <a:solidFill>
                  <a:srgbClr val="0070C0"/>
                </a:solidFill>
                <a:latin typeface="Times New Roman" panose="02020603050405020304" pitchFamily="18" charset="0"/>
                <a:cs typeface="Times New Roman" panose="02020603050405020304" pitchFamily="18" charset="0"/>
              </a:rPr>
              <a:t> </a:t>
            </a:r>
            <a:r>
              <a:rPr lang="en-US" sz="2600">
                <a:solidFill>
                  <a:srgbClr val="0070C0"/>
                </a:solidFill>
                <a:latin typeface="Times New Roman" panose="02020603050405020304" pitchFamily="18" charset="0"/>
                <a:cs typeface="Times New Roman" panose="02020603050405020304" pitchFamily="18" charset="0"/>
              </a:rPr>
              <a:t>-18</a:t>
            </a:r>
            <a:r>
              <a:rPr lang="en-US" sz="2600" baseline="30000">
                <a:solidFill>
                  <a:srgbClr val="0070C0"/>
                </a:solidFill>
                <a:latin typeface="Times New Roman" panose="02020603050405020304" pitchFamily="18" charset="0"/>
                <a:cs typeface="Times New Roman" panose="02020603050405020304" pitchFamily="18" charset="0"/>
              </a:rPr>
              <a:t>0</a:t>
            </a:r>
            <a:r>
              <a:rPr lang="en-US" sz="2600">
                <a:solidFill>
                  <a:srgbClr val="0070C0"/>
                </a:solidFill>
                <a:latin typeface="Times New Roman" panose="02020603050405020304" pitchFamily="18" charset="0"/>
                <a:cs typeface="Times New Roman" panose="02020603050405020304" pitchFamily="18" charset="0"/>
              </a:rPr>
              <a:t>C</a:t>
            </a:r>
            <a:endParaRPr lang="en-US" sz="2600"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60323" y="4832771"/>
            <a:ext cx="8077200" cy="1292662"/>
          </a:xfrm>
          <a:prstGeom prst="rect">
            <a:avLst/>
          </a:prstGeom>
          <a:noFill/>
        </p:spPr>
        <p:txBody>
          <a:bodyPr wrap="square" rtlCol="0">
            <a:spAutoFit/>
          </a:bodyPr>
          <a:lstStyle/>
          <a:p>
            <a:r>
              <a:rPr lang="en-US" sz="2600" dirty="0">
                <a:solidFill>
                  <a:srgbClr val="0070C0"/>
                </a:solidFill>
                <a:latin typeface="Times New Roman" panose="02020603050405020304" pitchFamily="18" charset="0"/>
                <a:cs typeface="Times New Roman" panose="02020603050405020304" pitchFamily="18" charset="0"/>
              </a:rPr>
              <a:t>* Theo </a:t>
            </a:r>
            <a:r>
              <a:rPr lang="en-US" sz="2600" dirty="0" err="1">
                <a:solidFill>
                  <a:srgbClr val="0070C0"/>
                </a:solidFill>
                <a:latin typeface="Times New Roman" panose="02020603050405020304" pitchFamily="18" charset="0"/>
                <a:cs typeface="Times New Roman" panose="02020603050405020304" pitchFamily="18" charset="0"/>
              </a:rPr>
              <a:t>phương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pháp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p>
          <a:p>
            <a:pPr marL="342900" indent="-342900">
              <a:buFontTx/>
              <a:buChar char="-"/>
            </a:pP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trực</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tiếp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không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quạt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gió</a:t>
            </a:r>
            <a:endParaRPr lang="en-US" sz="2600" dirty="0">
              <a:solidFill>
                <a:srgbClr val="0070C0"/>
              </a:solidFill>
              <a:latin typeface="Times New Roman" panose="02020603050405020304" pitchFamily="18" charset="0"/>
              <a:cs typeface="Times New Roman" panose="02020603050405020304" pitchFamily="18" charset="0"/>
            </a:endParaRPr>
          </a:p>
          <a:p>
            <a:pPr marL="342900" indent="-342900">
              <a:buFontTx/>
              <a:buChar char="-"/>
            </a:pP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gián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tiếp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quạt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gió</a:t>
            </a:r>
            <a:endParaRPr lang="en-US" sz="2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742478" y="480091"/>
            <a:ext cx="9997376"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chemeClr val="accent2"/>
                </a:solidFill>
                <a:latin typeface="Times New Roman" panose="02020603050405020304" pitchFamily="18" charset="0"/>
                <a:cs typeface="Times New Roman" panose="02020603050405020304" pitchFamily="18" charset="0"/>
              </a:rPr>
              <a:t>3. NHỮNG LƯU Ý KHI SỬ DỤNG TỦ LẠNH</a:t>
            </a:r>
          </a:p>
        </p:txBody>
      </p:sp>
      <p:sp>
        <p:nvSpPr>
          <p:cNvPr id="4" name="Rectangle 3"/>
          <p:cNvSpPr/>
          <p:nvPr/>
        </p:nvSpPr>
        <p:spPr>
          <a:xfrm>
            <a:off x="1568916" y="1381109"/>
            <a:ext cx="7931915" cy="548099"/>
          </a:xfrm>
          <a:prstGeom prst="rect">
            <a:avLst/>
          </a:prstGeom>
        </p:spPr>
        <p:txBody>
          <a:bodyPr wrap="none">
            <a:spAutoFit/>
          </a:bodyPr>
          <a:lstStyle/>
          <a:p>
            <a:pPr fontAlgn="base">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rPr>
              <a:t>1. Vì sao đặt tủ lạnh ở nơi thoáng mát, không ẩm ướt?</a:t>
            </a:r>
            <a:endParaRPr lang="en-US" sz="2800">
              <a:solidFill>
                <a:srgbClr val="FF0000"/>
              </a:solidFill>
              <a:effectLst/>
              <a:latin typeface="Times New Roman" panose="02020603050405020304" pitchFamily="18" charset="0"/>
              <a:ea typeface="Calibri" panose="020F0502020204030204" pitchFamily="34" charset="0"/>
            </a:endParaRPr>
          </a:p>
        </p:txBody>
      </p:sp>
      <p:sp>
        <p:nvSpPr>
          <p:cNvPr id="5" name="Rectangle 4"/>
          <p:cNvSpPr/>
          <p:nvPr/>
        </p:nvSpPr>
        <p:spPr>
          <a:xfrm>
            <a:off x="823411" y="2133275"/>
            <a:ext cx="5550089" cy="4339650"/>
          </a:xfrm>
          <a:prstGeom prst="rect">
            <a:avLst/>
          </a:prstGeom>
        </p:spPr>
        <p:txBody>
          <a:bodyPr wrap="square">
            <a:spAutoFit/>
          </a:bodyPr>
          <a:lstStyle/>
          <a:p>
            <a:pPr algn="just" fontAlgn="base">
              <a:lnSpc>
                <a:spcPct val="115000"/>
              </a:lnSpc>
              <a:spcAft>
                <a:spcPts val="0"/>
              </a:spcAft>
            </a:pPr>
            <a:r>
              <a:rPr lang="en-US" sz="2400">
                <a:solidFill>
                  <a:srgbClr val="000000"/>
                </a:solidFill>
                <a:latin typeface="Times New Roman" panose="02020603050405020304" pitchFamily="18" charset="0"/>
                <a:ea typeface="Times New Roman" panose="02020603050405020304" pitchFamily="18" charset="0"/>
              </a:rPr>
              <a:t>- Nhiệt độ xung quanh vị trí tủ lạnh ảnh hưởng đến khả năng tản nhiệt và mức tiêu hao điện năng. Do đó, người dùng nên đặt tủ lạnh ở nơi thông thoáng, hạn chế đặt vào những góc nhà chật hẹp. Để đảm bảo thoát nhiệt, lưng và hai vách bên hông tủ lạnh phải cách tường ít nhất 10cm, vì hệ thống dây cáp làm lạnh đằng sau tủ cần có không khí mát để làm nguội, nếu không tủ lạnh rất tốn điện và nhanh xuống cấp.</a:t>
            </a:r>
            <a:endParaRPr lang="en-US" sz="2400">
              <a:effectLst/>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334" y="2052040"/>
            <a:ext cx="5390875" cy="4573043"/>
          </a:xfrm>
          <a:prstGeom prst="rect">
            <a:avLst/>
          </a:prstGeom>
        </p:spPr>
      </p:pic>
    </p:spTree>
    <p:extLst>
      <p:ext uri="{BB962C8B-B14F-4D97-AF65-F5344CB8AC3E}">
        <p14:creationId xmlns:p14="http://schemas.microsoft.com/office/powerpoint/2010/main" val="294916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797896" y="452142"/>
            <a:ext cx="9997376"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chemeClr val="accent2"/>
                </a:solidFill>
                <a:latin typeface="Times New Roman" panose="02020603050405020304" pitchFamily="18" charset="0"/>
                <a:cs typeface="Times New Roman" panose="02020603050405020304" pitchFamily="18" charset="0"/>
              </a:rPr>
              <a:t>3. NHỮNG LƯU Ý KHI SỬ DỤNG TỦ LẠNH</a:t>
            </a:r>
          </a:p>
        </p:txBody>
      </p:sp>
      <p:sp>
        <p:nvSpPr>
          <p:cNvPr id="4" name="Rectangle 3"/>
          <p:cNvSpPr/>
          <p:nvPr/>
        </p:nvSpPr>
        <p:spPr>
          <a:xfrm>
            <a:off x="1568916" y="1340165"/>
            <a:ext cx="6458756" cy="548099"/>
          </a:xfrm>
          <a:prstGeom prst="rect">
            <a:avLst/>
          </a:prstGeom>
        </p:spPr>
        <p:txBody>
          <a:bodyPr wrap="none">
            <a:spAutoFit/>
          </a:bodyPr>
          <a:lstStyle/>
          <a:p>
            <a:pPr fontAlgn="base">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a:solidFill>
                  <a:srgbClr val="FF0000"/>
                </a:solidFill>
                <a:latin typeface="Times New Roman" panose="02020603050405020304" pitchFamily="18" charset="0"/>
                <a:cs typeface="Times New Roman" panose="02020603050405020304" pitchFamily="18" charset="0"/>
              </a:rPr>
              <a:t>Tại sao phải hạn chế tắt hoặc bật tủ lạnh?</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809763" y="2201515"/>
            <a:ext cx="5550089" cy="3416320"/>
          </a:xfrm>
          <a:prstGeom prst="rect">
            <a:avLst/>
          </a:prstGeom>
        </p:spPr>
        <p:txBody>
          <a:bodyPr wrap="square">
            <a:spAutoFit/>
          </a:bodyPr>
          <a:lstStyle/>
          <a:p>
            <a:pPr algn="just" fontAlgn="base"/>
            <a:r>
              <a:rPr lang="en-US" sz="2400">
                <a:latin typeface="Times New Roman" panose="02020603050405020304" pitchFamily="18" charset="0"/>
                <a:cs typeface="Times New Roman" panose="02020603050405020304" pitchFamily="18" charset="0"/>
              </a:rPr>
              <a:t>- Mỗi lần khởi động lại, tủ lạnh cần một lượng điện năng khá lớn. Vì vậy, không nên bật/tắt tủ lạnh thường xuyên, không cắm chui tủ lạnh cùng ổ cắm với bất kỳ thiết bị khác.</a:t>
            </a:r>
          </a:p>
          <a:p>
            <a:pPr algn="just" fontAlgn="base"/>
            <a:r>
              <a:rPr lang="en-US" sz="2400">
                <a:latin typeface="Times New Roman" panose="02020603050405020304" pitchFamily="18" charset="0"/>
                <a:cs typeface="Times New Roman" panose="02020603050405020304" pitchFamily="18" charset="0"/>
              </a:rPr>
              <a:t>- Nếu không sử dụng tủ lạnh trong thời gian dài cần ngắt nguồn điện, nhưng nên dọn sạch thực phẩm trong tủ và dùng vật phủ che bụi phủ lên trên.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334" y="2052040"/>
            <a:ext cx="5390875" cy="4573043"/>
          </a:xfrm>
          <a:prstGeom prst="rect">
            <a:avLst/>
          </a:prstGeom>
        </p:spPr>
      </p:pic>
    </p:spTree>
    <p:extLst>
      <p:ext uri="{BB962C8B-B14F-4D97-AF65-F5344CB8AC3E}">
        <p14:creationId xmlns:p14="http://schemas.microsoft.com/office/powerpoint/2010/main" val="290961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Cover and End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2459</TotalTime>
  <Words>620</Words>
  <Application>Microsoft Office PowerPoint</Application>
  <PresentationFormat>Widescreen</PresentationFormat>
  <Paragraphs>45</Paragraphs>
  <Slides>11</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맑은 고딕</vt:lpstr>
      <vt:lpstr>宋体</vt:lpstr>
      <vt:lpstr>Arial</vt:lpstr>
      <vt:lpstr>Arial Unicode MS</vt:lpstr>
      <vt:lpstr>Calibri</vt:lpstr>
      <vt:lpstr>Calibri Light</vt:lpstr>
      <vt:lpstr>等线</vt:lpstr>
      <vt:lpstr>Tahoma</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Admin</cp:lastModifiedBy>
  <cp:revision>159</cp:revision>
  <dcterms:created xsi:type="dcterms:W3CDTF">2018-04-24T17:14:44Z</dcterms:created>
  <dcterms:modified xsi:type="dcterms:W3CDTF">2021-12-12T12:34:10Z</dcterms:modified>
</cp:coreProperties>
</file>