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92" r:id="rId5"/>
    <p:sldId id="296" r:id="rId6"/>
    <p:sldId id="295" r:id="rId7"/>
    <p:sldId id="297" r:id="rId8"/>
    <p:sldId id="298" r:id="rId9"/>
    <p:sldId id="293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9" r:id="rId19"/>
    <p:sldId id="310" r:id="rId20"/>
    <p:sldId id="287" r:id="rId21"/>
    <p:sldId id="288" r:id="rId22"/>
    <p:sldId id="289" r:id="rId23"/>
    <p:sldId id="270" r:id="rId24"/>
    <p:sldId id="262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CF12F"/>
    <a:srgbClr val="FF9900"/>
    <a:srgbClr val="0A0EB6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A6B0-6BE4-4AC4-8488-A232F83F055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BC196-303A-486F-A047-EF504B931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BC196-303A-486F-A047-EF504B931B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1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252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717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27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857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062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787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25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274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738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126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39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856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920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0723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92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133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34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834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131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378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185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921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48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734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245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75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557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644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540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186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033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736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147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88F5-FABE-44F9-B157-E6912CD5E37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5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3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0"/>
            <a:ext cx="9145249" cy="68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907" y="2209800"/>
            <a:ext cx="88392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 MỪNG CÁC EM 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ĐẾN VỚI TIẾT HỌC ONLINE 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MÔN ĐẠO ĐỨC LỚP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3D93B-07C6-4445-9F33-11260F230136}"/>
              </a:ext>
            </a:extLst>
          </p:cNvPr>
          <p:cNvSpPr txBox="1"/>
          <p:nvPr/>
        </p:nvSpPr>
        <p:spPr>
          <a:xfrm>
            <a:off x="228600" y="4800600"/>
            <a:ext cx="902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5A</a:t>
            </a:r>
          </a:p>
          <a:p>
            <a:pPr algn="ctr" defTabSz="685800"/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5556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22" descr="1">
            <a:extLst>
              <a:ext uri="{FF2B5EF4-FFF2-40B4-BE49-F238E27FC236}">
                <a16:creationId xmlns:a16="http://schemas.microsoft.com/office/drawing/2014/main" id="{5659683E-5E0C-4F98-9E36-2E4349F3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924300" cy="410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B14AA6B-6F84-4C30-8CC0-00CCEAD4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8" y="2272177"/>
            <a:ext cx="44965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.VnTime" pitchFamily="34" charset="0"/>
                <a:cs typeface="Arial" pitchFamily="34" charset="0"/>
              </a:rPr>
              <a:t>*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Thuý Hiền, cô gái vàng của thể thao Việt Nam.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* Chị đã mang về cho Tổ quốc 13 huy chương vàng các giải whu – su thế giới.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2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Picture 22" descr="daoduc">
            <a:extLst>
              <a:ext uri="{FF2B5EF4-FFF2-40B4-BE49-F238E27FC236}">
                <a16:creationId xmlns:a16="http://schemas.microsoft.com/office/drawing/2014/main" id="{25438C1C-A5B7-464B-A5DB-0E9D0F33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648200" cy="3276600"/>
          </a:xfrm>
          <a:prstGeom prst="rect">
            <a:avLst/>
          </a:prstGeom>
          <a:noFill/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0D9A8837-D687-4F08-8D7F-23DB36C4A1FE}"/>
              </a:ext>
            </a:extLst>
          </p:cNvPr>
          <p:cNvSpPr txBox="1"/>
          <p:nvPr/>
        </p:nvSpPr>
        <p:spPr>
          <a:xfrm>
            <a:off x="5029200" y="5410200"/>
            <a:ext cx="330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Mẹ địu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nương.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21828FE-5827-4018-B5C3-6A6830A2042D}"/>
              </a:ext>
            </a:extLst>
          </p:cNvPr>
          <p:cNvSpPr txBox="1"/>
          <p:nvPr/>
        </p:nvSpPr>
        <p:spPr>
          <a:xfrm>
            <a:off x="32479" y="3019335"/>
            <a:ext cx="4070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Người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địu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bé</a:t>
            </a:r>
          </a:p>
          <a:p>
            <a:pPr algn="just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(trông con)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xuất.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66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6FFD4BA7-9F93-445D-98A6-C35F0B36071F}"/>
              </a:ext>
            </a:extLst>
          </p:cNvPr>
          <p:cNvGrpSpPr/>
          <p:nvPr/>
        </p:nvGrpSpPr>
        <p:grpSpPr>
          <a:xfrm>
            <a:off x="1087543" y="1480125"/>
            <a:ext cx="7143749" cy="4482381"/>
            <a:chOff x="759988" y="283030"/>
            <a:chExt cx="4587977" cy="5381703"/>
          </a:xfrm>
        </p:grpSpPr>
        <p:pic>
          <p:nvPicPr>
            <p:cNvPr id="3" name="Picture 2" descr="daoduc">
              <a:extLst>
                <a:ext uri="{FF2B5EF4-FFF2-40B4-BE49-F238E27FC236}">
                  <a16:creationId xmlns:a16="http://schemas.microsoft.com/office/drawing/2014/main" id="{2246E311-FEBE-4B93-A6D6-6A8D5184C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0540" y="3444405"/>
              <a:ext cx="2017425" cy="2106142"/>
            </a:xfrm>
            <a:prstGeom prst="rect">
              <a:avLst/>
            </a:prstGeom>
            <a:noFill/>
          </p:spPr>
        </p:pic>
        <p:pic>
          <p:nvPicPr>
            <p:cNvPr id="4" name="Picture 3" descr="1">
              <a:extLst>
                <a:ext uri="{FF2B5EF4-FFF2-40B4-BE49-F238E27FC236}">
                  <a16:creationId xmlns:a16="http://schemas.microsoft.com/office/drawing/2014/main" id="{85596876-F143-442D-8875-09035A11E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988" y="3467101"/>
              <a:ext cx="2116587" cy="219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3">
              <a:extLst>
                <a:ext uri="{FF2B5EF4-FFF2-40B4-BE49-F238E27FC236}">
                  <a16:creationId xmlns:a16="http://schemas.microsoft.com/office/drawing/2014/main" id="{46B03AE6-CD59-4996-BD05-91BDC79BD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214" y="283030"/>
              <a:ext cx="2050362" cy="233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nguyenthitram">
              <a:extLst>
                <a:ext uri="{FF2B5EF4-FFF2-40B4-BE49-F238E27FC236}">
                  <a16:creationId xmlns:a16="http://schemas.microsoft.com/office/drawing/2014/main" id="{B0B4CF95-EC9F-4A32-B376-D43A37A15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58964" y="353787"/>
              <a:ext cx="1889001" cy="2279614"/>
            </a:xfrm>
            <a:prstGeom prst="rect">
              <a:avLst/>
            </a:prstGeom>
            <a:noFill/>
          </p:spPr>
        </p:pic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4EDD63ED-05A0-43C6-B631-24A6E464532A}"/>
              </a:ext>
            </a:extLst>
          </p:cNvPr>
          <p:cNvSpPr txBox="1"/>
          <p:nvPr/>
        </p:nvSpPr>
        <p:spPr>
          <a:xfrm>
            <a:off x="1263223" y="3505200"/>
            <a:ext cx="28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 Nguyễn Thị Định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2F0DC99-7F4A-45DB-851B-DC7BC1C3A044}"/>
              </a:ext>
            </a:extLst>
          </p:cNvPr>
          <p:cNvSpPr txBox="1"/>
          <p:nvPr/>
        </p:nvSpPr>
        <p:spPr>
          <a:xfrm>
            <a:off x="5035185" y="3500735"/>
            <a:ext cx="372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PGS, TS Nguyễn Thị Trâm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558D499-7072-493F-946D-8473189001EB}"/>
              </a:ext>
            </a:extLst>
          </p:cNvPr>
          <p:cNvSpPr txBox="1"/>
          <p:nvPr/>
        </p:nvSpPr>
        <p:spPr>
          <a:xfrm>
            <a:off x="996585" y="6019800"/>
            <a:ext cx="376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 Nguyễn Thị Thuý Hiền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5A8B4-3E0A-4DAB-992C-D73AE0BB7271}"/>
              </a:ext>
            </a:extLst>
          </p:cNvPr>
          <p:cNvSpPr txBox="1"/>
          <p:nvPr/>
        </p:nvSpPr>
        <p:spPr>
          <a:xfrm>
            <a:off x="5221392" y="6019800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 địu con làm nương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0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30A9B5-7C83-4762-9AA2-A81B0E6E5356}"/>
              </a:ext>
            </a:extLst>
          </p:cNvPr>
          <p:cNvSpPr txBox="1"/>
          <p:nvPr/>
        </p:nvSpPr>
        <p:spPr>
          <a:xfrm>
            <a:off x="394640" y="2937542"/>
            <a:ext cx="83547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 hãy kể các công việc của người phụ nữ trong gia đình mà em biết.</a:t>
            </a:r>
          </a:p>
          <a:p>
            <a:pPr marL="514350" indent="-514350" algn="just">
              <a:buAutoNum type="arabicPeriod"/>
            </a:pPr>
            <a:endParaRPr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Em hãy kể các công việc của người phụ nữ trong xã hội mà em biết.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E45B86D7-890D-4D74-9629-6E0ACD87727E}"/>
              </a:ext>
            </a:extLst>
          </p:cNvPr>
          <p:cNvSpPr/>
          <p:nvPr/>
        </p:nvSpPr>
        <p:spPr>
          <a:xfrm>
            <a:off x="2411119" y="1524000"/>
            <a:ext cx="4191000" cy="827544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42533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104865A9-9CAE-41C3-B58D-C98DB99B7BFA}"/>
              </a:ext>
            </a:extLst>
          </p:cNvPr>
          <p:cNvCxnSpPr/>
          <p:nvPr/>
        </p:nvCxnSpPr>
        <p:spPr>
          <a:xfrm>
            <a:off x="4331980" y="17526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8">
            <a:extLst>
              <a:ext uri="{FF2B5EF4-FFF2-40B4-BE49-F238E27FC236}">
                <a16:creationId xmlns:a16="http://schemas.microsoft.com/office/drawing/2014/main" id="{EC8176DC-8D9C-4E4A-8A2C-3217409FE16D}"/>
              </a:ext>
            </a:extLst>
          </p:cNvPr>
          <p:cNvSpPr txBox="1"/>
          <p:nvPr/>
        </p:nvSpPr>
        <p:spPr>
          <a:xfrm>
            <a:off x="304008" y="1752600"/>
            <a:ext cx="4104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Những công việc của người phụ nữ trong gia đình:</a:t>
            </a:r>
            <a:endParaRPr lang="en-US" sz="2800"/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5FD35A7B-D947-4580-953E-739987701F61}"/>
              </a:ext>
            </a:extLst>
          </p:cNvPr>
          <p:cNvSpPr txBox="1"/>
          <p:nvPr/>
        </p:nvSpPr>
        <p:spPr>
          <a:xfrm>
            <a:off x="228600" y="3770293"/>
            <a:ext cx="410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Những công việc của người phụ nữ trong xã hội :</a:t>
            </a:r>
            <a:endParaRPr lang="en-US" sz="2800"/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BF7202E1-EE58-499E-8984-8789BABC7AF1}"/>
              </a:ext>
            </a:extLst>
          </p:cNvPr>
          <p:cNvSpPr txBox="1"/>
          <p:nvPr/>
        </p:nvSpPr>
        <p:spPr>
          <a:xfrm>
            <a:off x="4495800" y="1752600"/>
            <a:ext cx="4549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Trong gia đình người phụ nữ làm nhiều việc như: nấu nướng, dọn dẹp, chăm sóc con,...</a:t>
            </a:r>
            <a:endParaRPr lang="en-US" sz="2800"/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5FB0760B-69AA-4F93-BC86-23B19F007B95}"/>
              </a:ext>
            </a:extLst>
          </p:cNvPr>
          <p:cNvSpPr txBox="1"/>
          <p:nvPr/>
        </p:nvSpPr>
        <p:spPr>
          <a:xfrm>
            <a:off x="4495800" y="3773031"/>
            <a:ext cx="43349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Ngoài xã hội phụ nữ cũng làm nhiều việc như: giáo viên, bác sĩ, kĩ sư, công nhân,...có người giữ cương vị lãnh đạo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131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C98A111F-304C-4D02-B703-A3A50F9534B4}"/>
              </a:ext>
            </a:extLst>
          </p:cNvPr>
          <p:cNvSpPr txBox="1"/>
          <p:nvPr/>
        </p:nvSpPr>
        <p:spPr>
          <a:xfrm>
            <a:off x="457201" y="270349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Em hãy kể tên một số người phụ nữ Việt Nam tiêu biểu trong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246899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BB8397A8-A9FB-466B-8A8E-DF312FEBA6C3}"/>
              </a:ext>
            </a:extLst>
          </p:cNvPr>
          <p:cNvGrpSpPr>
            <a:grpSpLocks/>
          </p:cNvGrpSpPr>
          <p:nvPr/>
        </p:nvGrpSpPr>
        <p:grpSpPr bwMode="auto">
          <a:xfrm>
            <a:off x="-153192" y="1676400"/>
            <a:ext cx="3265236" cy="4629471"/>
            <a:chOff x="624" y="48"/>
            <a:chExt cx="4357" cy="4598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A421E907-8976-47D5-9A50-CAF6142CF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48"/>
              <a:ext cx="3552" cy="3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FCC74611-3891-4FC9-BEC5-D488CD0D7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454"/>
              <a:ext cx="4357" cy="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en-US" b="1" dirty="0">
                <a:latin typeface="Times New Roman" pitchFamily="18" charset="0"/>
              </a:endParaRPr>
            </a:p>
            <a:p>
              <a:pPr algn="ctr"/>
              <a:r>
                <a:rPr lang="en-US" dirty="0" err="1">
                  <a:latin typeface="HP001" pitchFamily="34" charset="0"/>
                  <a:ea typeface="HP001" pitchFamily="34" charset="0"/>
                </a:rPr>
                <a:t>Bà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b="1" dirty="0" err="1">
                  <a:latin typeface="HP001" pitchFamily="34" charset="0"/>
                  <a:ea typeface="HP001" pitchFamily="34" charset="0"/>
                </a:rPr>
                <a:t>Trương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 </a:t>
              </a:r>
              <a:r>
                <a:rPr lang="en-US" b="1" dirty="0" err="1">
                  <a:latin typeface="HP001" pitchFamily="34" charset="0"/>
                  <a:ea typeface="HP001" pitchFamily="34" charset="0"/>
                </a:rPr>
                <a:t>Mỹ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b="1" dirty="0" err="1">
                  <a:latin typeface="HP001" pitchFamily="34" charset="0"/>
                  <a:ea typeface="HP001" pitchFamily="34" charset="0"/>
                </a:rPr>
                <a:t>Hoa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</a:t>
              </a:r>
            </a:p>
            <a:p>
              <a:pPr algn="ctr"/>
              <a:r>
                <a:rPr lang="en-US" err="1">
                  <a:latin typeface="HP001" pitchFamily="34" charset="0"/>
                  <a:ea typeface="HP001" pitchFamily="34" charset="0"/>
                </a:rPr>
                <a:t>nguyên</a:t>
              </a:r>
              <a:r>
                <a:rPr lang="en-US">
                  <a:latin typeface="HP001" pitchFamily="34" charset="0"/>
                  <a:ea typeface="HP001" pitchFamily="34" charset="0"/>
                </a:rPr>
                <a:t> Phó Chủ Tịch nước </a:t>
              </a:r>
              <a:r>
                <a:rPr lang="en-US" dirty="0">
                  <a:latin typeface="Times New Roman" pitchFamily="18" charset="0"/>
                </a:rPr>
                <a:t>CHXHCN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HP001" pitchFamily="34" charset="0"/>
                  <a:ea typeface="HP001" pitchFamily="34" charset="0"/>
                  <a:cs typeface="Times New Roman" pitchFamily="18" charset="0"/>
                </a:rPr>
                <a:t>Việt</a:t>
              </a:r>
              <a:r>
                <a:rPr lang="en-US" dirty="0">
                  <a:latin typeface="HP001" pitchFamily="34" charset="0"/>
                  <a:ea typeface="HP001" pitchFamily="34" charset="0"/>
                  <a:cs typeface="Times New Roman" pitchFamily="18" charset="0"/>
                </a:rPr>
                <a:t> Nam</a:t>
              </a:r>
            </a:p>
          </p:txBody>
        </p:sp>
      </p:grpSp>
      <p:pic>
        <p:nvPicPr>
          <p:cNvPr id="5" name="Picture 16">
            <a:extLst>
              <a:ext uri="{FF2B5EF4-FFF2-40B4-BE49-F238E27FC236}">
                <a16:creationId xmlns:a16="http://schemas.microsoft.com/office/drawing/2014/main" id="{5D4D312B-D1A7-4540-932D-81F7BC38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8452"/>
            <a:ext cx="2894465" cy="36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0754365B-E7A0-4493-BE7A-8AA3F851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6052"/>
            <a:ext cx="327546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Bà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Nguyễn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Thị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Doan</a:t>
            </a:r>
            <a:endParaRPr lang="en-US" dirty="0">
              <a:latin typeface="HP001" pitchFamily="34" charset="0"/>
              <a:ea typeface="HP001" pitchFamily="34" charset="0"/>
            </a:endParaRPr>
          </a:p>
          <a:p>
            <a:pPr algn="ctr"/>
            <a:r>
              <a:rPr lang="en-US" dirty="0" err="1">
                <a:latin typeface="HP001" pitchFamily="34" charset="0"/>
                <a:ea typeface="HP001" pitchFamily="34" charset="0"/>
              </a:rPr>
              <a:t>nguyên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Phó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Chủ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Tịch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Nước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>
                <a:latin typeface="Times New Roman" pitchFamily="18" charset="0"/>
              </a:rPr>
              <a:t>CHXHCN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Việt</a:t>
            </a:r>
            <a:r>
              <a:rPr lang="en-US" dirty="0">
                <a:latin typeface="HP001" pitchFamily="34" charset="0"/>
                <a:ea typeface="HP001" pitchFamily="34" charset="0"/>
              </a:rPr>
              <a:t> Nam</a:t>
            </a:r>
          </a:p>
          <a:p>
            <a:endParaRPr lang="en-US" b="1" dirty="0">
              <a:latin typeface="Times New Roman" pitchFamily="18" charset="0"/>
            </a:endParaRPr>
          </a:p>
        </p:txBody>
      </p:sp>
      <p:pic>
        <p:nvPicPr>
          <p:cNvPr id="7" name="Picture 2" descr="&#10;Tân Phó Chủ tịch nước Đặng Thị Ngọc Thịnh&#10;">
            <a:extLst>
              <a:ext uri="{FF2B5EF4-FFF2-40B4-BE49-F238E27FC236}">
                <a16:creationId xmlns:a16="http://schemas.microsoft.com/office/drawing/2014/main" id="{EA1DCBCF-097E-499A-A528-62FE3441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8452"/>
            <a:ext cx="2743200" cy="36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DEB4CFBA-30AA-40CC-9947-BBAF81E0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120" y="5336052"/>
            <a:ext cx="364408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         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Bà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Đặng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Thị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Ngọc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Thịnh</a:t>
            </a:r>
            <a:endParaRPr lang="en-US" dirty="0">
              <a:latin typeface="HP001" pitchFamily="34" charset="0"/>
              <a:ea typeface="HP001" pitchFamily="34" charset="0"/>
            </a:endParaRPr>
          </a:p>
          <a:p>
            <a:pPr algn="ctr"/>
            <a:r>
              <a:rPr lang="en-US">
                <a:latin typeface="HP001" pitchFamily="34" charset="0"/>
                <a:ea typeface="HP001" pitchFamily="34" charset="0"/>
              </a:rPr>
              <a:t>           nguyên Phó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Chủ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Tịch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Nước</a:t>
            </a:r>
            <a:endParaRPr lang="en-US" dirty="0">
              <a:latin typeface="HP001" pitchFamily="34" charset="0"/>
              <a:ea typeface="HP001" pitchFamily="34" charset="0"/>
            </a:endParaRPr>
          </a:p>
          <a:p>
            <a:pPr algn="ctr"/>
            <a:r>
              <a:rPr lang="en-US">
                <a:latin typeface="Times New Roman" pitchFamily="18" charset="0"/>
              </a:rPr>
              <a:t>           </a:t>
            </a:r>
            <a:r>
              <a:rPr lang="en-US" dirty="0">
                <a:latin typeface="Times New Roman" pitchFamily="18" charset="0"/>
              </a:rPr>
              <a:t>CHXHCN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Việt</a:t>
            </a:r>
            <a:r>
              <a:rPr lang="en-US" dirty="0">
                <a:latin typeface="HP001" pitchFamily="34" charset="0"/>
                <a:ea typeface="HP001" pitchFamily="34" charset="0"/>
              </a:rPr>
              <a:t> Nam</a:t>
            </a:r>
          </a:p>
          <a:p>
            <a:pPr algn="ctr"/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43840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6" name="Picture 2" descr="vanh-v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09256"/>
            <a:ext cx="33178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724401"/>
            <a:ext cx="395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Ánh Viên 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Kình ngư số 1 của thể thao Việt Nam</a:t>
            </a:r>
          </a:p>
        </p:txBody>
      </p:sp>
      <p:pic>
        <p:nvPicPr>
          <p:cNvPr id="1028" name="Picture 4" descr="ttt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534979" cy="33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83421" y="4724401"/>
            <a:ext cx="395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Thuý Vi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Ngôi sao số 1 Wu - shu Việt Nam</a:t>
            </a:r>
          </a:p>
        </p:txBody>
      </p:sp>
    </p:spTree>
    <p:extLst>
      <p:ext uri="{BB962C8B-B14F-4D97-AF65-F5344CB8AC3E}">
        <p14:creationId xmlns:p14="http://schemas.microsoft.com/office/powerpoint/2010/main" val="22009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img.vietnamplus.vn/t660/Uploaded/ngtnnn/2018_02_22/2202K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9" y="1676400"/>
            <a:ext cx="3317875" cy="34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6681" y="5242205"/>
            <a:ext cx="395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 khoa học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 Thị Ngọc Dung</a:t>
            </a:r>
          </a:p>
        </p:txBody>
      </p:sp>
      <p:pic>
        <p:nvPicPr>
          <p:cNvPr id="2050" name="Picture 2" descr="https://cdnimg.vietnamplus.vn/t660/Uploaded/ngtnnn/2018_02_22/2202KH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676400"/>
            <a:ext cx="3048001" cy="34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31021" y="5265003"/>
            <a:ext cx="395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 khoa học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Hoài</a:t>
            </a:r>
            <a:endParaRPr lang="en-US" sz="24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648200" y="2161597"/>
            <a:ext cx="3581400" cy="4232000"/>
            <a:chOff x="228600" y="381000"/>
            <a:chExt cx="4247707" cy="5968724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381000"/>
              <a:ext cx="3810000" cy="468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228600" y="5177703"/>
              <a:ext cx="4247707" cy="117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Bà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Phạm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Chi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Lan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Nhà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chuyên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gia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kinh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tế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http://imagevietnam.vnanet.vn/Upload/2014/8/7/07082014144508694MKL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161597"/>
            <a:ext cx="3219450" cy="3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09600" y="55626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Bà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Mai Kiều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Liên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Arial" pitchFamily="34" charset="0"/>
              </a:rPr>
              <a:t>Giám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Arial" pitchFamily="34" charset="0"/>
              </a:rPr>
              <a:t> đốc Vinamilk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D738A309-DD83-43A3-924B-1BB8BFED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C15BE1B3-91D7-4594-9D38-7E88E7BF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75489335"/>
      </p:ext>
    </p:extLst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ela Merkel - Juli 2010 - 3zu4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9" y="1524000"/>
            <a:ext cx="3000301" cy="36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57200" y="5206425"/>
            <a:ext cx="3886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Bà</a:t>
            </a:r>
            <a:r>
              <a:rPr kumimoji="0" lang="en-US" sz="28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Angela Merkel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A0EB6"/>
                </a:solidFill>
                <a:latin typeface="Times New Roman" pitchFamily="18" charset="0"/>
                <a:cs typeface="Arial" pitchFamily="34" charset="0"/>
              </a:rPr>
              <a:t>Thủ tướng Đức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A0EB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Theresa May (cropped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200400" cy="36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648200" y="5206425"/>
            <a:ext cx="4038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Bà</a:t>
            </a:r>
            <a:r>
              <a:rPr kumimoji="0" lang="en-US" sz="28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Theresa May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A0EB6"/>
                </a:solidFill>
                <a:latin typeface="Times New Roman" pitchFamily="18" charset="0"/>
                <a:cs typeface="Arial" pitchFamily="34" charset="0"/>
              </a:rPr>
              <a:t>Thủ tướng Vương quốc Anh (2010 – 2016)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A0EB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7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332081" y="2590800"/>
            <a:ext cx="8526702" cy="24384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3200" b="1" i="1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sng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: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vai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trong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xã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Họ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đáng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mọi người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tôn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14" y="1428567"/>
            <a:ext cx="8488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sao phụ nữ là những người đáng được tôn trọng ?</a:t>
            </a:r>
          </a:p>
        </p:txBody>
      </p:sp>
    </p:spTree>
    <p:extLst>
      <p:ext uri="{BB962C8B-B14F-4D97-AF65-F5344CB8AC3E}">
        <p14:creationId xmlns:p14="http://schemas.microsoft.com/office/powerpoint/2010/main" val="25405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9100" y="12264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đây,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-304800" y="2209800"/>
            <a:ext cx="96774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bạn nữ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Oval 24"/>
          <p:cNvSpPr/>
          <p:nvPr/>
        </p:nvSpPr>
        <p:spPr>
          <a:xfrm>
            <a:off x="-228600" y="5334000"/>
            <a:ext cx="9601200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Oval 25"/>
          <p:cNvSpPr/>
          <p:nvPr/>
        </p:nvSpPr>
        <p:spPr>
          <a:xfrm>
            <a:off x="-304800" y="3352800"/>
            <a:ext cx="98298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Quốc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Oval 26"/>
          <p:cNvSpPr/>
          <p:nvPr/>
        </p:nvSpPr>
        <p:spPr>
          <a:xfrm>
            <a:off x="-304800" y="4419600"/>
            <a:ext cx="10058400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571"/>
          <p:cNvSpPr>
            <a:spLocks noChangeArrowheads="1"/>
          </p:cNvSpPr>
          <p:nvPr/>
        </p:nvSpPr>
        <p:spPr bwMode="auto">
          <a:xfrm>
            <a:off x="990600" y="2400300"/>
            <a:ext cx="457200" cy="4191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12" name="Oval 571"/>
          <p:cNvSpPr>
            <a:spLocks noChangeArrowheads="1"/>
          </p:cNvSpPr>
          <p:nvPr/>
        </p:nvSpPr>
        <p:spPr bwMode="auto">
          <a:xfrm>
            <a:off x="990600" y="3529728"/>
            <a:ext cx="457200" cy="4191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82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9600" y="1371600"/>
            <a:ext cx="777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2057400"/>
            <a:ext cx="811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0" y="2971800"/>
            <a:ext cx="559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3810000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3418" y="4572000"/>
            <a:ext cx="8603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0" y="5257800"/>
            <a:ext cx="8427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79" name="Group 31"/>
          <p:cNvGrpSpPr>
            <a:grpSpLocks/>
          </p:cNvGrpSpPr>
          <p:nvPr/>
        </p:nvGrpSpPr>
        <p:grpSpPr bwMode="auto">
          <a:xfrm>
            <a:off x="304800" y="2590800"/>
            <a:ext cx="381000" cy="838200"/>
            <a:chOff x="384" y="2064"/>
            <a:chExt cx="288" cy="672"/>
          </a:xfrm>
        </p:grpSpPr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1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2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304800" y="3505200"/>
            <a:ext cx="381000" cy="838200"/>
            <a:chOff x="384" y="2064"/>
            <a:chExt cx="288" cy="672"/>
          </a:xfrm>
        </p:grpSpPr>
        <p:sp>
          <p:nvSpPr>
            <p:cNvPr id="60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Group 31"/>
          <p:cNvGrpSpPr>
            <a:grpSpLocks/>
          </p:cNvGrpSpPr>
          <p:nvPr/>
        </p:nvGrpSpPr>
        <p:grpSpPr bwMode="auto">
          <a:xfrm>
            <a:off x="304800" y="4419600"/>
            <a:ext cx="381000" cy="838200"/>
            <a:chOff x="384" y="2064"/>
            <a:chExt cx="288" cy="672"/>
          </a:xfrm>
          <a:solidFill>
            <a:srgbClr val="FF0000"/>
          </a:solidFill>
        </p:grpSpPr>
        <p:sp>
          <p:nvSpPr>
            <p:cNvPr id="64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oup 31"/>
          <p:cNvGrpSpPr>
            <a:grpSpLocks/>
          </p:cNvGrpSpPr>
          <p:nvPr/>
        </p:nvGrpSpPr>
        <p:grpSpPr bwMode="auto">
          <a:xfrm>
            <a:off x="304800" y="5334000"/>
            <a:ext cx="381000" cy="838200"/>
            <a:chOff x="384" y="2064"/>
            <a:chExt cx="288" cy="672"/>
          </a:xfrm>
        </p:grpSpPr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304800" y="1676400"/>
            <a:ext cx="381000" cy="838200"/>
            <a:chOff x="384" y="2064"/>
            <a:chExt cx="288" cy="672"/>
          </a:xfrm>
          <a:solidFill>
            <a:srgbClr val="FF0000"/>
          </a:solidFill>
        </p:grpSpPr>
        <p:sp>
          <p:nvSpPr>
            <p:cNvPr id="72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209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1752600"/>
            <a:ext cx="52578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sz="72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7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" y="3563036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Về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sưu tầm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ca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1019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Qua bài học hôm nay em rút ra được điều gì?</a:t>
            </a:r>
            <a:endParaRPr lang="en-US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18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64"/>
          <p:cNvSpPr txBox="1">
            <a:spLocks noChangeArrowheads="1"/>
          </p:cNvSpPr>
          <p:nvPr/>
        </p:nvSpPr>
        <p:spPr bwMode="auto">
          <a:xfrm>
            <a:off x="592111" y="1750238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565"/>
          <p:cNvSpPr txBox="1">
            <a:spLocks noChangeArrowheads="1"/>
          </p:cNvSpPr>
          <p:nvPr/>
        </p:nvSpPr>
        <p:spPr bwMode="auto">
          <a:xfrm>
            <a:off x="381000" y="3382962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Oval 571"/>
          <p:cNvSpPr>
            <a:spLocks noChangeArrowheads="1"/>
          </p:cNvSpPr>
          <p:nvPr/>
        </p:nvSpPr>
        <p:spPr bwMode="auto">
          <a:xfrm>
            <a:off x="304800" y="3449780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5" name="Text Box 566"/>
          <p:cNvSpPr txBox="1">
            <a:spLocks noChangeArrowheads="1"/>
          </p:cNvSpPr>
          <p:nvPr/>
        </p:nvSpPr>
        <p:spPr bwMode="auto">
          <a:xfrm>
            <a:off x="304800" y="403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Oval 571"/>
          <p:cNvSpPr>
            <a:spLocks noChangeArrowheads="1"/>
          </p:cNvSpPr>
          <p:nvPr/>
        </p:nvSpPr>
        <p:spPr bwMode="auto">
          <a:xfrm>
            <a:off x="256310" y="4100945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7" name="Text Box 567"/>
          <p:cNvSpPr txBox="1">
            <a:spLocks noChangeArrowheads="1"/>
          </p:cNvSpPr>
          <p:nvPr/>
        </p:nvSpPr>
        <p:spPr bwMode="auto">
          <a:xfrm>
            <a:off x="304800" y="4695123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Oval 571"/>
          <p:cNvSpPr>
            <a:spLocks noChangeArrowheads="1"/>
          </p:cNvSpPr>
          <p:nvPr/>
        </p:nvSpPr>
        <p:spPr bwMode="auto">
          <a:xfrm>
            <a:off x="228600" y="4765965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9" name="Text Box 568"/>
          <p:cNvSpPr txBox="1">
            <a:spLocks noChangeArrowheads="1"/>
          </p:cNvSpPr>
          <p:nvPr/>
        </p:nvSpPr>
        <p:spPr bwMode="auto">
          <a:xfrm>
            <a:off x="304800" y="53340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5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5BE99A1-ADB9-4551-9697-725AD951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D000FF11-32F0-4E08-B733-F70D2196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46255862"/>
      </p:ext>
    </p:extLst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D738A309-DD83-43A3-924B-1BB8BFED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77085F7-F89D-4D9F-8B9F-6C2343DBA1E7}"/>
              </a:ext>
            </a:extLst>
          </p:cNvPr>
          <p:cNvSpPr txBox="1"/>
          <p:nvPr/>
        </p:nvSpPr>
        <p:spPr>
          <a:xfrm>
            <a:off x="3333750" y="1295400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88FEEB69-0487-4A4A-B229-D1E9AA8C4715}"/>
              </a:ext>
            </a:extLst>
          </p:cNvPr>
          <p:cNvSpPr/>
          <p:nvPr/>
        </p:nvSpPr>
        <p:spPr>
          <a:xfrm>
            <a:off x="1295400" y="1966715"/>
            <a:ext cx="6721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14: Tôn trọng phụ nữ (</a:t>
            </a:r>
            <a:r>
              <a:rPr lang="en-US" sz="320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r>
              <a:rPr lang="en-US" sz="3600" b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044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2362200" y="1125565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en-US" sz="3600" b="1">
                <a:solidFill>
                  <a:srgbClr val="00B050"/>
                </a:solidFill>
                <a:latin typeface="Times New Roman" panose="02020603050405020304" pitchFamily="18" charset="0"/>
              </a:rPr>
              <a:t>YÊU CẦU CẦN ĐẠT</a:t>
            </a:r>
            <a:endParaRPr lang="en-US" altLang="en-US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4" name="TextBox 2"/>
          <p:cNvSpPr txBox="1">
            <a:spLocks noChangeArrowheads="1"/>
          </p:cNvSpPr>
          <p:nvPr/>
        </p:nvSpPr>
        <p:spPr bwMode="auto">
          <a:xfrm>
            <a:off x="152400" y="2101136"/>
            <a:ext cx="86106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038" y="3223498"/>
            <a:ext cx="8607425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thực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hiện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hành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vi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quan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tâm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chăm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sóc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giúp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đỡ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cuộc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sống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hang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ngày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5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A85B3EC4-0235-4BCC-B86D-781C83C5F142}"/>
              </a:ext>
            </a:extLst>
          </p:cNvPr>
          <p:cNvGrpSpPr/>
          <p:nvPr/>
        </p:nvGrpSpPr>
        <p:grpSpPr>
          <a:xfrm>
            <a:off x="1447800" y="1995488"/>
            <a:ext cx="6622148" cy="4862512"/>
            <a:chOff x="759987" y="283030"/>
            <a:chExt cx="5150769" cy="5747657"/>
          </a:xfrm>
        </p:grpSpPr>
        <p:pic>
          <p:nvPicPr>
            <p:cNvPr id="7" name="Picture 2" descr="daoduc">
              <a:extLst>
                <a:ext uri="{FF2B5EF4-FFF2-40B4-BE49-F238E27FC236}">
                  <a16:creationId xmlns:a16="http://schemas.microsoft.com/office/drawing/2014/main" id="{4BC0F165-024D-4B89-85D0-C018A533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0539" y="3467101"/>
              <a:ext cx="2580217" cy="2563583"/>
            </a:xfrm>
            <a:prstGeom prst="rect">
              <a:avLst/>
            </a:prstGeom>
            <a:noFill/>
          </p:spPr>
        </p:pic>
        <p:pic>
          <p:nvPicPr>
            <p:cNvPr id="8" name="Picture 3" descr="1">
              <a:extLst>
                <a:ext uri="{FF2B5EF4-FFF2-40B4-BE49-F238E27FC236}">
                  <a16:creationId xmlns:a16="http://schemas.microsoft.com/office/drawing/2014/main" id="{DF25E102-D355-4598-8F92-AB22B9DAC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987" y="3467101"/>
              <a:ext cx="2442123" cy="2563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3">
              <a:extLst>
                <a:ext uri="{FF2B5EF4-FFF2-40B4-BE49-F238E27FC236}">
                  <a16:creationId xmlns:a16="http://schemas.microsoft.com/office/drawing/2014/main" id="{58F9419C-066E-4A8E-8F20-8DD6A2C60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213" y="283030"/>
              <a:ext cx="2311685" cy="2699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nguyenthitram">
              <a:extLst>
                <a:ext uri="{FF2B5EF4-FFF2-40B4-BE49-F238E27FC236}">
                  <a16:creationId xmlns:a16="http://schemas.microsoft.com/office/drawing/2014/main" id="{B3E05BAC-3418-467E-92E9-FAA3042B9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58964" y="353787"/>
              <a:ext cx="2451790" cy="2654157"/>
            </a:xfrm>
            <a:prstGeom prst="rect">
              <a:avLst/>
            </a:prstGeom>
            <a:noFill/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D5DE53-0FC2-4B6B-98F5-7E64CE10EA72}"/>
              </a:ext>
            </a:extLst>
          </p:cNvPr>
          <p:cNvSpPr txBox="1"/>
          <p:nvPr/>
        </p:nvSpPr>
        <p:spPr>
          <a:xfrm>
            <a:off x="556412" y="1095331"/>
            <a:ext cx="4922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trong SGK.</a:t>
            </a:r>
          </a:p>
        </p:txBody>
      </p:sp>
    </p:spTree>
    <p:extLst>
      <p:ext uri="{BB962C8B-B14F-4D97-AF65-F5344CB8AC3E}">
        <p14:creationId xmlns:p14="http://schemas.microsoft.com/office/powerpoint/2010/main" val="39821889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21" descr="3">
            <a:extLst>
              <a:ext uri="{FF2B5EF4-FFF2-40B4-BE49-F238E27FC236}">
                <a16:creationId xmlns:a16="http://schemas.microsoft.com/office/drawing/2014/main" id="{5947F67F-4186-4242-BBD7-73D089D6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111" y="1978966"/>
            <a:ext cx="3450289" cy="39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3E0ED88F-CC22-46A2-8A79-4D5F04A36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443335"/>
            <a:ext cx="5029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  <a:cs typeface="Arial" pitchFamily="34" charset="0"/>
              </a:rPr>
              <a:t>*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Nguyễn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Định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(1920- 1992)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86E00A9-B3B6-4301-8E75-55E87F97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53" y="1936750"/>
            <a:ext cx="511164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đã từng giữ chức vụ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.VnTime" pitchFamily="34" charset="0"/>
              <a:buChar char="-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Phó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tổng tư lệnh Lực lượng vũ trang giải phóng miền Nam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.VnTime" pitchFamily="34" charset="0"/>
              <a:buChar char="-"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Chủ tịch Hội đồng Nhà nước nước cộng hoà xã hội chủ nghĩa Việt Nam.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.VnTime" pitchFamily="34" charset="0"/>
              <a:buChar char="-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Chủ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tịch Hội Liên hiệp Phụ nữ Việt Nam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8E593157-89F4-4AFF-A934-7226E4D6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739" y="4895671"/>
            <a:ext cx="52765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đã được Đảng và Nhà nước trao tặng danh hiệu cao quý: Anh hùng Lực lượng vũ trang nhân dân.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9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Picture 21" descr="nguyenthitram">
            <a:extLst>
              <a:ext uri="{FF2B5EF4-FFF2-40B4-BE49-F238E27FC236}">
                <a16:creationId xmlns:a16="http://schemas.microsoft.com/office/drawing/2014/main" id="{9ED0B86C-CFD0-424A-97A6-43DF4E4F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189" y="1752600"/>
            <a:ext cx="3671722" cy="407340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F3C4BF6-F619-4FD3-84E8-C8508D0C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93203"/>
            <a:ext cx="487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* Phó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giáo sư, Tiến sĩ Nguyễn Thị Trâm.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Bà từng giữ chức vụ: Phó Viện trưởng Viện Sinh học nông nghiệp Việt Nam.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đã được trao tặng giải thưởng Kô - va – lép - skai - a.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85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897</Words>
  <Application>Microsoft Office PowerPoint</Application>
  <PresentationFormat>On-screen Show (4:3)</PresentationFormat>
  <Paragraphs>110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.VnTime</vt:lpstr>
      <vt:lpstr>Arial</vt:lpstr>
      <vt:lpstr>Arial Unicode MS</vt:lpstr>
      <vt:lpstr>Calibri</vt:lpstr>
      <vt:lpstr>HP001</vt:lpstr>
      <vt:lpstr>HP001 4 hàng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92</cp:revision>
  <dcterms:created xsi:type="dcterms:W3CDTF">2018-11-30T13:53:06Z</dcterms:created>
  <dcterms:modified xsi:type="dcterms:W3CDTF">2021-12-12T12:34:22Z</dcterms:modified>
</cp:coreProperties>
</file>