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0" r:id="rId4"/>
    <p:sldId id="269" r:id="rId5"/>
    <p:sldId id="263" r:id="rId6"/>
    <p:sldId id="270" r:id="rId7"/>
    <p:sldId id="272" r:id="rId8"/>
    <p:sldId id="271" r:id="rId9"/>
    <p:sldId id="265" r:id="rId10"/>
    <p:sldId id="266" r:id="rId11"/>
    <p:sldId id="261" r:id="rId12"/>
    <p:sldId id="262" r:id="rId13"/>
    <p:sldId id="268"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9" autoAdjust="0"/>
    <p:restoredTop sz="94660"/>
  </p:normalViewPr>
  <p:slideViewPr>
    <p:cSldViewPr snapToGrid="0">
      <p:cViewPr varScale="1">
        <p:scale>
          <a:sx n="74" d="100"/>
          <a:sy n="74" d="100"/>
        </p:scale>
        <p:origin x="-37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0A414-3687-4EBB-98C1-C50032EEBCC6}"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6176B-650A-4211-B8E2-6928A371D069}" type="slidenum">
              <a:rPr lang="en-US" smtClean="0"/>
              <a:t>‹#›</a:t>
            </a:fld>
            <a:endParaRPr lang="en-US"/>
          </a:p>
        </p:txBody>
      </p:sp>
    </p:spTree>
    <p:extLst>
      <p:ext uri="{BB962C8B-B14F-4D97-AF65-F5344CB8AC3E}">
        <p14:creationId xmlns:p14="http://schemas.microsoft.com/office/powerpoint/2010/main" val="2383645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7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5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63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BE8AA-52C3-4508-A74C-9B5F5222967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015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B26DE6-5381-44DC-9D22-F5515E42D535}"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229417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26DE6-5381-44DC-9D22-F5515E42D535}"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409691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26DE6-5381-44DC-9D22-F5515E42D535}"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2445355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26DE6-5381-44DC-9D22-F5515E42D535}"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304899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B26DE6-5381-44DC-9D22-F5515E42D535}"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27895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B26DE6-5381-44DC-9D22-F5515E42D535}"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2921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B26DE6-5381-44DC-9D22-F5515E42D535}"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3989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B26DE6-5381-44DC-9D22-F5515E42D535}"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223661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26DE6-5381-44DC-9D22-F5515E42D535}" type="datetimeFigureOut">
              <a:rPr lang="en-US" smtClean="0"/>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3315640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26DE6-5381-44DC-9D22-F5515E42D535}"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2840551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26DE6-5381-44DC-9D22-F5515E42D535}"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4BDA9-1A42-47EC-B434-458EA46A3C68}" type="slidenum">
              <a:rPr lang="en-US" smtClean="0"/>
              <a:t>‹#›</a:t>
            </a:fld>
            <a:endParaRPr lang="en-US"/>
          </a:p>
        </p:txBody>
      </p:sp>
    </p:spTree>
    <p:extLst>
      <p:ext uri="{BB962C8B-B14F-4D97-AF65-F5344CB8AC3E}">
        <p14:creationId xmlns:p14="http://schemas.microsoft.com/office/powerpoint/2010/main" val="3320519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26DE6-5381-44DC-9D22-F5515E42D535}" type="datetimeFigureOut">
              <a:rPr lang="en-US" smtClean="0"/>
              <a:t>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4BDA9-1A42-47EC-B434-458EA46A3C68}" type="slidenum">
              <a:rPr lang="en-US" smtClean="0"/>
              <a:t>‹#›</a:t>
            </a:fld>
            <a:endParaRPr lang="en-US"/>
          </a:p>
        </p:txBody>
      </p:sp>
    </p:spTree>
    <p:extLst>
      <p:ext uri="{BB962C8B-B14F-4D97-AF65-F5344CB8AC3E}">
        <p14:creationId xmlns:p14="http://schemas.microsoft.com/office/powerpoint/2010/main" val="2800717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Hình nền Powerpoint 3D, background PP đơn giản, đẹp, cute - Trường  Thịn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0"/>
            <a:ext cx="12188952" cy="6854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67615" y="3028950"/>
            <a:ext cx="6800260" cy="150823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7200" b="1" dirty="0">
                <a:ln/>
                <a:solidFill>
                  <a:srgbClr val="FF0000"/>
                </a:solidFill>
                <a:cs typeface="+mn-cs"/>
              </a:rPr>
              <a:t>CHÀO MỪNG CÁC CON</a:t>
            </a:r>
          </a:p>
          <a:p>
            <a:pPr algn="ctr" fontAlgn="auto">
              <a:spcBef>
                <a:spcPts val="0"/>
              </a:spcBef>
              <a:spcAft>
                <a:spcPts val="0"/>
              </a:spcAft>
              <a:defRPr/>
            </a:pPr>
            <a:r>
              <a:rPr lang="vi-VN" sz="7200" b="1" dirty="0">
                <a:ln/>
                <a:solidFill>
                  <a:srgbClr val="FF0000"/>
                </a:solidFill>
                <a:cs typeface="+mn-cs"/>
              </a:rPr>
              <a:t>ĐẾN VỚI TIẾT </a:t>
            </a:r>
            <a:r>
              <a:rPr lang="en-US" sz="7200" b="1" dirty="0" smtClean="0">
                <a:ln/>
                <a:solidFill>
                  <a:srgbClr val="FF0000"/>
                </a:solidFill>
              </a:rPr>
              <a:t>TOÁN </a:t>
            </a:r>
            <a:endParaRPr lang="en-US" sz="7200" b="1" dirty="0">
              <a:ln/>
              <a:solidFill>
                <a:srgbClr val="FF0000"/>
              </a:solidFill>
              <a:cs typeface="+mn-cs"/>
            </a:endParaRPr>
          </a:p>
        </p:txBody>
      </p:sp>
    </p:spTree>
    <p:extLst>
      <p:ext uri="{BB962C8B-B14F-4D97-AF65-F5344CB8AC3E}">
        <p14:creationId xmlns:p14="http://schemas.microsoft.com/office/powerpoint/2010/main" val="136852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2)">
            <a:hlinkClick r:id="" action="ppaction://media"/>
          </p:cNvPr>
          <p:cNvPicPr>
            <a:picLocks noChangeAspect="1"/>
          </p:cNvPicPr>
          <p:nvPr>
            <a:videoFile r:link="rId1"/>
            <p:extLst>
              <p:ext uri="{DAA4B4D4-6D71-4841-9C94-3DE7FCFB9230}">
                <p14:media xmlns:p14="http://schemas.microsoft.com/office/powerpoint/2010/main" r:embed="rId2">
                  <p14:trim st="30259" end="89384"/>
                </p14:media>
              </p:ext>
            </p:extLst>
          </p:nvPr>
        </p:nvPicPr>
        <p:blipFill>
          <a:blip r:embed="rId4"/>
          <a:stretch>
            <a:fillRect/>
          </a:stretch>
        </p:blipFill>
        <p:spPr>
          <a:xfrm>
            <a:off x="0" y="0"/>
            <a:ext cx="12192000" cy="6858000"/>
          </a:xfrm>
          <a:prstGeom prst="rect">
            <a:avLst/>
          </a:prstGeom>
        </p:spPr>
      </p:pic>
      <p:sp>
        <p:nvSpPr>
          <p:cNvPr id="3" name="TextBox 2"/>
          <p:cNvSpPr txBox="1"/>
          <p:nvPr/>
        </p:nvSpPr>
        <p:spPr>
          <a:xfrm>
            <a:off x="3141785" y="0"/>
            <a:ext cx="5158154" cy="646331"/>
          </a:xfrm>
          <a:prstGeom prst="rect">
            <a:avLst/>
          </a:prstGeom>
          <a:solidFill>
            <a:schemeClr val="accent4">
              <a:lumMod val="20000"/>
              <a:lumOff val="80000"/>
            </a:schemeClr>
          </a:solidFill>
        </p:spPr>
        <p:txBody>
          <a:bodyPr wrap="square" rtlCol="0">
            <a:spAutoFit/>
          </a:bodyPr>
          <a:lstStyle/>
          <a:p>
            <a:r>
              <a:rPr lang="en-US" sz="3600" dirty="0" err="1" smtClean="0">
                <a:solidFill>
                  <a:srgbClr val="FF0000"/>
                </a:solidFill>
                <a:latin typeface="Arial" panose="020B0604020202020204" pitchFamily="34" charset="0"/>
                <a:cs typeface="Arial" panose="020B0604020202020204" pitchFamily="34" charset="0"/>
              </a:rPr>
              <a:t>Mời</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các</a:t>
            </a:r>
            <a:r>
              <a:rPr lang="en-US" sz="3600" dirty="0" smtClean="0">
                <a:solidFill>
                  <a:srgbClr val="FF0000"/>
                </a:solidFill>
                <a:latin typeface="Arial" panose="020B0604020202020204" pitchFamily="34" charset="0"/>
                <a:cs typeface="Arial" panose="020B0604020202020204" pitchFamily="34" charset="0"/>
              </a:rPr>
              <a:t> con </a:t>
            </a:r>
            <a:r>
              <a:rPr lang="en-US" sz="3600" dirty="0" err="1" smtClean="0">
                <a:solidFill>
                  <a:srgbClr val="FF0000"/>
                </a:solidFill>
                <a:latin typeface="Arial" panose="020B0604020202020204" pitchFamily="34" charset="0"/>
                <a:cs typeface="Arial" panose="020B0604020202020204" pitchFamily="34" charset="0"/>
              </a:rPr>
              <a:t>cùng</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xem</a:t>
            </a:r>
            <a:endParaRPr lang="en-US" sz="3600"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420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800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1">
            <a:extLst>
              <a:ext uri="{FF2B5EF4-FFF2-40B4-BE49-F238E27FC236}">
                <a16:creationId xmlns:a16="http://schemas.microsoft.com/office/drawing/2014/main" xmlns="" id="{12C3A1E5-4CD9-4374-9F5D-2848BA39B830}"/>
              </a:ext>
            </a:extLst>
          </p:cNvPr>
          <p:cNvGrpSpPr/>
          <p:nvPr/>
        </p:nvGrpSpPr>
        <p:grpSpPr>
          <a:xfrm>
            <a:off x="-247997" y="608178"/>
            <a:ext cx="12439997" cy="5925972"/>
            <a:chOff x="341926" y="208486"/>
            <a:chExt cx="11441759" cy="5883467"/>
          </a:xfrm>
        </p:grpSpPr>
        <p:pic>
          <p:nvPicPr>
            <p:cNvPr id="14" name="134">
              <a:extLst>
                <a:ext uri="{FF2B5EF4-FFF2-40B4-BE49-F238E27FC236}">
                  <a16:creationId xmlns:a16="http://schemas.microsoft.com/office/drawing/2014/main" xmlns=""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xmlns=""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xmlns=""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xmlns=""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xmlns=""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xmlns=""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xmlns=""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1" name="140">
            <a:extLst>
              <a:ext uri="{FF2B5EF4-FFF2-40B4-BE49-F238E27FC236}">
                <a16:creationId xmlns:a16="http://schemas.microsoft.com/office/drawing/2014/main" xmlns="" id="{69EDCC80-346C-4884-9166-D0F22B545DEC}"/>
              </a:ext>
            </a:extLst>
          </p:cNvPr>
          <p:cNvPicPr>
            <a:picLocks noChangeAspect="1"/>
          </p:cNvPicPr>
          <p:nvPr/>
        </p:nvPicPr>
        <p:blipFill>
          <a:blip r:embed="rId10"/>
          <a:stretch>
            <a:fillRect/>
          </a:stretch>
        </p:blipFill>
        <p:spPr>
          <a:xfrm>
            <a:off x="1453333" y="4267986"/>
            <a:ext cx="3145809" cy="2505673"/>
          </a:xfrm>
          <a:prstGeom prst="rect">
            <a:avLst/>
          </a:prstGeom>
        </p:spPr>
      </p:pic>
      <p:pic>
        <p:nvPicPr>
          <p:cNvPr id="22" name="141">
            <a:extLst>
              <a:ext uri="{FF2B5EF4-FFF2-40B4-BE49-F238E27FC236}">
                <a16:creationId xmlns:a16="http://schemas.microsoft.com/office/drawing/2014/main" xmlns="" id="{FDD3BB1E-71DB-418D-9CCD-4B202B382988}"/>
              </a:ext>
            </a:extLst>
          </p:cNvPr>
          <p:cNvPicPr>
            <a:picLocks noChangeAspect="1"/>
          </p:cNvPicPr>
          <p:nvPr/>
        </p:nvPicPr>
        <p:blipFill>
          <a:blip r:embed="rId11"/>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xmlns="" id="{10E6BA1D-2F0A-4B82-8B28-D856EBCFE467}"/>
              </a:ext>
            </a:extLst>
          </p:cNvPr>
          <p:cNvPicPr>
            <a:picLocks noChangeAspect="1"/>
          </p:cNvPicPr>
          <p:nvPr/>
        </p:nvPicPr>
        <p:blipFill>
          <a:blip r:embed="rId12"/>
          <a:stretch>
            <a:fillRect/>
          </a:stretch>
        </p:blipFill>
        <p:spPr>
          <a:xfrm>
            <a:off x="2715899" y="1826649"/>
            <a:ext cx="457240" cy="481626"/>
          </a:xfrm>
          <a:prstGeom prst="rect">
            <a:avLst/>
          </a:prstGeom>
        </p:spPr>
      </p:pic>
      <p:pic>
        <p:nvPicPr>
          <p:cNvPr id="24" name="148">
            <a:extLst>
              <a:ext uri="{FF2B5EF4-FFF2-40B4-BE49-F238E27FC236}">
                <a16:creationId xmlns:a16="http://schemas.microsoft.com/office/drawing/2014/main" xmlns="" id="{693EB7BD-6DD5-48F7-9313-A02A504C8BAB}"/>
              </a:ext>
            </a:extLst>
          </p:cNvPr>
          <p:cNvPicPr>
            <a:picLocks noChangeAspect="1"/>
          </p:cNvPicPr>
          <p:nvPr/>
        </p:nvPicPr>
        <p:blipFill>
          <a:blip r:embed="rId13"/>
          <a:stretch>
            <a:fillRect/>
          </a:stretch>
        </p:blipFill>
        <p:spPr>
          <a:xfrm>
            <a:off x="2435146" y="2363646"/>
            <a:ext cx="1030313" cy="1024217"/>
          </a:xfrm>
          <a:prstGeom prst="rect">
            <a:avLst/>
          </a:prstGeom>
        </p:spPr>
      </p:pic>
      <p:pic>
        <p:nvPicPr>
          <p:cNvPr id="25" name="143">
            <a:extLst>
              <a:ext uri="{FF2B5EF4-FFF2-40B4-BE49-F238E27FC236}">
                <a16:creationId xmlns:a16="http://schemas.microsoft.com/office/drawing/2014/main" xmlns="" id="{30300982-5E8F-4BCF-AF90-200D63E72223}"/>
              </a:ext>
            </a:extLst>
          </p:cNvPr>
          <p:cNvPicPr>
            <a:picLocks noChangeAspect="1"/>
          </p:cNvPicPr>
          <p:nvPr/>
        </p:nvPicPr>
        <p:blipFill>
          <a:blip r:embed="rId14"/>
          <a:stretch>
            <a:fillRect/>
          </a:stretch>
        </p:blipFill>
        <p:spPr>
          <a:xfrm>
            <a:off x="4160684" y="554436"/>
            <a:ext cx="896190" cy="1012024"/>
          </a:xfrm>
          <a:prstGeom prst="rect">
            <a:avLst/>
          </a:prstGeom>
        </p:spPr>
      </p:pic>
      <p:pic>
        <p:nvPicPr>
          <p:cNvPr id="26" name="146">
            <a:extLst>
              <a:ext uri="{FF2B5EF4-FFF2-40B4-BE49-F238E27FC236}">
                <a16:creationId xmlns:a16="http://schemas.microsoft.com/office/drawing/2014/main" xmlns="" id="{9270ECDF-DFA2-4EDB-827B-B84F84788AFF}"/>
              </a:ext>
            </a:extLst>
          </p:cNvPr>
          <p:cNvPicPr>
            <a:picLocks noChangeAspect="1"/>
          </p:cNvPicPr>
          <p:nvPr/>
        </p:nvPicPr>
        <p:blipFill>
          <a:blip r:embed="rId15"/>
          <a:stretch>
            <a:fillRect/>
          </a:stretch>
        </p:blipFill>
        <p:spPr>
          <a:xfrm>
            <a:off x="5188076" y="505654"/>
            <a:ext cx="969348" cy="1091279"/>
          </a:xfrm>
          <a:prstGeom prst="rect">
            <a:avLst/>
          </a:prstGeom>
        </p:spPr>
      </p:pic>
      <p:pic>
        <p:nvPicPr>
          <p:cNvPr id="27" name="145">
            <a:extLst>
              <a:ext uri="{FF2B5EF4-FFF2-40B4-BE49-F238E27FC236}">
                <a16:creationId xmlns:a16="http://schemas.microsoft.com/office/drawing/2014/main" xmlns="" id="{FF23D3F9-D0B1-4C1A-A8E7-83DCBFA6F045}"/>
              </a:ext>
            </a:extLst>
          </p:cNvPr>
          <p:cNvPicPr>
            <a:picLocks noChangeAspect="1"/>
          </p:cNvPicPr>
          <p:nvPr/>
        </p:nvPicPr>
        <p:blipFill>
          <a:blip r:embed="rId16"/>
          <a:stretch>
            <a:fillRect/>
          </a:stretch>
        </p:blipFill>
        <p:spPr>
          <a:xfrm>
            <a:off x="6328553" y="632953"/>
            <a:ext cx="768163" cy="883997"/>
          </a:xfrm>
          <a:prstGeom prst="rect">
            <a:avLst/>
          </a:prstGeom>
        </p:spPr>
      </p:pic>
      <p:pic>
        <p:nvPicPr>
          <p:cNvPr id="28" name="144">
            <a:extLst>
              <a:ext uri="{FF2B5EF4-FFF2-40B4-BE49-F238E27FC236}">
                <a16:creationId xmlns:a16="http://schemas.microsoft.com/office/drawing/2014/main" xmlns="" id="{5CBE300A-EA79-4AD7-8708-256F5C4B293E}"/>
              </a:ext>
            </a:extLst>
          </p:cNvPr>
          <p:cNvPicPr>
            <a:picLocks noChangeAspect="1"/>
          </p:cNvPicPr>
          <p:nvPr/>
        </p:nvPicPr>
        <p:blipFill>
          <a:blip r:embed="rId17"/>
          <a:stretch>
            <a:fillRect/>
          </a:stretch>
        </p:blipFill>
        <p:spPr>
          <a:xfrm>
            <a:off x="7390792" y="608178"/>
            <a:ext cx="768163" cy="890093"/>
          </a:xfrm>
          <a:prstGeom prst="rect">
            <a:avLst/>
          </a:prstGeom>
        </p:spPr>
      </p:pic>
      <p:pic>
        <p:nvPicPr>
          <p:cNvPr id="29" name="149">
            <a:extLst>
              <a:ext uri="{FF2B5EF4-FFF2-40B4-BE49-F238E27FC236}">
                <a16:creationId xmlns:a16="http://schemas.microsoft.com/office/drawing/2014/main" xmlns="" id="{D29A04D4-7147-4E12-81F2-D90C4D380B3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0" name="3">
            <a:extLst>
              <a:ext uri="{FF2B5EF4-FFF2-40B4-BE49-F238E27FC236}">
                <a16:creationId xmlns:a16="http://schemas.microsoft.com/office/drawing/2014/main" xmlns="" id="{31A6850E-8354-454B-A391-21269457414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5919850" y="-1153456"/>
            <a:ext cx="352299" cy="5802530"/>
          </a:xfrm>
          <a:prstGeom prst="rect">
            <a:avLst/>
          </a:prstGeom>
        </p:spPr>
      </p:pic>
      <p:pic>
        <p:nvPicPr>
          <p:cNvPr id="34" name="1">
            <a:extLst>
              <a:ext uri="{FF2B5EF4-FFF2-40B4-BE49-F238E27FC236}">
                <a16:creationId xmlns:a16="http://schemas.microsoft.com/office/drawing/2014/main" xmlns="" id="{CB329D35-9D3D-4FCC-B9F1-BF064D3C5FD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pic>
        <p:nvPicPr>
          <p:cNvPr id="5" name="4">
            <a:extLst>
              <a:ext uri="{FF2B5EF4-FFF2-40B4-BE49-F238E27FC236}">
                <a16:creationId xmlns:a16="http://schemas.microsoft.com/office/drawing/2014/main" xmlns="" id="{1E276810-0DD4-4CB8-A5E9-27602BA1DB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flipV="1">
            <a:off x="5989586" y="1527441"/>
            <a:ext cx="352299" cy="5802531"/>
          </a:xfrm>
          <a:prstGeom prst="rect">
            <a:avLst/>
          </a:prstGeom>
        </p:spPr>
      </p:pic>
      <p:sp>
        <p:nvSpPr>
          <p:cNvPr id="8" name="39">
            <a:extLst>
              <a:ext uri="{FF2B5EF4-FFF2-40B4-BE49-F238E27FC236}">
                <a16:creationId xmlns:a16="http://schemas.microsoft.com/office/drawing/2014/main" xmlns="" id="{053EA615-0AE2-47A6-A802-6B92DD9EB92E}"/>
              </a:ext>
            </a:extLst>
          </p:cNvPr>
          <p:cNvSpPr txBox="1"/>
          <p:nvPr/>
        </p:nvSpPr>
        <p:spPr>
          <a:xfrm flipH="1">
            <a:off x="2753636" y="2404467"/>
            <a:ext cx="6517204" cy="1423457"/>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solidFill>
                  <a:srgbClr val="FF0000"/>
                </a:solidFill>
                <a:latin typeface="Times New Roman" panose="02020603050405020304" pitchFamily="18" charset="0"/>
                <a:ea typeface="微软雅黑"/>
                <a:cs typeface="Times New Roman" panose="02020603050405020304" pitchFamily="18" charset="0"/>
                <a:sym typeface="微软雅黑"/>
              </a:rPr>
              <a:t>Luyện tập</a:t>
            </a:r>
            <a:endParaRPr kumimoji="0" lang="zh-CN" alt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pic>
        <p:nvPicPr>
          <p:cNvPr id="13" name="1">
            <a:extLst>
              <a:ext uri="{FF2B5EF4-FFF2-40B4-BE49-F238E27FC236}">
                <a16:creationId xmlns:a16="http://schemas.microsoft.com/office/drawing/2014/main" xmlns="" id="{6E9BFC22-00B8-4DEA-9521-049992E540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52296"/>
            <a:ext cx="4355558" cy="2651501"/>
          </a:xfrm>
          <a:prstGeom prst="rect">
            <a:avLst/>
          </a:prstGeom>
        </p:spPr>
      </p:pic>
    </p:spTree>
    <p:extLst>
      <p:ext uri="{BB962C8B-B14F-4D97-AF65-F5344CB8AC3E}">
        <p14:creationId xmlns:p14="http://schemas.microsoft.com/office/powerpoint/2010/main" val="9223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23" y="0"/>
            <a:ext cx="10747502" cy="1814924"/>
          </a:xfrm>
          <a:prstGeom prst="rect">
            <a:avLst/>
          </a:prstGeom>
        </p:spPr>
      </p:pic>
      <p:cxnSp>
        <p:nvCxnSpPr>
          <p:cNvPr id="4" name="Straight Connector 3"/>
          <p:cNvCxnSpPr/>
          <p:nvPr/>
        </p:nvCxnSpPr>
        <p:spPr>
          <a:xfrm flipV="1">
            <a:off x="1600200" y="1038225"/>
            <a:ext cx="3124200" cy="9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943475" y="1057277"/>
            <a:ext cx="36099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383497" y="1047752"/>
            <a:ext cx="1146390"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564482" y="1485902"/>
            <a:ext cx="3807618" cy="95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45835" y="2478988"/>
            <a:ext cx="1710983" cy="1384995"/>
          </a:xfrm>
          <a:prstGeom prst="rect">
            <a:avLst/>
          </a:prstGeom>
          <a:noFill/>
        </p:spPr>
        <p:txBody>
          <a:bodyPr wrap="square" rtlCol="0">
            <a:spAutoFit/>
          </a:bodyPr>
          <a:lstStyle/>
          <a:p>
            <a:pPr>
              <a:lnSpc>
                <a:spcPct val="150000"/>
              </a:lnSpc>
            </a:pPr>
            <a:r>
              <a:rPr lang="en-US" sz="2800" dirty="0" err="1" smtClean="0">
                <a:latin typeface="Times New Roman" panose="02020603050405020304" pitchFamily="18" charset="0"/>
                <a:cs typeface="Times New Roman" panose="02020603050405020304" pitchFamily="18" charset="0"/>
              </a:rPr>
              <a:t>Thảo</a:t>
            </a:r>
            <a:r>
              <a:rPr lang="en-US" sz="2800" dirty="0" smtClean="0">
                <a:latin typeface="Times New Roman" panose="02020603050405020304" pitchFamily="18" charset="0"/>
                <a:cs typeface="Times New Roman" panose="02020603050405020304" pitchFamily="18" charset="0"/>
              </a:rPr>
              <a:t> :</a:t>
            </a:r>
          </a:p>
          <a:p>
            <a:pPr>
              <a:lnSpc>
                <a:spcPct val="150000"/>
              </a:lnSpc>
            </a:pPr>
            <a:r>
              <a:rPr lang="en-US" sz="2800" dirty="0" err="1" smtClean="0">
                <a:latin typeface="Times New Roman" panose="02020603050405020304" pitchFamily="18" charset="0"/>
                <a:cs typeface="Times New Roman" panose="02020603050405020304" pitchFamily="18" charset="0"/>
              </a:rPr>
              <a:t>Huy</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844941" y="2882026"/>
            <a:ext cx="3983530" cy="176543"/>
            <a:chOff x="2960483" y="3186819"/>
            <a:chExt cx="3983530" cy="176543"/>
          </a:xfrm>
        </p:grpSpPr>
        <p:cxnSp>
          <p:nvCxnSpPr>
            <p:cNvPr id="14" name="Straight Connector 13"/>
            <p:cNvCxnSpPr/>
            <p:nvPr/>
          </p:nvCxnSpPr>
          <p:spPr>
            <a:xfrm>
              <a:off x="2960488" y="3277354"/>
              <a:ext cx="3983525"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60483" y="3186819"/>
              <a:ext cx="0" cy="172016"/>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44013" y="3191346"/>
              <a:ext cx="0" cy="172016"/>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844941" y="3407354"/>
            <a:ext cx="3983530" cy="176543"/>
            <a:chOff x="2960483" y="3186819"/>
            <a:chExt cx="3983530" cy="176543"/>
          </a:xfrm>
        </p:grpSpPr>
        <p:cxnSp>
          <p:nvCxnSpPr>
            <p:cNvPr id="18" name="Straight Connector 17"/>
            <p:cNvCxnSpPr/>
            <p:nvPr/>
          </p:nvCxnSpPr>
          <p:spPr>
            <a:xfrm>
              <a:off x="2960488" y="3277354"/>
              <a:ext cx="3983525"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960483" y="3186819"/>
              <a:ext cx="0" cy="172016"/>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944013" y="3191346"/>
              <a:ext cx="0" cy="172016"/>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828467" y="3398921"/>
            <a:ext cx="1724984" cy="233068"/>
            <a:chOff x="2960483" y="3186819"/>
            <a:chExt cx="3983530" cy="176543"/>
          </a:xfrm>
        </p:grpSpPr>
        <p:cxnSp>
          <p:nvCxnSpPr>
            <p:cNvPr id="22" name="Straight Connector 21"/>
            <p:cNvCxnSpPr/>
            <p:nvPr/>
          </p:nvCxnSpPr>
          <p:spPr>
            <a:xfrm>
              <a:off x="2960488" y="3277354"/>
              <a:ext cx="3983525"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60483" y="3186819"/>
              <a:ext cx="0" cy="172016"/>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944013" y="3191346"/>
              <a:ext cx="0" cy="172016"/>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a:off x="6828467" y="2939176"/>
            <a:ext cx="0" cy="63010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837208" y="2386190"/>
            <a:ext cx="3991261" cy="595142"/>
            <a:chOff x="2952750" y="2690983"/>
            <a:chExt cx="3991261" cy="595142"/>
          </a:xfrm>
        </p:grpSpPr>
        <p:grpSp>
          <p:nvGrpSpPr>
            <p:cNvPr id="27" name="Group 26"/>
            <p:cNvGrpSpPr/>
            <p:nvPr/>
          </p:nvGrpSpPr>
          <p:grpSpPr>
            <a:xfrm>
              <a:off x="2952750" y="3066644"/>
              <a:ext cx="3991261" cy="219481"/>
              <a:chOff x="2952750" y="3066644"/>
              <a:chExt cx="3991261" cy="219481"/>
            </a:xfrm>
          </p:grpSpPr>
          <p:sp>
            <p:nvSpPr>
              <p:cNvPr id="29" name="Freeform 28"/>
              <p:cNvSpPr/>
              <p:nvPr/>
            </p:nvSpPr>
            <p:spPr>
              <a:xfrm>
                <a:off x="2952750" y="3076575"/>
                <a:ext cx="676275" cy="209550"/>
              </a:xfrm>
              <a:custGeom>
                <a:avLst/>
                <a:gdLst>
                  <a:gd name="connsiteX0" fmla="*/ 0 w 676275"/>
                  <a:gd name="connsiteY0" fmla="*/ 209550 h 209550"/>
                  <a:gd name="connsiteX1" fmla="*/ 171450 w 676275"/>
                  <a:gd name="connsiteY1" fmla="*/ 66675 h 209550"/>
                  <a:gd name="connsiteX2" fmla="*/ 676275 w 676275"/>
                  <a:gd name="connsiteY2" fmla="*/ 0 h 209550"/>
                </a:gdLst>
                <a:ahLst/>
                <a:cxnLst>
                  <a:cxn ang="0">
                    <a:pos x="connsiteX0" y="connsiteY0"/>
                  </a:cxn>
                  <a:cxn ang="0">
                    <a:pos x="connsiteX1" y="connsiteY1"/>
                  </a:cxn>
                  <a:cxn ang="0">
                    <a:pos x="connsiteX2" y="connsiteY2"/>
                  </a:cxn>
                </a:cxnLst>
                <a:rect l="l" t="t" r="r" b="b"/>
                <a:pathLst>
                  <a:path w="676275" h="209550">
                    <a:moveTo>
                      <a:pt x="0" y="209550"/>
                    </a:moveTo>
                    <a:cubicBezTo>
                      <a:pt x="29369" y="155575"/>
                      <a:pt x="58738" y="101600"/>
                      <a:pt x="171450" y="66675"/>
                    </a:cubicBezTo>
                    <a:cubicBezTo>
                      <a:pt x="284163" y="31750"/>
                      <a:pt x="480219" y="15875"/>
                      <a:pt x="676275" y="0"/>
                    </a:cubicBezTo>
                  </a:path>
                </a:pathLst>
              </a:cu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flipH="1">
                <a:off x="6267736" y="3066644"/>
                <a:ext cx="676275" cy="209550"/>
              </a:xfrm>
              <a:custGeom>
                <a:avLst/>
                <a:gdLst>
                  <a:gd name="connsiteX0" fmla="*/ 0 w 676275"/>
                  <a:gd name="connsiteY0" fmla="*/ 209550 h 209550"/>
                  <a:gd name="connsiteX1" fmla="*/ 171450 w 676275"/>
                  <a:gd name="connsiteY1" fmla="*/ 66675 h 209550"/>
                  <a:gd name="connsiteX2" fmla="*/ 676275 w 676275"/>
                  <a:gd name="connsiteY2" fmla="*/ 0 h 209550"/>
                </a:gdLst>
                <a:ahLst/>
                <a:cxnLst>
                  <a:cxn ang="0">
                    <a:pos x="connsiteX0" y="connsiteY0"/>
                  </a:cxn>
                  <a:cxn ang="0">
                    <a:pos x="connsiteX1" y="connsiteY1"/>
                  </a:cxn>
                  <a:cxn ang="0">
                    <a:pos x="connsiteX2" y="connsiteY2"/>
                  </a:cxn>
                </a:cxnLst>
                <a:rect l="l" t="t" r="r" b="b"/>
                <a:pathLst>
                  <a:path w="676275" h="209550">
                    <a:moveTo>
                      <a:pt x="0" y="209550"/>
                    </a:moveTo>
                    <a:cubicBezTo>
                      <a:pt x="29369" y="155575"/>
                      <a:pt x="58738" y="101600"/>
                      <a:pt x="171450" y="66675"/>
                    </a:cubicBezTo>
                    <a:cubicBezTo>
                      <a:pt x="284163" y="31750"/>
                      <a:pt x="480219" y="15875"/>
                      <a:pt x="676275" y="0"/>
                    </a:cubicBezTo>
                  </a:path>
                </a:pathLst>
              </a:cu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4117167" y="2690983"/>
              <a:ext cx="209550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…kg</a:t>
              </a:r>
              <a:endParaRPr lang="en-US" sz="2400" dirty="0">
                <a:latin typeface="Times New Roman" panose="02020603050405020304" pitchFamily="18" charset="0"/>
                <a:cs typeface="Times New Roman" panose="02020603050405020304" pitchFamily="18" charset="0"/>
              </a:endParaRPr>
            </a:p>
          </p:txBody>
        </p:sp>
      </p:grpSp>
      <p:grpSp>
        <p:nvGrpSpPr>
          <p:cNvPr id="31" name="Group 30"/>
          <p:cNvGrpSpPr/>
          <p:nvPr/>
        </p:nvGrpSpPr>
        <p:grpSpPr>
          <a:xfrm flipV="1">
            <a:off x="2875308" y="3513791"/>
            <a:ext cx="5678142" cy="581024"/>
            <a:chOff x="2952750" y="2705101"/>
            <a:chExt cx="3991261" cy="581024"/>
          </a:xfrm>
        </p:grpSpPr>
        <p:grpSp>
          <p:nvGrpSpPr>
            <p:cNvPr id="32" name="Group 31"/>
            <p:cNvGrpSpPr/>
            <p:nvPr/>
          </p:nvGrpSpPr>
          <p:grpSpPr>
            <a:xfrm>
              <a:off x="2952750" y="3066644"/>
              <a:ext cx="3991261" cy="219481"/>
              <a:chOff x="2952750" y="3066644"/>
              <a:chExt cx="3991261" cy="219481"/>
            </a:xfrm>
          </p:grpSpPr>
          <p:sp>
            <p:nvSpPr>
              <p:cNvPr id="34" name="Freeform 33"/>
              <p:cNvSpPr/>
              <p:nvPr/>
            </p:nvSpPr>
            <p:spPr>
              <a:xfrm>
                <a:off x="2952750" y="3076575"/>
                <a:ext cx="676275" cy="209550"/>
              </a:xfrm>
              <a:custGeom>
                <a:avLst/>
                <a:gdLst>
                  <a:gd name="connsiteX0" fmla="*/ 0 w 676275"/>
                  <a:gd name="connsiteY0" fmla="*/ 209550 h 209550"/>
                  <a:gd name="connsiteX1" fmla="*/ 171450 w 676275"/>
                  <a:gd name="connsiteY1" fmla="*/ 66675 h 209550"/>
                  <a:gd name="connsiteX2" fmla="*/ 676275 w 676275"/>
                  <a:gd name="connsiteY2" fmla="*/ 0 h 209550"/>
                </a:gdLst>
                <a:ahLst/>
                <a:cxnLst>
                  <a:cxn ang="0">
                    <a:pos x="connsiteX0" y="connsiteY0"/>
                  </a:cxn>
                  <a:cxn ang="0">
                    <a:pos x="connsiteX1" y="connsiteY1"/>
                  </a:cxn>
                  <a:cxn ang="0">
                    <a:pos x="connsiteX2" y="connsiteY2"/>
                  </a:cxn>
                </a:cxnLst>
                <a:rect l="l" t="t" r="r" b="b"/>
                <a:pathLst>
                  <a:path w="676275" h="209550">
                    <a:moveTo>
                      <a:pt x="0" y="209550"/>
                    </a:moveTo>
                    <a:cubicBezTo>
                      <a:pt x="29369" y="155575"/>
                      <a:pt x="58738" y="101600"/>
                      <a:pt x="171450" y="66675"/>
                    </a:cubicBezTo>
                    <a:cubicBezTo>
                      <a:pt x="284163" y="31750"/>
                      <a:pt x="480219" y="15875"/>
                      <a:pt x="676275" y="0"/>
                    </a:cubicBezTo>
                  </a:path>
                </a:pathLst>
              </a:cu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6267736" y="3066644"/>
                <a:ext cx="676275" cy="209550"/>
              </a:xfrm>
              <a:custGeom>
                <a:avLst/>
                <a:gdLst>
                  <a:gd name="connsiteX0" fmla="*/ 0 w 676275"/>
                  <a:gd name="connsiteY0" fmla="*/ 209550 h 209550"/>
                  <a:gd name="connsiteX1" fmla="*/ 171450 w 676275"/>
                  <a:gd name="connsiteY1" fmla="*/ 66675 h 209550"/>
                  <a:gd name="connsiteX2" fmla="*/ 676275 w 676275"/>
                  <a:gd name="connsiteY2" fmla="*/ 0 h 209550"/>
                </a:gdLst>
                <a:ahLst/>
                <a:cxnLst>
                  <a:cxn ang="0">
                    <a:pos x="connsiteX0" y="connsiteY0"/>
                  </a:cxn>
                  <a:cxn ang="0">
                    <a:pos x="connsiteX1" y="connsiteY1"/>
                  </a:cxn>
                  <a:cxn ang="0">
                    <a:pos x="connsiteX2" y="connsiteY2"/>
                  </a:cxn>
                </a:cxnLst>
                <a:rect l="l" t="t" r="r" b="b"/>
                <a:pathLst>
                  <a:path w="676275" h="209550">
                    <a:moveTo>
                      <a:pt x="0" y="209550"/>
                    </a:moveTo>
                    <a:cubicBezTo>
                      <a:pt x="29369" y="155575"/>
                      <a:pt x="58738" y="101600"/>
                      <a:pt x="171450" y="66675"/>
                    </a:cubicBezTo>
                    <a:cubicBezTo>
                      <a:pt x="284163" y="31750"/>
                      <a:pt x="480219" y="15875"/>
                      <a:pt x="676275" y="0"/>
                    </a:cubicBezTo>
                  </a:path>
                </a:pathLst>
              </a:cu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flipV="1">
              <a:off x="4699868" y="2705101"/>
              <a:ext cx="49702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t>
              </a:r>
              <a:r>
                <a:rPr lang="en-US" sz="2400" smtClean="0">
                  <a:latin typeface="Times New Roman" panose="02020603050405020304" pitchFamily="18" charset="0"/>
                  <a:cs typeface="Times New Roman" panose="02020603050405020304" pitchFamily="18" charset="0"/>
                </a:rPr>
                <a:t> kg</a:t>
              </a:r>
              <a:endParaRPr lang="en-US" sz="2400" dirty="0">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6841407" y="2882025"/>
            <a:ext cx="1712044" cy="687253"/>
            <a:chOff x="2952750" y="2618924"/>
            <a:chExt cx="3991261" cy="667201"/>
          </a:xfrm>
        </p:grpSpPr>
        <p:grpSp>
          <p:nvGrpSpPr>
            <p:cNvPr id="37" name="Group 36"/>
            <p:cNvGrpSpPr/>
            <p:nvPr/>
          </p:nvGrpSpPr>
          <p:grpSpPr>
            <a:xfrm>
              <a:off x="2952750" y="3066644"/>
              <a:ext cx="3991261" cy="219481"/>
              <a:chOff x="2952750" y="3066644"/>
              <a:chExt cx="3991261" cy="219481"/>
            </a:xfrm>
          </p:grpSpPr>
          <p:sp>
            <p:nvSpPr>
              <p:cNvPr id="39" name="Freeform 38"/>
              <p:cNvSpPr/>
              <p:nvPr/>
            </p:nvSpPr>
            <p:spPr>
              <a:xfrm>
                <a:off x="2952750" y="3076575"/>
                <a:ext cx="676275" cy="209550"/>
              </a:xfrm>
              <a:custGeom>
                <a:avLst/>
                <a:gdLst>
                  <a:gd name="connsiteX0" fmla="*/ 0 w 676275"/>
                  <a:gd name="connsiteY0" fmla="*/ 209550 h 209550"/>
                  <a:gd name="connsiteX1" fmla="*/ 171450 w 676275"/>
                  <a:gd name="connsiteY1" fmla="*/ 66675 h 209550"/>
                  <a:gd name="connsiteX2" fmla="*/ 676275 w 676275"/>
                  <a:gd name="connsiteY2" fmla="*/ 0 h 209550"/>
                </a:gdLst>
                <a:ahLst/>
                <a:cxnLst>
                  <a:cxn ang="0">
                    <a:pos x="connsiteX0" y="connsiteY0"/>
                  </a:cxn>
                  <a:cxn ang="0">
                    <a:pos x="connsiteX1" y="connsiteY1"/>
                  </a:cxn>
                  <a:cxn ang="0">
                    <a:pos x="connsiteX2" y="connsiteY2"/>
                  </a:cxn>
                </a:cxnLst>
                <a:rect l="l" t="t" r="r" b="b"/>
                <a:pathLst>
                  <a:path w="676275" h="209550">
                    <a:moveTo>
                      <a:pt x="0" y="209550"/>
                    </a:moveTo>
                    <a:cubicBezTo>
                      <a:pt x="29369" y="155575"/>
                      <a:pt x="58738" y="101600"/>
                      <a:pt x="171450" y="66675"/>
                    </a:cubicBezTo>
                    <a:cubicBezTo>
                      <a:pt x="284163" y="31750"/>
                      <a:pt x="480219" y="15875"/>
                      <a:pt x="676275" y="0"/>
                    </a:cubicBezTo>
                  </a:path>
                </a:pathLst>
              </a:cu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flipH="1">
                <a:off x="6267736" y="3066644"/>
                <a:ext cx="676275" cy="209550"/>
              </a:xfrm>
              <a:custGeom>
                <a:avLst/>
                <a:gdLst>
                  <a:gd name="connsiteX0" fmla="*/ 0 w 676275"/>
                  <a:gd name="connsiteY0" fmla="*/ 209550 h 209550"/>
                  <a:gd name="connsiteX1" fmla="*/ 171450 w 676275"/>
                  <a:gd name="connsiteY1" fmla="*/ 66675 h 209550"/>
                  <a:gd name="connsiteX2" fmla="*/ 676275 w 676275"/>
                  <a:gd name="connsiteY2" fmla="*/ 0 h 209550"/>
                </a:gdLst>
                <a:ahLst/>
                <a:cxnLst>
                  <a:cxn ang="0">
                    <a:pos x="connsiteX0" y="connsiteY0"/>
                  </a:cxn>
                  <a:cxn ang="0">
                    <a:pos x="connsiteX1" y="connsiteY1"/>
                  </a:cxn>
                  <a:cxn ang="0">
                    <a:pos x="connsiteX2" y="connsiteY2"/>
                  </a:cxn>
                </a:cxnLst>
                <a:rect l="l" t="t" r="r" b="b"/>
                <a:pathLst>
                  <a:path w="676275" h="209550">
                    <a:moveTo>
                      <a:pt x="0" y="209550"/>
                    </a:moveTo>
                    <a:cubicBezTo>
                      <a:pt x="29369" y="155575"/>
                      <a:pt x="58738" y="101600"/>
                      <a:pt x="171450" y="66675"/>
                    </a:cubicBezTo>
                    <a:cubicBezTo>
                      <a:pt x="284163" y="31750"/>
                      <a:pt x="480219" y="15875"/>
                      <a:pt x="676275" y="0"/>
                    </a:cubicBezTo>
                  </a:path>
                </a:pathLst>
              </a:cu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3739162" y="2618924"/>
              <a:ext cx="2756986" cy="44819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…kg</a:t>
              </a:r>
              <a:endParaRPr lang="en-US" sz="2400" dirty="0">
                <a:latin typeface="Times New Roman" panose="02020603050405020304" pitchFamily="18" charset="0"/>
                <a:cs typeface="Times New Roman" panose="02020603050405020304" pitchFamily="18" charset="0"/>
              </a:endParaRPr>
            </a:p>
          </p:txBody>
        </p:sp>
      </p:grpSp>
      <p:sp>
        <p:nvSpPr>
          <p:cNvPr id="41" name="TextBox 40"/>
          <p:cNvSpPr txBox="1"/>
          <p:nvPr/>
        </p:nvSpPr>
        <p:spPr>
          <a:xfrm>
            <a:off x="4891734" y="1719546"/>
            <a:ext cx="2520919"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Tóm tắt</a:t>
            </a:r>
            <a:endParaRPr lang="en-US" sz="2800">
              <a:latin typeface="Times New Roman" panose="02020603050405020304" pitchFamily="18" charset="0"/>
              <a:cs typeface="Times New Roman" panose="02020603050405020304" pitchFamily="18" charset="0"/>
            </a:endParaRPr>
          </a:p>
        </p:txBody>
      </p:sp>
      <p:sp>
        <p:nvSpPr>
          <p:cNvPr id="42" name="TextBox 41"/>
          <p:cNvSpPr txBox="1"/>
          <p:nvPr/>
        </p:nvSpPr>
        <p:spPr>
          <a:xfrm>
            <a:off x="3267808" y="4265478"/>
            <a:ext cx="4610100" cy="2400657"/>
          </a:xfrm>
          <a:prstGeom prst="rect">
            <a:avLst/>
          </a:prstGeom>
          <a:noFill/>
        </p:spPr>
        <p:txBody>
          <a:bodyPr wrap="square" rtlCol="0">
            <a:spAutoFit/>
          </a:bodyPr>
          <a:lstStyle/>
          <a:p>
            <a:pPr algn="ctr">
              <a:lnSpc>
                <a:spcPts val="4500"/>
              </a:lnSpc>
            </a:pPr>
            <a:r>
              <a:rPr lang="en-US" sz="2800" dirty="0" err="1" smtClean="0">
                <a:solidFill>
                  <a:srgbClr val="0000CC"/>
                </a:solidFill>
                <a:latin typeface="Times New Roman" panose="02020603050405020304" pitchFamily="18" charset="0"/>
                <a:cs typeface="Times New Roman" panose="02020603050405020304" pitchFamily="18" charset="0"/>
              </a:rPr>
              <a:t>Bài</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giải</a:t>
            </a:r>
            <a:endParaRPr lang="en-US" sz="2800" dirty="0" smtClean="0">
              <a:solidFill>
                <a:srgbClr val="0000CC"/>
              </a:solidFill>
              <a:latin typeface="Times New Roman" panose="02020603050405020304" pitchFamily="18" charset="0"/>
              <a:cs typeface="Times New Roman" panose="02020603050405020304" pitchFamily="18" charset="0"/>
            </a:endParaRPr>
          </a:p>
          <a:p>
            <a:pPr algn="ctr">
              <a:lnSpc>
                <a:spcPts val="4500"/>
              </a:lnSpc>
            </a:pPr>
            <a:r>
              <a:rPr lang="en-US" sz="2800" dirty="0" smtClean="0">
                <a:solidFill>
                  <a:srgbClr val="0000CC"/>
                </a:solidFill>
                <a:latin typeface="Times New Roman" panose="02020603050405020304" pitchFamily="18" charset="0"/>
                <a:cs typeface="Times New Roman" panose="02020603050405020304" pitchFamily="18" charset="0"/>
              </a:rPr>
              <a:t>…………………….</a:t>
            </a:r>
            <a:r>
              <a:rPr lang="en-US" sz="2800" dirty="0" err="1" smtClean="0">
                <a:solidFill>
                  <a:srgbClr val="0000CC"/>
                </a:solidFill>
                <a:latin typeface="Times New Roman" panose="02020603050405020304" pitchFamily="18" charset="0"/>
                <a:cs typeface="Times New Roman" panose="02020603050405020304" pitchFamily="18" charset="0"/>
              </a:rPr>
              <a:t>là</a:t>
            </a:r>
            <a:r>
              <a:rPr lang="en-US" sz="2800" dirty="0" smtClean="0">
                <a:solidFill>
                  <a:srgbClr val="0000CC"/>
                </a:solidFill>
                <a:latin typeface="Times New Roman" panose="02020603050405020304" pitchFamily="18" charset="0"/>
                <a:cs typeface="Times New Roman" panose="02020603050405020304" pitchFamily="18" charset="0"/>
              </a:rPr>
              <a:t>:</a:t>
            </a:r>
          </a:p>
          <a:p>
            <a:pPr algn="ctr">
              <a:lnSpc>
                <a:spcPts val="4500"/>
              </a:lnSpc>
            </a:pPr>
            <a:r>
              <a:rPr lang="en-US" sz="2800" dirty="0" smtClean="0">
                <a:solidFill>
                  <a:srgbClr val="0000CC"/>
                </a:solidFill>
                <a:latin typeface="Times New Roman" panose="02020603050405020304" pitchFamily="18" charset="0"/>
                <a:cs typeface="Times New Roman" panose="02020603050405020304" pitchFamily="18" charset="0"/>
              </a:rPr>
              <a:t>…………=  ….. </a:t>
            </a:r>
          </a:p>
          <a:p>
            <a:pPr algn="ctr">
              <a:lnSpc>
                <a:spcPts val="4500"/>
              </a:lnSpc>
            </a:pPr>
            <a:r>
              <a:rPr lang="en-US" sz="2800" dirty="0" err="1" smtClean="0">
                <a:solidFill>
                  <a:srgbClr val="0000CC"/>
                </a:solidFill>
                <a:latin typeface="Times New Roman" panose="02020603050405020304" pitchFamily="18" charset="0"/>
                <a:cs typeface="Times New Roman" panose="02020603050405020304" pitchFamily="18" charset="0"/>
              </a:rPr>
              <a:t>Đáp</a:t>
            </a:r>
            <a:r>
              <a:rPr lang="en-US" sz="2800" dirty="0" smtClean="0">
                <a:solidFill>
                  <a:srgbClr val="0000CC"/>
                </a:solidFill>
                <a:latin typeface="Times New Roman" panose="02020603050405020304" pitchFamily="18" charset="0"/>
                <a:cs typeface="Times New Roman" panose="02020603050405020304" pitchFamily="18" charset="0"/>
              </a:rPr>
              <a:t> </a:t>
            </a:r>
            <a:r>
              <a:rPr lang="en-US" sz="2800" dirty="0" err="1" smtClean="0">
                <a:solidFill>
                  <a:srgbClr val="0000CC"/>
                </a:solidFill>
                <a:latin typeface="Times New Roman" panose="02020603050405020304" pitchFamily="18" charset="0"/>
                <a:cs typeface="Times New Roman" panose="02020603050405020304" pitchFamily="18" charset="0"/>
              </a:rPr>
              <a:t>số</a:t>
            </a:r>
            <a:r>
              <a:rPr lang="en-US" sz="2800" dirty="0" smtClean="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60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2">
                                            <p:txEl>
                                              <p:pRg st="0" end="0"/>
                                            </p:txEl>
                                          </p:spTgt>
                                        </p:tgtEl>
                                        <p:attrNameLst>
                                          <p:attrName>style.visibility</p:attrName>
                                        </p:attrNameLst>
                                      </p:cBhvr>
                                      <p:to>
                                        <p:strVal val="visible"/>
                                      </p:to>
                                    </p:set>
                                    <p:animEffect transition="in" filter="fade">
                                      <p:cBhvr>
                                        <p:cTn id="55" dur="500"/>
                                        <p:tgtEl>
                                          <p:spTgt spid="42">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2">
                                            <p:txEl>
                                              <p:pRg st="1" end="1"/>
                                            </p:txEl>
                                          </p:spTgt>
                                        </p:tgtEl>
                                        <p:attrNameLst>
                                          <p:attrName>style.visibility</p:attrName>
                                        </p:attrNameLst>
                                      </p:cBhvr>
                                      <p:to>
                                        <p:strVal val="visible"/>
                                      </p:to>
                                    </p:set>
                                    <p:animEffect transition="in" filter="fade">
                                      <p:cBhvr>
                                        <p:cTn id="58" dur="500"/>
                                        <p:tgtEl>
                                          <p:spTgt spid="42">
                                            <p:txEl>
                                              <p:pRg st="1" end="1"/>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2">
                                            <p:txEl>
                                              <p:pRg st="2" end="2"/>
                                            </p:txEl>
                                          </p:spTgt>
                                        </p:tgtEl>
                                        <p:attrNameLst>
                                          <p:attrName>style.visibility</p:attrName>
                                        </p:attrNameLst>
                                      </p:cBhvr>
                                      <p:to>
                                        <p:strVal val="visible"/>
                                      </p:to>
                                    </p:set>
                                    <p:animEffect transition="in" filter="fade">
                                      <p:cBhvr>
                                        <p:cTn id="61" dur="500"/>
                                        <p:tgtEl>
                                          <p:spTgt spid="42">
                                            <p:txEl>
                                              <p:pRg st="2" end="2"/>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xEl>
                                              <p:pRg st="3" end="3"/>
                                            </p:txEl>
                                          </p:spTgt>
                                        </p:tgtEl>
                                        <p:attrNameLst>
                                          <p:attrName>style.visibility</p:attrName>
                                        </p:attrNameLst>
                                      </p:cBhvr>
                                      <p:to>
                                        <p:strVal val="visible"/>
                                      </p:to>
                                    </p:set>
                                    <p:animEffect transition="in" filter="fade">
                                      <p:cBhvr>
                                        <p:cTn id="64" dur="500"/>
                                        <p:tgtEl>
                                          <p:spTgt spid="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3676851" y="1482291"/>
            <a:ext cx="6805061" cy="212718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toro Design Wallpapers - Top Free Totoro Design Backgrounds -  WallpaperA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275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93564" y="229443"/>
            <a:ext cx="10063642" cy="5262979"/>
          </a:xfrm>
          <a:prstGeom prst="rect">
            <a:avLst/>
          </a:prstGeom>
          <a:noFill/>
        </p:spPr>
        <p:txBody>
          <a:bodyPr wrap="square" rtlCol="0">
            <a:spAutoFit/>
          </a:bodyPr>
          <a:lstStyle/>
          <a:p>
            <a:pPr>
              <a:lnSpc>
                <a:spcPct val="200000"/>
              </a:lnSpc>
            </a:pP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Dặn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dò</a:t>
            </a:r>
            <a:r>
              <a:rPr lang="en-US" sz="4800" dirty="0">
                <a:solidFill>
                  <a:srgbClr val="FF0000"/>
                </a:solidFill>
                <a:latin typeface="Times New Roman" panose="02020603050405020304" pitchFamily="18" charset="0"/>
                <a:cs typeface="Times New Roman" panose="02020603050405020304" pitchFamily="18" charset="0"/>
              </a:rPr>
              <a:t>: </a:t>
            </a:r>
            <a:endParaRPr lang="en-US" sz="4800" dirty="0" smtClean="0">
              <a:solidFill>
                <a:srgbClr val="FF0000"/>
              </a:solidFill>
              <a:latin typeface="Times New Roman" panose="02020603050405020304" pitchFamily="18" charset="0"/>
              <a:cs typeface="Times New Roman" panose="02020603050405020304" pitchFamily="18" charset="0"/>
            </a:endParaRPr>
          </a:p>
          <a:p>
            <a:pPr>
              <a:lnSpc>
                <a:spcPct val="20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3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vở</a:t>
            </a:r>
            <a:r>
              <a:rPr lang="en-US" sz="4000" dirty="0" smtClean="0">
                <a:latin typeface="Times New Roman" panose="02020603050405020304" pitchFamily="18" charset="0"/>
                <a:cs typeface="Times New Roman" panose="02020603050405020304" pitchFamily="18" charset="0"/>
              </a:rPr>
              <a:t> ô li </a:t>
            </a:r>
            <a:r>
              <a:rPr lang="en-US" sz="4000" dirty="0" err="1" smtClean="0">
                <a:latin typeface="Times New Roman" panose="02020603050405020304" pitchFamily="18" charset="0"/>
                <a:cs typeface="Times New Roman" panose="02020603050405020304" pitchFamily="18" charset="0"/>
              </a:rPr>
              <a:t>Toán</a:t>
            </a:r>
            <a:r>
              <a:rPr lang="en-US" sz="4000" dirty="0" smtClean="0">
                <a:latin typeface="Times New Roman" panose="02020603050405020304" pitchFamily="18" charset="0"/>
                <a:cs typeface="Times New Roman" panose="02020603050405020304" pitchFamily="18" charset="0"/>
              </a:rPr>
              <a:t>.</a:t>
            </a:r>
          </a:p>
          <a:p>
            <a:pPr marL="285750" indent="-285750">
              <a:lnSpc>
                <a:spcPct val="200000"/>
              </a:lnSpc>
              <a:buFontTx/>
              <a:buChar char="-"/>
            </a:pPr>
            <a:r>
              <a:rPr lang="en-US" sz="4000" dirty="0" err="1" smtClean="0">
                <a:latin typeface="Times New Roman" panose="02020603050405020304" pitchFamily="18" charset="0"/>
                <a:cs typeface="Times New Roman" panose="02020603050405020304" pitchFamily="18" charset="0"/>
              </a:rPr>
              <a:t>Xem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Lít</a:t>
            </a:r>
            <a:r>
              <a:rPr lang="en-US" sz="4000" i="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trang</a:t>
            </a:r>
            <a:r>
              <a:rPr lang="en-US" sz="4000" dirty="0" smtClean="0">
                <a:latin typeface="Times New Roman" panose="02020603050405020304" pitchFamily="18" charset="0"/>
                <a:cs typeface="Times New Roman" panose="02020603050405020304" pitchFamily="18" charset="0"/>
              </a:rPr>
              <a:t> 78).</a:t>
            </a:r>
          </a:p>
          <a:p>
            <a:pPr marL="285750" indent="-285750">
              <a:lnSpc>
                <a:spcPct val="200000"/>
              </a:lnSpc>
              <a:buFontTx/>
              <a:buChar char="-"/>
            </a:pP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77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2">
            <a:extLst>
              <a:ext uri="{FF2B5EF4-FFF2-40B4-BE49-F238E27FC236}">
                <a16:creationId xmlns="" xmlns:a16="http://schemas.microsoft.com/office/drawing/2014/main" id="{0C9928D3-15CE-463A-8DD4-D2BDB8DB2C15}"/>
              </a:ext>
            </a:extLst>
          </p:cNvPr>
          <p:cNvSpPr txBox="1"/>
          <p:nvPr/>
        </p:nvSpPr>
        <p:spPr>
          <a:xfrm>
            <a:off x="1636914" y="708691"/>
            <a:ext cx="89181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Tạm biệt và hẹn gặp lại các 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trong các tiết </a:t>
            </a:r>
            <a:r>
              <a:rPr kumimoji="0" lang="en-US" altLang="zh-CN" sz="4800" b="1" i="0" u="none" strike="noStrike" kern="1200" cap="none" spc="0" normalizeH="0" baseline="0" noProof="0" dirty="0" err="1">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học</a:t>
            </a:r>
            <a:r>
              <a:rPr kumimoji="0" lang="en-US" altLang="zh-CN" sz="4800" b="1"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4800" b="1"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sau</a:t>
            </a:r>
            <a:r>
              <a:rPr kumimoji="0" lang="en-US" altLang="zh-CN" sz="4800" b="1" i="0" u="none" strike="noStrike" kern="1200" cap="none" spc="0" normalizeH="0" baseline="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4800" b="1"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nhé</a:t>
            </a:r>
            <a:r>
              <a:rPr kumimoji="0" lang="en-US" altLang="zh-CN" sz="4800" b="1" i="0" u="none" strike="noStrike" kern="1200" cap="none" spc="0" normalizeH="0" baseline="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a:t>
            </a:r>
            <a:endParaRPr kumimoji="0" lang="zh-CN" altLang="en-US" sz="4800" b="1"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pic>
        <p:nvPicPr>
          <p:cNvPr id="3" name="Picture 2" descr="A group of children's books&#10;&#10;Description automatically generated with low confidence">
            <a:extLst>
              <a:ext uri="{FF2B5EF4-FFF2-40B4-BE49-F238E27FC236}">
                <a16:creationId xmlns="" xmlns:a16="http://schemas.microsoft.com/office/drawing/2014/main" id="{7233FD4A-93D2-413D-8EB0-BF2F0FDFC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302" y="3017199"/>
            <a:ext cx="6590937" cy="3797394"/>
          </a:xfrm>
          <a:prstGeom prst="rect">
            <a:avLst/>
          </a:prstGeom>
        </p:spPr>
      </p:pic>
    </p:spTree>
    <p:extLst>
      <p:ext uri="{BB962C8B-B14F-4D97-AF65-F5344CB8AC3E}">
        <p14:creationId xmlns:p14="http://schemas.microsoft.com/office/powerpoint/2010/main" val="3406617258"/>
      </p:ext>
    </p:extLst>
  </p:cSld>
  <p:clrMapOvr>
    <a:masterClrMapping/>
  </p:clrMapOvr>
  <mc:AlternateContent xmlns:mc="http://schemas.openxmlformats.org/markup-compatibility/2006" xmlns:p14="http://schemas.microsoft.com/office/powerpoint/2010/main">
    <mc:Choice Requires="p14">
      <p:transition p14:dur="0" advTm="7600"/>
    </mc:Choice>
    <mc:Fallback xmlns="">
      <p:transition advTm="76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 Hình nền Powerpoint 3D, background PP đơn giản, đẹp, cute - Trường  Thịn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0"/>
            <a:ext cx="12188952" cy="6854424"/>
          </a:xfrm>
          <a:prstGeom prst="rect">
            <a:avLst/>
          </a:prstGeom>
          <a:noFill/>
          <a:extLst>
            <a:ext uri="{909E8E84-426E-40DD-AFC4-6F175D3DCCD1}">
              <a14:hiddenFill xmlns:a14="http://schemas.microsoft.com/office/drawing/2010/main">
                <a:solidFill>
                  <a:srgbClr val="FFFFFF"/>
                </a:solidFill>
              </a14:hiddenFill>
            </a:ext>
          </a:extLst>
        </p:spPr>
      </p:pic>
      <p:sp>
        <p:nvSpPr>
          <p:cNvPr id="45061" name="Text Box 5"/>
          <p:cNvSpPr txBox="1">
            <a:spLocks noChangeArrowheads="1"/>
          </p:cNvSpPr>
          <p:nvPr/>
        </p:nvSpPr>
        <p:spPr bwMode="auto">
          <a:xfrm>
            <a:off x="2627699" y="1642659"/>
            <a:ext cx="5791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5400" dirty="0" err="1" smtClean="0">
                <a:latin typeface="Times New Roman" panose="02020603050405020304" pitchFamily="18" charset="0"/>
                <a:cs typeface="Times New Roman" panose="02020603050405020304" pitchFamily="18" charset="0"/>
              </a:rPr>
              <a:t>Toán</a:t>
            </a:r>
            <a:endParaRPr lang="en-US" sz="5400" dirty="0">
              <a:latin typeface="Times New Roman" panose="02020603050405020304" pitchFamily="18" charset="0"/>
              <a:cs typeface="Times New Roman" panose="02020603050405020304" pitchFamily="18" charset="0"/>
            </a:endParaRPr>
          </a:p>
        </p:txBody>
      </p:sp>
      <p:sp>
        <p:nvSpPr>
          <p:cNvPr id="45062" name="Text Box 6"/>
          <p:cNvSpPr txBox="1">
            <a:spLocks noChangeArrowheads="1"/>
          </p:cNvSpPr>
          <p:nvPr/>
        </p:nvSpPr>
        <p:spPr bwMode="auto">
          <a:xfrm>
            <a:off x="2331075" y="2904222"/>
            <a:ext cx="7160655" cy="104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1200"/>
              </a:spcBef>
            </a:pPr>
            <a:r>
              <a:rPr lang="en-US" sz="60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 - </a:t>
            </a:r>
            <a:r>
              <a:rPr lang="en-US" sz="60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lô</a:t>
            </a:r>
            <a:r>
              <a:rPr lang="en-US" sz="60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 gam (77)</a:t>
            </a:r>
            <a:endParaRPr lang="en-US" sz="60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7463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ackground book - Background sách đẹp, ấn tượng và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
            <a:ext cx="12188952" cy="6856286"/>
          </a:xfrm>
          <a:prstGeom prst="rect">
            <a:avLst/>
          </a:prstGeom>
          <a:noFill/>
          <a:extLst>
            <a:ext uri="{909E8E84-426E-40DD-AFC4-6F175D3DCCD1}">
              <a14:hiddenFill xmlns:a14="http://schemas.microsoft.com/office/drawing/2010/main">
                <a:solidFill>
                  <a:srgbClr val="FFFFFF"/>
                </a:solidFill>
              </a14:hiddenFill>
            </a:ext>
          </a:extLst>
        </p:spPr>
      </p:pic>
      <p:sp>
        <p:nvSpPr>
          <p:cNvPr id="8" name="39">
            <a:extLst>
              <a:ext uri="{FF2B5EF4-FFF2-40B4-BE49-F238E27FC236}">
                <a16:creationId xmlns:a16="http://schemas.microsoft.com/office/drawing/2014/main" xmlns="" id="{053EA615-0AE2-47A6-A802-6B92DD9EB92E}"/>
              </a:ext>
            </a:extLst>
          </p:cNvPr>
          <p:cNvSpPr txBox="1"/>
          <p:nvPr/>
        </p:nvSpPr>
        <p:spPr>
          <a:xfrm flipH="1">
            <a:off x="1374029" y="210141"/>
            <a:ext cx="6516696" cy="807903"/>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Yêu</a:t>
            </a:r>
            <a:r>
              <a:rPr lang="en-US" altLang="zh-CN" sz="48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8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cầu</a:t>
            </a:r>
            <a:r>
              <a:rPr lang="en-US" altLang="zh-CN" sz="48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8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cần</a:t>
            </a:r>
            <a:r>
              <a:rPr lang="en-US" altLang="zh-CN" sz="48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8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đạt</a:t>
            </a:r>
            <a:endParaRPr kumimoji="0" lang="zh-CN" alt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sp>
        <p:nvSpPr>
          <p:cNvPr id="5" name="TextBox 4"/>
          <p:cNvSpPr txBox="1"/>
          <p:nvPr/>
        </p:nvSpPr>
        <p:spPr>
          <a:xfrm>
            <a:off x="603197" y="1351180"/>
            <a:ext cx="10982557" cy="317009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Biết đọc số đo trên các cân theo đơn vị ki-lô-g</a:t>
            </a:r>
            <a:r>
              <a:rPr lang="en-US" sz="4000" dirty="0" smtClean="0">
                <a:latin typeface="Times New Roman" panose="02020603050405020304" pitchFamily="18" charset="0"/>
                <a:cs typeface="Times New Roman" panose="02020603050405020304" pitchFamily="18" charset="0"/>
              </a:rPr>
              <a:t>a</a:t>
            </a:r>
            <a:r>
              <a:rPr lang="vi-VN" sz="4000" dirty="0" smtClean="0">
                <a:latin typeface="Times New Roman" panose="02020603050405020304" pitchFamily="18" charset="0"/>
                <a:cs typeface="Times New Roman" panose="02020603050405020304" pitchFamily="18" charset="0"/>
              </a:rPr>
              <a:t>m.</a:t>
            </a:r>
            <a:endParaRPr lang="en-US" sz="4000" dirty="0" smtClean="0">
              <a:latin typeface="Times New Roman" panose="02020603050405020304" pitchFamily="18" charset="0"/>
              <a:cs typeface="Times New Roman" panose="02020603050405020304" pitchFamily="18" charset="0"/>
            </a:endParaRPr>
          </a:p>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toán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ki</a:t>
            </a:r>
            <a:r>
              <a:rPr lang="en-US"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lô</a:t>
            </a:r>
            <a:r>
              <a:rPr lang="en-US" sz="4000" dirty="0" smtClean="0">
                <a:latin typeface="Times New Roman" panose="02020603050405020304" pitchFamily="18" charset="0"/>
                <a:cs typeface="Times New Roman" panose="02020603050405020304" pitchFamily="18" charset="0"/>
              </a:rPr>
              <a:t>-gam.</a:t>
            </a:r>
          </a:p>
          <a:p>
            <a:r>
              <a:rPr lang="vi-VN" sz="4000" dirty="0" smtClean="0">
                <a:latin typeface="Times New Roman" panose="02020603050405020304" pitchFamily="18" charset="0"/>
                <a:cs typeface="Times New Roman" panose="02020603050405020304" pitchFamily="18" charset="0"/>
              </a:rPr>
              <a:t>- Phát triển các năng lực toán học.</a:t>
            </a:r>
            <a:endParaRPr lang="en-US" sz="4000" dirty="0" smtClean="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030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800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1">
            <a:extLst>
              <a:ext uri="{FF2B5EF4-FFF2-40B4-BE49-F238E27FC236}">
                <a16:creationId xmlns:a16="http://schemas.microsoft.com/office/drawing/2014/main" xmlns="" id="{12C3A1E5-4CD9-4374-9F5D-2848BA39B830}"/>
              </a:ext>
            </a:extLst>
          </p:cNvPr>
          <p:cNvGrpSpPr/>
          <p:nvPr/>
        </p:nvGrpSpPr>
        <p:grpSpPr>
          <a:xfrm>
            <a:off x="-247997" y="608178"/>
            <a:ext cx="12439997" cy="5925972"/>
            <a:chOff x="341926" y="208486"/>
            <a:chExt cx="11441759" cy="5883467"/>
          </a:xfrm>
        </p:grpSpPr>
        <p:pic>
          <p:nvPicPr>
            <p:cNvPr id="14" name="134">
              <a:extLst>
                <a:ext uri="{FF2B5EF4-FFF2-40B4-BE49-F238E27FC236}">
                  <a16:creationId xmlns:a16="http://schemas.microsoft.com/office/drawing/2014/main" xmlns=""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xmlns=""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xmlns=""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xmlns=""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xmlns=""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xmlns=""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xmlns=""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1" name="140">
            <a:extLst>
              <a:ext uri="{FF2B5EF4-FFF2-40B4-BE49-F238E27FC236}">
                <a16:creationId xmlns:a16="http://schemas.microsoft.com/office/drawing/2014/main" xmlns="" id="{69EDCC80-346C-4884-9166-D0F22B545DEC}"/>
              </a:ext>
            </a:extLst>
          </p:cNvPr>
          <p:cNvPicPr>
            <a:picLocks noChangeAspect="1"/>
          </p:cNvPicPr>
          <p:nvPr/>
        </p:nvPicPr>
        <p:blipFill>
          <a:blip r:embed="rId10"/>
          <a:stretch>
            <a:fillRect/>
          </a:stretch>
        </p:blipFill>
        <p:spPr>
          <a:xfrm>
            <a:off x="1453333" y="4267986"/>
            <a:ext cx="3145809" cy="2505673"/>
          </a:xfrm>
          <a:prstGeom prst="rect">
            <a:avLst/>
          </a:prstGeom>
        </p:spPr>
      </p:pic>
      <p:pic>
        <p:nvPicPr>
          <p:cNvPr id="22" name="141">
            <a:extLst>
              <a:ext uri="{FF2B5EF4-FFF2-40B4-BE49-F238E27FC236}">
                <a16:creationId xmlns:a16="http://schemas.microsoft.com/office/drawing/2014/main" xmlns="" id="{FDD3BB1E-71DB-418D-9CCD-4B202B382988}"/>
              </a:ext>
            </a:extLst>
          </p:cNvPr>
          <p:cNvPicPr>
            <a:picLocks noChangeAspect="1"/>
          </p:cNvPicPr>
          <p:nvPr/>
        </p:nvPicPr>
        <p:blipFill>
          <a:blip r:embed="rId11"/>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xmlns="" id="{10E6BA1D-2F0A-4B82-8B28-D856EBCFE467}"/>
              </a:ext>
            </a:extLst>
          </p:cNvPr>
          <p:cNvPicPr>
            <a:picLocks noChangeAspect="1"/>
          </p:cNvPicPr>
          <p:nvPr/>
        </p:nvPicPr>
        <p:blipFill>
          <a:blip r:embed="rId12"/>
          <a:stretch>
            <a:fillRect/>
          </a:stretch>
        </p:blipFill>
        <p:spPr>
          <a:xfrm>
            <a:off x="2715899" y="1826649"/>
            <a:ext cx="457240" cy="481626"/>
          </a:xfrm>
          <a:prstGeom prst="rect">
            <a:avLst/>
          </a:prstGeom>
        </p:spPr>
      </p:pic>
      <p:pic>
        <p:nvPicPr>
          <p:cNvPr id="24" name="148">
            <a:extLst>
              <a:ext uri="{FF2B5EF4-FFF2-40B4-BE49-F238E27FC236}">
                <a16:creationId xmlns:a16="http://schemas.microsoft.com/office/drawing/2014/main" xmlns="" id="{693EB7BD-6DD5-48F7-9313-A02A504C8BAB}"/>
              </a:ext>
            </a:extLst>
          </p:cNvPr>
          <p:cNvPicPr>
            <a:picLocks noChangeAspect="1"/>
          </p:cNvPicPr>
          <p:nvPr/>
        </p:nvPicPr>
        <p:blipFill>
          <a:blip r:embed="rId13"/>
          <a:stretch>
            <a:fillRect/>
          </a:stretch>
        </p:blipFill>
        <p:spPr>
          <a:xfrm>
            <a:off x="2435146" y="2363646"/>
            <a:ext cx="1030313" cy="1024217"/>
          </a:xfrm>
          <a:prstGeom prst="rect">
            <a:avLst/>
          </a:prstGeom>
        </p:spPr>
      </p:pic>
      <p:pic>
        <p:nvPicPr>
          <p:cNvPr id="25" name="143">
            <a:extLst>
              <a:ext uri="{FF2B5EF4-FFF2-40B4-BE49-F238E27FC236}">
                <a16:creationId xmlns:a16="http://schemas.microsoft.com/office/drawing/2014/main" xmlns="" id="{30300982-5E8F-4BCF-AF90-200D63E72223}"/>
              </a:ext>
            </a:extLst>
          </p:cNvPr>
          <p:cNvPicPr>
            <a:picLocks noChangeAspect="1"/>
          </p:cNvPicPr>
          <p:nvPr/>
        </p:nvPicPr>
        <p:blipFill>
          <a:blip r:embed="rId14"/>
          <a:stretch>
            <a:fillRect/>
          </a:stretch>
        </p:blipFill>
        <p:spPr>
          <a:xfrm>
            <a:off x="4160684" y="554436"/>
            <a:ext cx="896190" cy="1012024"/>
          </a:xfrm>
          <a:prstGeom prst="rect">
            <a:avLst/>
          </a:prstGeom>
        </p:spPr>
      </p:pic>
      <p:pic>
        <p:nvPicPr>
          <p:cNvPr id="26" name="146">
            <a:extLst>
              <a:ext uri="{FF2B5EF4-FFF2-40B4-BE49-F238E27FC236}">
                <a16:creationId xmlns:a16="http://schemas.microsoft.com/office/drawing/2014/main" xmlns="" id="{9270ECDF-DFA2-4EDB-827B-B84F84788AFF}"/>
              </a:ext>
            </a:extLst>
          </p:cNvPr>
          <p:cNvPicPr>
            <a:picLocks noChangeAspect="1"/>
          </p:cNvPicPr>
          <p:nvPr/>
        </p:nvPicPr>
        <p:blipFill>
          <a:blip r:embed="rId15"/>
          <a:stretch>
            <a:fillRect/>
          </a:stretch>
        </p:blipFill>
        <p:spPr>
          <a:xfrm>
            <a:off x="5188076" y="505654"/>
            <a:ext cx="969348" cy="1091279"/>
          </a:xfrm>
          <a:prstGeom prst="rect">
            <a:avLst/>
          </a:prstGeom>
        </p:spPr>
      </p:pic>
      <p:pic>
        <p:nvPicPr>
          <p:cNvPr id="27" name="145">
            <a:extLst>
              <a:ext uri="{FF2B5EF4-FFF2-40B4-BE49-F238E27FC236}">
                <a16:creationId xmlns:a16="http://schemas.microsoft.com/office/drawing/2014/main" xmlns="" id="{FF23D3F9-D0B1-4C1A-A8E7-83DCBFA6F045}"/>
              </a:ext>
            </a:extLst>
          </p:cNvPr>
          <p:cNvPicPr>
            <a:picLocks noChangeAspect="1"/>
          </p:cNvPicPr>
          <p:nvPr/>
        </p:nvPicPr>
        <p:blipFill>
          <a:blip r:embed="rId16"/>
          <a:stretch>
            <a:fillRect/>
          </a:stretch>
        </p:blipFill>
        <p:spPr>
          <a:xfrm>
            <a:off x="6328553" y="632953"/>
            <a:ext cx="768163" cy="883997"/>
          </a:xfrm>
          <a:prstGeom prst="rect">
            <a:avLst/>
          </a:prstGeom>
        </p:spPr>
      </p:pic>
      <p:pic>
        <p:nvPicPr>
          <p:cNvPr id="28" name="144">
            <a:extLst>
              <a:ext uri="{FF2B5EF4-FFF2-40B4-BE49-F238E27FC236}">
                <a16:creationId xmlns:a16="http://schemas.microsoft.com/office/drawing/2014/main" xmlns="" id="{5CBE300A-EA79-4AD7-8708-256F5C4B293E}"/>
              </a:ext>
            </a:extLst>
          </p:cNvPr>
          <p:cNvPicPr>
            <a:picLocks noChangeAspect="1"/>
          </p:cNvPicPr>
          <p:nvPr/>
        </p:nvPicPr>
        <p:blipFill>
          <a:blip r:embed="rId17"/>
          <a:stretch>
            <a:fillRect/>
          </a:stretch>
        </p:blipFill>
        <p:spPr>
          <a:xfrm>
            <a:off x="7390792" y="608178"/>
            <a:ext cx="768163" cy="890093"/>
          </a:xfrm>
          <a:prstGeom prst="rect">
            <a:avLst/>
          </a:prstGeom>
        </p:spPr>
      </p:pic>
      <p:pic>
        <p:nvPicPr>
          <p:cNvPr id="29" name="149">
            <a:extLst>
              <a:ext uri="{FF2B5EF4-FFF2-40B4-BE49-F238E27FC236}">
                <a16:creationId xmlns:a16="http://schemas.microsoft.com/office/drawing/2014/main" xmlns="" id="{D29A04D4-7147-4E12-81F2-D90C4D380B3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0" name="3">
            <a:extLst>
              <a:ext uri="{FF2B5EF4-FFF2-40B4-BE49-F238E27FC236}">
                <a16:creationId xmlns:a16="http://schemas.microsoft.com/office/drawing/2014/main" xmlns="" id="{31A6850E-8354-454B-A391-21269457414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5919850" y="-1153456"/>
            <a:ext cx="352299" cy="5802530"/>
          </a:xfrm>
          <a:prstGeom prst="rect">
            <a:avLst/>
          </a:prstGeom>
        </p:spPr>
      </p:pic>
      <p:pic>
        <p:nvPicPr>
          <p:cNvPr id="34" name="1">
            <a:extLst>
              <a:ext uri="{FF2B5EF4-FFF2-40B4-BE49-F238E27FC236}">
                <a16:creationId xmlns:a16="http://schemas.microsoft.com/office/drawing/2014/main" xmlns="" id="{CB329D35-9D3D-4FCC-B9F1-BF064D3C5FD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pic>
        <p:nvPicPr>
          <p:cNvPr id="5" name="4">
            <a:extLst>
              <a:ext uri="{FF2B5EF4-FFF2-40B4-BE49-F238E27FC236}">
                <a16:creationId xmlns:a16="http://schemas.microsoft.com/office/drawing/2014/main" xmlns="" id="{1E276810-0DD4-4CB8-A5E9-27602BA1DB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flipV="1">
            <a:off x="5989586" y="1527441"/>
            <a:ext cx="352299" cy="5802531"/>
          </a:xfrm>
          <a:prstGeom prst="rect">
            <a:avLst/>
          </a:prstGeom>
        </p:spPr>
      </p:pic>
      <p:sp>
        <p:nvSpPr>
          <p:cNvPr id="8" name="39">
            <a:extLst>
              <a:ext uri="{FF2B5EF4-FFF2-40B4-BE49-F238E27FC236}">
                <a16:creationId xmlns:a16="http://schemas.microsoft.com/office/drawing/2014/main" xmlns="" id="{053EA615-0AE2-47A6-A802-6B92DD9EB92E}"/>
              </a:ext>
            </a:extLst>
          </p:cNvPr>
          <p:cNvSpPr txBox="1"/>
          <p:nvPr/>
        </p:nvSpPr>
        <p:spPr>
          <a:xfrm flipH="1">
            <a:off x="2753636" y="2404467"/>
            <a:ext cx="6517204" cy="1423457"/>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solidFill>
                  <a:srgbClr val="FF0000"/>
                </a:solidFill>
                <a:latin typeface="Times New Roman" panose="02020603050405020304" pitchFamily="18" charset="0"/>
                <a:ea typeface="微软雅黑"/>
                <a:cs typeface="Times New Roman" panose="02020603050405020304" pitchFamily="18" charset="0"/>
                <a:sym typeface="微软雅黑"/>
              </a:rPr>
              <a:t>Thực hành</a:t>
            </a:r>
            <a:endParaRPr kumimoji="0" lang="zh-CN" alt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pic>
        <p:nvPicPr>
          <p:cNvPr id="13" name="1">
            <a:extLst>
              <a:ext uri="{FF2B5EF4-FFF2-40B4-BE49-F238E27FC236}">
                <a16:creationId xmlns:a16="http://schemas.microsoft.com/office/drawing/2014/main" xmlns="" id="{6E9BFC22-00B8-4DEA-9521-049992E540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52296"/>
            <a:ext cx="4355558" cy="2651501"/>
          </a:xfrm>
          <a:prstGeom prst="rect">
            <a:avLst/>
          </a:prstGeom>
        </p:spPr>
      </p:pic>
    </p:spTree>
    <p:extLst>
      <p:ext uri="{BB962C8B-B14F-4D97-AF65-F5344CB8AC3E}">
        <p14:creationId xmlns:p14="http://schemas.microsoft.com/office/powerpoint/2010/main" val="2717299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123" y="0"/>
            <a:ext cx="9725152" cy="4561020"/>
          </a:xfrm>
          <a:prstGeom prst="rect">
            <a:avLst/>
          </a:prstGeom>
        </p:spPr>
      </p:pic>
      <p:sp>
        <p:nvSpPr>
          <p:cNvPr id="3" name="TextBox 2"/>
          <p:cNvSpPr txBox="1"/>
          <p:nvPr/>
        </p:nvSpPr>
        <p:spPr>
          <a:xfrm>
            <a:off x="476250" y="5038725"/>
            <a:ext cx="11334750" cy="954107"/>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Con </a:t>
            </a:r>
            <a:r>
              <a:rPr lang="en-US" sz="2800" b="1" i="1" dirty="0" err="1" smtClean="0">
                <a:latin typeface="Times New Roman" panose="02020603050405020304" pitchFamily="18" charset="0"/>
                <a:cs typeface="Times New Roman" panose="02020603050405020304" pitchFamily="18" charset="0"/>
              </a:rPr>
              <a:t>hãy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thử</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ước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lượng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nặng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đồ</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cặp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sách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đồ</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chơi</a:t>
            </a:r>
            <a:r>
              <a:rPr lang="en-US" sz="2800" b="1" i="1" dirty="0" smtClean="0">
                <a:latin typeface="Times New Roman" panose="02020603050405020304" pitchFamily="18" charset="0"/>
                <a:cs typeface="Times New Roman" panose="02020603050405020304" pitchFamily="18" charset="0"/>
              </a:rPr>
              <a:t>, … )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kiểm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bằng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cân</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33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b="81968"/>
          <a:stretch/>
        </p:blipFill>
        <p:spPr>
          <a:xfrm>
            <a:off x="639924" y="1176870"/>
            <a:ext cx="10449058" cy="1080005"/>
          </a:xfrm>
          <a:prstGeom prst="rect">
            <a:avLst/>
          </a:prstGeom>
        </p:spPr>
      </p:pic>
      <p:sp>
        <p:nvSpPr>
          <p:cNvPr id="3" name="TextBox 2"/>
          <p:cNvSpPr txBox="1"/>
          <p:nvPr/>
        </p:nvSpPr>
        <p:spPr>
          <a:xfrm>
            <a:off x="1171978" y="379250"/>
            <a:ext cx="8860665" cy="646331"/>
          </a:xfrm>
          <a:prstGeom prst="rect">
            <a:avLst/>
          </a:prstGeom>
          <a:noFill/>
        </p:spPr>
        <p:txBody>
          <a:bodyPr wrap="square" rtlCol="0">
            <a:spAutoFit/>
          </a:bodyPr>
          <a:lstStyle/>
          <a:p>
            <a:r>
              <a:rPr lang="en-US" sz="3600" dirty="0" smtClean="0">
                <a:solidFill>
                  <a:srgbClr val="FF0000"/>
                </a:solidFill>
                <a:latin typeface="Arial" panose="020B0604020202020204" pitchFamily="34" charset="0"/>
                <a:cs typeface="Arial" panose="020B0604020202020204" pitchFamily="34" charset="0"/>
              </a:rPr>
              <a:t>Con </a:t>
            </a:r>
            <a:r>
              <a:rPr lang="en-US" sz="3600" dirty="0" err="1" smtClean="0">
                <a:solidFill>
                  <a:srgbClr val="FF0000"/>
                </a:solidFill>
                <a:latin typeface="Arial" panose="020B0604020202020204" pitchFamily="34" charset="0"/>
                <a:cs typeface="Arial" panose="020B0604020202020204" pitchFamily="34" charset="0"/>
              </a:rPr>
              <a:t>đã</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thấy</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những</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loại</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cân</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nào</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sau</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đây</a:t>
            </a:r>
            <a:r>
              <a:rPr lang="en-US" sz="3600" dirty="0" smtClean="0">
                <a:solidFill>
                  <a:srgbClr val="FF0000"/>
                </a:solidFill>
                <a:latin typeface="Arial" panose="020B0604020202020204" pitchFamily="34" charset="0"/>
                <a:cs typeface="Arial" panose="020B0604020202020204" pitchFamily="34" charset="0"/>
              </a:rPr>
              <a:t>.</a:t>
            </a:r>
            <a:endParaRPr lang="en-US" sz="3600" dirty="0">
              <a:solidFill>
                <a:srgbClr val="FF0000"/>
              </a:solidFill>
              <a:latin typeface="Arial" panose="020B0604020202020204" pitchFamily="34" charset="0"/>
              <a:cs typeface="Arial" panose="020B0604020202020204" pitchFamily="34" charset="0"/>
            </a:endParaRPr>
          </a:p>
        </p:txBody>
      </p:sp>
      <p:pic>
        <p:nvPicPr>
          <p:cNvPr id="1026" name="Picture 2" descr="https://www.hanvietmedia.com/wp-content/uploads/2020/08/AQEl9-LnJZNLPumkSkwj8-yFbH7VVYW93b9piJAqPR-s44jMQMf6lcuHqq0wOer5B6iwkghvDLcSDZVAiQ_Ed_xVJikZxq9DtZ17GlqfVoWYd7UEJSFj1w7V_FeKz6FqEtj97LB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44" y="2815735"/>
            <a:ext cx="10899418" cy="326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6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b="81968"/>
          <a:stretch/>
        </p:blipFill>
        <p:spPr>
          <a:xfrm>
            <a:off x="866642" y="1350773"/>
            <a:ext cx="10449058" cy="1080005"/>
          </a:xfrm>
          <a:prstGeom prst="rect">
            <a:avLst/>
          </a:prstGeom>
        </p:spPr>
      </p:pic>
      <p:pic>
        <p:nvPicPr>
          <p:cNvPr id="2050" name="Picture 2" descr="Hãy kể tên những đơn vị đo khối lượng mà em biết? hãy nêu thêm một số loại  cân mà em biết và nêu ưu thế của từng loại cân đó. -"/>
          <p:cNvPicPr>
            <a:picLocks noChangeAspect="1" noChangeArrowheads="1"/>
          </p:cNvPicPr>
          <p:nvPr/>
        </p:nvPicPr>
        <p:blipFill rotWithShape="1">
          <a:blip r:embed="rId3">
            <a:extLst>
              <a:ext uri="{28A0092B-C50C-407E-A947-70E740481C1C}">
                <a14:useLocalDpi xmlns:a14="http://schemas.microsoft.com/office/drawing/2010/main" val="0"/>
              </a:ext>
            </a:extLst>
          </a:blip>
          <a:srcRect b="46983"/>
          <a:stretch/>
        </p:blipFill>
        <p:spPr bwMode="auto">
          <a:xfrm>
            <a:off x="556267" y="2377293"/>
            <a:ext cx="7005492" cy="3783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y kể tên những đơn vị đo khối lượng mà em biết? hãy nêu thêm một số loại  cân mà em biết và nêu ưu thế của từng loại cân đó. -"/>
          <p:cNvPicPr>
            <a:picLocks noChangeAspect="1" noChangeArrowheads="1"/>
          </p:cNvPicPr>
          <p:nvPr/>
        </p:nvPicPr>
        <p:blipFill rotWithShape="1">
          <a:blip r:embed="rId3">
            <a:extLst>
              <a:ext uri="{28A0092B-C50C-407E-A947-70E740481C1C}">
                <a14:useLocalDpi xmlns:a14="http://schemas.microsoft.com/office/drawing/2010/main" val="0"/>
              </a:ext>
            </a:extLst>
          </a:blip>
          <a:srcRect t="53051" r="41886"/>
          <a:stretch/>
        </p:blipFill>
        <p:spPr bwMode="auto">
          <a:xfrm>
            <a:off x="7755585" y="2557867"/>
            <a:ext cx="4377820" cy="36024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83830" y="514348"/>
            <a:ext cx="8860665" cy="646331"/>
          </a:xfrm>
          <a:prstGeom prst="rect">
            <a:avLst/>
          </a:prstGeom>
          <a:noFill/>
        </p:spPr>
        <p:txBody>
          <a:bodyPr wrap="square" rtlCol="0">
            <a:spAutoFit/>
          </a:bodyPr>
          <a:lstStyle/>
          <a:p>
            <a:r>
              <a:rPr lang="en-US" sz="3600" dirty="0" smtClean="0">
                <a:solidFill>
                  <a:srgbClr val="FF0000"/>
                </a:solidFill>
                <a:latin typeface="Arial" panose="020B0604020202020204" pitchFamily="34" charset="0"/>
                <a:cs typeface="Arial" panose="020B0604020202020204" pitchFamily="34" charset="0"/>
              </a:rPr>
              <a:t>Con </a:t>
            </a:r>
            <a:r>
              <a:rPr lang="en-US" sz="3600" dirty="0" err="1" smtClean="0">
                <a:solidFill>
                  <a:srgbClr val="FF0000"/>
                </a:solidFill>
                <a:latin typeface="Arial" panose="020B0604020202020204" pitchFamily="34" charset="0"/>
                <a:cs typeface="Arial" panose="020B0604020202020204" pitchFamily="34" charset="0"/>
              </a:rPr>
              <a:t>đã</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thấy</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những</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loại</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cân</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nào</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sau</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đây</a:t>
            </a:r>
            <a:r>
              <a:rPr lang="en-US" sz="3600" dirty="0" smtClean="0">
                <a:solidFill>
                  <a:srgbClr val="FF0000"/>
                </a:solidFill>
                <a:latin typeface="Arial" panose="020B0604020202020204" pitchFamily="34" charset="0"/>
                <a:cs typeface="Arial" panose="020B0604020202020204" pitchFamily="34" charset="0"/>
              </a:rPr>
              <a:t>.</a:t>
            </a:r>
            <a:endParaRPr 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37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b="81968"/>
          <a:stretch/>
        </p:blipFill>
        <p:spPr>
          <a:xfrm>
            <a:off x="866642" y="938656"/>
            <a:ext cx="10449058" cy="1080005"/>
          </a:xfrm>
          <a:prstGeom prst="rect">
            <a:avLst/>
          </a:prstGeom>
        </p:spPr>
      </p:pic>
      <p:pic>
        <p:nvPicPr>
          <p:cNvPr id="3074" name="Picture 2" descr="Kể tên các dụng cụ đo khối lượng mà em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431" y="2239231"/>
            <a:ext cx="9348531" cy="4429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1978" y="379250"/>
            <a:ext cx="8860665" cy="646331"/>
          </a:xfrm>
          <a:prstGeom prst="rect">
            <a:avLst/>
          </a:prstGeom>
          <a:noFill/>
        </p:spPr>
        <p:txBody>
          <a:bodyPr wrap="square" rtlCol="0">
            <a:spAutoFit/>
          </a:bodyPr>
          <a:lstStyle/>
          <a:p>
            <a:r>
              <a:rPr lang="en-US" sz="3600" dirty="0" smtClean="0">
                <a:solidFill>
                  <a:srgbClr val="FF0000"/>
                </a:solidFill>
                <a:latin typeface="Arial" panose="020B0604020202020204" pitchFamily="34" charset="0"/>
                <a:cs typeface="Arial" panose="020B0604020202020204" pitchFamily="34" charset="0"/>
              </a:rPr>
              <a:t>Con </a:t>
            </a:r>
            <a:r>
              <a:rPr lang="en-US" sz="3600" dirty="0" err="1" smtClean="0">
                <a:solidFill>
                  <a:srgbClr val="FF0000"/>
                </a:solidFill>
                <a:latin typeface="Arial" panose="020B0604020202020204" pitchFamily="34" charset="0"/>
                <a:cs typeface="Arial" panose="020B0604020202020204" pitchFamily="34" charset="0"/>
              </a:rPr>
              <a:t>đã</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thấy</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những</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loại</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cân</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nào</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sau</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đây</a:t>
            </a:r>
            <a:r>
              <a:rPr lang="en-US" sz="3600" dirty="0" smtClean="0">
                <a:solidFill>
                  <a:srgbClr val="FF0000"/>
                </a:solidFill>
                <a:latin typeface="Arial" panose="020B0604020202020204" pitchFamily="34" charset="0"/>
                <a:cs typeface="Arial" panose="020B0604020202020204" pitchFamily="34" charset="0"/>
              </a:rPr>
              <a:t>.</a:t>
            </a:r>
            <a:endParaRPr 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17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ân điện tử">
            <a:hlinkClick r:id="" action="ppaction://media"/>
          </p:cNvPr>
          <p:cNvPicPr>
            <a:picLocks noChangeAspect="1"/>
          </p:cNvPicPr>
          <p:nvPr>
            <a:videoFile r:link="rId1"/>
            <p:extLst>
              <p:ext uri="{DAA4B4D4-6D71-4841-9C94-3DE7FCFB9230}">
                <p14:media xmlns:p14="http://schemas.microsoft.com/office/powerpoint/2010/main" r:embed="rId2">
                  <p14:trim st="6897"/>
                </p14:media>
              </p:ext>
            </p:extLst>
          </p:nvPr>
        </p:nvPicPr>
        <p:blipFill>
          <a:blip r:embed="rId4"/>
          <a:stretch>
            <a:fillRect/>
          </a:stretch>
        </p:blipFill>
        <p:spPr>
          <a:xfrm>
            <a:off x="0" y="0"/>
            <a:ext cx="12192000" cy="6858000"/>
          </a:xfrm>
          <a:prstGeom prst="rect">
            <a:avLst/>
          </a:prstGeom>
        </p:spPr>
      </p:pic>
      <p:sp>
        <p:nvSpPr>
          <p:cNvPr id="3" name="TextBox 2"/>
          <p:cNvSpPr txBox="1"/>
          <p:nvPr/>
        </p:nvSpPr>
        <p:spPr>
          <a:xfrm>
            <a:off x="3094892" y="-127187"/>
            <a:ext cx="5908431" cy="646331"/>
          </a:xfrm>
          <a:prstGeom prst="rect">
            <a:avLst/>
          </a:prstGeom>
          <a:solidFill>
            <a:schemeClr val="accent4">
              <a:lumMod val="20000"/>
              <a:lumOff val="80000"/>
            </a:schemeClr>
          </a:solidFill>
        </p:spPr>
        <p:txBody>
          <a:bodyPr wrap="square" rtlCol="0">
            <a:spAutoFit/>
          </a:bodyPr>
          <a:lstStyle/>
          <a:p>
            <a:r>
              <a:rPr lang="en-US" sz="3600" dirty="0" err="1" smtClean="0">
                <a:solidFill>
                  <a:srgbClr val="FF0000"/>
                </a:solidFill>
                <a:latin typeface="Arial" panose="020B0604020202020204" pitchFamily="34" charset="0"/>
                <a:cs typeface="Arial" panose="020B0604020202020204" pitchFamily="34" charset="0"/>
              </a:rPr>
              <a:t>Mời</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các</a:t>
            </a:r>
            <a:r>
              <a:rPr lang="en-US" sz="3600" dirty="0" smtClean="0">
                <a:solidFill>
                  <a:srgbClr val="FF0000"/>
                </a:solidFill>
                <a:latin typeface="Arial" panose="020B0604020202020204" pitchFamily="34" charset="0"/>
                <a:cs typeface="Arial" panose="020B0604020202020204" pitchFamily="34" charset="0"/>
              </a:rPr>
              <a:t> con </a:t>
            </a:r>
            <a:r>
              <a:rPr lang="en-US" sz="3600" dirty="0" err="1" smtClean="0">
                <a:solidFill>
                  <a:srgbClr val="FF0000"/>
                </a:solidFill>
                <a:latin typeface="Arial" panose="020B0604020202020204" pitchFamily="34" charset="0"/>
                <a:cs typeface="Arial" panose="020B0604020202020204" pitchFamily="34" charset="0"/>
              </a:rPr>
              <a:t>cùng</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quan</a:t>
            </a:r>
            <a:r>
              <a:rPr lang="en-US" sz="3600" dirty="0" smtClean="0">
                <a:solidFill>
                  <a:srgbClr val="FF0000"/>
                </a:solidFill>
                <a:latin typeface="Arial" panose="020B0604020202020204" pitchFamily="34" charset="0"/>
                <a:cs typeface="Arial" panose="020B0604020202020204" pitchFamily="34" charset="0"/>
              </a:rPr>
              <a:t> </a:t>
            </a:r>
            <a:r>
              <a:rPr lang="en-US" sz="3600" dirty="0" err="1" smtClean="0">
                <a:solidFill>
                  <a:srgbClr val="FF0000"/>
                </a:solidFill>
                <a:latin typeface="Arial" panose="020B0604020202020204" pitchFamily="34" charset="0"/>
                <a:cs typeface="Arial" panose="020B0604020202020204" pitchFamily="34" charset="0"/>
              </a:rPr>
              <a:t>sát</a:t>
            </a:r>
            <a:endParaRPr lang="en-US" sz="3600"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841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201</Words>
  <Application>Microsoft Office PowerPoint</Application>
  <PresentationFormat>Custom</PresentationFormat>
  <Paragraphs>35</Paragraphs>
  <Slides>14</Slides>
  <Notes>4</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Minhthangpc.VN</cp:lastModifiedBy>
  <cp:revision>15</cp:revision>
  <dcterms:created xsi:type="dcterms:W3CDTF">2021-12-01T08:00:43Z</dcterms:created>
  <dcterms:modified xsi:type="dcterms:W3CDTF">2021-12-05T13:08:41Z</dcterms:modified>
</cp:coreProperties>
</file>