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6"/>
  </p:notesMasterIdLst>
  <p:sldIdLst>
    <p:sldId id="274" r:id="rId4"/>
    <p:sldId id="257" r:id="rId5"/>
    <p:sldId id="287" r:id="rId6"/>
    <p:sldId id="289" r:id="rId7"/>
    <p:sldId id="265" r:id="rId8"/>
    <p:sldId id="258" r:id="rId9"/>
    <p:sldId id="261" r:id="rId10"/>
    <p:sldId id="262" r:id="rId11"/>
    <p:sldId id="288" r:id="rId12"/>
    <p:sldId id="263" r:id="rId13"/>
    <p:sldId id="275" r:id="rId14"/>
    <p:sldId id="276" r:id="rId15"/>
    <p:sldId id="284" r:id="rId16"/>
    <p:sldId id="269" r:id="rId17"/>
    <p:sldId id="268" r:id="rId18"/>
    <p:sldId id="283" r:id="rId19"/>
    <p:sldId id="277" r:id="rId20"/>
    <p:sldId id="278" r:id="rId21"/>
    <p:sldId id="279" r:id="rId22"/>
    <p:sldId id="285" r:id="rId23"/>
    <p:sldId id="28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66FF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179" autoAdjust="0"/>
  </p:normalViewPr>
  <p:slideViewPr>
    <p:cSldViewPr>
      <p:cViewPr varScale="1">
        <p:scale>
          <a:sx n="52" d="100"/>
          <a:sy n="52" d="100"/>
        </p:scale>
        <p:origin x="48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9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E029-5064-45F1-B351-6363D66382A6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EC881-D6ED-4F23-A3A5-F74012801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88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28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Trong các cách</a:t>
            </a:r>
            <a:r>
              <a:rPr lang="vi-VN" baseline="0" dirty="0"/>
              <a:t> giải bài toán 3 này em sẽ lựa chọn nào? Vì sao?</a:t>
            </a:r>
          </a:p>
          <a:p>
            <a:r>
              <a:rPr lang="en-US" baseline="0" dirty="0"/>
              <a:t>- </a:t>
            </a:r>
            <a:r>
              <a:rPr lang="vi-VN" baseline="0" dirty="0"/>
              <a:t>Bài này giúp em hoàn thành được mục tiêu nào của bài?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19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vi-VN" dirty="0"/>
              <a:t>Nêu</a:t>
            </a:r>
            <a:r>
              <a:rPr lang="vi-VN" baseline="0" dirty="0"/>
              <a:t> nhận xét kết quả ở 2 cột. Từ kết quả đó con rút ra kết luận gì?</a:t>
            </a:r>
          </a:p>
          <a:p>
            <a:r>
              <a:rPr lang="en-US" baseline="0" dirty="0"/>
              <a:t>-</a:t>
            </a:r>
            <a:r>
              <a:rPr lang="vi-VN" baseline="0" dirty="0"/>
              <a:t> Muốn nhân một tổng các số thập phân với một số thập phân ta làm thế nào?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92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Để tính nhanh giá trị biểu thức này con đã áp dụng kiến thức nào?</a:t>
            </a:r>
          </a:p>
          <a:p>
            <a:r>
              <a:rPr lang="vi-VN" baseline="0"/>
              <a:t>? Muốn nhân một tổng các số thập phân với một số thập phân ta làm thế nào?</a:t>
            </a:r>
          </a:p>
          <a:p>
            <a:r>
              <a:rPr lang="vi-VN" baseline="0"/>
              <a:t>Bài tập này giúp con hoàn thành được mục tiêu nào của bài?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9864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8B3F24-B618-4465-805C-DAACBFBBDE6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91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1CED1F-2A60-4BCF-A982-B1DE6039188B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83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04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Nêu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quả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thức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hôm</a:t>
            </a:r>
            <a:r>
              <a:rPr lang="en-US" dirty="0"/>
              <a:t> nay </a:t>
            </a:r>
            <a:r>
              <a:rPr lang="en-US" dirty="0" err="1"/>
              <a:t>chúng</a:t>
            </a:r>
            <a:r>
              <a:rPr lang="en-US" dirty="0"/>
              <a:t> ta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Quy</a:t>
            </a:r>
            <a:r>
              <a:rPr lang="en-US" dirty="0"/>
              <a:t> </a:t>
            </a:r>
            <a:r>
              <a:rPr lang="en-US" dirty="0" err="1"/>
              <a:t>tắc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68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nêu cách cộng, trừ hai số thập phân. Khi thực hiện các phép tính +, - cần lưu ý gì?</a:t>
            </a:r>
          </a:p>
          <a:p>
            <a:r>
              <a:rPr lang="vi-VN" baseline="0"/>
              <a:t>Muốn nhân 1 số thập phân với 1 số thập phân ta làm thê nào? Cách đặt tính của phép nhân có gì khác với cách đặt tính của phép +,-?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6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chơi</a:t>
            </a:r>
            <a:r>
              <a:rPr lang="en-US" dirty="0"/>
              <a:t> TC qua BT </a:t>
            </a:r>
            <a:r>
              <a:rPr lang="en-US" dirty="0" err="1"/>
              <a:t>này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23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- Nêu cách nhân nhẩm một số thập phân với 10; 100; 1000;....</a:t>
            </a:r>
          </a:p>
          <a:p>
            <a:pPr marL="171450" indent="-171450">
              <a:buFontTx/>
              <a:buChar char="-"/>
            </a:pPr>
            <a:r>
              <a:rPr lang="vi-VN" baseline="0"/>
              <a:t>Muốn nhân nhẩm 1 số thập phân với 0,1; 0.01; 0,001;.....ta làm thế nào?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vi-VN" baseline="0"/>
              <a:t>Bài tập 1,2  giúp chúng ta hoàn thành được mục tiêu nào của bài?</a:t>
            </a:r>
            <a:endParaRPr lang="en-US"/>
          </a:p>
          <a:p>
            <a:pPr marL="171450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96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2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Chốt:</a:t>
            </a:r>
            <a:r>
              <a:rPr lang="vi-VN" baseline="0" dirty="0"/>
              <a:t> bài toán này thuộc dạng toán nào chúng ta đã học? Ngoài cách làm này chúng ta còn có cách nào khác không?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9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Chốt:</a:t>
            </a:r>
            <a:r>
              <a:rPr lang="vi-VN" baseline="0"/>
              <a:t> với bài toán tỉ lệ dạng 1 ta có mấy cách làm? Đó là cách nào? Khi giải toán tỉ lệ ta cần lưu ý điều gì?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baseline="0"/>
              <a:t>Bài tập này giúp con hoàn thành được mục tiêu nào của bài?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EEC881-D6ED-4F23-A3A5-F74012801E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01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1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95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958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4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45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585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06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26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8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534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20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06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DA7B3-A8CA-4829-BBD7-29CD8EA1C25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2021/9/15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B390E-610E-427D-A0AB-AB7A8985921D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28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4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20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72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89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1452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15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87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579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462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769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419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2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2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6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4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99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0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22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6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A8C0F-19F5-48B7-BF45-8FDD2182290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652CB-22B5-45E6-88CE-F1B239808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8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gif"/><Relationship Id="rId3" Type="http://schemas.openxmlformats.org/officeDocument/2006/relationships/image" Target="../media/image7.jpeg"/><Relationship Id="rId7" Type="http://schemas.openxmlformats.org/officeDocument/2006/relationships/slide" Target="slide20.xml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slide" Target="slide21.xml"/><Relationship Id="rId4" Type="http://schemas.openxmlformats.org/officeDocument/2006/relationships/slide" Target="slide19.xml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8.png"/><Relationship Id="rId11" Type="http://schemas.openxmlformats.org/officeDocument/2006/relationships/image" Target="../media/image19.gif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image" Target="../media/image15.jpg"/><Relationship Id="rId9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6" Type="http://schemas.openxmlformats.org/officeDocument/2006/relationships/audio" Target="NUL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11" Type="http://schemas.openxmlformats.org/officeDocument/2006/relationships/image" Target="../media/image19.gif"/><Relationship Id="rId5" Type="http://schemas.openxmlformats.org/officeDocument/2006/relationships/image" Target="../media/image15.jpg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0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19.gif"/><Relationship Id="rId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image" Target="../media/image3.jpg"/><Relationship Id="rId9" Type="http://schemas.openxmlformats.org/officeDocument/2006/relationships/slide" Target="slide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2667000"/>
            <a:ext cx="7162800" cy="20154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BÀI: LUYỆN TẬP CHUNG</a:t>
            </a:r>
          </a:p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FF000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Trang 61, 62</a:t>
            </a:r>
            <a:endParaRPr lang="en-US" sz="4400" b="1" dirty="0">
              <a:solidFill>
                <a:srgbClr val="FF0000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7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52600" y="833969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b="1" u="sng" dirty="0">
                <a:latin typeface="+mj-lt"/>
              </a:rPr>
              <a:t>Bài 3: </a:t>
            </a:r>
            <a:r>
              <a:rPr lang="vi-VN" altLang="en-US" sz="3200" b="1" dirty="0">
                <a:latin typeface="+mj-lt"/>
              </a:rPr>
              <a:t>Mua 5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vi-VN" altLang="en-US" sz="3200" b="1" dirty="0">
                <a:latin typeface="+mj-lt"/>
              </a:rPr>
              <a:t>kg đường phải trả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vi-VN" altLang="en-US" sz="3200" b="1" dirty="0">
                <a:latin typeface="+mj-lt"/>
              </a:rPr>
              <a:t>đồng. Hỏi mua 3,5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vi-VN" altLang="en-US" sz="3200" b="1" dirty="0">
                <a:latin typeface="+mj-lt"/>
              </a:rPr>
              <a:t>kg đường cùng loại phải trả ít hơn bao nhiêu tiền?</a:t>
            </a:r>
            <a:r>
              <a:rPr lang="en-US" altLang="en-US" sz="3200" b="1" dirty="0">
                <a:latin typeface="+mj-lt"/>
              </a:rPr>
              <a:t> 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CV 405)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5600" y="2735772"/>
            <a:ext cx="1981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b="1" u="sng" dirty="0">
                <a:solidFill>
                  <a:srgbClr val="0000FF"/>
                </a:solidFill>
                <a:latin typeface="+mj-lt"/>
              </a:rPr>
              <a:t>Tóm tắt: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343312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dirty="0">
                <a:latin typeface="+mj-lt"/>
              </a:rPr>
              <a:t>5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kg: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105 0</a:t>
            </a:r>
            <a:r>
              <a:rPr lang="vi-VN" altLang="en-US" sz="3200" dirty="0">
                <a:latin typeface="+mj-lt"/>
              </a:rPr>
              <a:t>00 đồng 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886200" y="4061769"/>
            <a:ext cx="495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vi-VN" altLang="en-US" sz="3200" dirty="0">
                <a:latin typeface="+mj-lt"/>
              </a:rPr>
              <a:t>3,5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kg</a:t>
            </a:r>
            <a:r>
              <a:rPr lang="en-US" altLang="en-US" sz="3200" dirty="0">
                <a:latin typeface="+mj-lt"/>
              </a:rPr>
              <a:t>: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ít hơn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... đồng?</a:t>
            </a:r>
          </a:p>
        </p:txBody>
      </p: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9200" y="39292"/>
            <a:ext cx="89154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                               </a:t>
            </a: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giải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Mua 1 kg đường thì hết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5 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21 000 </a:t>
            </a:r>
            <a:r>
              <a:rPr lang="vi-VN" altLang="en-US" sz="3200" dirty="0">
                <a:latin typeface="+mj-lt"/>
              </a:rPr>
              <a:t>(đồng) 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2133601"/>
            <a:ext cx="8915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thì hết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21 000 </a:t>
            </a:r>
            <a:r>
              <a:rPr lang="vi-VN" altLang="en-US" sz="3200" dirty="0">
                <a:latin typeface="+mj-lt"/>
              </a:rPr>
              <a:t>x 3,5 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73 500 </a:t>
            </a:r>
            <a:r>
              <a:rPr lang="vi-VN" altLang="en-US" sz="3200" dirty="0">
                <a:latin typeface="+mj-lt"/>
              </a:rPr>
              <a:t>(đồng)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60073" y="3430012"/>
            <a:ext cx="72553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cùng loại phải trả ít  hơn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105000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−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73 500 </a:t>
            </a:r>
            <a:r>
              <a:rPr lang="vi-VN" altLang="en-US" sz="3200" dirty="0">
                <a:latin typeface="+mj-lt"/>
              </a:rPr>
              <a:t>=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31 500 </a:t>
            </a:r>
            <a:r>
              <a:rPr lang="vi-VN" altLang="en-US" sz="3200" dirty="0">
                <a:latin typeface="+mj-lt"/>
              </a:rPr>
              <a:t>(đồng)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               Đáp số: 31 500 đồng.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77816" y="1750493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Cách 1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: rút về đơn vị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8288296" y="1073497"/>
            <a:ext cx="533400" cy="290899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12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>
                <a:spLocks noChangeArrowheads="1"/>
              </p:cNvSpPr>
              <p:nvPr/>
            </p:nvSpPr>
            <p:spPr bwMode="auto">
              <a:xfrm>
                <a:off x="1295400" y="-76200"/>
                <a:ext cx="8915400" cy="2541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vi-VN" altLang="en-US" sz="3200" dirty="0">
                    <a:latin typeface="+mj-lt"/>
                  </a:rPr>
                  <a:t>                               </a:t>
                </a:r>
                <a:r>
                  <a:rPr lang="vi-VN" altLang="en-US" sz="3200" b="1" u="sng" dirty="0">
                    <a:solidFill>
                      <a:srgbClr val="FF0000"/>
                    </a:solidFill>
                    <a:latin typeface="+mj-lt"/>
                  </a:rPr>
                  <a:t>Bài giải</a:t>
                </a:r>
                <a:br>
                  <a:rPr lang="vi-VN" altLang="en-US" sz="3200" dirty="0">
                    <a:latin typeface="+mj-lt"/>
                  </a:rPr>
                </a:br>
                <a:r>
                  <a:rPr lang="vi-VN" altLang="en-US" sz="3200" dirty="0">
                    <a:latin typeface="+mj-lt"/>
                  </a:rPr>
                  <a:t>    3,5 kg kém 5 kg đường số lần là:</a:t>
                </a:r>
                <a:br>
                  <a:rPr lang="vi-VN" altLang="en-US" sz="3200" dirty="0">
                    <a:latin typeface="+mj-lt"/>
                  </a:rPr>
                </a:br>
                <a:r>
                  <a:rPr lang="vi-VN" altLang="en-US" sz="3200" dirty="0">
                    <a:latin typeface="+mj-lt"/>
                  </a:rPr>
                  <a:t>              3,5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3,5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altLang="en-US" sz="3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alt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altLang="en-US" sz="3200" dirty="0">
                    <a:latin typeface="+mj-lt"/>
                  </a:rPr>
                  <a:t> (lần)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5400" y="-76200"/>
                <a:ext cx="8915400" cy="2541208"/>
              </a:xfrm>
              <a:prstGeom prst="rect">
                <a:avLst/>
              </a:prstGeom>
              <a:blipFill>
                <a:blip r:embed="rId3"/>
                <a:stretch>
                  <a:fillRect b="-23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1828800" y="2286000"/>
                <a:ext cx="8915400" cy="18059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vi-VN" altLang="en-US" sz="3200" dirty="0">
                    <a:latin typeface="+mj-lt"/>
                  </a:rPr>
                  <a:t>Mua 3,5 kg đường thì hết số tiền là:</a:t>
                </a:r>
                <a:br>
                  <a:rPr lang="vi-VN" altLang="en-US" sz="3200" dirty="0">
                    <a:latin typeface="+mj-lt"/>
                  </a:rPr>
                </a:br>
                <a:r>
                  <a:rPr lang="vi-VN" altLang="en-US" sz="3200" dirty="0">
                    <a:latin typeface="+mj-lt"/>
                  </a:rPr>
                  <a:t>               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105</a:t>
                </a:r>
                <a:r>
                  <a:rPr lang="vi-VN" altLang="en-US" sz="3200" dirty="0">
                    <a:latin typeface="+mj-lt"/>
                  </a:rPr>
                  <a:t>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vi-VN" altLang="en-US" sz="3200" dirty="0">
                    <a:latin typeface="+mj-lt"/>
                  </a:rPr>
                  <a:t>00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altLang="en-US" sz="32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vi-VN" altLang="en-US" sz="32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altLang="en-US" sz="3200" dirty="0">
                    <a:latin typeface="+mj-lt"/>
                  </a:rPr>
                  <a:t> = </a:t>
                </a:r>
                <a:r>
                  <a:rPr lang="en-US" alt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73 500 </a:t>
                </a:r>
                <a:r>
                  <a:rPr lang="vi-VN" altLang="en-US" sz="3200" dirty="0">
                    <a:latin typeface="+mj-lt"/>
                  </a:rPr>
                  <a:t>(đồng)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28800" y="2286000"/>
                <a:ext cx="8915400" cy="1805944"/>
              </a:xfrm>
              <a:prstGeom prst="rect">
                <a:avLst/>
              </a:prstGeom>
              <a:blipFill>
                <a:blip r:embed="rId4"/>
                <a:stretch>
                  <a:fillRect l="-1709" b="-30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76402" y="3810000"/>
            <a:ext cx="8474529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cùng loại phải trả ít  hơn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     105 000 −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73 500 </a:t>
            </a:r>
            <a:r>
              <a:rPr lang="vi-VN" altLang="en-US" sz="3200" dirty="0">
                <a:latin typeface="+mj-lt"/>
              </a:rPr>
              <a:t>= 31 500 (đồng)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                     Đáp số: 31 500 đồng. 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0" y="1295401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u="sng" dirty="0">
                <a:solidFill>
                  <a:srgbClr val="FF0000"/>
                </a:solidFill>
                <a:latin typeface="+mj-lt"/>
              </a:rPr>
              <a:t>Cách 2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: tìm tỉ số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Right Brace 10"/>
          <p:cNvSpPr/>
          <p:nvPr/>
        </p:nvSpPr>
        <p:spPr>
          <a:xfrm>
            <a:off x="8839200" y="838200"/>
            <a:ext cx="457200" cy="32004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08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52600" y="39292"/>
            <a:ext cx="8915400" cy="221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                               </a:t>
            </a:r>
            <a:r>
              <a:rPr lang="vi-VN" altLang="en-US" sz="3200" b="1" u="sng" dirty="0">
                <a:solidFill>
                  <a:srgbClr val="FF0000"/>
                </a:solidFill>
                <a:latin typeface="+mj-lt"/>
              </a:rPr>
              <a:t>Bài giải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Mua 1 kg đường thì hết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105000 : 5 = 21 000 (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endParaRPr lang="vi-V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33600" y="2164141"/>
            <a:ext cx="89154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3,5</a:t>
            </a:r>
            <a:r>
              <a:rPr lang="en-US" altLang="en-US" sz="3200" dirty="0">
                <a:latin typeface="+mj-lt"/>
              </a:rPr>
              <a:t> </a:t>
            </a:r>
            <a:r>
              <a:rPr lang="vi-VN" altLang="en-US" sz="3200" dirty="0">
                <a:latin typeface="+mj-lt"/>
              </a:rPr>
              <a:t>kg đường ít hơn 5kg đường 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5 – 3,5 = 1,5 (kg)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33600" y="3535740"/>
            <a:ext cx="89154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Mua 3,5 kg đường cùng loại phải trả ít  hơn số tiền là:</a:t>
            </a:r>
            <a:br>
              <a:rPr lang="vi-VN" altLang="en-US" sz="3200" dirty="0">
                <a:latin typeface="+mj-lt"/>
              </a:rPr>
            </a:br>
            <a:r>
              <a:rPr lang="vi-VN" altLang="en-US" sz="3200" dirty="0">
                <a:latin typeface="+mj-lt"/>
              </a:rPr>
              <a:t>       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21 0</a:t>
            </a:r>
            <a:r>
              <a:rPr lang="vi-VN" altLang="en-US" sz="3200" dirty="0">
                <a:latin typeface="+mj-lt"/>
              </a:rPr>
              <a:t>00 x 1,5 = 31 500 (đồng)</a:t>
            </a:r>
          </a:p>
          <a:p>
            <a:pPr eaLnBrk="1" hangingPunct="1">
              <a:lnSpc>
                <a:spcPct val="150000"/>
              </a:lnSpc>
            </a:pPr>
            <a:r>
              <a:rPr lang="vi-VN" altLang="en-US" sz="3200" dirty="0">
                <a:latin typeface="+mj-lt"/>
              </a:rPr>
              <a:t>                           Đáp số: 31 500 đồng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828800" y="304801"/>
            <a:ext cx="15408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u="sng" dirty="0">
                <a:solidFill>
                  <a:srgbClr val="FF0000"/>
                </a:solidFill>
                <a:latin typeface="+mj-lt"/>
              </a:rPr>
              <a:t>Cách 3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: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9075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3"/>
          <p:cNvSpPr>
            <a:spLocks noChangeArrowheads="1"/>
          </p:cNvSpPr>
          <p:nvPr/>
        </p:nvSpPr>
        <p:spPr bwMode="auto">
          <a:xfrm>
            <a:off x="1905000" y="3048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buFont typeface="Wingdings" panose="05000000000000000000" pitchFamily="2" charset="2"/>
              <a:buChar char="v"/>
            </a:pPr>
            <a:r>
              <a:rPr lang="en-US" altLang="en-US" sz="2800" b="1" u="sng" dirty="0" err="1">
                <a:latin typeface="Times New Roman" pitchFamily="18" charset="0"/>
              </a:rPr>
              <a:t>Bài</a:t>
            </a:r>
            <a:r>
              <a:rPr lang="en-US" altLang="en-US" sz="2800" b="1" u="sng" dirty="0">
                <a:latin typeface="Times New Roman" pitchFamily="18" charset="0"/>
              </a:rPr>
              <a:t> 4</a:t>
            </a:r>
            <a:r>
              <a:rPr lang="vi-VN" altLang="en-US" sz="2800" b="1" u="sng" dirty="0">
                <a:latin typeface="Times New Roman" pitchFamily="18" charset="0"/>
              </a:rPr>
              <a:t> </a:t>
            </a:r>
            <a:r>
              <a:rPr lang="vi-VN" altLang="en-US" sz="2800" b="1" dirty="0">
                <a:latin typeface="Times New Roman" pitchFamily="18" charset="0"/>
              </a:rPr>
              <a:t>(</a:t>
            </a:r>
            <a:r>
              <a:rPr lang="en-US" altLang="en-US" sz="2800" b="1" dirty="0">
                <a:latin typeface="Times New Roman" pitchFamily="18" charset="0"/>
              </a:rPr>
              <a:t>a</a:t>
            </a:r>
            <a:r>
              <a:rPr lang="vi-VN" altLang="en-US" sz="2800" b="1" dirty="0">
                <a:latin typeface="Times New Roman" pitchFamily="18" charset="0"/>
              </a:rPr>
              <a:t>)</a:t>
            </a:r>
            <a:r>
              <a:rPr lang="en-US" altLang="en-US" sz="2800" b="1" dirty="0">
                <a:latin typeface="Times New Roman" pitchFamily="18" charset="0"/>
              </a:rPr>
              <a:t>: </a:t>
            </a:r>
            <a:r>
              <a:rPr lang="en-US" altLang="en-US" sz="2800" b="1" dirty="0" err="1">
                <a:latin typeface="Times New Roman" pitchFamily="18" charset="0"/>
              </a:rPr>
              <a:t>Tính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rồi</a:t>
            </a:r>
            <a:r>
              <a:rPr lang="en-US" altLang="en-US" sz="2800" b="1" dirty="0">
                <a:latin typeface="Times New Roman" pitchFamily="18" charset="0"/>
              </a:rPr>
              <a:t> so </a:t>
            </a:r>
            <a:r>
              <a:rPr lang="en-US" altLang="en-US" sz="2800" b="1" dirty="0" err="1">
                <a:latin typeface="Times New Roman" pitchFamily="18" charset="0"/>
              </a:rPr>
              <a:t>sánh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giá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trị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của</a:t>
            </a:r>
            <a:r>
              <a:rPr lang="en-US" altLang="en-US" sz="2800" b="1" dirty="0">
                <a:latin typeface="Times New Roman" pitchFamily="18" charset="0"/>
              </a:rPr>
              <a:t>  </a:t>
            </a:r>
          </a:p>
          <a:p>
            <a:pPr algn="just" eaLnBrk="1" hangingPunct="1"/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                       (a + b) x c</a:t>
            </a:r>
            <a:r>
              <a:rPr lang="en-US" altLang="en-US" sz="2800" b="1" dirty="0">
                <a:solidFill>
                  <a:srgbClr val="281CCA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281CCA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itchFamily="18" charset="0"/>
              </a:rPr>
              <a:t>a x c + b x c</a:t>
            </a:r>
          </a:p>
        </p:txBody>
      </p:sp>
      <p:graphicFrame>
        <p:nvGraphicFramePr>
          <p:cNvPr id="5" name="Group 7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700984625"/>
              </p:ext>
            </p:extLst>
          </p:nvPr>
        </p:nvGraphicFramePr>
        <p:xfrm>
          <a:off x="1600200" y="1814934"/>
          <a:ext cx="8991600" cy="2299869"/>
        </p:xfrm>
        <a:graphic>
          <a:graphicData uri="http://schemas.openxmlformats.org/drawingml/2006/table">
            <a:tbl>
              <a:tblPr/>
              <a:tblGrid>
                <a:gridCol w="712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2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 + b) x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 x c + b x 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0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7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78"/>
          <p:cNvSpPr>
            <a:spLocks noChangeArrowheads="1"/>
          </p:cNvSpPr>
          <p:nvPr/>
        </p:nvSpPr>
        <p:spPr bwMode="auto">
          <a:xfrm>
            <a:off x="2514600" y="42672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latin typeface="Times New Roman" pitchFamily="18" charset="0"/>
              </a:rPr>
              <a:t>Nhận xét:          </a:t>
            </a: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(a + b) x c = a x c + b x c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66900" y="4926017"/>
            <a:ext cx="8229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just" eaLnBrk="1" hangingPunct="1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Khi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tổng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các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thập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một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thập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, ta có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thê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̉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lấy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từng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hạng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của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tổng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sô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́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rồi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cộng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các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kết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quả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lại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với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77342" y="258633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(2,4 + 3,8) x 1,2 = 7,44</a:t>
            </a:r>
            <a:endParaRPr lang="en-US" sz="2400" b="1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2586338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2,4 x 1,2 + 3,8 x 1,2 = 7,44</a:t>
            </a:r>
            <a:endParaRPr lang="en-US" sz="2400" b="1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800" y="3424537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(6,5 + 2,7) x 0,8 = 7,36</a:t>
            </a:r>
            <a:endParaRPr lang="en-US" sz="2400" b="1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0" y="3429003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>
                <a:latin typeface="+mj-lt"/>
              </a:rPr>
              <a:t>6,5 x 0,8 + 2,7 x 0,8 = 7,36</a:t>
            </a:r>
            <a:endParaRPr lang="en-US" sz="24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0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828800" y="304803"/>
            <a:ext cx="8686800" cy="75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altLang="en-US" sz="3200" b="1" u="sng" dirty="0">
                <a:latin typeface="+mj-lt"/>
              </a:rPr>
              <a:t>Bài 4</a:t>
            </a:r>
            <a:r>
              <a:rPr lang="en-US" altLang="en-US" sz="3200" b="1" dirty="0">
                <a:latin typeface="+mj-lt"/>
              </a:rPr>
              <a:t> </a:t>
            </a:r>
            <a:r>
              <a:rPr lang="vi-VN" altLang="en-US" sz="3200" b="1" dirty="0">
                <a:latin typeface="+mj-lt"/>
              </a:rPr>
              <a:t>(b): Tính bằng cách thuận tiện nhất: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362201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9,3 x 6,7 + 9,3 x 3,3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172200" y="1295401"/>
            <a:ext cx="430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7,8 x 0,35 + 0,35 x 2,2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828800" y="3008532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9,3 x (6,7 + 3,3)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812471" y="3687520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9,3 x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39686" y="4413805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93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1295401"/>
            <a:ext cx="396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altLang="en-US" sz="3200" b="1">
                <a:latin typeface="+mj-lt"/>
              </a:rPr>
              <a:t> 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9,3 x 6,7 + 9,3 x 3,3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172200" y="3055485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(7,8 + 2,2) x 0,35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172200" y="3743981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10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x 0,35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172200" y="4410084"/>
            <a:ext cx="411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= 3,5.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5802086" y="2362201"/>
            <a:ext cx="448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7,8 x 0,35 + 0,35 x 2,2</a:t>
            </a:r>
            <a:endParaRPr lang="vi-V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68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307081" y="2769326"/>
            <a:ext cx="5568459" cy="10668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numCol="1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Vận dụng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9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 advClick="0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555EA4-F00B-431C-B665-58DC8538AA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7778" l="4961" r="92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15"/>
          <a:stretch/>
        </p:blipFill>
        <p:spPr>
          <a:xfrm>
            <a:off x="3181351" y="152400"/>
            <a:ext cx="5829297" cy="43013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2768616" y="4130562"/>
            <a:ext cx="66768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</a:t>
            </a:r>
            <a:r>
              <a:rPr lang="vi-VN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36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HỘP QUÀ BÍ MẬT</a:t>
            </a:r>
          </a:p>
        </p:txBody>
      </p:sp>
      <p:pic>
        <p:nvPicPr>
          <p:cNvPr id="18" name="chrysanthemum">
            <a:hlinkClick r:id="" action="ppaction://media"/>
            <a:extLst>
              <a:ext uri="{FF2B5EF4-FFF2-40B4-BE49-F238E27FC236}">
                <a16:creationId xmlns:a16="http://schemas.microsoft.com/office/drawing/2014/main" id="{8AE2F4B0-E4D2-402B-A75B-0B7FADBE23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5445" y="-800100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72222E-6 3.33333E-6 L 4.72222E-6 -0.07223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0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6335562D-47C3-42BC-BC7D-7AF52EE5A71A}"/>
              </a:ext>
            </a:extLst>
          </p:cNvPr>
          <p:cNvSpPr/>
          <p:nvPr/>
        </p:nvSpPr>
        <p:spPr>
          <a:xfrm>
            <a:off x="1537505" y="2391944"/>
            <a:ext cx="9144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165D02D2-111C-48DA-B806-17EDA77B2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087" y="1655114"/>
            <a:ext cx="1476884" cy="1743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93B167-9DF8-4F7B-A15E-DCA0F1988F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94" y="1143001"/>
            <a:ext cx="1545470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  <a:extLst>
              <a:ext uri="{FF2B5EF4-FFF2-40B4-BE49-F238E27FC236}">
                <a16:creationId xmlns:a16="http://schemas.microsoft.com/office/drawing/2014/main" id="{99F79902-D845-4948-9A8D-BC737DA83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45" y="1655113"/>
            <a:ext cx="1476884" cy="17436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A3D29D-2006-4BE0-AEF2-ABC918DCEA4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851" y="1143000"/>
            <a:ext cx="1545470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  <a:extLst>
              <a:ext uri="{FF2B5EF4-FFF2-40B4-BE49-F238E27FC236}">
                <a16:creationId xmlns:a16="http://schemas.microsoft.com/office/drawing/2014/main" id="{B9F6EF56-EFE5-46AA-BEED-938FE1E31A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655113"/>
            <a:ext cx="1476884" cy="17436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BCEBFF-5DE1-4042-94D0-113FF0A7D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907" y="1143000"/>
            <a:ext cx="1545470" cy="1383912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68116E2-9E2A-444E-92F8-B1A7CB14769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506" y="3484134"/>
            <a:ext cx="4571999" cy="33481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AF2A1C0-A62D-4A01-AB2A-74ABC46C1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506" y="3484134"/>
            <a:ext cx="4571999" cy="334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3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2" y="4860845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8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7" y="4057622"/>
            <a:ext cx="1102995" cy="119062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Vỗ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tay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khen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1" y="275771"/>
            <a:ext cx="721722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Câu 1: Biểu thức nào có giá trị bằng biểu thức (2,4 + 3,8) x 1,2?</a:t>
            </a:r>
            <a:endParaRPr lang="en-US" sz="3200" b="1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904999" y="2131123"/>
            <a:ext cx="7217227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2,4 x 1,2 + 3,8 x 1,2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6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99047" y="3423165"/>
            <a:ext cx="1733204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2" y="5457470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7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444" y="3975251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2" y="3822038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1"/>
          <p:cNvSpPr>
            <a:spLocks noChangeArrowheads="1" noChangeShapeType="1" noTextEdit="1"/>
          </p:cNvSpPr>
          <p:nvPr/>
        </p:nvSpPr>
        <p:spPr bwMode="auto">
          <a:xfrm>
            <a:off x="4343400" y="2057401"/>
            <a:ext cx="3505200" cy="167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kern="10" dirty="0">
                <a:ln w="9525">
                  <a:solidFill>
                    <a:srgbClr val="9900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Khởi động</a:t>
            </a:r>
            <a:endParaRPr lang="en-US" sz="3600" kern="10" dirty="0">
              <a:ln w="9525">
                <a:solidFill>
                  <a:srgbClr val="99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07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1" y="4502882"/>
            <a:ext cx="1476884" cy="13077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7" y="4118799"/>
            <a:ext cx="1545470" cy="1037934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6" y="3797427"/>
            <a:ext cx="1102995" cy="996009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Giỏi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quá</a:t>
            </a:r>
            <a:r>
              <a:rPr lang="en-US" sz="21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905000" y="2455592"/>
            <a:ext cx="6738852" cy="8456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15,74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647494" y="4602835"/>
            <a:ext cx="1828748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5" y="3909016"/>
            <a:ext cx="1733204" cy="674636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1" y="4950351"/>
            <a:ext cx="714375" cy="764381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6" y="4002995"/>
            <a:ext cx="115805" cy="115805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492" y="3796529"/>
            <a:ext cx="371475" cy="328613"/>
          </a:xfrm>
          <a:prstGeom prst="rect">
            <a:avLst/>
          </a:prstGeom>
        </p:spPr>
      </p:pic>
      <p:sp>
        <p:nvSpPr>
          <p:cNvPr id="18" name="Text Box 6">
            <a:extLst>
              <a:ext uri="{FF2B5EF4-FFF2-40B4-BE49-F238E27FC236}">
                <a16:creationId xmlns:a16="http://schemas.microsoft.com/office/drawing/2014/main" id="{08CC7D07-8477-4662-9126-11054D829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61" y="1054475"/>
            <a:ext cx="847807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2: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 + 3,5 x 2,64</a:t>
            </a:r>
          </a:p>
        </p:txBody>
      </p:sp>
    </p:spTree>
    <p:extLst>
      <p:ext uri="{BB962C8B-B14F-4D97-AF65-F5344CB8AC3E}">
        <p14:creationId xmlns:p14="http://schemas.microsoft.com/office/powerpoint/2010/main" val="36595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>
            <a:extLst>
              <a:ext uri="{FF2B5EF4-FFF2-40B4-BE49-F238E27FC236}">
                <a16:creationId xmlns:a16="http://schemas.microsoft.com/office/drawing/2014/main" id="{808B5389-96DF-4FAF-96B3-8993C7E567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13" y="-50426"/>
            <a:ext cx="1456072" cy="1856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805F6-EA77-4D51-9744-9F37A57F23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22" y="4860845"/>
            <a:ext cx="1476884" cy="1743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3DB36-0CAB-4CD0-BE48-595E0CADE4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28" y="4348732"/>
            <a:ext cx="1545470" cy="1383912"/>
          </a:xfrm>
          <a:prstGeom prst="rect">
            <a:avLst/>
          </a:prstGeom>
        </p:spPr>
      </p:pic>
      <p:sp>
        <p:nvSpPr>
          <p:cNvPr id="9" name="Rectangle: Folded Corner 8">
            <a:extLst>
              <a:ext uri="{FF2B5EF4-FFF2-40B4-BE49-F238E27FC236}">
                <a16:creationId xmlns:a16="http://schemas.microsoft.com/office/drawing/2014/main" id="{6FCD71A2-4BFE-4953-931C-BECE5B4A1D66}"/>
              </a:ext>
            </a:extLst>
          </p:cNvPr>
          <p:cNvSpPr/>
          <p:nvPr/>
        </p:nvSpPr>
        <p:spPr>
          <a:xfrm>
            <a:off x="8968907" y="4057622"/>
            <a:ext cx="1102995" cy="1190625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Tuyệt</a:t>
            </a:r>
            <a:r>
              <a:rPr lang="en-US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vời</a:t>
            </a:r>
            <a:endParaRPr lang="en-US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: Folded Corner 26">
            <a:extLst>
              <a:ext uri="{FF2B5EF4-FFF2-40B4-BE49-F238E27FC236}">
                <a16:creationId xmlns:a16="http://schemas.microsoft.com/office/drawing/2014/main" id="{A468FF43-48BE-45C8-AE0E-72371E21D00D}"/>
              </a:ext>
            </a:extLst>
          </p:cNvPr>
          <p:cNvSpPr/>
          <p:nvPr/>
        </p:nvSpPr>
        <p:spPr>
          <a:xfrm>
            <a:off x="1905001" y="330200"/>
            <a:ext cx="7615402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Câu 3: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7,5 x 0,01 + 2,5 x 0,01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>
            <a:extLst>
              <a:ext uri="{FF2B5EF4-FFF2-40B4-BE49-F238E27FC236}">
                <a16:creationId xmlns:a16="http://schemas.microsoft.com/office/drawing/2014/main" id="{02105D08-1F14-416F-86C2-51DFEA1D8826}"/>
              </a:ext>
            </a:extLst>
          </p:cNvPr>
          <p:cNvSpPr/>
          <p:nvPr/>
        </p:nvSpPr>
        <p:spPr>
          <a:xfrm>
            <a:off x="1905000" y="2131123"/>
            <a:ext cx="7615402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0,1</a:t>
            </a:r>
            <a:endParaRPr lang="en-US" sz="3600" b="1" dirty="0">
              <a:solidFill>
                <a:srgbClr val="FF0000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1AF95E-ACBD-46E9-8F43-1F6D65A0D221}"/>
              </a:ext>
            </a:extLst>
          </p:cNvPr>
          <p:cNvSpPr/>
          <p:nvPr/>
        </p:nvSpPr>
        <p:spPr>
          <a:xfrm rot="5600923">
            <a:off x="3342703" y="5025486"/>
            <a:ext cx="2438330" cy="188234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Arrow: Pentagon 30">
            <a:hlinkClick r:id="rId9" action="ppaction://hlinksldjump"/>
            <a:extLst>
              <a:ext uri="{FF2B5EF4-FFF2-40B4-BE49-F238E27FC236}">
                <a16:creationId xmlns:a16="http://schemas.microsoft.com/office/drawing/2014/main" id="{AA693000-41B6-4481-BACC-F3E8F4F6DBBA}"/>
              </a:ext>
            </a:extLst>
          </p:cNvPr>
          <p:cNvSpPr/>
          <p:nvPr/>
        </p:nvSpPr>
        <p:spPr>
          <a:xfrm rot="586976" flipH="1">
            <a:off x="3625056" y="4069021"/>
            <a:ext cx="1733204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D4177A1-A88F-4280-9343-2E2854465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682" y="5457470"/>
            <a:ext cx="714375" cy="1019175"/>
          </a:xfrm>
          <a:prstGeom prst="rect">
            <a:avLst/>
          </a:prstGeom>
        </p:spPr>
      </p:pic>
      <p:sp>
        <p:nvSpPr>
          <p:cNvPr id="36" name="Flowchart: Summing Junction 35">
            <a:extLst>
              <a:ext uri="{FF2B5EF4-FFF2-40B4-BE49-F238E27FC236}">
                <a16:creationId xmlns:a16="http://schemas.microsoft.com/office/drawing/2014/main" id="{9A9D8C94-FF71-4542-A1F8-47F84D77E78E}"/>
              </a:ext>
            </a:extLst>
          </p:cNvPr>
          <p:cNvSpPr/>
          <p:nvPr/>
        </p:nvSpPr>
        <p:spPr>
          <a:xfrm>
            <a:off x="4543427" y="4194326"/>
            <a:ext cx="115805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42873B8-CC7C-4CCD-B555-E79C2046F9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5520" y="3822034"/>
            <a:ext cx="371475" cy="43815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BF1CB1F2-B380-48F5-8964-31095DE91B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1872" y="3822038"/>
            <a:ext cx="535781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1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1828801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0000CC"/>
                </a:solidFill>
                <a:latin typeface="+mj-lt"/>
              </a:rPr>
              <a:t>- Nêu lại những nội dung kiến thức đã được củng cố trong tiết học.</a:t>
            </a:r>
            <a:endParaRPr lang="en-US" sz="3600" b="1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6595" y="3505707"/>
            <a:ext cx="71768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CBBS : </a:t>
            </a:r>
            <a:r>
              <a:rPr lang="fr-FR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fr-FR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408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920445" y="3425224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   A.  9,65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4E0FD4DF-ED97-40BE-93ED-9F03B7DAF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0005" y="3435179"/>
            <a:ext cx="190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   B.  96,5</a:t>
            </a: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C90F5114-70E8-4D16-A565-8B15F07AA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455286"/>
            <a:ext cx="25537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    C.  0,965</a:t>
            </a:r>
          </a:p>
        </p:txBody>
      </p:sp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D6037AD2-9DE1-4D03-B20E-ACE54D5CE439}"/>
              </a:ext>
            </a:extLst>
          </p:cNvPr>
          <p:cNvSpPr/>
          <p:nvPr/>
        </p:nvSpPr>
        <p:spPr>
          <a:xfrm>
            <a:off x="2286000" y="457201"/>
            <a:ext cx="7772400" cy="1667043"/>
          </a:xfrm>
          <a:prstGeom prst="bevel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Kết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quả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biểu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thức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0,4 x 9,65 x 0,25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A97404FB-EF8A-4033-8C24-8A222BACCDA2}"/>
              </a:ext>
            </a:extLst>
          </p:cNvPr>
          <p:cNvSpPr/>
          <p:nvPr/>
        </p:nvSpPr>
        <p:spPr>
          <a:xfrm>
            <a:off x="7772400" y="3276601"/>
            <a:ext cx="838200" cy="95322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124200" y="284422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A.  7,85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x (40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+ 60) </a:t>
            </a:r>
          </a:p>
        </p:txBody>
      </p:sp>
      <p:sp>
        <p:nvSpPr>
          <p:cNvPr id="9" name="Rectangle: Beveled 8">
            <a:extLst>
              <a:ext uri="{FF2B5EF4-FFF2-40B4-BE49-F238E27FC236}">
                <a16:creationId xmlns:a16="http://schemas.microsoft.com/office/drawing/2014/main" id="{0F24E54D-52AA-4FC9-98D2-8CFFB5C5BDCF}"/>
              </a:ext>
            </a:extLst>
          </p:cNvPr>
          <p:cNvSpPr/>
          <p:nvPr/>
        </p:nvSpPr>
        <p:spPr>
          <a:xfrm>
            <a:off x="2209800" y="538120"/>
            <a:ext cx="7772400" cy="1667043"/>
          </a:xfrm>
          <a:prstGeom prst="bevel">
            <a:avLst/>
          </a:prstGeom>
          <a:solidFill>
            <a:srgbClr val="66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</a:t>
            </a:r>
            <a:r>
              <a:rPr lang="vi-V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tính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nào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đúng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 </a:t>
            </a:r>
          </a:p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40 x 7,85 + 7,85 x 60 </a:t>
            </a:r>
          </a:p>
          <a:p>
            <a:pPr algn="ctr">
              <a:spcBef>
                <a:spcPct val="50000"/>
              </a:spcBef>
            </a:pPr>
            <a:endParaRPr lang="en-US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727E3182-7A20-4F6D-823B-F5ACEDA2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377567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B.  7,85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x (60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+ 40) </a:t>
            </a: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5C7EB354-F3C0-4BB8-A8B9-E5F5C4C9F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07126"/>
            <a:ext cx="457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C.  (40</a:t>
            </a:r>
            <a:r>
              <a:rPr lang="vi-VN" altLang="en-US" sz="3200" dirty="0"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+ 60) x 7,85 </a:t>
            </a:r>
          </a:p>
        </p:txBody>
      </p:sp>
      <p:sp>
        <p:nvSpPr>
          <p:cNvPr id="18" name="Circle: Hollow 17">
            <a:extLst>
              <a:ext uri="{FF2B5EF4-FFF2-40B4-BE49-F238E27FC236}">
                <a16:creationId xmlns:a16="http://schemas.microsoft.com/office/drawing/2014/main" id="{D6A6ABE5-2D5E-4A14-95C4-4CBC7F69E7A8}"/>
              </a:ext>
            </a:extLst>
          </p:cNvPr>
          <p:cNvSpPr/>
          <p:nvPr/>
        </p:nvSpPr>
        <p:spPr>
          <a:xfrm>
            <a:off x="2924433" y="4539376"/>
            <a:ext cx="838200" cy="95322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ircle: Hollow 18">
            <a:extLst>
              <a:ext uri="{FF2B5EF4-FFF2-40B4-BE49-F238E27FC236}">
                <a16:creationId xmlns:a16="http://schemas.microsoft.com/office/drawing/2014/main" id="{97C8BBB7-5EDE-42AE-B963-D9D3998CAF64}"/>
              </a:ext>
            </a:extLst>
          </p:cNvPr>
          <p:cNvSpPr/>
          <p:nvPr/>
        </p:nvSpPr>
        <p:spPr>
          <a:xfrm>
            <a:off x="2932671" y="2697069"/>
            <a:ext cx="838200" cy="953229"/>
          </a:xfrm>
          <a:prstGeom prst="don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53340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408714" y="451760"/>
            <a:ext cx="3135086" cy="76944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vi-VN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MỤC TIÊU</a:t>
            </a:r>
            <a:endParaRPr lang="en-US" sz="44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1098" y="1302842"/>
            <a:ext cx="7608393" cy="1315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595" y="3649655"/>
            <a:ext cx="7414805" cy="1962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thập phân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thập phân thông qua các bài tập 1,2 , 3 , 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1097" y="2756533"/>
            <a:ext cx="7467600" cy="669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giải toán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tỉ lệ dạng 1.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0BA876B-76DF-4524-ADD8-CDB75476B83E}"/>
              </a:ext>
            </a:extLst>
          </p:cNvPr>
          <p:cNvSpPr/>
          <p:nvPr/>
        </p:nvSpPr>
        <p:spPr bwMode="auto">
          <a:xfrm>
            <a:off x="2133601" y="1722242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115ED0D-4A72-4804-9945-CC62EB515ABF}"/>
              </a:ext>
            </a:extLst>
          </p:cNvPr>
          <p:cNvSpPr/>
          <p:nvPr/>
        </p:nvSpPr>
        <p:spPr bwMode="auto">
          <a:xfrm>
            <a:off x="2174789" y="2987937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DA9432CC-E854-40F0-B714-FFFC13850684}"/>
              </a:ext>
            </a:extLst>
          </p:cNvPr>
          <p:cNvSpPr/>
          <p:nvPr/>
        </p:nvSpPr>
        <p:spPr bwMode="auto">
          <a:xfrm>
            <a:off x="2174789" y="3981814"/>
            <a:ext cx="468807" cy="354978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2D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0" y="2281536"/>
            <a:ext cx="4953000" cy="1604667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CanUp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8548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0700" y="1354014"/>
            <a:ext cx="304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a) </a:t>
            </a:r>
            <a:r>
              <a:rPr lang="en-US" altLang="en-US" sz="2800" b="1" dirty="0">
                <a:latin typeface="Times New Roman" pitchFamily="18" charset="0"/>
              </a:rPr>
              <a:t>375,86 + 29,05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838700" y="1354014"/>
            <a:ext cx="3352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b) </a:t>
            </a:r>
            <a:r>
              <a:rPr lang="en-US" altLang="en-US" sz="2800" b="1">
                <a:latin typeface="Times New Roman" pitchFamily="18" charset="0"/>
              </a:rPr>
              <a:t>80,475 – 26,827  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8115300" y="1354014"/>
            <a:ext cx="2362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c) </a:t>
            </a:r>
            <a:r>
              <a:rPr lang="en-US" altLang="en-US" sz="2800" b="1">
                <a:latin typeface="Times New Roman" pitchFamily="18" charset="0"/>
              </a:rPr>
              <a:t>48,16  x  3,4  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981200" y="588869"/>
            <a:ext cx="5715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b="1" u="sng" dirty="0" err="1">
                <a:latin typeface="Times New Roman" pitchFamily="18" charset="0"/>
              </a:rPr>
              <a:t>Bài</a:t>
            </a:r>
            <a:r>
              <a:rPr lang="en-US" altLang="en-US" sz="3200" b="1" u="sng" dirty="0">
                <a:latin typeface="Times New Roman" pitchFamily="18" charset="0"/>
              </a:rPr>
              <a:t> 1: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vi-VN" altLang="en-US" sz="3200" b="1" dirty="0">
                <a:latin typeface="Times New Roman" pitchFamily="18" charset="0"/>
              </a:rPr>
              <a:t>Đặt tính rồi tính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2265363" y="4010475"/>
            <a:ext cx="129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404,91</a:t>
            </a: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5313365" y="3950151"/>
            <a:ext cx="11721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53,648</a:t>
            </a: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8839201" y="3824739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</a:rPr>
              <a:t>19264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8658226" y="4358139"/>
            <a:ext cx="10823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latin typeface="Times New Roman" pitchFamily="18" charset="0"/>
              </a:rPr>
              <a:t>14448</a:t>
            </a:r>
          </a:p>
        </p:txBody>
      </p: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8624888" y="4940751"/>
            <a:ext cx="13516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rgbClr val="FF3300"/>
                </a:solidFill>
                <a:latin typeface="Times New Roman" pitchFamily="18" charset="0"/>
              </a:rPr>
              <a:t>163,744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174875" y="2873827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375,86 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382838" y="3407227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29,05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870075" y="3178627"/>
            <a:ext cx="53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+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189163" y="3940627"/>
            <a:ext cx="1295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299075" y="2815089"/>
            <a:ext cx="137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80,475   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5243513" y="3319914"/>
            <a:ext cx="144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26,827  </a:t>
            </a: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4918075" y="3050039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- 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5243513" y="3888239"/>
            <a:ext cx="1295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Text Box 11"/>
          <p:cNvSpPr txBox="1">
            <a:spLocks noChangeArrowheads="1"/>
          </p:cNvSpPr>
          <p:nvPr/>
        </p:nvSpPr>
        <p:spPr bwMode="auto">
          <a:xfrm>
            <a:off x="8804275" y="2807151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48,16   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8651879" y="3188151"/>
            <a:ext cx="30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latin typeface="Times New Roman" pitchFamily="18" charset="0"/>
              </a:rPr>
              <a:t>x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9164638" y="3258001"/>
            <a:ext cx="838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3,4  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763000" y="3783468"/>
            <a:ext cx="1295400" cy="158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651875" y="4864552"/>
            <a:ext cx="1295400" cy="1588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 txBox="1">
            <a:spLocks noChangeArrowheads="1"/>
          </p:cNvSpPr>
          <p:nvPr/>
        </p:nvSpPr>
        <p:spPr>
          <a:xfrm>
            <a:off x="4495800" y="3124200"/>
            <a:ext cx="4861008" cy="152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c) 0,68 x 10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dirty="0">
                <a:latin typeface="Times New Roman" pitchFamily="18" charset="0"/>
              </a:rPr>
              <a:t>    0,68 x 0,1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123910" y="385559"/>
            <a:ext cx="61867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altLang="en-US" sz="3200" b="1" u="sng" dirty="0" err="1">
                <a:latin typeface="Times New Roman" pitchFamily="18" charset="0"/>
              </a:rPr>
              <a:t>Bài</a:t>
            </a:r>
            <a:r>
              <a:rPr lang="en-US" altLang="en-US" sz="3200" b="1" u="sng" dirty="0">
                <a:latin typeface="Times New Roman" pitchFamily="18" charset="0"/>
              </a:rPr>
              <a:t> 2: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Tính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nhẩm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153485" y="1142544"/>
            <a:ext cx="5155614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3200" dirty="0">
                <a:latin typeface="Times New Roman" pitchFamily="18" charset="0"/>
              </a:rPr>
              <a:t>78,29 x 10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</a:rPr>
              <a:t>    78,29 x 0,1</a:t>
            </a: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6553200" y="1142544"/>
            <a:ext cx="3810000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dirty="0">
                <a:latin typeface="Times New Roman" pitchFamily="18" charset="0"/>
              </a:rPr>
              <a:t>b) 265,307 x 100   265,307 x 0,01</a:t>
            </a:r>
          </a:p>
        </p:txBody>
      </p:sp>
    </p:spTree>
    <p:extLst>
      <p:ext uri="{BB962C8B-B14F-4D97-AF65-F5344CB8AC3E}">
        <p14:creationId xmlns:p14="http://schemas.microsoft.com/office/powerpoint/2010/main" val="21540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 txBox="1">
            <a:spLocks noChangeArrowheads="1"/>
          </p:cNvSpPr>
          <p:nvPr/>
        </p:nvSpPr>
        <p:spPr>
          <a:xfrm>
            <a:off x="3580105" y="4074051"/>
            <a:ext cx="4861008" cy="1524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c) 0,68 x 10  =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b="1" dirty="0">
                <a:latin typeface="Times New Roman" pitchFamily="18" charset="0"/>
              </a:rPr>
              <a:t>    0,68 x 0,1 =</a:t>
            </a:r>
          </a:p>
        </p:txBody>
      </p:sp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2123910" y="385559"/>
            <a:ext cx="19908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eaLnBrk="1" hangingPunct="1"/>
            <a:r>
              <a:rPr lang="en-US" altLang="en-US" sz="3200" b="1" dirty="0" err="1">
                <a:latin typeface="Times New Roman" pitchFamily="18" charset="0"/>
              </a:rPr>
              <a:t>Đáp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án</a:t>
            </a:r>
            <a:r>
              <a:rPr lang="en-US" altLang="en-US" sz="3200" b="1" dirty="0">
                <a:latin typeface="Times New Roman" pitchFamily="18" charset="0"/>
              </a:rPr>
              <a:t>: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3518193" y="1026052"/>
            <a:ext cx="5155614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lphaLcParenR"/>
            </a:pPr>
            <a:r>
              <a:rPr lang="en-US" altLang="en-US" sz="3200" b="1" dirty="0">
                <a:latin typeface="Times New Roman" pitchFamily="18" charset="0"/>
              </a:rPr>
              <a:t>78,29 x 10   =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</a:rPr>
              <a:t>    78,29 x 0,1  =</a:t>
            </a:r>
          </a:p>
        </p:txBody>
      </p:sp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6242260" y="1134912"/>
            <a:ext cx="206224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782,9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256547" y="1889079"/>
            <a:ext cx="191494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7,829</a:t>
            </a:r>
            <a:endParaRPr lang="en-US" sz="3200" dirty="0">
              <a:solidFill>
                <a:schemeClr val="hlink"/>
              </a:solidFill>
              <a:latin typeface="Times New Roman"/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3538831" y="2508778"/>
            <a:ext cx="6039434" cy="14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</a:rPr>
              <a:t>b) 265,307 x 100  =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3200" b="1" dirty="0">
                <a:latin typeface="Times New Roman" pitchFamily="18" charset="0"/>
              </a:rPr>
              <a:t>    265,307 x 0,01 =</a:t>
            </a:r>
          </a:p>
        </p:txBody>
      </p:sp>
      <p:sp>
        <p:nvSpPr>
          <p:cNvPr id="10" name="Text Box 39"/>
          <p:cNvSpPr txBox="1">
            <a:spLocks noChangeArrowheads="1"/>
          </p:cNvSpPr>
          <p:nvPr/>
        </p:nvSpPr>
        <p:spPr bwMode="auto">
          <a:xfrm>
            <a:off x="6901168" y="2605618"/>
            <a:ext cx="26084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3300"/>
                </a:solidFill>
                <a:latin typeface="Times New Roman" pitchFamily="18" charset="0"/>
              </a:rPr>
              <a:t>26530,7</a:t>
            </a:r>
          </a:p>
        </p:txBody>
      </p:sp>
      <p:sp>
        <p:nvSpPr>
          <p:cNvPr id="11" name="Text Box 40"/>
          <p:cNvSpPr txBox="1">
            <a:spLocks noChangeArrowheads="1"/>
          </p:cNvSpPr>
          <p:nvPr/>
        </p:nvSpPr>
        <p:spPr bwMode="auto">
          <a:xfrm>
            <a:off x="6833807" y="3396750"/>
            <a:ext cx="27987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2,65307</a:t>
            </a:r>
            <a:endParaRPr lang="en-US" altLang="en-US" sz="3200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12" name="Text Box 41"/>
          <p:cNvSpPr txBox="1">
            <a:spLocks noChangeArrowheads="1"/>
          </p:cNvSpPr>
          <p:nvPr/>
        </p:nvSpPr>
        <p:spPr bwMode="auto">
          <a:xfrm>
            <a:off x="6141872" y="4172691"/>
            <a:ext cx="1325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6,8</a:t>
            </a:r>
          </a:p>
        </p:txBody>
      </p:sp>
      <p:sp>
        <p:nvSpPr>
          <p:cNvPr id="13" name="Text Box 42"/>
          <p:cNvSpPr txBox="1">
            <a:spLocks noChangeArrowheads="1"/>
          </p:cNvSpPr>
          <p:nvPr/>
        </p:nvSpPr>
        <p:spPr bwMode="auto">
          <a:xfrm>
            <a:off x="6120714" y="4976781"/>
            <a:ext cx="19824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0,068</a:t>
            </a:r>
          </a:p>
        </p:txBody>
      </p:sp>
    </p:spTree>
    <p:extLst>
      <p:ext uri="{BB962C8B-B14F-4D97-AF65-F5344CB8AC3E}">
        <p14:creationId xmlns:p14="http://schemas.microsoft.com/office/powerpoint/2010/main" val="4165724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1264</Words>
  <Application>Microsoft Office PowerPoint</Application>
  <PresentationFormat>Widescreen</PresentationFormat>
  <Paragraphs>152</Paragraphs>
  <Slides>22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Open Sans Extrabold</vt:lpstr>
      <vt:lpstr>Tahoma</vt:lpstr>
      <vt:lpstr>Times New Roman</vt:lpstr>
      <vt:lpstr>Wingdings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54</cp:revision>
  <dcterms:created xsi:type="dcterms:W3CDTF">2021-08-22T14:45:02Z</dcterms:created>
  <dcterms:modified xsi:type="dcterms:W3CDTF">2021-09-15T08:41:44Z</dcterms:modified>
</cp:coreProperties>
</file>