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60" r:id="rId3"/>
    <p:sldId id="262" r:id="rId4"/>
    <p:sldId id="263" r:id="rId5"/>
    <p:sldId id="268" r:id="rId6"/>
    <p:sldId id="264" r:id="rId7"/>
    <p:sldId id="267" r:id="rId8"/>
    <p:sldId id="265" r:id="rId9"/>
    <p:sldId id="266" r:id="rId10"/>
    <p:sldId id="270" r:id="rId11"/>
    <p:sldId id="269" r:id="rId12"/>
    <p:sldId id="272" r:id="rId13"/>
    <p:sldId id="271" r:id="rId14"/>
    <p:sldId id="273" r:id="rId15"/>
    <p:sldId id="274" r:id="rId16"/>
    <p:sldId id="276" r:id="rId17"/>
    <p:sldId id="277" r:id="rId18"/>
    <p:sldId id="27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8FC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599E17-8C28-4E10-8E55-32E95865AFB4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3BE54E-93A0-4168-9DC9-CE91A2FD2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297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70957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51237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1737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ACB5F-F276-4641-96C2-06249D510BE6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FB230-B44B-48AA-A383-B22533DA5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56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ACB5F-F276-4641-96C2-06249D510BE6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FB230-B44B-48AA-A383-B22533DA5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394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ACB5F-F276-4641-96C2-06249D510BE6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FB230-B44B-48AA-A383-B22533DA5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019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ACB5F-F276-4641-96C2-06249D510BE6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FB230-B44B-48AA-A383-B22533DA5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370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ACB5F-F276-4641-96C2-06249D510BE6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FB230-B44B-48AA-A383-B22533DA5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30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ACB5F-F276-4641-96C2-06249D510BE6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FB230-B44B-48AA-A383-B22533DA5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402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ACB5F-F276-4641-96C2-06249D510BE6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FB230-B44B-48AA-A383-B22533DA5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257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ACB5F-F276-4641-96C2-06249D510BE6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FB230-B44B-48AA-A383-B22533DA5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363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ACB5F-F276-4641-96C2-06249D510BE6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FB230-B44B-48AA-A383-B22533DA5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077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ACB5F-F276-4641-96C2-06249D510BE6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FB230-B44B-48AA-A383-B22533DA5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245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ACB5F-F276-4641-96C2-06249D510BE6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FB230-B44B-48AA-A383-B22533DA5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544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2ACB5F-F276-4641-96C2-06249D510BE6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0FB230-B44B-48AA-A383-B22533DA5D6C}" type="slidenum">
              <a:rPr lang="en-US" smtClean="0"/>
              <a:t>‹#›</a:t>
            </a:fld>
            <a:endParaRPr lang="en-US"/>
          </a:p>
        </p:txBody>
      </p:sp>
      <p:pic>
        <p:nvPicPr>
          <p:cNvPr id="1026" name="Picture 2" descr="100+ hình nền anime totoro - hinhanhsieudep.net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" y="-760095"/>
            <a:ext cx="12188952" cy="7618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3198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8.png"/><Relationship Id="rId18" Type="http://schemas.openxmlformats.org/officeDocument/2006/relationships/image" Target="../media/image13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1.png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6.png"/><Relationship Id="rId5" Type="http://schemas.openxmlformats.org/officeDocument/2006/relationships/image" Target="../media/image9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19" Type="http://schemas.openxmlformats.org/officeDocument/2006/relationships/image" Target="../media/image23.png"/><Relationship Id="rId4" Type="http://schemas.openxmlformats.org/officeDocument/2006/relationships/image" Target="../media/image8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tmp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tmp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tmp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6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8.png"/><Relationship Id="rId18" Type="http://schemas.openxmlformats.org/officeDocument/2006/relationships/image" Target="../media/image13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1.png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6.png"/><Relationship Id="rId5" Type="http://schemas.openxmlformats.org/officeDocument/2006/relationships/image" Target="../media/image9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19" Type="http://schemas.openxmlformats.org/officeDocument/2006/relationships/image" Target="../media/image23.png"/><Relationship Id="rId4" Type="http://schemas.openxmlformats.org/officeDocument/2006/relationships/image" Target="../media/image8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200+ hình nền PowerPoint cute siêu dễ thương đầy phong cách, ấn tượng -  Thegioididong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8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25775" y="3443286"/>
            <a:ext cx="7708900" cy="1946276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60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CHÀO MỪNG CÁC CON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60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ĐẾN VỚI TIẾT HỌC</a:t>
            </a:r>
            <a:endParaRPr lang="en-US" sz="6000" b="1" dirty="0">
              <a:ln/>
              <a:solidFill>
                <a:srgbClr val="FF0000"/>
              </a:solidFill>
              <a:latin typeface="UTM Avo" panose="0204060305050602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1784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47997" y="608178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:a16="http://schemas.microsoft.com/office/drawing/2014/main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3069951" y="2362861"/>
            <a:ext cx="6517204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880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Thực hành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:a16="http://schemas.microsoft.com/office/drawing/2014/main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52296"/>
            <a:ext cx="4355558" cy="26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203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99"/>
          <a:stretch/>
        </p:blipFill>
        <p:spPr>
          <a:xfrm>
            <a:off x="4582995" y="-43345"/>
            <a:ext cx="5812289" cy="5257464"/>
          </a:xfrm>
          <a:prstGeom prst="rect">
            <a:avLst/>
          </a:prstGeom>
        </p:spPr>
      </p:pic>
      <p:sp>
        <p:nvSpPr>
          <p:cNvPr id="3" name="Rectangular Callout 2"/>
          <p:cNvSpPr/>
          <p:nvPr/>
        </p:nvSpPr>
        <p:spPr>
          <a:xfrm>
            <a:off x="4274986" y="5082139"/>
            <a:ext cx="7390832" cy="1559292"/>
          </a:xfrm>
          <a:prstGeom prst="wedgeRectCallout">
            <a:avLst>
              <a:gd name="adj1" fmla="val -66024"/>
              <a:gd name="adj2" fmla="val -33796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đặt </a:t>
            </a:r>
            <a:r>
              <a:rPr lang="en-US" sz="2400" i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cá và </a:t>
            </a:r>
            <a:r>
              <a:rPr lang="en-US" sz="2400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 cân nặng </a:t>
            </a:r>
            <a:r>
              <a:rPr lang="en-US" sz="2400" i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2kg </a:t>
            </a:r>
            <a:r>
              <a:rPr lang="en-US" sz="2400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 đĩa cân, kim cân chỉ ở vạch chính giữa, cân thăng </a:t>
            </a:r>
            <a:r>
              <a:rPr lang="en-US" sz="2400" i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bằng, vậy ta nói con cá nặng …kg.</a:t>
            </a:r>
            <a:endParaRPr lang="en-US" sz="2400" i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ular Callout 3"/>
          <p:cNvSpPr/>
          <p:nvPr/>
        </p:nvSpPr>
        <p:spPr>
          <a:xfrm>
            <a:off x="261251" y="0"/>
            <a:ext cx="4321744" cy="2415941"/>
          </a:xfrm>
          <a:prstGeom prst="wedgeRectCallout">
            <a:avLst>
              <a:gd name="adj1" fmla="val -23875"/>
              <a:gd name="adj2" fmla="val 68196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i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bao nhiêu quả cân ở đĩa cân bên phải? </a:t>
            </a:r>
          </a:p>
          <a:p>
            <a:r>
              <a:rPr lang="en-US" sz="2400" i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 tổng cân nặng của 2 quả cân là bao nhiêu ki – lô – gam?</a:t>
            </a:r>
          </a:p>
          <a:p>
            <a:r>
              <a:rPr lang="en-US" sz="2400" i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 cân ở vị trí nào?</a:t>
            </a:r>
          </a:p>
          <a:p>
            <a:endParaRPr lang="en-US" sz="2400" i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7632834" y="2868328"/>
            <a:ext cx="0" cy="15400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9536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99"/>
          <a:stretch/>
        </p:blipFill>
        <p:spPr>
          <a:xfrm>
            <a:off x="4582995" y="-43345"/>
            <a:ext cx="5812289" cy="5257464"/>
          </a:xfrm>
          <a:prstGeom prst="rect">
            <a:avLst/>
          </a:prstGeom>
        </p:spPr>
      </p:pic>
      <p:sp>
        <p:nvSpPr>
          <p:cNvPr id="3" name="Rectangular Callout 2"/>
          <p:cNvSpPr/>
          <p:nvPr/>
        </p:nvSpPr>
        <p:spPr>
          <a:xfrm>
            <a:off x="4274986" y="5082139"/>
            <a:ext cx="7390832" cy="1559292"/>
          </a:xfrm>
          <a:prstGeom prst="wedgeRectCallout">
            <a:avLst>
              <a:gd name="adj1" fmla="val -66024"/>
              <a:gd name="adj2" fmla="val -33796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đặt </a:t>
            </a:r>
            <a:r>
              <a:rPr lang="en-US" sz="2400" i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cá và </a:t>
            </a:r>
            <a:r>
              <a:rPr lang="en-US" sz="2400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 cân nặng </a:t>
            </a:r>
            <a:r>
              <a:rPr lang="en-US" sz="2400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2kg</a:t>
            </a:r>
            <a:r>
              <a:rPr lang="en-US" sz="2400" i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 đĩa cân, kim cân chỉ ở vạch chính giữa, cân thăng </a:t>
            </a:r>
            <a:r>
              <a:rPr lang="en-US" sz="2400" i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bằng, vậy ta nói con cá cân nặng </a:t>
            </a:r>
            <a:r>
              <a:rPr lang="en-US" sz="2400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2kg</a:t>
            </a:r>
            <a:r>
              <a:rPr lang="en-US" sz="2400" i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i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ular Callout 3"/>
          <p:cNvSpPr/>
          <p:nvPr/>
        </p:nvSpPr>
        <p:spPr>
          <a:xfrm>
            <a:off x="261250" y="933651"/>
            <a:ext cx="4734261" cy="1482290"/>
          </a:xfrm>
          <a:prstGeom prst="wedgeRectCallout">
            <a:avLst>
              <a:gd name="adj1" fmla="val -24892"/>
              <a:gd name="adj2" fmla="val 7404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i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2 quả cân ở đĩa cân bên phải.</a:t>
            </a:r>
          </a:p>
          <a:p>
            <a:r>
              <a:rPr lang="en-US" sz="2400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i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ổng cân nặng của 2 quả cân là </a:t>
            </a:r>
            <a:r>
              <a:rPr lang="en-US" sz="2400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2kg</a:t>
            </a:r>
            <a:r>
              <a:rPr lang="en-US" sz="2400" i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i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 cân ở vạch chính giữa.</a:t>
            </a:r>
          </a:p>
          <a:p>
            <a:endParaRPr lang="en-US" sz="2400" i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653112" y="4273617"/>
            <a:ext cx="558265" cy="3946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1349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ular Callout 3"/>
          <p:cNvSpPr/>
          <p:nvPr/>
        </p:nvSpPr>
        <p:spPr>
          <a:xfrm>
            <a:off x="3157086" y="4947385"/>
            <a:ext cx="8393230" cy="1270535"/>
          </a:xfrm>
          <a:prstGeom prst="wedgeRectCallout">
            <a:avLst>
              <a:gd name="adj1" fmla="val -51338"/>
              <a:gd name="adj2" fmla="val -7486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36"/>
          <a:stretch/>
        </p:blipFill>
        <p:spPr>
          <a:xfrm>
            <a:off x="4494997" y="-121005"/>
            <a:ext cx="4814063" cy="460883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3501957" y="5136204"/>
            <a:ext cx="78366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 hãy quan sát xem kim cân đang chỉ số mấy? </a:t>
            </a:r>
          </a:p>
          <a:p>
            <a:r>
              <a:rPr lang="en-US" sz="2800" b="1" i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 chính là số chỉ cân nặng của quả dưa đấy.</a:t>
            </a:r>
            <a:endParaRPr lang="en-US" sz="2800" b="1" i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6756935" y="2718128"/>
            <a:ext cx="279132" cy="6357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2860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12" r="1166"/>
          <a:stretch/>
        </p:blipFill>
        <p:spPr>
          <a:xfrm>
            <a:off x="2773645" y="423511"/>
            <a:ext cx="9026927" cy="3994484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3157086" y="5234473"/>
            <a:ext cx="8393230" cy="983447"/>
            <a:chOff x="3157086" y="5234473"/>
            <a:chExt cx="8393230" cy="983447"/>
          </a:xfrm>
        </p:grpSpPr>
        <p:sp>
          <p:nvSpPr>
            <p:cNvPr id="8" name="Rectangular Callout 7"/>
            <p:cNvSpPr/>
            <p:nvPr/>
          </p:nvSpPr>
          <p:spPr>
            <a:xfrm>
              <a:off x="3157086" y="5234473"/>
              <a:ext cx="8393230" cy="983447"/>
            </a:xfrm>
            <a:prstGeom prst="wedgeRectCallout">
              <a:avLst>
                <a:gd name="adj1" fmla="val -51338"/>
                <a:gd name="adj2" fmla="val -74863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7030A0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713713" y="5464586"/>
              <a:ext cx="783660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i="1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 hãy đối chiếu với kết quả của tớ nhé.</a:t>
              </a:r>
              <a:endParaRPr lang="en-US" sz="2800" b="1" i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58910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647" y="209128"/>
            <a:ext cx="10481912" cy="316064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3426589" y="3369768"/>
            <a:ext cx="8393230" cy="1012787"/>
            <a:chOff x="3234084" y="4871856"/>
            <a:chExt cx="8393230" cy="1012787"/>
          </a:xfrm>
        </p:grpSpPr>
        <p:sp>
          <p:nvSpPr>
            <p:cNvPr id="4" name="Rectangular Callout 3"/>
            <p:cNvSpPr/>
            <p:nvPr/>
          </p:nvSpPr>
          <p:spPr>
            <a:xfrm>
              <a:off x="3234084" y="4871856"/>
              <a:ext cx="8393230" cy="983447"/>
            </a:xfrm>
            <a:prstGeom prst="wedgeRectCallout">
              <a:avLst>
                <a:gd name="adj1" fmla="val -54090"/>
                <a:gd name="adj2" fmla="val 27903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7030A0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530833" y="4930536"/>
              <a:ext cx="783660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Khi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thực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hiện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800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đơn</a:t>
              </a:r>
              <a:r>
                <a:rPr lang="en-US" sz="2800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vị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chúng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ta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cần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lưu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ý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điều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gì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nhỉ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445024" y="4541456"/>
            <a:ext cx="8393230" cy="983447"/>
            <a:chOff x="3291020" y="4955340"/>
            <a:chExt cx="8393230" cy="983447"/>
          </a:xfrm>
        </p:grpSpPr>
        <p:sp>
          <p:nvSpPr>
            <p:cNvPr id="7" name="Rectangular Callout 6"/>
            <p:cNvSpPr/>
            <p:nvPr/>
          </p:nvSpPr>
          <p:spPr>
            <a:xfrm>
              <a:off x="3291020" y="4955340"/>
              <a:ext cx="8393230" cy="983447"/>
            </a:xfrm>
            <a:prstGeom prst="wedgeRectCallout">
              <a:avLst>
                <a:gd name="adj1" fmla="val -52485"/>
                <a:gd name="adj2" fmla="val -44522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7030A0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425773" y="4984680"/>
              <a:ext cx="783660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Khi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thực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hiện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800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đơn</a:t>
              </a:r>
              <a:r>
                <a:rPr lang="en-US" sz="2800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vị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chúng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ta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cần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</a:t>
              </a:r>
              <a:r>
                <a:rPr lang="en-US" sz="2800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tên</a:t>
              </a:r>
              <a:r>
                <a:rPr lang="en-US" sz="2800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đơn</a:t>
              </a:r>
              <a:r>
                <a:rPr lang="en-US" sz="2800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vị</a:t>
              </a:r>
              <a:r>
                <a:rPr lang="en-US" sz="2800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vào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sau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kết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quả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445024" y="5714132"/>
            <a:ext cx="8393230" cy="983447"/>
            <a:chOff x="3291020" y="4955340"/>
            <a:chExt cx="8393230" cy="983447"/>
          </a:xfrm>
        </p:grpSpPr>
        <p:sp>
          <p:nvSpPr>
            <p:cNvPr id="10" name="Rectangular Callout 9"/>
            <p:cNvSpPr/>
            <p:nvPr/>
          </p:nvSpPr>
          <p:spPr>
            <a:xfrm>
              <a:off x="3291020" y="4955340"/>
              <a:ext cx="8393230" cy="983447"/>
            </a:xfrm>
            <a:prstGeom prst="wedgeRectCallout">
              <a:avLst>
                <a:gd name="adj1" fmla="val -52485"/>
                <a:gd name="adj2" fmla="val -44522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7030A0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291020" y="4984680"/>
              <a:ext cx="824004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i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800" b="1" i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sz="2800" b="1" i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hãy</a:t>
              </a:r>
              <a:r>
                <a:rPr lang="en-US" sz="2800" b="1" i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trình</a:t>
              </a:r>
              <a:r>
                <a:rPr lang="en-US" sz="2800" b="1" i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bày</a:t>
              </a:r>
              <a:r>
                <a:rPr lang="en-US" sz="2800" b="1" i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2800" b="1" i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 </a:t>
              </a:r>
              <a:r>
                <a:rPr lang="en-US" sz="2800" b="1" i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vào</a:t>
              </a:r>
              <a:r>
                <a:rPr lang="en-US" sz="2800" b="1" i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vở</a:t>
              </a:r>
              <a:r>
                <a:rPr lang="en-US" sz="2800" b="1" i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ô li </a:t>
              </a:r>
              <a:r>
                <a:rPr lang="en-US" sz="2800" b="1" i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Toán</a:t>
              </a:r>
              <a:r>
                <a:rPr lang="en-US" sz="2800" b="1" i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theo</a:t>
              </a:r>
              <a:r>
                <a:rPr lang="en-US" sz="2800" b="1" i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hướng</a:t>
              </a:r>
              <a:r>
                <a:rPr lang="en-US" sz="2800" b="1" i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dẫn</a:t>
              </a:r>
              <a:r>
                <a:rPr lang="en-US" sz="2800" b="1" i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sau</a:t>
              </a:r>
              <a:r>
                <a:rPr lang="en-US" sz="2800" b="1" i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96467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8548"/>
          <a:stretch/>
        </p:blipFill>
        <p:spPr>
          <a:xfrm>
            <a:off x="1638674" y="29678"/>
            <a:ext cx="8913565" cy="68283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113" y="-17646"/>
            <a:ext cx="8264629" cy="1104500"/>
          </a:xfrm>
        </p:spPr>
        <p:txBody>
          <a:bodyPr>
            <a:normAutofit/>
          </a:bodyPr>
          <a:lstStyle/>
          <a:p>
            <a:r>
              <a:rPr lang="en-US" sz="3000" b="1" err="1">
                <a:solidFill>
                  <a:srgbClr val="0000FF"/>
                </a:solidFill>
                <a:latin typeface="HP001 5 hàng" panose="020B0603050302020204" pitchFamily="34" charset="0"/>
              </a:rPr>
              <a:t>Thứ</a:t>
            </a:r>
            <a:r>
              <a:rPr lang="en-US" sz="3000" b="1">
                <a:solidFill>
                  <a:srgbClr val="0000FF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smtClean="0">
                <a:solidFill>
                  <a:srgbClr val="0000FF"/>
                </a:solidFill>
                <a:latin typeface="HP001 5 hàng" panose="020B0603050302020204" pitchFamily="34" charset="0"/>
              </a:rPr>
              <a:t>năm </a:t>
            </a:r>
            <a:r>
              <a:rPr lang="en-US" sz="3000" b="1" err="1">
                <a:solidFill>
                  <a:srgbClr val="0000FF"/>
                </a:solidFill>
                <a:latin typeface="HP001 5 hàng" panose="020B0603050302020204" pitchFamily="34" charset="0"/>
              </a:rPr>
              <a:t>ngày</a:t>
            </a:r>
            <a:r>
              <a:rPr lang="en-US" sz="3000" b="1">
                <a:solidFill>
                  <a:srgbClr val="0000FF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smtClean="0">
                <a:solidFill>
                  <a:srgbClr val="0000FF"/>
                </a:solidFill>
                <a:latin typeface="HP001 5 hàng" panose="020B0603050302020204" pitchFamily="34" charset="0"/>
              </a:rPr>
              <a:t>4 tháng</a:t>
            </a:r>
            <a:r>
              <a:rPr lang="en-US" sz="3000" b="1">
                <a:solidFill>
                  <a:srgbClr val="0000FF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smtClean="0">
                <a:solidFill>
                  <a:srgbClr val="0000FF"/>
                </a:solidFill>
                <a:latin typeface="HP001 5 hàng" panose="020B0603050302020204" pitchFamily="34" charset="0"/>
              </a:rPr>
              <a:t>12 </a:t>
            </a:r>
            <a:r>
              <a:rPr lang="en-US" sz="3000" b="1" dirty="0" err="1">
                <a:solidFill>
                  <a:srgbClr val="0000FF"/>
                </a:solidFill>
                <a:latin typeface="HP001 5 hàng" panose="020B0603050302020204" pitchFamily="34" charset="0"/>
              </a:rPr>
              <a:t>năm</a:t>
            </a:r>
            <a:r>
              <a:rPr lang="en-US" sz="3000" b="1" dirty="0">
                <a:solidFill>
                  <a:srgbClr val="0000FF"/>
                </a:solidFill>
                <a:latin typeface="HP001 5 hàng" panose="020B0603050302020204" pitchFamily="34" charset="0"/>
              </a:rPr>
              <a:t> 2021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0032" y="754294"/>
            <a:ext cx="9965600" cy="6503153"/>
          </a:xfrm>
        </p:spPr>
        <p:txBody>
          <a:bodyPr>
            <a:normAutofit/>
          </a:bodyPr>
          <a:lstStyle/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>
                <a:solidFill>
                  <a:srgbClr val="0000FF"/>
                </a:solidFill>
                <a:latin typeface="HP001 5 hàng" panose="020B0603050302020204" pitchFamily="34" charset="0"/>
              </a:rPr>
              <a:t>               </a:t>
            </a:r>
            <a:r>
              <a:rPr lang="en-US" sz="2900" b="1" smtClean="0">
                <a:solidFill>
                  <a:srgbClr val="0000FF"/>
                </a:solidFill>
                <a:latin typeface="HP001 5 hàng" panose="020B0603050302020204" pitchFamily="34" charset="0"/>
              </a:rPr>
              <a:t>          Toán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>
                <a:solidFill>
                  <a:srgbClr val="0000FF"/>
                </a:solidFill>
                <a:latin typeface="HP001 5 hàng" panose="020B0603050302020204" pitchFamily="34" charset="0"/>
              </a:rPr>
              <a:t>	</a:t>
            </a:r>
            <a:r>
              <a:rPr lang="en-US" sz="2900" b="1" smtClean="0">
                <a:solidFill>
                  <a:srgbClr val="0000FF"/>
                </a:solidFill>
                <a:latin typeface="HP001 5 hàng" panose="020B0603050302020204" pitchFamily="34" charset="0"/>
              </a:rPr>
              <a:t>		 Ki – lô – gam (76)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>
                <a:solidFill>
                  <a:srgbClr val="0000FF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smtClean="0">
                <a:solidFill>
                  <a:srgbClr val="0000FF"/>
                </a:solidFill>
                <a:latin typeface="HP001 5 hàng" panose="020B0603050302020204" pitchFamily="34" charset="0"/>
              </a:rPr>
              <a:t>kg       .        .          .		  .	     .</a:t>
            </a:r>
            <a:endParaRPr lang="en-US" sz="2900" b="1" dirty="0">
              <a:solidFill>
                <a:srgbClr val="0000FF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smtClean="0">
                <a:solidFill>
                  <a:srgbClr val="0000FF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>
                <a:solidFill>
                  <a:srgbClr val="0000FF"/>
                </a:solidFill>
                <a:latin typeface="HP001 5 hàng" panose="020B0603050302020204" pitchFamily="34" charset="0"/>
              </a:rPr>
              <a:t>kg </a:t>
            </a:r>
            <a:r>
              <a:rPr lang="en-US" sz="2900" b="1" smtClean="0">
                <a:solidFill>
                  <a:srgbClr val="0000FF"/>
                </a:solidFill>
                <a:latin typeface="HP001 5 hàng" panose="020B0603050302020204" pitchFamily="34" charset="0"/>
              </a:rPr>
              <a:t>	    .        </a:t>
            </a:r>
            <a:r>
              <a:rPr lang="en-US" sz="2900" b="1">
                <a:solidFill>
                  <a:srgbClr val="0000FF"/>
                </a:solidFill>
                <a:latin typeface="HP001 5 hàng" panose="020B0603050302020204" pitchFamily="34" charset="0"/>
              </a:rPr>
              <a:t>.          .		  .	     .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>
                <a:solidFill>
                  <a:srgbClr val="0000FF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smtClean="0">
                <a:solidFill>
                  <a:srgbClr val="0000FF"/>
                </a:solidFill>
                <a:latin typeface="HP001 5 hàng" panose="020B0603050302020204" pitchFamily="34" charset="0"/>
              </a:rPr>
              <a:t>Bài 2. Tính (theo mẫu):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>
                <a:solidFill>
                  <a:srgbClr val="0000FF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smtClean="0">
                <a:solidFill>
                  <a:srgbClr val="0000FF"/>
                </a:solidFill>
                <a:latin typeface="HP001 5 hàng" panose="020B0603050302020204" pitchFamily="34" charset="0"/>
              </a:rPr>
              <a:t>18kg + 6kg = … kg	         24kg – 5kg = … kg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>
                <a:solidFill>
                  <a:srgbClr val="0000FF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smtClean="0">
                <a:solidFill>
                  <a:srgbClr val="0000FF"/>
                </a:solidFill>
                <a:latin typeface="HP001 5 hàng" panose="020B0603050302020204" pitchFamily="34" charset="0"/>
              </a:rPr>
              <a:t>         10kg + 3kg – 5kg = 13kg - … kg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>
                <a:solidFill>
                  <a:srgbClr val="0000FF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smtClean="0">
                <a:solidFill>
                  <a:srgbClr val="0000FF"/>
                </a:solidFill>
                <a:latin typeface="HP001 5 hàng" panose="020B0603050302020204" pitchFamily="34" charset="0"/>
              </a:rPr>
              <a:t>                   </a:t>
            </a:r>
            <a:r>
              <a:rPr lang="en-US" sz="4400" b="1" smtClean="0">
                <a:solidFill>
                  <a:srgbClr val="0000FF"/>
                </a:solidFill>
                <a:latin typeface="HP001 5 hàng" panose="020B0603050302020204" pitchFamily="34" charset="0"/>
              </a:rPr>
              <a:t> 	   </a:t>
            </a:r>
            <a:r>
              <a:rPr lang="en-US" sz="3600" b="1" smtClean="0">
                <a:solidFill>
                  <a:srgbClr val="0000FF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smtClean="0">
                <a:solidFill>
                  <a:srgbClr val="0000FF"/>
                </a:solidFill>
                <a:latin typeface="HP001 5 hàng" panose="020B0603050302020204" pitchFamily="34" charset="0"/>
              </a:rPr>
              <a:t>= … kg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smtClean="0">
                <a:solidFill>
                  <a:srgbClr val="0000FF"/>
                </a:solidFill>
                <a:latin typeface="HP001 5 hàng" panose="020B0603050302020204" pitchFamily="34" charset="0"/>
              </a:rPr>
              <a:t> 	    58kg – 9kg – 20kg = …  - … 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>
                <a:solidFill>
                  <a:srgbClr val="0000FF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smtClean="0">
                <a:solidFill>
                  <a:srgbClr val="0000FF"/>
                </a:solidFill>
                <a:latin typeface="HP001 5 hàng" panose="020B0603050302020204" pitchFamily="34" charset="0"/>
              </a:rPr>
              <a:t>			    		 = …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endParaRPr lang="en-US" sz="2900" b="1" smtClean="0">
              <a:solidFill>
                <a:srgbClr val="0000FF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endParaRPr lang="en-US" sz="2900" b="1" smtClean="0">
              <a:solidFill>
                <a:srgbClr val="0000FF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endParaRPr lang="en-US" sz="2900" b="1" dirty="0">
              <a:solidFill>
                <a:srgbClr val="0000FF"/>
              </a:solidFill>
              <a:latin typeface="HP001 5 hàng" panose="020B06030503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" y="-17646"/>
            <a:ext cx="12188952" cy="685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962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Download 999 Hình Nền Powerpoint Dễ Thương, Ngộ Nghĩnh Nhất Quả Đấ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" y="-925517"/>
            <a:ext cx="12188952" cy="7877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77820" y="376002"/>
            <a:ext cx="11070192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lnSpc>
                <a:spcPct val="200000"/>
              </a:lnSpc>
              <a:buFontTx/>
              <a:buChar char="-"/>
            </a:pP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ô li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71500" indent="-571500">
              <a:lnSpc>
                <a:spcPct val="200000"/>
              </a:lnSpc>
              <a:buFontTx/>
              <a:buChar char="-"/>
            </a:pP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 – </a:t>
            </a:r>
            <a:r>
              <a:rPr lang="en-US" sz="4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lô</a:t>
            </a:r>
            <a: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gam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77).</a:t>
            </a:r>
          </a:p>
          <a:p>
            <a:pPr marL="285750" indent="-285750">
              <a:lnSpc>
                <a:spcPct val="200000"/>
              </a:lnSpc>
              <a:buFontTx/>
              <a:buChar char="-"/>
            </a:pP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7972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 descr="SHOWROOM Nền Powerpoint Simple | - #2 Totoro - Wattp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467"/>
            <a:ext cx="12238307" cy="730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Totoro Happy GIFs | Tenor"/>
          <p:cNvPicPr>
            <a:picLocks noChangeAspect="1" noChangeArrowheads="1" noCrop="1"/>
          </p:cNvPicPr>
          <p:nvPr/>
        </p:nvPicPr>
        <p:blipFill>
          <a:blip r:embed="rId3">
            <a:clrChange>
              <a:clrFrom>
                <a:srgbClr val="FFFEFC"/>
              </a:clrFrom>
              <a:clrTo>
                <a:srgbClr val="FF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9746" y="2874858"/>
            <a:ext cx="4658068" cy="3708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loud Callout 3"/>
          <p:cNvSpPr/>
          <p:nvPr/>
        </p:nvSpPr>
        <p:spPr>
          <a:xfrm>
            <a:off x="1411358" y="-127881"/>
            <a:ext cx="8020953" cy="4044157"/>
          </a:xfrm>
          <a:prstGeom prst="cloudCallout">
            <a:avLst>
              <a:gd name="adj1" fmla="val 24272"/>
              <a:gd name="adj2" fmla="val 58568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i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 biệt, hẹn gặp lại các bạn trong các tiết học sau.</a:t>
            </a:r>
          </a:p>
          <a:p>
            <a:pPr algn="ctr"/>
            <a:r>
              <a:rPr lang="en-US" sz="3600" b="1" i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 chăm chỉ luyện tập thể thao để có sức khỏe tốt nhé</a:t>
            </a:r>
            <a:r>
              <a:rPr lang="en-US" b="1" i="1" smtClean="0">
                <a:solidFill>
                  <a:srgbClr val="7030A0"/>
                </a:solidFill>
              </a:rPr>
              <a:t>.</a:t>
            </a:r>
            <a:endParaRPr lang="en-US" b="1" i="1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880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ownload 999 Hình Nền Powerpoint Dễ Thương, Ngộ Nghĩnh Nhất Quả Đấ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" y="-925517"/>
            <a:ext cx="12188952" cy="7877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7"/>
          <p:cNvSpPr txBox="1"/>
          <p:nvPr/>
        </p:nvSpPr>
        <p:spPr>
          <a:xfrm>
            <a:off x="3840163" y="2501900"/>
            <a:ext cx="2447925" cy="43497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ctr">
              <a:defRPr/>
            </a:pP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3046705" y="1521555"/>
            <a:ext cx="57912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974" y="-637799"/>
            <a:ext cx="2096378" cy="2268995"/>
          </a:xfrm>
          <a:prstGeom prst="rect">
            <a:avLst/>
          </a:prstGeom>
        </p:spPr>
      </p:pic>
      <p:pic>
        <p:nvPicPr>
          <p:cNvPr id="9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7905" y="227388"/>
            <a:ext cx="1694696" cy="216190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309974" y="2643052"/>
            <a:ext cx="956900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u="none" strike="noStrike" kern="1200" cap="none" spc="100" normalizeH="0" baseline="0" noProof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Ki – </a:t>
            </a:r>
            <a:r>
              <a:rPr kumimoji="0" lang="en-US" sz="5400" u="none" strike="noStrike" kern="1200" cap="none" spc="100" normalizeH="0" baseline="0" noProof="0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lô</a:t>
            </a:r>
            <a:r>
              <a:rPr kumimoji="0" lang="en-US" sz="5400" u="none" strike="noStrike" kern="1200" cap="none" spc="100" normalizeH="0" baseline="0" noProof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– gam (76)</a:t>
            </a:r>
            <a:endParaRPr kumimoji="0" lang="en-US" sz="5400" i="0" u="none" strike="noStrike" kern="1200" cap="none" spc="100" normalizeH="0" baseline="0" noProof="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1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flipH="1">
            <a:off x="0" y="1"/>
            <a:ext cx="4355558" cy="173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839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47997" y="565761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1671071" y="845812"/>
            <a:ext cx="6516696" cy="900236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Yêu</a:t>
            </a:r>
            <a:r>
              <a:rPr lang="en-US" altLang="zh-CN" sz="540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cầu</a:t>
            </a:r>
            <a:r>
              <a:rPr lang="en-US" altLang="zh-CN" sz="540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cần</a:t>
            </a:r>
            <a:r>
              <a:rPr lang="en-US" altLang="zh-CN" sz="540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đạt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20553" y="1877709"/>
            <a:ext cx="950961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lô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-gam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vi-VN" sz="3600" dirty="0" smtClean="0">
                <a:latin typeface="+mj-lt"/>
              </a:rPr>
              <a:t>- Biết cái cân đĩa và một số loại cân khác là dụng cụ để đo khối lượng. Biết đọc số đo trên các cân theo đơn vị ki-lô-gam.</a:t>
            </a:r>
            <a:endParaRPr lang="en-US" sz="3600" dirty="0" smtClean="0">
              <a:latin typeface="+mj-lt"/>
            </a:endParaRPr>
          </a:p>
          <a:p>
            <a:r>
              <a:rPr lang="vi-VN" sz="3600" dirty="0" smtClean="0">
                <a:latin typeface="+mj-lt"/>
              </a:rPr>
              <a:t>- Phát triển các năng lực toán học.</a:t>
            </a:r>
            <a:endParaRPr lang="en-US" sz="3600" dirty="0" smtClean="0">
              <a:latin typeface="+mj-lt"/>
            </a:endParaRPr>
          </a:p>
          <a:p>
            <a:endParaRPr lang="en-US" sz="3600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1687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47997" y="608178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:a16="http://schemas.microsoft.com/office/drawing/2014/main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3069951" y="2362861"/>
            <a:ext cx="6517204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8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Khám</a:t>
            </a:r>
            <a:r>
              <a:rPr lang="en-US" altLang="zh-CN" sz="880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8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phá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:a16="http://schemas.microsoft.com/office/drawing/2014/main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52296"/>
            <a:ext cx="4355558" cy="26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939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77002"/>
            <a:ext cx="12192000" cy="678099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EFC"/>
              </a:clrFrom>
              <a:clrTo>
                <a:srgbClr val="FFFE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9623" y="1488201"/>
            <a:ext cx="4384508" cy="4384508"/>
          </a:xfrm>
          <a:prstGeom prst="rect">
            <a:avLst/>
          </a:prstGeom>
        </p:spPr>
      </p:pic>
      <p:sp>
        <p:nvSpPr>
          <p:cNvPr id="6" name="Cloud 5"/>
          <p:cNvSpPr/>
          <p:nvPr/>
        </p:nvSpPr>
        <p:spPr>
          <a:xfrm>
            <a:off x="4870406" y="884538"/>
            <a:ext cx="6332706" cy="3219986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 </a:t>
            </a:r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Totoro. </a:t>
            </a:r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hôm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nay </a:t>
            </a:r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nhé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7554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207" y="-307395"/>
            <a:ext cx="9698793" cy="4256826"/>
          </a:xfrm>
          <a:prstGeom prst="rect">
            <a:avLst/>
          </a:prstGeom>
        </p:spPr>
      </p:pic>
      <p:sp>
        <p:nvSpPr>
          <p:cNvPr id="7" name="Cloud Callout 6"/>
          <p:cNvSpPr/>
          <p:nvPr/>
        </p:nvSpPr>
        <p:spPr>
          <a:xfrm>
            <a:off x="3477296" y="4085617"/>
            <a:ext cx="7688687" cy="2023353"/>
          </a:xfrm>
          <a:prstGeom prst="cloudCallout">
            <a:avLst>
              <a:gd name="adj1" fmla="val -54562"/>
              <a:gd name="adj2" fmla="val -27043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cầm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quyển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bút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so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sánh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nặng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nhẹ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932678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92" y="312984"/>
            <a:ext cx="11620635" cy="4998317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8589523" y="2324911"/>
            <a:ext cx="9728" cy="20428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10593421" y="2120630"/>
            <a:ext cx="535022" cy="972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1264627" y="1780720"/>
            <a:ext cx="6517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400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ĩa cân</a:t>
            </a:r>
            <a:endParaRPr lang="en-US" sz="2400" b="1" i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8589523" y="2894258"/>
            <a:ext cx="9728" cy="27695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923179" y="3064668"/>
            <a:ext cx="15126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 cân</a:t>
            </a:r>
            <a:endParaRPr lang="en-US" sz="2400" b="1" i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284068" y="3881336"/>
            <a:ext cx="5243209" cy="7879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276292" y="5223753"/>
            <a:ext cx="11513631" cy="9338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265290" y="5223753"/>
            <a:ext cx="11578820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gói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1kg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đĩa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vạch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gói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1kg.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(hay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gói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1kg).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16908" y="3983474"/>
            <a:ext cx="5243209" cy="7879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284068" y="941294"/>
            <a:ext cx="1639111" cy="13836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75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7" grpId="0"/>
      <p:bldP spid="22" grpId="0" animBg="1"/>
      <p:bldP spid="24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09" y="254619"/>
            <a:ext cx="11620635" cy="499660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68551" r="-688" b="3526"/>
          <a:stretch/>
        </p:blipFill>
        <p:spPr>
          <a:xfrm>
            <a:off x="247109" y="4766553"/>
            <a:ext cx="11018547" cy="190662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7107" y="5161882"/>
            <a:ext cx="8784077" cy="1349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900"/>
              </a:lnSpc>
            </a:pPr>
            <a:r>
              <a:rPr lang="en-US" sz="3200" b="1" smtClean="0">
                <a:latin typeface="HP001 4 hàng" panose="020B0603050302020204" pitchFamily="34" charset="0"/>
              </a:rPr>
              <a:t>kg      .        .</a:t>
            </a:r>
          </a:p>
          <a:p>
            <a:pPr>
              <a:lnSpc>
                <a:spcPts val="4900"/>
              </a:lnSpc>
            </a:pPr>
            <a:r>
              <a:rPr lang="en-US" sz="3200" b="1" smtClean="0">
                <a:latin typeface="HP001 4 hàng" panose="020B0603050302020204" pitchFamily="34" charset="0"/>
              </a:rPr>
              <a:t>kg      .</a:t>
            </a:r>
            <a:endParaRPr lang="en-US" sz="3200" b="1">
              <a:latin typeface="HP001 4 hàng" panose="020B06030503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0" y="4641849"/>
            <a:ext cx="63201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dòng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tắt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kg </a:t>
            </a:r>
            <a:r>
              <a:rPr lang="en-US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vở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ô li </a:t>
            </a:r>
            <a:r>
              <a:rPr lang="en-US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3683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ân đồng hồ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 rot="5400000">
            <a:off x="6607347" y="1583752"/>
            <a:ext cx="7168401" cy="4000901"/>
          </a:xfrm>
          <a:prstGeom prst="rect">
            <a:avLst/>
          </a:prstGeom>
        </p:spPr>
      </p:pic>
      <p:sp>
        <p:nvSpPr>
          <p:cNvPr id="3" name="Cloud 2"/>
          <p:cNvSpPr/>
          <p:nvPr/>
        </p:nvSpPr>
        <p:spPr>
          <a:xfrm>
            <a:off x="1292448" y="428939"/>
            <a:ext cx="5564221" cy="2616740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 đây là cân đồng hồ đấy các bạn ạ. Chúng mình hãy xem cách cân đồng hồ hoạt động nhé.</a:t>
            </a:r>
            <a:endParaRPr lang="en-US" sz="2800" i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loud Callout 3"/>
          <p:cNvSpPr/>
          <p:nvPr/>
        </p:nvSpPr>
        <p:spPr>
          <a:xfrm>
            <a:off x="3214837" y="3209924"/>
            <a:ext cx="4643287" cy="2979119"/>
          </a:xfrm>
          <a:prstGeom prst="cloudCallout">
            <a:avLst>
              <a:gd name="adj1" fmla="val -57216"/>
              <a:gd name="adj2" fmla="val -2453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Ban đầu, kim cân chỉ vạch 0. Khi để túi táo lên đĩa cân, kim cân dần chuyển động và dừng ở vạch chỉ 1kg.</a:t>
            </a:r>
          </a:p>
          <a:p>
            <a:pPr algn="ctr"/>
            <a:r>
              <a:rPr lang="en-US" sz="2400" i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 ta nói túi táo cân nặng 1kg.</a:t>
            </a:r>
            <a:endParaRPr lang="en-US" sz="2400" i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30627" y="1155032"/>
            <a:ext cx="15111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Đĩa cân</a:t>
            </a:r>
            <a:endParaRPr lang="en-US" sz="2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41794" y="3617602"/>
            <a:ext cx="131063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 cân</a:t>
            </a:r>
            <a:endParaRPr lang="en-US" sz="2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0079254" y="3891678"/>
            <a:ext cx="535022" cy="972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1518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4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943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43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20000">
                <p:cTn id="3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5" grpId="1"/>
      <p:bldP spid="6" grpId="0" animBg="1"/>
      <p:bldP spid="6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1087</TotalTime>
  <Words>550</Words>
  <Application>Microsoft Office PowerPoint</Application>
  <PresentationFormat>Widescreen</PresentationFormat>
  <Paragraphs>59</Paragraphs>
  <Slides>18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微软雅黑</vt:lpstr>
      <vt:lpstr>Arial</vt:lpstr>
      <vt:lpstr>Calibri</vt:lpstr>
      <vt:lpstr>Calibri Light</vt:lpstr>
      <vt:lpstr>HP001 4 hàng</vt:lpstr>
      <vt:lpstr>HP001 5 hàng</vt:lpstr>
      <vt:lpstr>inpin heiti</vt:lpstr>
      <vt:lpstr>Times New Roman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Thứ năm ngày 4 tháng 12 năm 2021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</cp:lastModifiedBy>
  <cp:revision>19</cp:revision>
  <dcterms:created xsi:type="dcterms:W3CDTF">2021-11-29T09:46:47Z</dcterms:created>
  <dcterms:modified xsi:type="dcterms:W3CDTF">2021-12-01T07:29:55Z</dcterms:modified>
</cp:coreProperties>
</file>