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7" r:id="rId2"/>
    <p:sldId id="260" r:id="rId3"/>
    <p:sldId id="265" r:id="rId4"/>
    <p:sldId id="280" r:id="rId5"/>
    <p:sldId id="267" r:id="rId6"/>
    <p:sldId id="268" r:id="rId7"/>
    <p:sldId id="269" r:id="rId8"/>
    <p:sldId id="256" r:id="rId9"/>
    <p:sldId id="263" r:id="rId10"/>
    <p:sldId id="258" r:id="rId11"/>
    <p:sldId id="271" r:id="rId12"/>
    <p:sldId id="272" r:id="rId13"/>
    <p:sldId id="273" r:id="rId14"/>
    <p:sldId id="274" r:id="rId15"/>
    <p:sldId id="275" r:id="rId16"/>
    <p:sldId id="276" r:id="rId17"/>
    <p:sldId id="277" r:id="rId18"/>
    <p:sldId id="278" r:id="rId19"/>
    <p:sldId id="279" r:id="rId20"/>
    <p:sldId id="283" r:id="rId21"/>
    <p:sldId id="264" r:id="rId22"/>
    <p:sldId id="281" r:id="rId23"/>
    <p:sldId id="270" r:id="rId24"/>
    <p:sldId id="284" r:id="rId25"/>
    <p:sldId id="285" r:id="rId26"/>
    <p:sldId id="286" r:id="rId27"/>
    <p:sldId id="287" r:id="rId28"/>
    <p:sldId id="26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roboto" panose="02000000000000000000" pitchFamily="2" charset="0"/>
      <p:regular r:id="rId37"/>
      <p:bold r:id="rId38"/>
      <p:italic r:id="rId39"/>
      <p:boldItalic r:id="rId40"/>
    </p:embeddedFont>
    <p:embeddedFont>
      <p:font typeface="UTM Bustamalaka" panose="02040603050506020204" pitchFamily="18" charset="0"/>
      <p:regular r:id="rId41"/>
    </p:embeddedFont>
    <p:embeddedFont>
      <p:font typeface="UVN Bai Sau" panose="04030605020802020C03" pitchFamily="82" charset="0"/>
      <p:regular r:id="rId42"/>
      <p:bold r:id="rId43"/>
    </p:embeddedFont>
    <p:embeddedFont>
      <p:font typeface="UVN Bai Sau Nhe" panose="04030405020802020C03" pitchFamily="82" charset="0"/>
      <p:regular r:id="rId44"/>
    </p:embeddedFont>
    <p:embeddedFont>
      <p:font typeface="UVN Ke Chuyen3" panose="03030602030607080B05" pitchFamily="66" charset="0"/>
      <p:regular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294"/>
    <a:srgbClr val="E6E6E6"/>
    <a:srgbClr val="F6E0B5"/>
    <a:srgbClr val="AA6F73"/>
    <a:srgbClr val="EEA990"/>
    <a:srgbClr val="66545E"/>
    <a:srgbClr val="FFFFFB"/>
    <a:srgbClr val="FFFF7D"/>
    <a:srgbClr val="43373E"/>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p:scale>
          <a:sx n="62" d="100"/>
          <a:sy n="62" d="100"/>
        </p:scale>
        <p:origin x="854"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B93B5-2075-4DF8-87BE-DE4300F6A47B}" type="datetimeFigureOut">
              <a:rPr lang="en-US" smtClean="0"/>
              <a:t>05-Dec-21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78438-6081-4C9D-81FC-0F4E9EC1BDD8}" type="slidenum">
              <a:rPr lang="en-US" smtClean="0"/>
              <a:t>‹#›</a:t>
            </a:fld>
            <a:endParaRPr lang="en-US"/>
          </a:p>
        </p:txBody>
      </p:sp>
    </p:spTree>
    <p:extLst>
      <p:ext uri="{BB962C8B-B14F-4D97-AF65-F5344CB8AC3E}">
        <p14:creationId xmlns:p14="http://schemas.microsoft.com/office/powerpoint/2010/main" val="120280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Đợi thời gian chạy để ra gợi ý tiếp theo, không bấm</a:t>
            </a:r>
          </a:p>
        </p:txBody>
      </p:sp>
      <p:sp>
        <p:nvSpPr>
          <p:cNvPr id="4" name="Slide Number Placeholder 3"/>
          <p:cNvSpPr>
            <a:spLocks noGrp="1"/>
          </p:cNvSpPr>
          <p:nvPr>
            <p:ph type="sldNum" sz="quarter" idx="5"/>
          </p:nvPr>
        </p:nvSpPr>
        <p:spPr/>
        <p:txBody>
          <a:bodyPr/>
          <a:lstStyle/>
          <a:p>
            <a:fld id="{89878438-6081-4C9D-81FC-0F4E9EC1BDD8}" type="slidenum">
              <a:rPr lang="en-US" smtClean="0"/>
              <a:t>3</a:t>
            </a:fld>
            <a:endParaRPr lang="en-US"/>
          </a:p>
        </p:txBody>
      </p:sp>
    </p:spTree>
    <p:extLst>
      <p:ext uri="{BB962C8B-B14F-4D97-AF65-F5344CB8AC3E}">
        <p14:creationId xmlns:p14="http://schemas.microsoft.com/office/powerpoint/2010/main" val="272638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6</a:t>
            </a:fld>
            <a:endParaRPr lang="en-US"/>
          </a:p>
        </p:txBody>
      </p:sp>
    </p:spTree>
    <p:extLst>
      <p:ext uri="{BB962C8B-B14F-4D97-AF65-F5344CB8AC3E}">
        <p14:creationId xmlns:p14="http://schemas.microsoft.com/office/powerpoint/2010/main" val="28905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7</a:t>
            </a:fld>
            <a:endParaRPr lang="en-US"/>
          </a:p>
        </p:txBody>
      </p:sp>
    </p:spTree>
    <p:extLst>
      <p:ext uri="{BB962C8B-B14F-4D97-AF65-F5344CB8AC3E}">
        <p14:creationId xmlns:p14="http://schemas.microsoft.com/office/powerpoint/2010/main" val="426030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FF0000"/>
                </a:solidFill>
                <a:effectLst/>
                <a:latin typeface="-apple-system"/>
              </a:rPr>
              <a:t>Cây sòi và cây sồi là 2 cây khác nhau</a:t>
            </a:r>
          </a:p>
          <a:p>
            <a:r>
              <a:rPr lang="en-US" b="0" i="0">
                <a:solidFill>
                  <a:srgbClr val="1E293B"/>
                </a:solidFill>
                <a:effectLst/>
                <a:latin typeface="-apple-system"/>
              </a:rPr>
              <a:t>Sòi có các tên khác là Sòi xanh, Ô cửu, Ô thụ quả, Ô du, Thác tử thụ, Cửu tử thụ. Cây có tên khoa học là </a:t>
            </a:r>
            <a:r>
              <a:rPr lang="en-US" b="1" i="1">
                <a:solidFill>
                  <a:srgbClr val="1F2937"/>
                </a:solidFill>
                <a:effectLst/>
                <a:latin typeface="-apple-system"/>
              </a:rPr>
              <a:t>Sapium sebiferum</a:t>
            </a:r>
            <a:r>
              <a:rPr lang="en-US" b="1" i="0">
                <a:solidFill>
                  <a:srgbClr val="1F2937"/>
                </a:solidFill>
                <a:effectLst/>
                <a:latin typeface="-apple-system"/>
              </a:rPr>
              <a:t> (L.) Roxb.</a:t>
            </a:r>
            <a:r>
              <a:rPr lang="en-US" b="0" i="0">
                <a:solidFill>
                  <a:srgbClr val="1E293B"/>
                </a:solidFill>
                <a:effectLst/>
                <a:latin typeface="-apple-system"/>
              </a:rPr>
              <a:t>, thuộc họ Thầu dầu </a:t>
            </a:r>
            <a:r>
              <a:rPr lang="en-US" b="0" i="1">
                <a:solidFill>
                  <a:srgbClr val="1E293B"/>
                </a:solidFill>
                <a:effectLst/>
                <a:latin typeface="-apple-system"/>
              </a:rPr>
              <a:t>Euphorbiaceae</a:t>
            </a:r>
            <a:r>
              <a:rPr lang="en-US" b="0" i="0">
                <a:solidFill>
                  <a:srgbClr val="1E293B"/>
                </a:solidFill>
                <a:effectLst/>
                <a:latin typeface="-apple-system"/>
              </a:rPr>
              <a:t>. </a:t>
            </a:r>
          </a:p>
          <a:p>
            <a:pPr algn="l"/>
            <a:r>
              <a:rPr lang="vi-VN" b="0" i="0">
                <a:solidFill>
                  <a:srgbClr val="3C4043"/>
                </a:solidFill>
                <a:effectLst/>
                <a:latin typeface="roboto" panose="02000000000000000000" pitchFamily="2" charset="0"/>
              </a:rPr>
              <a:t>Cây sòi mọc hoang ở khắp nơi trong Việt Nam, nhưng tại miền Bắc và miền Trung, nhân dân thường trồng để lấy lá nhuộm lụa hay sa tanh màu đen.</a:t>
            </a:r>
          </a:p>
          <a:p>
            <a:pPr algn="l"/>
            <a:r>
              <a:rPr lang="vi-VN" b="0" i="0">
                <a:solidFill>
                  <a:srgbClr val="3C4043"/>
                </a:solidFill>
                <a:effectLst/>
                <a:latin typeface="roboto" panose="02000000000000000000" pitchFamily="2" charset="0"/>
              </a:rPr>
              <a:t>Còn mọc hoang và được trồng tại các nước khác như Trang Quốc, Nhật Bản, Mỹ. Tại những nước này người ta trồng để lấy hạt ép dầu, trái lại ở Việt Nam do cắt nhiều lá để nhuộm cho nên ít quả.</a:t>
            </a:r>
            <a:endParaRPr lang="en-US" b="0" i="0">
              <a:solidFill>
                <a:srgbClr val="3C4043"/>
              </a:solidFill>
              <a:effectLst/>
              <a:latin typeface="roboto" panose="02000000000000000000" pitchFamily="2" charset="0"/>
            </a:endParaRPr>
          </a:p>
          <a:p>
            <a:pPr algn="l"/>
            <a:r>
              <a:rPr lang="vi-VN" b="0" i="0">
                <a:solidFill>
                  <a:srgbClr val="3C4043"/>
                </a:solidFill>
                <a:effectLst/>
                <a:latin typeface="roboto" panose="02000000000000000000" pitchFamily="2" charset="0"/>
              </a:rPr>
              <a:t>Sáp của hạt sòi có thể thay bơ ca cao để chế thuốc đạn (suppositoire), chế xà phòng, trộn với sáp ong làm nến, bôi tóc và chữa một số bệnh ngoài da</a:t>
            </a:r>
            <a:r>
              <a:rPr lang="en-US" b="0" i="0">
                <a:solidFill>
                  <a:srgbClr val="3C4043"/>
                </a:solidFill>
                <a:effectLst/>
                <a:latin typeface="roboto" panose="02000000000000000000" pitchFamily="2" charset="0"/>
              </a:rPr>
              <a:t>. </a:t>
            </a:r>
            <a:r>
              <a:rPr lang="vi-VN" b="0" i="0">
                <a:solidFill>
                  <a:srgbClr val="3C4043"/>
                </a:solidFill>
                <a:effectLst/>
                <a:latin typeface="roboto" panose="02000000000000000000" pitchFamily="2" charset="0"/>
              </a:rPr>
              <a:t>Vỏ rễ cây sòi là một vị thuốc được dùng trong </a:t>
            </a:r>
            <a:r>
              <a:rPr lang="en-US" b="0" i="0">
                <a:solidFill>
                  <a:srgbClr val="3C4043"/>
                </a:solidFill>
                <a:effectLst/>
                <a:latin typeface="roboto" panose="02000000000000000000" pitchFamily="2" charset="0"/>
              </a:rPr>
              <a:t>dân gian.</a:t>
            </a:r>
            <a:endParaRPr lang="vi-VN" b="0" i="0">
              <a:solidFill>
                <a:srgbClr val="3C4043"/>
              </a:solidFill>
              <a:effectLst/>
              <a:latin typeface="roboto" panose="02000000000000000000" pitchFamily="2" charset="0"/>
            </a:endParaRPr>
          </a:p>
          <a:p>
            <a:br>
              <a:rPr lang="vi-VN"/>
            </a:br>
            <a:endParaRPr lang="en-US" b="0" i="0">
              <a:solidFill>
                <a:srgbClr val="1E293B"/>
              </a:solidFill>
              <a:effectLst/>
              <a:latin typeface="-apple-system"/>
            </a:endParaRP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11</a:t>
            </a:fld>
            <a:endParaRPr lang="en-US"/>
          </a:p>
        </p:txBody>
      </p:sp>
    </p:spTree>
    <p:extLst>
      <p:ext uri="{BB962C8B-B14F-4D97-AF65-F5344CB8AC3E}">
        <p14:creationId xmlns:p14="http://schemas.microsoft.com/office/powerpoint/2010/main" val="206879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12</a:t>
            </a:fld>
            <a:endParaRPr lang="en-US"/>
          </a:p>
        </p:txBody>
      </p:sp>
    </p:spTree>
    <p:extLst>
      <p:ext uri="{BB962C8B-B14F-4D97-AF65-F5344CB8AC3E}">
        <p14:creationId xmlns:p14="http://schemas.microsoft.com/office/powerpoint/2010/main" val="287251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13</a:t>
            </a:fld>
            <a:endParaRPr lang="en-US"/>
          </a:p>
        </p:txBody>
      </p:sp>
    </p:spTree>
    <p:extLst>
      <p:ext uri="{BB962C8B-B14F-4D97-AF65-F5344CB8AC3E}">
        <p14:creationId xmlns:p14="http://schemas.microsoft.com/office/powerpoint/2010/main" val="14929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24</a:t>
            </a:fld>
            <a:endParaRPr lang="en-US"/>
          </a:p>
        </p:txBody>
      </p:sp>
    </p:spTree>
    <p:extLst>
      <p:ext uri="{BB962C8B-B14F-4D97-AF65-F5344CB8AC3E}">
        <p14:creationId xmlns:p14="http://schemas.microsoft.com/office/powerpoint/2010/main" val="233924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634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79796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57968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8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294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7526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232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800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78391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2400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95495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2285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98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5835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04230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7658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88496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64764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10717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7091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4728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2652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98708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25027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99379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57477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05908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56839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77495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2359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62891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7792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1002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54622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3500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43306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75505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389469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87539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3195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85661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5453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3302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73297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71389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774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97068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25454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184646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8849-82ED-4092-8DEF-FF1814433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D321AC-D294-459F-8A6F-2A3FA5055B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C3218-ED3D-48F1-8AA6-1F63EB4891E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0943784E-46C5-4984-85B6-CF6A6C8FF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32D5EC-5CCE-477A-9671-F18129F8893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77022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2933-AD31-4E86-B9FC-49AC5EF02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E1464-7650-4A2F-BE61-DA37A99587E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116E6-7B6D-43A7-B8A2-1D9896CD26C6}"/>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7809A262-3ADB-4DF1-92F9-798C55A64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72E9B3-EAB3-49B8-ABA2-7B044A12387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5685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7D71-64EF-4AF1-A13D-CC756A743F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F215EF-C8C8-41A9-9BF1-4708D089A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D2480-5135-4C3A-8C0B-8B9F5D251F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C4897-59D2-4BA7-9583-8AD2B4695258}"/>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280D0D0B-0A12-4A84-99E1-0553D55FC9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15A31-CDB6-480C-97F7-EA59A988031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911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69DA-7BFB-4FE7-AE82-1D96D68EBD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99AB31-52C1-4EF3-806F-9172F567D4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E1635-BF1F-4BBD-B7EA-991DA28F23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38D87-5EF5-447F-B62C-355CE0361A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A3D00-4EAB-468C-960D-4978A071C2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5DE6C-E69B-4842-B20A-0E756F8593B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8" name="Footer Placeholder 7">
            <a:extLst>
              <a:ext uri="{FF2B5EF4-FFF2-40B4-BE49-F238E27FC236}">
                <a16:creationId xmlns:a16="http://schemas.microsoft.com/office/drawing/2014/main" id="{0F2D628C-0989-4209-A3D7-E3C541CB8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D80A9D7-6232-4654-BA2A-BCCB0495F2A9}"/>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86061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543B-BF54-4170-BC09-F274CC329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BD4D0C-D0D0-4889-9A1E-B2C9C5B259D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4" name="Footer Placeholder 3">
            <a:extLst>
              <a:ext uri="{FF2B5EF4-FFF2-40B4-BE49-F238E27FC236}">
                <a16:creationId xmlns:a16="http://schemas.microsoft.com/office/drawing/2014/main" id="{8D682110-2D4E-4730-B27A-FE3D62F9E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2D6319F-A8C8-466D-9D4F-951D91FB9BA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5948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2FD931-A3E6-4001-87B8-80B9E957609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3" name="Footer Placeholder 2">
            <a:extLst>
              <a:ext uri="{FF2B5EF4-FFF2-40B4-BE49-F238E27FC236}">
                <a16:creationId xmlns:a16="http://schemas.microsoft.com/office/drawing/2014/main" id="{1421C387-8462-4D5E-8942-6E749C0A3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16E0F4A-2C3F-4925-9CBB-9C08C68119F2}"/>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92672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9409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4DC6-BCD1-4B4B-A008-21149E5740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437B69-992D-4720-AFCF-478E5737E4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6B3772-2FE3-4731-9524-795180B752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62D8F-2FA2-4502-B49D-064FB2E7D00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4E8223EF-21BF-4406-A9CE-D016BB704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C87E1D-E5BC-46EC-96A8-B47424130D41}"/>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4116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2334-8ACA-4B7C-9236-DF57C6CE95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57FAB-B664-4C56-98DF-CAB7F2D740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DF2C6E-2711-462D-9B24-C64218B9CA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D3B1FA-CF94-423F-9147-77202944986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55C0CA56-3CF8-47A6-BFC1-BC114DE354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A1EABE-BA7E-46E5-94F8-9DFA1C9DE40F}"/>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0848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CBA4-5AB1-4A20-B464-AACC59F3C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2BED5-46DE-445B-A69B-584DCBC52E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7B7F1-9131-46AC-8937-EACEC0413C0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FD6B260E-0821-42E6-A349-6137B0C489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56697D-A747-4A56-91C2-D100AA07247C}"/>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11526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AB7F1-341F-4E04-BCEA-3AA71878FA5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89DA1-DB9E-410C-B082-607071D761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A7246-E307-4227-BEC1-0D9C05D8A67A}"/>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88176C37-ACD3-4D12-BF47-FBB1EDD5B2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407167-974F-436A-A01A-1857421D5327}"/>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4028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6670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6820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52489471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3FE6FF49-E723-457D-B674-A08EEDF67B91}"/>
              </a:ext>
            </a:extLst>
          </p:cNvPr>
          <p:cNvSpPr txBox="1"/>
          <p:nvPr userDrawn="1"/>
        </p:nvSpPr>
        <p:spPr>
          <a:xfrm>
            <a:off x="0" y="0"/>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sp>
        <p:nvSpPr>
          <p:cNvPr id="8" name="TextBox 11">
            <a:extLst>
              <a:ext uri="{FF2B5EF4-FFF2-40B4-BE49-F238E27FC236}">
                <a16:creationId xmlns:a16="http://schemas.microsoft.com/office/drawing/2014/main" id="{493E8FF9-8DDA-4AEF-AD3C-8388CC09E74B}"/>
              </a:ext>
            </a:extLst>
          </p:cNvPr>
          <p:cNvSpPr txBox="1"/>
          <p:nvPr userDrawn="1"/>
        </p:nvSpPr>
        <p:spPr>
          <a:xfrm>
            <a:off x="11410568" y="6488668"/>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pic>
        <p:nvPicPr>
          <p:cNvPr id="10" name="Picture 9" descr="A picture containing diagram&#10;&#10;Description automatically generated">
            <a:extLst>
              <a:ext uri="{FF2B5EF4-FFF2-40B4-BE49-F238E27FC236}">
                <a16:creationId xmlns:a16="http://schemas.microsoft.com/office/drawing/2014/main" id="{DC246542-A6A7-419E-B191-432F7A010031}"/>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14069961" y="11739716"/>
            <a:ext cx="1314550" cy="1135626"/>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622EF039-3F59-4C62-9F70-65992C0CD93C}"/>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23862890" y="-5663381"/>
            <a:ext cx="1314550" cy="1135626"/>
          </a:xfrm>
          <a:prstGeom prst="rect">
            <a:avLst/>
          </a:prstGeom>
        </p:spPr>
      </p:pic>
    </p:spTree>
    <p:extLst>
      <p:ext uri="{BB962C8B-B14F-4D97-AF65-F5344CB8AC3E}">
        <p14:creationId xmlns:p14="http://schemas.microsoft.com/office/powerpoint/2010/main" val="1645909783"/>
      </p:ext>
    </p:extLst>
  </p:cSld>
  <p:clrMap bg1="lt1" tx1="dk1" bg2="lt2" tx2="dk2" accent1="accent1" accent2="accent2" accent3="accent3" accent4="accent4" accent5="accent5" accent6="accent6" hlink="hlink" folHlink="folHlink"/>
  <p:sldLayoutIdLst>
    <p:sldLayoutId id="2147483649"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 id="2147483701" r:id="rId12"/>
    <p:sldLayoutId id="2147483700" r:id="rId13"/>
    <p:sldLayoutId id="2147483699" r:id="rId14"/>
    <p:sldLayoutId id="2147483698" r:id="rId15"/>
    <p:sldLayoutId id="2147483697" r:id="rId16"/>
    <p:sldLayoutId id="2147483696" r:id="rId17"/>
    <p:sldLayoutId id="2147483695" r:id="rId18"/>
    <p:sldLayoutId id="2147483694" r:id="rId19"/>
    <p:sldLayoutId id="2147483693" r:id="rId20"/>
    <p:sldLayoutId id="2147483692" r:id="rId21"/>
    <p:sldLayoutId id="2147483691" r:id="rId22"/>
    <p:sldLayoutId id="2147483690" r:id="rId23"/>
    <p:sldLayoutId id="2147483689" r:id="rId24"/>
    <p:sldLayoutId id="2147483688" r:id="rId25"/>
    <p:sldLayoutId id="2147483687" r:id="rId26"/>
    <p:sldLayoutId id="2147483686" r:id="rId27"/>
    <p:sldLayoutId id="2147483685" r:id="rId28"/>
    <p:sldLayoutId id="2147483684" r:id="rId29"/>
    <p:sldLayoutId id="2147483683" r:id="rId30"/>
    <p:sldLayoutId id="2147483682" r:id="rId31"/>
    <p:sldLayoutId id="2147483681" r:id="rId32"/>
    <p:sldLayoutId id="2147483680" r:id="rId33"/>
    <p:sldLayoutId id="2147483679" r:id="rId34"/>
    <p:sldLayoutId id="2147483678" r:id="rId35"/>
    <p:sldLayoutId id="2147483677" r:id="rId36"/>
    <p:sldLayoutId id="2147483676" r:id="rId37"/>
    <p:sldLayoutId id="2147483675" r:id="rId38"/>
    <p:sldLayoutId id="2147483674" r:id="rId39"/>
    <p:sldLayoutId id="2147483673" r:id="rId40"/>
    <p:sldLayoutId id="2147483672" r:id="rId41"/>
    <p:sldLayoutId id="2147483671" r:id="rId42"/>
    <p:sldLayoutId id="2147483670" r:id="rId43"/>
    <p:sldLayoutId id="2147483669" r:id="rId44"/>
    <p:sldLayoutId id="2147483668" r:id="rId45"/>
    <p:sldLayoutId id="2147483667" r:id="rId46"/>
    <p:sldLayoutId id="2147483666" r:id="rId47"/>
    <p:sldLayoutId id="2147483665" r:id="rId48"/>
    <p:sldLayoutId id="2147483664" r:id="rId49"/>
    <p:sldLayoutId id="2147483663" r:id="rId50"/>
    <p:sldLayoutId id="2147483662" r:id="rId51"/>
    <p:sldLayoutId id="2147483661" r:id="rId52"/>
    <p:sldLayoutId id="2147483660" r:id="rId53"/>
    <p:sldLayoutId id="2147483650" r:id="rId54"/>
    <p:sldLayoutId id="2147483651" r:id="rId55"/>
    <p:sldLayoutId id="2147483652" r:id="rId56"/>
    <p:sldLayoutId id="2147483653" r:id="rId57"/>
    <p:sldLayoutId id="2147483654" r:id="rId58"/>
    <p:sldLayoutId id="2147483655" r:id="rId59"/>
    <p:sldLayoutId id="2147483656" r:id="rId60"/>
    <p:sldLayoutId id="2147483657" r:id="rId61"/>
    <p:sldLayoutId id="2147483658" r:id="rId62"/>
    <p:sldLayoutId id="2147483659" r:id="rId6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6.pn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6.pn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7.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2.wdp"/><Relationship Id="rId5" Type="http://schemas.microsoft.com/office/2007/relationships/hdphoto" Target="../media/hdphoto14.wdp"/><Relationship Id="rId10" Type="http://schemas.openxmlformats.org/officeDocument/2006/relationships/image" Target="../media/image26.png"/><Relationship Id="rId4" Type="http://schemas.openxmlformats.org/officeDocument/2006/relationships/image" Target="../media/image31.png"/><Relationship Id="rId9" Type="http://schemas.microsoft.com/office/2007/relationships/hdphoto" Target="../media/hdphoto16.wdp"/></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microsoft.com/office/2007/relationships/hdphoto" Target="../media/hdphoto18.wdp"/><Relationship Id="rId2" Type="http://schemas.openxmlformats.org/officeDocument/2006/relationships/image" Target="../media/image20.png"/><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3.wdp"/><Relationship Id="rId7"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19.wdp"/><Relationship Id="rId10" Type="http://schemas.openxmlformats.org/officeDocument/2006/relationships/image" Target="../media/image23.png"/><Relationship Id="rId4" Type="http://schemas.openxmlformats.org/officeDocument/2006/relationships/image" Target="../media/image36.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3.wdp"/><Relationship Id="rId9" Type="http://schemas.microsoft.com/office/2007/relationships/hdphoto" Target="../media/hdphoto20.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20.png"/><Relationship Id="rId16" Type="http://schemas.microsoft.com/office/2007/relationships/hdphoto" Target="../media/hdphoto21.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3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image" Target="../media/image5.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gif"/><Relationship Id="rId5" Type="http://schemas.openxmlformats.org/officeDocument/2006/relationships/image" Target="../media/image11.jp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16.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microsoft.com/office/2007/relationships/hdphoto" Target="../media/hdphoto10.wdp"/><Relationship Id="rId7" Type="http://schemas.openxmlformats.org/officeDocument/2006/relationships/image" Target="../media/image2.png"/><Relationship Id="rId12"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9.png"/><Relationship Id="rId5" Type="http://schemas.microsoft.com/office/2007/relationships/hdphoto" Target="../media/hdphoto4.wdp"/><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21.png"/><Relationship Id="rId1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06097">
            <a:off x="4121477" y="728376"/>
            <a:ext cx="1386843" cy="1338075"/>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422631">
            <a:off x="669716" y="3495156"/>
            <a:ext cx="1386843" cy="1338075"/>
          </a:xfrm>
          <a:prstGeom prst="rect">
            <a:avLst/>
          </a:prstGeom>
        </p:spPr>
      </p:pic>
      <p:grpSp>
        <p:nvGrpSpPr>
          <p:cNvPr id="3" name="Group 2">
            <a:extLst>
              <a:ext uri="{FF2B5EF4-FFF2-40B4-BE49-F238E27FC236}">
                <a16:creationId xmlns:a16="http://schemas.microsoft.com/office/drawing/2014/main" id="{2CE548D4-FEBA-4B6E-AF47-644F6E0EFF5F}"/>
              </a:ext>
            </a:extLst>
          </p:cNvPr>
          <p:cNvGrpSpPr/>
          <p:nvPr/>
        </p:nvGrpSpPr>
        <p:grpSpPr>
          <a:xfrm>
            <a:off x="6110972" y="105866"/>
            <a:ext cx="5915893" cy="6583680"/>
            <a:chOff x="6095999"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a:off x="6095999"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C48A68B0-C0FE-4C2D-B73F-A6D048CA5FDE}"/>
                </a:ext>
              </a:extLst>
            </p:cNvPr>
            <p:cNvSpPr txBox="1"/>
            <p:nvPr/>
          </p:nvSpPr>
          <p:spPr>
            <a:xfrm>
              <a:off x="10846127"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5770497" y="2054822"/>
            <a:ext cx="5915891" cy="1323439"/>
          </a:xfrm>
          <a:prstGeom prst="rect">
            <a:avLst/>
          </a:prstGeom>
          <a:noFill/>
        </p:spPr>
        <p:txBody>
          <a:bodyPr wrap="square" rtlCol="0">
            <a:spAutoFit/>
          </a:bodyPr>
          <a:lstStyle/>
          <a:p>
            <a:pPr algn="r"/>
            <a:r>
              <a:rPr lang="en-US" sz="8000" b="1">
                <a:solidFill>
                  <a:srgbClr val="FFFFCC"/>
                </a:solidFill>
                <a:latin typeface="UVN Ke Chuyen3" panose="03030602030607080B05" pitchFamily="66" charset="0"/>
              </a:rPr>
              <a:t>Tập làm văn </a:t>
            </a:r>
          </a:p>
        </p:txBody>
      </p:sp>
      <p:sp>
        <p:nvSpPr>
          <p:cNvPr id="27" name="TextBox 26">
            <a:extLst>
              <a:ext uri="{FF2B5EF4-FFF2-40B4-BE49-F238E27FC236}">
                <a16:creationId xmlns:a16="http://schemas.microsoft.com/office/drawing/2014/main" id="{594EC669-52FD-4D3B-989C-BC420B10975F}"/>
              </a:ext>
            </a:extLst>
          </p:cNvPr>
          <p:cNvSpPr txBox="1"/>
          <p:nvPr/>
        </p:nvSpPr>
        <p:spPr>
          <a:xfrm>
            <a:off x="7503043" y="3050002"/>
            <a:ext cx="3733800" cy="1015663"/>
          </a:xfrm>
          <a:prstGeom prst="rect">
            <a:avLst/>
          </a:prstGeom>
          <a:noFill/>
        </p:spPr>
        <p:txBody>
          <a:bodyPr wrap="square" rtlCol="0">
            <a:spAutoFit/>
          </a:bodyPr>
          <a:lstStyle/>
          <a:p>
            <a:pPr algn="r"/>
            <a:r>
              <a:rPr lang="en-US" sz="6000" b="1">
                <a:solidFill>
                  <a:srgbClr val="FFFFCC"/>
                </a:solidFill>
                <a:latin typeface="UVN Ke Chuyen3" panose="03030602030607080B05" pitchFamily="66" charset="0"/>
              </a:rPr>
              <a:t>Lớp 4 </a:t>
            </a:r>
          </a:p>
        </p:txBody>
      </p:sp>
    </p:spTree>
    <p:extLst>
      <p:ext uri="{BB962C8B-B14F-4D97-AF65-F5344CB8AC3E}">
        <p14:creationId xmlns:p14="http://schemas.microsoft.com/office/powerpoint/2010/main" val="3466020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1818609"/>
            <a:ext cx="4723396"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9363" y="3688562"/>
            <a:ext cx="1769004" cy="3068804"/>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627777" y="359690"/>
            <a:ext cx="4739421"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1. Đoạn văn miêu tả những sự vật nào?</a:t>
            </a:r>
            <a:endParaRPr lang="en-US" sz="28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DD2A4AE-EB49-4373-A7CD-6C098CC8B2A5}"/>
              </a:ext>
            </a:extLst>
          </p:cNvPr>
          <p:cNvSpPr txBox="1"/>
          <p:nvPr/>
        </p:nvSpPr>
        <p:spPr>
          <a:xfrm>
            <a:off x="7257672" y="2141166"/>
            <a:ext cx="3838530" cy="2062103"/>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a:t>Sự vật được miêu tả:</a:t>
            </a:r>
          </a:p>
          <a:p>
            <a:pPr algn="l"/>
            <a:r>
              <a:rPr lang="en-US"/>
              <a:t>- Cây sòi</a:t>
            </a:r>
          </a:p>
          <a:p>
            <a:pPr algn="l"/>
            <a:r>
              <a:rPr lang="en-US"/>
              <a:t>- Cây cơm nguội</a:t>
            </a:r>
          </a:p>
          <a:p>
            <a:pPr algn="l"/>
            <a:r>
              <a:rPr lang="en-US"/>
              <a:t>- Lạch nước</a:t>
            </a:r>
          </a:p>
        </p:txBody>
      </p:sp>
    </p:spTree>
    <p:extLst>
      <p:ext uri="{BB962C8B-B14F-4D97-AF65-F5344CB8AC3E}">
        <p14:creationId xmlns:p14="http://schemas.microsoft.com/office/powerpoint/2010/main" val="89393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750"/>
                                        <p:tgtEl>
                                          <p:spTgt spid="54">
                                            <p:txEl>
                                              <p:pRg st="0" end="0"/>
                                            </p:txEl>
                                          </p:spTgt>
                                        </p:tgtEl>
                                      </p:cBhvr>
                                    </p:animEffect>
                                    <p:anim calcmode="lin" valueType="num">
                                      <p:cBhvr>
                                        <p:cTn id="8" dur="75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fade">
                                      <p:cBhvr>
                                        <p:cTn id="12" dur="750"/>
                                        <p:tgtEl>
                                          <p:spTgt spid="54">
                                            <p:txEl>
                                              <p:pRg st="1" end="1"/>
                                            </p:txEl>
                                          </p:spTgt>
                                        </p:tgtEl>
                                      </p:cBhvr>
                                    </p:animEffect>
                                    <p:anim calcmode="lin" valueType="num">
                                      <p:cBhvr>
                                        <p:cTn id="13" dur="75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14" dur="750" fill="hold"/>
                                        <p:tgtEl>
                                          <p:spTgt spid="5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750"/>
                                        <p:tgtEl>
                                          <p:spTgt spid="55">
                                            <p:txEl>
                                              <p:pRg st="0" end="0"/>
                                            </p:txEl>
                                          </p:spTgt>
                                        </p:tgtEl>
                                      </p:cBhvr>
                                    </p:animEffect>
                                    <p:anim calcmode="lin" valueType="num">
                                      <p:cBhvr>
                                        <p:cTn id="19"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left)">
                                      <p:cBhvr>
                                        <p:cTn id="37" dur="500"/>
                                        <p:tgtEl>
                                          <p:spTgt spid="13">
                                            <p:txEl>
                                              <p:pRg st="1" end="1"/>
                                            </p:txEl>
                                          </p:spTgt>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wipe(left)">
                                      <p:cBhvr>
                                        <p:cTn id="45" dur="500"/>
                                        <p:tgtEl>
                                          <p:spTgt spid="13">
                                            <p:txEl>
                                              <p:pRg st="2" end="2"/>
                                            </p:txEl>
                                          </p:spTgt>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par>
                          <p:cTn id="50" fill="hold">
                            <p:stCondLst>
                              <p:cond delay="3500"/>
                            </p:stCondLst>
                            <p:childTnLst>
                              <p:par>
                                <p:cTn id="51" presetID="22" presetClass="entr" presetSubtype="8" fill="hold" nodeType="after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left)">
                                      <p:cBhvr>
                                        <p:cTn id="5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58"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28628" y="1043661"/>
            <a:ext cx="3838530" cy="3970318"/>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s</a:t>
            </a:r>
            <a:r>
              <a:rPr lang="vi-VN" sz="2800" i="1"/>
              <a:t>òi là một loại cây thuộc họ Thầu dầu</a:t>
            </a:r>
            <a:r>
              <a:rPr lang="en-US" sz="2800" i="1"/>
              <a:t>, </a:t>
            </a:r>
            <a:r>
              <a:rPr lang="vi-VN" sz="2800" i="1"/>
              <a:t>có nguồn gốc Đông </a:t>
            </a:r>
            <a:r>
              <a:rPr lang="en-US" sz="2800" i="1"/>
              <a:t>Á,</a:t>
            </a:r>
            <a:r>
              <a:rPr lang="vi-VN" sz="2800" i="1"/>
              <a:t> lá nhỏ hình củ đậu</a:t>
            </a:r>
            <a:r>
              <a:rPr lang="en-US" sz="2800" i="1"/>
              <a:t> (củ sắn)</a:t>
            </a:r>
            <a:r>
              <a:rPr lang="vi-VN" sz="2800" i="1"/>
              <a:t>, dùng để nhuộm, hạt có thể ép lấy dầu dùng trong công nghiệp</a:t>
            </a:r>
            <a:r>
              <a:rPr lang="en-US" sz="2800" i="1"/>
              <a:t>. Một số bộ phận của cây còn dùng làm thuốc.</a:t>
            </a:r>
          </a:p>
        </p:txBody>
      </p:sp>
      <p:pic>
        <p:nvPicPr>
          <p:cNvPr id="5" name="Picture 4">
            <a:extLst>
              <a:ext uri="{FF2B5EF4-FFF2-40B4-BE49-F238E27FC236}">
                <a16:creationId xmlns:a16="http://schemas.microsoft.com/office/drawing/2014/main" id="{4DEE1A20-B702-48DB-8D01-AE1A8784A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17632">
            <a:off x="873332" y="2271778"/>
            <a:ext cx="4301959" cy="3823030"/>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E0F82A66-75C5-4E4D-A36C-B285B71766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5315">
            <a:off x="2356770" y="971594"/>
            <a:ext cx="2718495" cy="2038871"/>
          </a:xfrm>
          <a:prstGeom prst="rect">
            <a:avLst/>
          </a:prstGeom>
          <a:effectLst>
            <a:outerShdw blurRad="50800" dist="38100" dir="5400000" algn="t"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4356559" y="542458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14649" y="21987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duotone>
              <a:prstClr val="black"/>
              <a:srgbClr val="7030A0">
                <a:tint val="45000"/>
                <a:satMod val="400000"/>
              </a:srgbClr>
            </a:duotone>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3731107" y="764143"/>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7686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92511" y="1251967"/>
            <a:ext cx="3838530" cy="3539430"/>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cơm nguội l</a:t>
            </a:r>
            <a:r>
              <a:rPr lang="vi-VN" sz="2800" i="1"/>
              <a:t>à một loại cây thuộc họ Gai dầu</a:t>
            </a:r>
            <a:r>
              <a:rPr lang="en-US" sz="2800" i="1"/>
              <a:t>. </a:t>
            </a:r>
            <a:r>
              <a:rPr lang="vi-VN" sz="2800" i="1"/>
              <a:t>Cây cơm nguội phân bố rộng rãi ở khắp nước ta, đây là một cây thuốc Đông y với nhiều công dụng tốt cho sức khỏe con người.</a:t>
            </a:r>
            <a:endParaRPr lang="en-US" sz="2800" i="1"/>
          </a:p>
        </p:txBody>
      </p:sp>
      <p:pic>
        <p:nvPicPr>
          <p:cNvPr id="3" name="Picture 2">
            <a:extLst>
              <a:ext uri="{FF2B5EF4-FFF2-40B4-BE49-F238E27FC236}">
                <a16:creationId xmlns:a16="http://schemas.microsoft.com/office/drawing/2014/main" id="{B9973499-9718-4EF9-A4CC-7805143FEE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6489">
            <a:off x="1260365" y="2003465"/>
            <a:ext cx="2817524" cy="4230417"/>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224D15D3-B05C-4A38-8642-622F39629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6758">
            <a:off x="3267286" y="760460"/>
            <a:ext cx="2054159" cy="2054159"/>
          </a:xfrm>
          <a:prstGeom prst="rect">
            <a:avLst/>
          </a:prstGeom>
          <a:effectLst>
            <a:outerShdw blurRad="50800" dist="38100" dir="8100000" algn="tr"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3667195" y="537150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59236" y="2169187"/>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4414064" y="651870"/>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2509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83833" y="1168456"/>
            <a:ext cx="4723396" cy="2722650"/>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960" y="3471017"/>
            <a:ext cx="1894407" cy="3286349"/>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69181" y="1734203"/>
            <a:ext cx="3838530" cy="1384995"/>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Lạch nước là đ</a:t>
            </a:r>
            <a:r>
              <a:rPr lang="vi-VN" sz="2800" i="1"/>
              <a:t>ường nước chảy hẹp, nông, ít dốc, thông ra sông, hồ.</a:t>
            </a:r>
            <a:endParaRPr lang="en-US" sz="2800" i="1"/>
          </a:p>
        </p:txBody>
      </p:sp>
      <p:sp>
        <p:nvSpPr>
          <p:cNvPr id="56" name="Freeform: Shape 55">
            <a:extLst>
              <a:ext uri="{FF2B5EF4-FFF2-40B4-BE49-F238E27FC236}">
                <a16:creationId xmlns:a16="http://schemas.microsoft.com/office/drawing/2014/main" id="{B6F3765A-0705-4F2E-AC7D-5B379C6D43F2}"/>
              </a:ext>
            </a:extLst>
          </p:cNvPr>
          <p:cNvSpPr/>
          <p:nvPr/>
        </p:nvSpPr>
        <p:spPr>
          <a:xfrm rot="20128743">
            <a:off x="4611598" y="4231394"/>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B68F85-1D4B-4623-8FDE-535B52E7E4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78567">
            <a:off x="925644" y="2172082"/>
            <a:ext cx="4462985" cy="2975323"/>
          </a:xfrm>
          <a:prstGeom prst="rect">
            <a:avLst/>
          </a:prstGeom>
          <a:effectLst>
            <a:outerShdw blurRad="50800" dist="38100" dir="8100000" algn="tr" rotWithShape="0">
              <a:prstClr val="black">
                <a:alpha val="40000"/>
              </a:prstClr>
            </a:outerShdw>
          </a:effectLst>
        </p:spPr>
      </p:pic>
      <p:sp>
        <p:nvSpPr>
          <p:cNvPr id="59" name="Freeform: Shape 58">
            <a:extLst>
              <a:ext uri="{FF2B5EF4-FFF2-40B4-BE49-F238E27FC236}">
                <a16:creationId xmlns:a16="http://schemas.microsoft.com/office/drawing/2014/main" id="{F46B18E9-6053-4C68-A827-2451DDF238BA}"/>
              </a:ext>
            </a:extLst>
          </p:cNvPr>
          <p:cNvSpPr/>
          <p:nvPr/>
        </p:nvSpPr>
        <p:spPr>
          <a:xfrm rot="20128743">
            <a:off x="283538" y="23140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54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847410" y="541800"/>
            <a:ext cx="4565155" cy="2308324"/>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2.</a:t>
            </a:r>
            <a:r>
              <a:rPr 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3600" b="1">
                <a:latin typeface="Times New Roman" panose="02020603050405020304" pitchFamily="18" charset="0"/>
                <a:cs typeface="Times New Roman" panose="02020603050405020304" pitchFamily="18" charset="0"/>
              </a:rPr>
              <a:t>:</a:t>
            </a:r>
            <a:endParaRPr lang="vi-VN" sz="3600" b="1">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9712F179-7824-4F6E-B25A-8A46D54EF479}"/>
              </a:ext>
            </a:extLst>
          </p:cNvPr>
          <p:cNvSpPr/>
          <p:nvPr/>
        </p:nvSpPr>
        <p:spPr>
          <a:xfrm>
            <a:off x="6915291" y="3081540"/>
            <a:ext cx="4378352"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69875AC-11E6-4335-A46F-1BE732A25005}"/>
              </a:ext>
            </a:extLst>
          </p:cNvPr>
          <p:cNvSpPr txBox="1"/>
          <p:nvPr/>
        </p:nvSpPr>
        <p:spPr>
          <a:xfrm>
            <a:off x="7247235" y="3241895"/>
            <a:ext cx="3838530" cy="2308324"/>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sz="3600">
                <a:solidFill>
                  <a:srgbClr val="66545E"/>
                </a:solidFill>
              </a:rPr>
              <a:t>- Hình dáng</a:t>
            </a:r>
          </a:p>
          <a:p>
            <a:pPr algn="l"/>
            <a:r>
              <a:rPr lang="en-US" sz="3600">
                <a:solidFill>
                  <a:srgbClr val="66545E"/>
                </a:solidFill>
              </a:rPr>
              <a:t>- Màu sắc</a:t>
            </a:r>
          </a:p>
          <a:p>
            <a:pPr algn="l"/>
            <a:r>
              <a:rPr lang="en-US" sz="3600">
                <a:solidFill>
                  <a:srgbClr val="66545E"/>
                </a:solidFill>
              </a:rPr>
              <a:t>- Chuyển động</a:t>
            </a:r>
          </a:p>
          <a:p>
            <a:pPr algn="l"/>
            <a:r>
              <a:rPr lang="en-US" sz="3600">
                <a:solidFill>
                  <a:srgbClr val="66545E"/>
                </a:solidFill>
              </a:rPr>
              <a:t>- Tiếng động</a:t>
            </a:r>
          </a:p>
        </p:txBody>
      </p:sp>
    </p:spTree>
    <p:extLst>
      <p:ext uri="{BB962C8B-B14F-4D97-AF65-F5344CB8AC3E}">
        <p14:creationId xmlns:p14="http://schemas.microsoft.com/office/powerpoint/2010/main" val="117529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9">
                                            <p:txEl>
                                              <p:pRg st="0" end="0"/>
                                            </p:txEl>
                                          </p:spTgt>
                                        </p:tgtEl>
                                        <p:attrNameLst>
                                          <p:attrName>style.visibility</p:attrName>
                                        </p:attrNameLst>
                                      </p:cBhvr>
                                      <p:to>
                                        <p:strVal val="visible"/>
                                      </p:to>
                                    </p:set>
                                    <p:animEffect transition="in" filter="wipe(left)">
                                      <p:cBhvr>
                                        <p:cTn id="18" dur="500"/>
                                        <p:tgtEl>
                                          <p:spTgt spid="59">
                                            <p:txEl>
                                              <p:pRg st="0" end="0"/>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wipe(left)">
                                      <p:cBhvr>
                                        <p:cTn id="22" dur="500"/>
                                        <p:tgtEl>
                                          <p:spTgt spid="59">
                                            <p:txEl>
                                              <p:pRg st="1" end="1"/>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9">
                                            <p:txEl>
                                              <p:pRg st="2" end="2"/>
                                            </p:txEl>
                                          </p:spTgt>
                                        </p:tgtEl>
                                        <p:attrNameLst>
                                          <p:attrName>style.visibility</p:attrName>
                                        </p:attrNameLst>
                                      </p:cBhvr>
                                      <p:to>
                                        <p:strVal val="visible"/>
                                      </p:to>
                                    </p:set>
                                    <p:animEffect transition="in" filter="wipe(left)">
                                      <p:cBhvr>
                                        <p:cTn id="26" dur="500"/>
                                        <p:tgtEl>
                                          <p:spTgt spid="59">
                                            <p:txEl>
                                              <p:pRg st="2" end="2"/>
                                            </p:txEl>
                                          </p:spTgt>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59">
                                            <p:txEl>
                                              <p:pRg st="3" end="3"/>
                                            </p:txEl>
                                          </p:spTgt>
                                        </p:tgtEl>
                                        <p:attrNameLst>
                                          <p:attrName>style.visibility</p:attrName>
                                        </p:attrNameLst>
                                      </p:cBhvr>
                                      <p:to>
                                        <p:strVal val="visible"/>
                                      </p:to>
                                    </p:set>
                                    <p:animEffect transition="in" filter="wipe(left)">
                                      <p:cBhvr>
                                        <p:cTn id="30"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pic>
        <p:nvPicPr>
          <p:cNvPr id="60" name="Picture 59">
            <a:extLst>
              <a:ext uri="{FF2B5EF4-FFF2-40B4-BE49-F238E27FC236}">
                <a16:creationId xmlns:a16="http://schemas.microsoft.com/office/drawing/2014/main" id="{07F1C407-466B-45F6-9198-15FC6BD01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7632">
            <a:off x="6917771" y="784463"/>
            <a:ext cx="1548860" cy="1376428"/>
          </a:xfrm>
          <a:prstGeom prst="rect">
            <a:avLst/>
          </a:prstGeom>
        </p:spPr>
      </p:pic>
      <p:sp>
        <p:nvSpPr>
          <p:cNvPr id="2" name="TextBox 1">
            <a:extLst>
              <a:ext uri="{FF2B5EF4-FFF2-40B4-BE49-F238E27FC236}">
                <a16:creationId xmlns:a16="http://schemas.microsoft.com/office/drawing/2014/main" id="{C8B6C192-22C7-4F45-8657-3A875A1B9DB0}"/>
              </a:ext>
            </a:extLst>
          </p:cNvPr>
          <p:cNvSpPr txBox="1"/>
          <p:nvPr/>
        </p:nvSpPr>
        <p:spPr>
          <a:xfrm rot="21163443">
            <a:off x="7064907" y="2126637"/>
            <a:ext cx="1633977"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sòi</a:t>
            </a:r>
          </a:p>
        </p:txBody>
      </p:sp>
      <p:sp>
        <p:nvSpPr>
          <p:cNvPr id="61" name="TextBox 60">
            <a:extLst>
              <a:ext uri="{FF2B5EF4-FFF2-40B4-BE49-F238E27FC236}">
                <a16:creationId xmlns:a16="http://schemas.microsoft.com/office/drawing/2014/main" id="{D89895D3-06DA-4C38-A3E9-404C01BF3E91}"/>
              </a:ext>
            </a:extLst>
          </p:cNvPr>
          <p:cNvSpPr txBox="1"/>
          <p:nvPr/>
        </p:nvSpPr>
        <p:spPr>
          <a:xfrm>
            <a:off x="10227391" y="1453415"/>
            <a:ext cx="1361062" cy="507831"/>
          </a:xfrm>
          <a:prstGeom prst="rect">
            <a:avLst/>
          </a:prstGeom>
          <a:noFill/>
        </p:spPr>
        <p:txBody>
          <a:bodyPr wrap="square" rtlCol="0">
            <a:spAutoFit/>
          </a:bodyPr>
          <a:lstStyle/>
          <a:p>
            <a:pPr algn="ctr"/>
            <a:r>
              <a:rPr lang="en-US" sz="2700" b="1">
                <a:solidFill>
                  <a:srgbClr val="C00000"/>
                </a:solidFill>
                <a:latin typeface="Times New Roman" panose="02020603050405020304" pitchFamily="18" charset="0"/>
                <a:cs typeface="Times New Roman" panose="02020603050405020304" pitchFamily="18" charset="0"/>
              </a:rPr>
              <a:t>Cao lớn</a:t>
            </a:r>
          </a:p>
        </p:txBody>
      </p:sp>
      <p:cxnSp>
        <p:nvCxnSpPr>
          <p:cNvPr id="17" name="Connector: Curved 16">
            <a:extLst>
              <a:ext uri="{FF2B5EF4-FFF2-40B4-BE49-F238E27FC236}">
                <a16:creationId xmlns:a16="http://schemas.microsoft.com/office/drawing/2014/main" id="{784B12C9-77EE-49F0-83A1-9C977A2F2149}"/>
              </a:ext>
            </a:extLst>
          </p:cNvPr>
          <p:cNvCxnSpPr>
            <a:cxnSpLocks/>
            <a:stCxn id="60" idx="3"/>
            <a:endCxn id="61" idx="1"/>
          </p:cNvCxnSpPr>
          <p:nvPr/>
        </p:nvCxnSpPr>
        <p:spPr>
          <a:xfrm>
            <a:off x="8461846" y="1386717"/>
            <a:ext cx="1765545" cy="320614"/>
          </a:xfrm>
          <a:prstGeom prst="curvedConnector3">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72C3023-62E0-4CD8-B41C-F06C3A844B2A}"/>
              </a:ext>
            </a:extLst>
          </p:cNvPr>
          <p:cNvCxnSpPr/>
          <p:nvPr/>
        </p:nvCxnSpPr>
        <p:spPr>
          <a:xfrm>
            <a:off x="5002224" y="965472"/>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B4010F2A-9F8B-4CDB-8019-6981716C496A}"/>
              </a:ext>
            </a:extLst>
          </p:cNvPr>
          <p:cNvSpPr txBox="1"/>
          <p:nvPr/>
        </p:nvSpPr>
        <p:spPr>
          <a:xfrm rot="766770">
            <a:off x="8591497" y="1018880"/>
            <a:ext cx="1633977" cy="461665"/>
          </a:xfrm>
          <a:prstGeom prst="rect">
            <a:avLst/>
          </a:prstGeom>
          <a:noFill/>
        </p:spPr>
        <p:txBody>
          <a:bodyPr wrap="square" rtlCol="0">
            <a:spAutoFit/>
          </a:bodyPr>
          <a:lstStyle/>
          <a:p>
            <a:pPr algn="ctr"/>
            <a:r>
              <a:rPr lang="en-US" sz="2400">
                <a:solidFill>
                  <a:srgbClr val="C00000"/>
                </a:solidFill>
                <a:latin typeface="Times New Roman" panose="02020603050405020304" pitchFamily="18" charset="0"/>
                <a:cs typeface="Times New Roman" panose="02020603050405020304" pitchFamily="18" charset="0"/>
              </a:rPr>
              <a:t>Hình dáng</a:t>
            </a:r>
          </a:p>
        </p:txBody>
      </p:sp>
      <p:cxnSp>
        <p:nvCxnSpPr>
          <p:cNvPr id="92" name="Straight Connector 91">
            <a:extLst>
              <a:ext uri="{FF2B5EF4-FFF2-40B4-BE49-F238E27FC236}">
                <a16:creationId xmlns:a16="http://schemas.microsoft.com/office/drawing/2014/main" id="{D272FA1F-2C72-43FD-91BA-1EE842444786}"/>
              </a:ext>
            </a:extLst>
          </p:cNvPr>
          <p:cNvCxnSpPr/>
          <p:nvPr/>
        </p:nvCxnSpPr>
        <p:spPr>
          <a:xfrm>
            <a:off x="797639" y="1386717"/>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id="{FAB4C6A8-C58C-4267-BDEE-973FB928C39E}"/>
              </a:ext>
            </a:extLst>
          </p:cNvPr>
          <p:cNvSpPr txBox="1"/>
          <p:nvPr/>
        </p:nvSpPr>
        <p:spPr>
          <a:xfrm>
            <a:off x="10069477" y="3078176"/>
            <a:ext cx="1361062"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đỏ chói lọi</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60" idx="3"/>
            <a:endCxn id="99" idx="1"/>
          </p:cNvCxnSpPr>
          <p:nvPr/>
        </p:nvCxnSpPr>
        <p:spPr>
          <a:xfrm>
            <a:off x="8461846" y="1386717"/>
            <a:ext cx="1607631" cy="2153124"/>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p:nvPr/>
        </p:nvCxnSpPr>
        <p:spPr>
          <a:xfrm>
            <a:off x="5076212" y="1818609"/>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28514" y="2265080"/>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cxnSp>
        <p:nvCxnSpPr>
          <p:cNvPr id="103" name="Straight Connector 102">
            <a:extLst>
              <a:ext uri="{FF2B5EF4-FFF2-40B4-BE49-F238E27FC236}">
                <a16:creationId xmlns:a16="http://schemas.microsoft.com/office/drawing/2014/main" id="{EB34720B-7C56-4A82-AE14-507C4B1A2555}"/>
              </a:ext>
            </a:extLst>
          </p:cNvPr>
          <p:cNvCxnSpPr>
            <a:cxnSpLocks/>
          </p:cNvCxnSpPr>
          <p:nvPr/>
        </p:nvCxnSpPr>
        <p:spPr>
          <a:xfrm>
            <a:off x="797639" y="2207506"/>
            <a:ext cx="966993" cy="4438"/>
          </a:xfrm>
          <a:prstGeom prst="line">
            <a:avLst/>
          </a:prstGeom>
          <a:ln w="38100"/>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771317"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đỏ</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49997" y="3557656"/>
            <a:ext cx="2689290" cy="838825"/>
          </a:xfrm>
          <a:prstGeom prst="curvedConnector4">
            <a:avLst>
              <a:gd name="adj1" fmla="val 41379"/>
              <a:gd name="adj2" fmla="val 127252"/>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59575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659AE8F1-8A9E-42D2-B06A-62DD02031D59}"/>
              </a:ext>
            </a:extLst>
          </p:cNvPr>
          <p:cNvCxnSpPr>
            <a:cxnSpLocks/>
          </p:cNvCxnSpPr>
          <p:nvPr/>
        </p:nvCxnSpPr>
        <p:spPr>
          <a:xfrm>
            <a:off x="2837493" y="3888356"/>
            <a:ext cx="1140949"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4702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wipe(left)">
                                      <p:cBhvr>
                                        <p:cTn id="29" dur="500"/>
                                        <p:tgtEl>
                                          <p:spTgt spid="10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wipe(left)">
                                      <p:cBhvr>
                                        <p:cTn id="38" dur="500"/>
                                        <p:tgtEl>
                                          <p:spTgt spid="10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wipe(left)">
                                      <p:cBhvr>
                                        <p:cTn id="42" dur="500"/>
                                        <p:tgtEl>
                                          <p:spTgt spid="10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wipe(left)">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wipe(left)">
                                      <p:cBhvr>
                                        <p:cTn id="51" dur="500"/>
                                        <p:tgtEl>
                                          <p:spTgt spid="10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wipe(left)">
                                      <p:cBhvr>
                                        <p:cTn id="60" dur="500"/>
                                        <p:tgtEl>
                                          <p:spTgt spid="106"/>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wipe(left)">
                                      <p:cBhvr>
                                        <p:cTn id="64" dur="500"/>
                                        <p:tgtEl>
                                          <p:spTgt spid="108"/>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left)">
                                      <p:cBhvr>
                                        <p:cTn id="68" dur="500"/>
                                        <p:tgtEl>
                                          <p:spTgt spid="109"/>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wipe(left)">
                                      <p:cBhvr>
                                        <p:cTn id="7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1" grpId="0"/>
      <p:bldP spid="99" grpId="0"/>
      <p:bldP spid="102" grpId="0"/>
      <p:bldP spid="104" grpId="0"/>
      <p:bldP spid="1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cơm nguội</a:t>
            </a:r>
          </a:p>
        </p:txBody>
      </p:sp>
      <p:sp>
        <p:nvSpPr>
          <p:cNvPr id="99" name="TextBox 98">
            <a:extLst>
              <a:ext uri="{FF2B5EF4-FFF2-40B4-BE49-F238E27FC236}">
                <a16:creationId xmlns:a16="http://schemas.microsoft.com/office/drawing/2014/main" id="{FAB4C6A8-C58C-4267-BDEE-973FB928C39E}"/>
              </a:ext>
            </a:extLst>
          </p:cNvPr>
          <p:cNvSpPr txBox="1"/>
          <p:nvPr/>
        </p:nvSpPr>
        <p:spPr>
          <a:xfrm>
            <a:off x="9731541" y="1251480"/>
            <a:ext cx="1890548"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vàng rực rỡ</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110" idx="3"/>
            <a:endCxn id="99" idx="1"/>
          </p:cNvCxnSpPr>
          <p:nvPr/>
        </p:nvCxnSpPr>
        <p:spPr>
          <a:xfrm>
            <a:off x="8231107" y="1230436"/>
            <a:ext cx="1500434" cy="482709"/>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3925191" y="2229399"/>
            <a:ext cx="1451676"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8471569" y="819724"/>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4330708"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vàng</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52307" y="3552587"/>
            <a:ext cx="2692048" cy="846204"/>
          </a:xfrm>
          <a:prstGeom prst="curvedConnector4">
            <a:avLst>
              <a:gd name="adj1" fmla="val 41283"/>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2006996" cy="0"/>
          </a:xfrm>
          <a:prstGeom prst="line">
            <a:avLst/>
          </a:prstGeom>
          <a:ln w="38100"/>
        </p:spPr>
        <p:style>
          <a:lnRef idx="1">
            <a:schemeClr val="dk1"/>
          </a:lnRef>
          <a:fillRef idx="0">
            <a:schemeClr val="dk1"/>
          </a:fillRef>
          <a:effectRef idx="0">
            <a:schemeClr val="dk1"/>
          </a:effectRef>
          <a:fontRef idx="minor">
            <a:schemeClr val="tx1"/>
          </a:fontRef>
        </p:style>
      </p:cxnSp>
      <p:pic>
        <p:nvPicPr>
          <p:cNvPr id="110" name="Picture 109">
            <a:extLst>
              <a:ext uri="{FF2B5EF4-FFF2-40B4-BE49-F238E27FC236}">
                <a16:creationId xmlns:a16="http://schemas.microsoft.com/office/drawing/2014/main" id="{AFE80449-5F31-4A3B-B762-67A05B4F223E}"/>
              </a:ext>
            </a:extLst>
          </p:cNvPr>
          <p:cNvPicPr>
            <a:picLocks noChangeAspect="1"/>
          </p:cNvPicPr>
          <p:nvPr/>
        </p:nvPicPr>
        <p:blipFill rotWithShape="1">
          <a:blip r:embed="rId5">
            <a:extLst>
              <a:ext uri="{28A0092B-C50C-407E-A947-70E740481C1C}">
                <a14:useLocalDpi xmlns:a14="http://schemas.microsoft.com/office/drawing/2010/main" val="0"/>
              </a:ext>
            </a:extLst>
          </a:blip>
          <a:srcRect b="17321"/>
          <a:stretch/>
        </p:blipFill>
        <p:spPr>
          <a:xfrm rot="20736489">
            <a:off x="6993309" y="606170"/>
            <a:ext cx="1257530" cy="1561094"/>
          </a:xfrm>
          <a:prstGeom prst="rect">
            <a:avLst/>
          </a:prstGeom>
        </p:spPr>
      </p:pic>
    </p:spTree>
    <p:extLst>
      <p:ext uri="{BB962C8B-B14F-4D97-AF65-F5344CB8AC3E}">
        <p14:creationId xmlns:p14="http://schemas.microsoft.com/office/powerpoint/2010/main" val="72425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left)">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left)">
                                      <p:cBhvr>
                                        <p:cTn id="25" dur="500"/>
                                        <p:tgtEl>
                                          <p:spTgt spid="10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500"/>
                                        <p:tgtEl>
                                          <p:spTgt spid="10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wipe(left)">
                                      <p:cBhvr>
                                        <p:cTn id="34" dur="500"/>
                                        <p:tgtEl>
                                          <p:spTgt spid="10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Lạch nước</a:t>
            </a:r>
          </a:p>
        </p:txBody>
      </p:sp>
      <p:sp>
        <p:nvSpPr>
          <p:cNvPr id="99" name="TextBox 98">
            <a:extLst>
              <a:ext uri="{FF2B5EF4-FFF2-40B4-BE49-F238E27FC236}">
                <a16:creationId xmlns:a16="http://schemas.microsoft.com/office/drawing/2014/main" id="{FAB4C6A8-C58C-4267-BDEE-973FB928C39E}"/>
              </a:ext>
            </a:extLst>
          </p:cNvPr>
          <p:cNvSpPr txBox="1"/>
          <p:nvPr/>
        </p:nvSpPr>
        <p:spPr>
          <a:xfrm>
            <a:off x="8356950" y="2517964"/>
            <a:ext cx="3402407" cy="1338828"/>
          </a:xfrm>
          <a:prstGeom prst="rect">
            <a:avLst/>
          </a:prstGeom>
          <a:noFill/>
        </p:spPr>
        <p:txBody>
          <a:bodyPr wrap="square" rtlCol="0">
            <a:spAutoFit/>
          </a:bodyPr>
          <a:lstStyle/>
          <a:p>
            <a:pPr algn="ctr"/>
            <a:r>
              <a:rPr lang="vi-VN" sz="2700" b="1">
                <a:solidFill>
                  <a:schemeClr val="accent2">
                    <a:lumMod val="75000"/>
                  </a:schemeClr>
                </a:solidFill>
                <a:latin typeface="Times New Roman" panose="02020603050405020304" pitchFamily="18" charset="0"/>
                <a:cs typeface="Times New Roman" panose="02020603050405020304" pitchFamily="18" charset="0"/>
              </a:rPr>
              <a:t>trườn lên mấy tảng đá, luồn dưới mấy gốc cây ẩm mục</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91" idx="3"/>
            <a:endCxn id="99" idx="0"/>
          </p:cNvCxnSpPr>
          <p:nvPr/>
        </p:nvCxnSpPr>
        <p:spPr>
          <a:xfrm>
            <a:off x="8525249" y="1373510"/>
            <a:ext cx="1532905" cy="1144454"/>
          </a:xfrm>
          <a:prstGeom prst="curvedConnector2">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768288" y="5494280"/>
            <a:ext cx="4012259"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66930" y="1267329"/>
            <a:ext cx="1734708" cy="830997"/>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Chuyển động</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402407" cy="507831"/>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Róc rách (nước chảy)</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256182" y="3448712"/>
            <a:ext cx="2484299" cy="846204"/>
          </a:xfrm>
          <a:prstGeom prst="curvedConnector4">
            <a:avLst>
              <a:gd name="adj1" fmla="val 44736"/>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785657" y="5897440"/>
            <a:ext cx="4191248"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096343" y="3905827"/>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Tiếng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2921941" y="5072004"/>
            <a:ext cx="1120670" cy="0"/>
          </a:xfrm>
          <a:prstGeom prst="line">
            <a:avLst/>
          </a:prstGeom>
          <a:ln w="38100"/>
        </p:spPr>
        <p:style>
          <a:lnRef idx="1">
            <a:schemeClr val="dk1"/>
          </a:lnRef>
          <a:fillRef idx="0">
            <a:schemeClr val="dk1"/>
          </a:fillRef>
          <a:effectRef idx="0">
            <a:schemeClr val="dk1"/>
          </a:effectRef>
          <a:fontRef idx="minor">
            <a:schemeClr val="tx1"/>
          </a:fontRef>
        </p:style>
      </p:cxnSp>
      <p:pic>
        <p:nvPicPr>
          <p:cNvPr id="91" name="Picture 90">
            <a:extLst>
              <a:ext uri="{FF2B5EF4-FFF2-40B4-BE49-F238E27FC236}">
                <a16:creationId xmlns:a16="http://schemas.microsoft.com/office/drawing/2014/main" id="{2F080941-1B86-4464-BC6D-D50142057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73461">
            <a:off x="6763902" y="990594"/>
            <a:ext cx="1787049" cy="1191366"/>
          </a:xfrm>
          <a:prstGeom prst="rect">
            <a:avLst/>
          </a:prstGeom>
        </p:spPr>
      </p:pic>
    </p:spTree>
    <p:extLst>
      <p:ext uri="{BB962C8B-B14F-4D97-AF65-F5344CB8AC3E}">
        <p14:creationId xmlns:p14="http://schemas.microsoft.com/office/powerpoint/2010/main" val="121794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wipe(left)">
                                      <p:cBhvr>
                                        <p:cTn id="20" dur="500"/>
                                        <p:tgtEl>
                                          <p:spTgt spid="10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wipe(left)">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fade">
                                      <p:cBhvr>
                                        <p:cTn id="33" dur="500"/>
                                        <p:tgtEl>
                                          <p:spTgt spid="10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45" name="Group 64">
            <a:extLst>
              <a:ext uri="{FF2B5EF4-FFF2-40B4-BE49-F238E27FC236}">
                <a16:creationId xmlns:a16="http://schemas.microsoft.com/office/drawing/2014/main" id="{C8731DE9-9929-4EE3-AA28-8906CBAAE39C}"/>
              </a:ext>
            </a:extLst>
          </p:cNvPr>
          <p:cNvGraphicFramePr>
            <a:graphicFrameLocks noGrp="1"/>
          </p:cNvGraphicFramePr>
          <p:nvPr>
            <p:extLst>
              <p:ext uri="{D42A27DB-BD31-4B8C-83A1-F6EECF244321}">
                <p14:modId xmlns:p14="http://schemas.microsoft.com/office/powerpoint/2010/main" val="344283540"/>
              </p:ext>
            </p:extLst>
          </p:nvPr>
        </p:nvGraphicFramePr>
        <p:xfrm>
          <a:off x="674836" y="1678993"/>
          <a:ext cx="10890239" cy="4693662"/>
        </p:xfrm>
        <a:graphic>
          <a:graphicData uri="http://schemas.openxmlformats.org/drawingml/2006/table">
            <a:tbl>
              <a:tblPr>
                <a:tableStyleId>{775DCB02-9BB8-47FD-8907-85C794F793BA}</a:tableStyleId>
              </a:tblPr>
              <a:tblGrid>
                <a:gridCol w="942095">
                  <a:extLst>
                    <a:ext uri="{9D8B030D-6E8A-4147-A177-3AD203B41FA5}">
                      <a16:colId xmlns:a16="http://schemas.microsoft.com/office/drawing/2014/main" val="20000"/>
                    </a:ext>
                  </a:extLst>
                </a:gridCol>
                <a:gridCol w="1677733">
                  <a:extLst>
                    <a:ext uri="{9D8B030D-6E8A-4147-A177-3AD203B41FA5}">
                      <a16:colId xmlns:a16="http://schemas.microsoft.com/office/drawing/2014/main" val="20001"/>
                    </a:ext>
                  </a:extLst>
                </a:gridCol>
                <a:gridCol w="1457558">
                  <a:extLst>
                    <a:ext uri="{9D8B030D-6E8A-4147-A177-3AD203B41FA5}">
                      <a16:colId xmlns:a16="http://schemas.microsoft.com/office/drawing/2014/main" val="20002"/>
                    </a:ext>
                  </a:extLst>
                </a:gridCol>
                <a:gridCol w="1539442">
                  <a:extLst>
                    <a:ext uri="{9D8B030D-6E8A-4147-A177-3AD203B41FA5}">
                      <a16:colId xmlns:a16="http://schemas.microsoft.com/office/drawing/2014/main" val="20003"/>
                    </a:ext>
                  </a:extLst>
                </a:gridCol>
                <a:gridCol w="3753044">
                  <a:extLst>
                    <a:ext uri="{9D8B030D-6E8A-4147-A177-3AD203B41FA5}">
                      <a16:colId xmlns:a16="http://schemas.microsoft.com/office/drawing/2014/main" val="20004"/>
                    </a:ext>
                  </a:extLst>
                </a:gridCol>
                <a:gridCol w="1520367">
                  <a:extLst>
                    <a:ext uri="{9D8B030D-6E8A-4147-A177-3AD203B41FA5}">
                      <a16:colId xmlns:a16="http://schemas.microsoft.com/office/drawing/2014/main" val="20005"/>
                    </a:ext>
                  </a:extLst>
                </a:gridCol>
              </a:tblGrid>
              <a:tr h="8142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Thứ</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tự</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Tên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sự</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vật</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Hình</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dáng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Màu</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sắc</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Chuyển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Tiếng</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0"/>
                  </a:ext>
                </a:extLst>
              </a:tr>
              <a:tr h="10055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1</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a:solidFill>
                            <a:srgbClr val="43373E"/>
                          </a:solidFill>
                          <a:latin typeface="Times New Roman" panose="02020603050405020304" pitchFamily="18" charset="0"/>
                          <a:cs typeface="Times New Roman" panose="02020603050405020304" pitchFamily="18" charset="0"/>
                        </a:rPr>
                        <a:t>Cây sòi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cao lớn</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đỏ chói lọi</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rập rình lay động như những đốm lửa đỏ</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1"/>
                  </a:ext>
                </a:extLst>
              </a:tr>
              <a:tr h="1045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2</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Cây cơm nguội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vàng rực rỡ</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rập rình lay động như những đốm lửa vàng</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2"/>
                  </a:ext>
                </a:extLst>
              </a:tr>
              <a:tr h="13338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3</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Lạch nước</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trườn lên mấy tảng đá; luồn dưới mấy gốc cây </a:t>
                      </a:r>
                      <a:endPar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ẩm mục</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róc rách (chảy)</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3"/>
                  </a:ext>
                </a:extLst>
              </a:tr>
            </a:tbl>
          </a:graphicData>
        </a:graphic>
      </p:graphicFrame>
      <p:sp>
        <p:nvSpPr>
          <p:cNvPr id="60" name="TextBox 59">
            <a:extLst>
              <a:ext uri="{FF2B5EF4-FFF2-40B4-BE49-F238E27FC236}">
                <a16:creationId xmlns:a16="http://schemas.microsoft.com/office/drawing/2014/main" id="{268543AC-8466-4F46-AC51-3BE497F451FC}"/>
              </a:ext>
            </a:extLst>
          </p:cNvPr>
          <p:cNvSpPr txBox="1"/>
          <p:nvPr/>
        </p:nvSpPr>
        <p:spPr>
          <a:xfrm>
            <a:off x="793169" y="543908"/>
            <a:ext cx="10705946" cy="954107"/>
          </a:xfrm>
          <a:prstGeom prst="rect">
            <a:avLst/>
          </a:prstGeom>
          <a:solidFill>
            <a:srgbClr val="F6E0B5"/>
          </a:solidFill>
        </p:spPr>
        <p:txBody>
          <a:bodyPr wrap="square" rtlCol="0">
            <a:spAutoFit/>
          </a:bodyPr>
          <a:lstStyle/>
          <a:p>
            <a:pPr indent="465138" algn="just"/>
            <a:r>
              <a:rPr lang="vi-VN" sz="2800" b="1">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2800" b="1">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305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6" name="TextBox 45">
            <a:extLst>
              <a:ext uri="{FF2B5EF4-FFF2-40B4-BE49-F238E27FC236}">
                <a16:creationId xmlns:a16="http://schemas.microsoft.com/office/drawing/2014/main" id="{4EF4A972-6300-4174-BA92-B289AB796C15}"/>
              </a:ext>
            </a:extLst>
          </p:cNvPr>
          <p:cNvSpPr txBox="1"/>
          <p:nvPr/>
        </p:nvSpPr>
        <p:spPr>
          <a:xfrm>
            <a:off x="6932772" y="1035569"/>
            <a:ext cx="4286605" cy="1384995"/>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 hình dáng, màu sắc, chuyển động của cây sòi, cây cơm nguội</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9382EB7A-303D-42CE-87E6-62945AF3B4B1}"/>
              </a:ext>
            </a:extLst>
          </p:cNvPr>
          <p:cNvSpPr txBox="1"/>
          <p:nvPr/>
        </p:nvSpPr>
        <p:spPr>
          <a:xfrm>
            <a:off x="6914728" y="3385297"/>
            <a:ext cx="4411162" cy="954107"/>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chuyển động của lạch nước</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788414" y="1932891"/>
            <a:ext cx="4456087" cy="2554545"/>
          </a:xfrm>
          <a:prstGeom prst="rect">
            <a:avLst/>
          </a:prstGeom>
          <a:noFill/>
        </p:spPr>
        <p:txBody>
          <a:bodyPr wrap="square" rtlCol="0">
            <a:spAutoFit/>
          </a:bodyPr>
          <a:lstStyle/>
          <a:p>
            <a:pPr indent="465138" algn="just"/>
            <a:r>
              <a:rPr lang="vi-VN" sz="3200" b="1">
                <a:latin typeface="Times New Roman" panose="02020603050405020304" pitchFamily="18" charset="0"/>
                <a:cs typeface="Times New Roman" panose="02020603050405020304" pitchFamily="18" charset="0"/>
              </a:rPr>
              <a:t>3. Qua những nét miêu tả trên, em thấy tác giả đã quan sát sự vật bằng những giác quan nào?</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sp>
        <p:nvSpPr>
          <p:cNvPr id="53" name="TextBox 52">
            <a:extLst>
              <a:ext uri="{FF2B5EF4-FFF2-40B4-BE49-F238E27FC236}">
                <a16:creationId xmlns:a16="http://schemas.microsoft.com/office/drawing/2014/main" id="{70D82F26-4BD7-4AE7-A120-7E2937488146}"/>
              </a:ext>
            </a:extLst>
          </p:cNvPr>
          <p:cNvSpPr txBox="1"/>
          <p:nvPr/>
        </p:nvSpPr>
        <p:spPr>
          <a:xfrm>
            <a:off x="6932772" y="2447784"/>
            <a:ext cx="4242474" cy="523220"/>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a:t>
            </a:r>
            <a:endParaRPr lang="vi-VN" sz="2800" b="1">
              <a:solidFill>
                <a:srgbClr val="C00000"/>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D26CBE8D-4BC3-4BCD-B594-28C49F009AD0}"/>
              </a:ext>
            </a:extLst>
          </p:cNvPr>
          <p:cNvSpPr txBox="1"/>
          <p:nvPr/>
        </p:nvSpPr>
        <p:spPr>
          <a:xfrm>
            <a:off x="6935439" y="4402664"/>
            <a:ext cx="4179058" cy="954107"/>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 bằng tai</a:t>
            </a:r>
            <a:endParaRPr lang="vi-VN"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51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60"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1094127">
            <a:off x="1342692" y="668786"/>
            <a:ext cx="3173581" cy="1323439"/>
          </a:xfrm>
          <a:prstGeom prst="rect">
            <a:avLst/>
          </a:prstGeom>
          <a:noFill/>
        </p:spPr>
        <p:txBody>
          <a:bodyPr wrap="square" rtlCol="0">
            <a:spAutoFit/>
          </a:bodyPr>
          <a:lstStyle/>
          <a:p>
            <a:pPr algn="ctr"/>
            <a:r>
              <a:rPr lang="en-US" sz="8000" b="1">
                <a:latin typeface="UTM Bustamalaka" panose="02040603050506020204" pitchFamily="18" charset="0"/>
              </a:rPr>
              <a:t>Tôi là ai?</a:t>
            </a: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849628"/>
            <a:ext cx="3754319"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852871" y="480364"/>
            <a:ext cx="4519658"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a:t>
            </a:r>
            <a:r>
              <a:rPr lang="en-US" sz="3000">
                <a:latin typeface="Times New Roman" panose="02020603050405020304" pitchFamily="18" charset="0"/>
                <a:cs typeface="Times New Roman" panose="02020603050405020304" pitchFamily="18" charset="0"/>
              </a:rPr>
              <a:t> đó.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spTree>
    <p:extLst>
      <p:ext uri="{BB962C8B-B14F-4D97-AF65-F5344CB8AC3E}">
        <p14:creationId xmlns:p14="http://schemas.microsoft.com/office/powerpoint/2010/main" val="1956179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fade">
                                      <p:cBhvr>
                                        <p:cTn id="37" dur="750"/>
                                        <p:tgtEl>
                                          <p:spTgt spid="30">
                                            <p:txEl>
                                              <p:pRg st="3" end="3"/>
                                            </p:txEl>
                                          </p:spTgt>
                                        </p:tgtEl>
                                      </p:cBhvr>
                                    </p:animEffect>
                                    <p:anim calcmode="lin" valueType="num">
                                      <p:cBhvr>
                                        <p:cTn id="38" dur="75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0">
                                            <p:txEl>
                                              <p:pRg st="4" end="4"/>
                                            </p:txEl>
                                          </p:spTgt>
                                        </p:tgtEl>
                                        <p:attrNameLst>
                                          <p:attrName>style.visibility</p:attrName>
                                        </p:attrNameLst>
                                      </p:cBhvr>
                                      <p:to>
                                        <p:strVal val="visible"/>
                                      </p:to>
                                    </p:set>
                                    <p:animEffect transition="in" filter="fade">
                                      <p:cBhvr>
                                        <p:cTn id="43" dur="750"/>
                                        <p:tgtEl>
                                          <p:spTgt spid="30">
                                            <p:txEl>
                                              <p:pRg st="4" end="4"/>
                                            </p:txEl>
                                          </p:spTgt>
                                        </p:tgtEl>
                                      </p:cBhvr>
                                    </p:animEffect>
                                    <p:anim calcmode="lin" valueType="num">
                                      <p:cBhvr>
                                        <p:cTn id="44" dur="75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45" dur="75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1077509" y="1932891"/>
            <a:ext cx="4185233" cy="2554545"/>
          </a:xfrm>
          <a:prstGeom prst="rect">
            <a:avLst/>
          </a:prstGeom>
          <a:noFill/>
        </p:spPr>
        <p:txBody>
          <a:bodyPr wrap="square" rtlCol="0">
            <a:spAutoFit/>
          </a:bodyPr>
          <a:lstStyle/>
          <a:p>
            <a:pPr indent="465138" algn="just"/>
            <a:r>
              <a:rPr lang="vi-VN" sz="4000" b="1">
                <a:latin typeface="Times New Roman" panose="02020603050405020304" pitchFamily="18" charset="0"/>
                <a:cs typeface="Times New Roman" panose="02020603050405020304" pitchFamily="18" charset="0"/>
              </a:rPr>
              <a:t>Muốn miêu tả sự vật một cách tinh tế, người viết phải làm gì?</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grpSp>
        <p:nvGrpSpPr>
          <p:cNvPr id="16" name="Group 15">
            <a:extLst>
              <a:ext uri="{FF2B5EF4-FFF2-40B4-BE49-F238E27FC236}">
                <a16:creationId xmlns:a16="http://schemas.microsoft.com/office/drawing/2014/main" id="{3242D217-DBEB-4BEA-99FB-3FC55A481967}"/>
              </a:ext>
            </a:extLst>
          </p:cNvPr>
          <p:cNvGrpSpPr/>
          <p:nvPr/>
        </p:nvGrpSpPr>
        <p:grpSpPr>
          <a:xfrm>
            <a:off x="7286971" y="1346547"/>
            <a:ext cx="3945661" cy="3714638"/>
            <a:chOff x="7286971" y="1346547"/>
            <a:chExt cx="3945661" cy="3714638"/>
          </a:xfrm>
        </p:grpSpPr>
        <p:grpSp>
          <p:nvGrpSpPr>
            <p:cNvPr id="15" name="Group 14">
              <a:extLst>
                <a:ext uri="{FF2B5EF4-FFF2-40B4-BE49-F238E27FC236}">
                  <a16:creationId xmlns:a16="http://schemas.microsoft.com/office/drawing/2014/main" id="{E18C82E2-CC14-4AAA-8CE7-A16F228536FA}"/>
                </a:ext>
              </a:extLst>
            </p:cNvPr>
            <p:cNvGrpSpPr/>
            <p:nvPr/>
          </p:nvGrpSpPr>
          <p:grpSpPr>
            <a:xfrm>
              <a:off x="7286971" y="1369337"/>
              <a:ext cx="197914" cy="3691848"/>
              <a:chOff x="7286970" y="1369337"/>
              <a:chExt cx="261157" cy="3691848"/>
            </a:xfrm>
            <a:solidFill>
              <a:srgbClr val="FFFFFB"/>
            </a:solidFill>
          </p:grpSpPr>
          <p:grpSp>
            <p:nvGrpSpPr>
              <p:cNvPr id="14" name="Group 13">
                <a:extLst>
                  <a:ext uri="{FF2B5EF4-FFF2-40B4-BE49-F238E27FC236}">
                    <a16:creationId xmlns:a16="http://schemas.microsoft.com/office/drawing/2014/main" id="{A1DFA48B-FA3D-4101-A991-28EAA5DC6F62}"/>
                  </a:ext>
                </a:extLst>
              </p:cNvPr>
              <p:cNvGrpSpPr/>
              <p:nvPr/>
            </p:nvGrpSpPr>
            <p:grpSpPr>
              <a:xfrm>
                <a:off x="7286970" y="1369337"/>
                <a:ext cx="249274" cy="1033438"/>
                <a:chOff x="7286970" y="1369337"/>
                <a:chExt cx="249274" cy="1033438"/>
              </a:xfrm>
              <a:grpFill/>
            </p:grpSpPr>
            <p:sp>
              <p:nvSpPr>
                <p:cNvPr id="5" name="Isosceles Triangle 4">
                  <a:extLst>
                    <a:ext uri="{FF2B5EF4-FFF2-40B4-BE49-F238E27FC236}">
                      <a16:creationId xmlns:a16="http://schemas.microsoft.com/office/drawing/2014/main" id="{04566DFF-EECA-4D6A-8596-18A870E2E4D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0FEFA88B-9A15-4A74-9EB6-320443451B83}"/>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36FD860C-51C2-44F3-89B9-F6A0E8C8628A}"/>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E410F9C8-3ABC-4DE1-9328-541A356C416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A211F2C4-E860-44EC-87C0-8F7543142709}"/>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A89ED854-F6F8-406A-8F67-C49D2A6508E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1C914D10-216C-4B3B-B899-4B20B38F4DFF}"/>
                  </a:ext>
                </a:extLst>
              </p:cNvPr>
              <p:cNvGrpSpPr/>
              <p:nvPr/>
            </p:nvGrpSpPr>
            <p:grpSpPr>
              <a:xfrm>
                <a:off x="7297640" y="2932686"/>
                <a:ext cx="249274" cy="1293419"/>
                <a:chOff x="7286970" y="1369337"/>
                <a:chExt cx="249274" cy="1033438"/>
              </a:xfrm>
              <a:grpFill/>
            </p:grpSpPr>
            <p:sp>
              <p:nvSpPr>
                <p:cNvPr id="93" name="Isosceles Triangle 92">
                  <a:extLst>
                    <a:ext uri="{FF2B5EF4-FFF2-40B4-BE49-F238E27FC236}">
                      <a16:creationId xmlns:a16="http://schemas.microsoft.com/office/drawing/2014/main" id="{BFA34584-D2D1-4C8D-AF2D-C9DEDDFEFBE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591F61D0-6D01-427B-A420-B207F890B8E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a:extLst>
                    <a:ext uri="{FF2B5EF4-FFF2-40B4-BE49-F238E27FC236}">
                      <a16:creationId xmlns:a16="http://schemas.microsoft.com/office/drawing/2014/main" id="{1D90E6CA-5543-4306-A847-379233BDEB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id="{E579D936-E7A8-476C-81CA-B15CF5F1BD6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C0F5DAB0-B5EE-4D56-81BE-A9EE7A02B524}"/>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a:extLst>
                    <a:ext uri="{FF2B5EF4-FFF2-40B4-BE49-F238E27FC236}">
                      <a16:creationId xmlns:a16="http://schemas.microsoft.com/office/drawing/2014/main" id="{2269138F-099C-4FA6-9B66-9E5E5825736A}"/>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E3EC408E-03F8-4179-9B28-73B651DB0E7F}"/>
                  </a:ext>
                </a:extLst>
              </p:cNvPr>
              <p:cNvGrpSpPr/>
              <p:nvPr/>
            </p:nvGrpSpPr>
            <p:grpSpPr>
              <a:xfrm>
                <a:off x="7298853" y="4254250"/>
                <a:ext cx="249274" cy="806935"/>
                <a:chOff x="7286970" y="1369337"/>
                <a:chExt cx="249274" cy="1033438"/>
              </a:xfrm>
              <a:grpFill/>
            </p:grpSpPr>
            <p:sp>
              <p:nvSpPr>
                <p:cNvPr id="105" name="Isosceles Triangle 104">
                  <a:extLst>
                    <a:ext uri="{FF2B5EF4-FFF2-40B4-BE49-F238E27FC236}">
                      <a16:creationId xmlns:a16="http://schemas.microsoft.com/office/drawing/2014/main" id="{3F2D680E-D146-4D70-85CD-30B12C233E3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41957AD9-D4AF-45F9-BC95-B3830783F9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F5006644-327D-47B0-9F1A-AA5BCDE3669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a:extLst>
                    <a:ext uri="{FF2B5EF4-FFF2-40B4-BE49-F238E27FC236}">
                      <a16:creationId xmlns:a16="http://schemas.microsoft.com/office/drawing/2014/main" id="{C05820DE-2CED-449A-831F-8BE267C4354D}"/>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id="{A64E2AC5-56C4-451A-979D-A8EE15A7290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id="{C2E1D0F9-5CD0-447C-90E9-86D1F1A3FD2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D472FCF3-98CE-473C-B5F7-8189218A8E03}"/>
                </a:ext>
              </a:extLst>
            </p:cNvPr>
            <p:cNvGrpSpPr/>
            <p:nvPr/>
          </p:nvGrpSpPr>
          <p:grpSpPr>
            <a:xfrm rot="5400000">
              <a:off x="9462303" y="-276683"/>
              <a:ext cx="141498" cy="3387957"/>
              <a:chOff x="7286970" y="1369337"/>
              <a:chExt cx="261157" cy="3691848"/>
            </a:xfrm>
            <a:solidFill>
              <a:srgbClr val="FFFFFB"/>
            </a:solidFill>
          </p:grpSpPr>
          <p:grpSp>
            <p:nvGrpSpPr>
              <p:cNvPr id="112" name="Group 111">
                <a:extLst>
                  <a:ext uri="{FF2B5EF4-FFF2-40B4-BE49-F238E27FC236}">
                    <a16:creationId xmlns:a16="http://schemas.microsoft.com/office/drawing/2014/main" id="{339A7A10-F0DF-4C33-BFC8-92FF1D633CE0}"/>
                  </a:ext>
                </a:extLst>
              </p:cNvPr>
              <p:cNvGrpSpPr/>
              <p:nvPr/>
            </p:nvGrpSpPr>
            <p:grpSpPr>
              <a:xfrm>
                <a:off x="7286970" y="1369337"/>
                <a:ext cx="249274" cy="1033438"/>
                <a:chOff x="7286970" y="1369337"/>
                <a:chExt cx="249274" cy="1033438"/>
              </a:xfrm>
              <a:grpFill/>
            </p:grpSpPr>
            <p:sp>
              <p:nvSpPr>
                <p:cNvPr id="127" name="Isosceles Triangle 126">
                  <a:extLst>
                    <a:ext uri="{FF2B5EF4-FFF2-40B4-BE49-F238E27FC236}">
                      <a16:creationId xmlns:a16="http://schemas.microsoft.com/office/drawing/2014/main" id="{975300DB-08EC-4D62-9BF0-F8214DFFA3C8}"/>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309D0B97-FAE0-42FC-A1AD-A0329CCEAEE8}"/>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id="{1016B23A-24F7-425C-B264-6CFD3F47DAE9}"/>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a:extLst>
                    <a:ext uri="{FF2B5EF4-FFF2-40B4-BE49-F238E27FC236}">
                      <a16:creationId xmlns:a16="http://schemas.microsoft.com/office/drawing/2014/main" id="{7A4996DF-D0E9-460C-BDD2-3281F150B21E}"/>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a:extLst>
                    <a:ext uri="{FF2B5EF4-FFF2-40B4-BE49-F238E27FC236}">
                      <a16:creationId xmlns:a16="http://schemas.microsoft.com/office/drawing/2014/main" id="{C70B6510-3F3B-4F56-9109-22B0BEE8E54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9B7C8F89-EEA1-4567-8A4E-1225A30C185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E6D1237D-BAC5-4124-9136-191BBB9B76BA}"/>
                  </a:ext>
                </a:extLst>
              </p:cNvPr>
              <p:cNvGrpSpPr/>
              <p:nvPr/>
            </p:nvGrpSpPr>
            <p:grpSpPr>
              <a:xfrm>
                <a:off x="7297640" y="2932686"/>
                <a:ext cx="249274" cy="1293419"/>
                <a:chOff x="7286970" y="1369337"/>
                <a:chExt cx="249274" cy="1033438"/>
              </a:xfrm>
              <a:grpFill/>
            </p:grpSpPr>
            <p:sp>
              <p:nvSpPr>
                <p:cNvPr id="121" name="Isosceles Triangle 120">
                  <a:extLst>
                    <a:ext uri="{FF2B5EF4-FFF2-40B4-BE49-F238E27FC236}">
                      <a16:creationId xmlns:a16="http://schemas.microsoft.com/office/drawing/2014/main" id="{285053E2-438C-48C9-82FC-F45E46A61DF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id="{F656E097-9866-4658-973A-636C15B0DCC6}"/>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a:extLst>
                    <a:ext uri="{FF2B5EF4-FFF2-40B4-BE49-F238E27FC236}">
                      <a16:creationId xmlns:a16="http://schemas.microsoft.com/office/drawing/2014/main" id="{BC184761-F775-4FB1-8661-3BB4C2C72A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a:extLst>
                    <a:ext uri="{FF2B5EF4-FFF2-40B4-BE49-F238E27FC236}">
                      <a16:creationId xmlns:a16="http://schemas.microsoft.com/office/drawing/2014/main" id="{C68A3C06-6395-45C0-B4B9-8BD8244F24DB}"/>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D1A49531-94FD-40EF-953D-077A5B4CF8E6}"/>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a:extLst>
                    <a:ext uri="{FF2B5EF4-FFF2-40B4-BE49-F238E27FC236}">
                      <a16:creationId xmlns:a16="http://schemas.microsoft.com/office/drawing/2014/main" id="{CF48B9D7-E058-4A20-AA69-32329CD503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E49E65A1-4398-4A03-AC62-B3633F0DF6CB}"/>
                  </a:ext>
                </a:extLst>
              </p:cNvPr>
              <p:cNvGrpSpPr/>
              <p:nvPr/>
            </p:nvGrpSpPr>
            <p:grpSpPr>
              <a:xfrm>
                <a:off x="7298853" y="4254250"/>
                <a:ext cx="249274" cy="806935"/>
                <a:chOff x="7286970" y="1369337"/>
                <a:chExt cx="249274" cy="1033438"/>
              </a:xfrm>
              <a:grpFill/>
            </p:grpSpPr>
            <p:sp>
              <p:nvSpPr>
                <p:cNvPr id="115" name="Isosceles Triangle 114">
                  <a:extLst>
                    <a:ext uri="{FF2B5EF4-FFF2-40B4-BE49-F238E27FC236}">
                      <a16:creationId xmlns:a16="http://schemas.microsoft.com/office/drawing/2014/main" id="{9C993461-56E3-4A1E-A43E-E953B7E8547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D606B5E0-68DD-4FAC-9745-3F2E8E69676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a:extLst>
                    <a:ext uri="{FF2B5EF4-FFF2-40B4-BE49-F238E27FC236}">
                      <a16:creationId xmlns:a16="http://schemas.microsoft.com/office/drawing/2014/main" id="{C327D6DF-58D2-4808-A074-4C28416416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a:extLst>
                    <a:ext uri="{FF2B5EF4-FFF2-40B4-BE49-F238E27FC236}">
                      <a16:creationId xmlns:a16="http://schemas.microsoft.com/office/drawing/2014/main" id="{BFB20F88-5BB2-4F2A-9CE9-EA6F11256D7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59E6A3B7-0749-4BDA-BD92-8622951A1B2A}"/>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a:extLst>
                    <a:ext uri="{FF2B5EF4-FFF2-40B4-BE49-F238E27FC236}">
                      <a16:creationId xmlns:a16="http://schemas.microsoft.com/office/drawing/2014/main" id="{E07AF053-4FDF-480B-9717-2D2556E9CF7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Group 132">
              <a:extLst>
                <a:ext uri="{FF2B5EF4-FFF2-40B4-BE49-F238E27FC236}">
                  <a16:creationId xmlns:a16="http://schemas.microsoft.com/office/drawing/2014/main" id="{B00B1611-063E-47FD-8A04-3448D1CAF87E}"/>
                </a:ext>
              </a:extLst>
            </p:cNvPr>
            <p:cNvGrpSpPr/>
            <p:nvPr/>
          </p:nvGrpSpPr>
          <p:grpSpPr>
            <a:xfrm rot="16200000" flipV="1">
              <a:off x="9122785" y="3256027"/>
              <a:ext cx="141498" cy="3387957"/>
              <a:chOff x="7286970" y="1369337"/>
              <a:chExt cx="261157" cy="3691848"/>
            </a:xfrm>
            <a:solidFill>
              <a:srgbClr val="FFFFFB"/>
            </a:solidFill>
          </p:grpSpPr>
          <p:grpSp>
            <p:nvGrpSpPr>
              <p:cNvPr id="134" name="Group 133">
                <a:extLst>
                  <a:ext uri="{FF2B5EF4-FFF2-40B4-BE49-F238E27FC236}">
                    <a16:creationId xmlns:a16="http://schemas.microsoft.com/office/drawing/2014/main" id="{32D59997-32F9-488D-948A-C7FEBB3E2F36}"/>
                  </a:ext>
                </a:extLst>
              </p:cNvPr>
              <p:cNvGrpSpPr/>
              <p:nvPr/>
            </p:nvGrpSpPr>
            <p:grpSpPr>
              <a:xfrm>
                <a:off x="7286970" y="1369337"/>
                <a:ext cx="249274" cy="1033438"/>
                <a:chOff x="7286970" y="1369337"/>
                <a:chExt cx="249274" cy="1033438"/>
              </a:xfrm>
              <a:grpFill/>
            </p:grpSpPr>
            <p:sp>
              <p:nvSpPr>
                <p:cNvPr id="149" name="Isosceles Triangle 148">
                  <a:extLst>
                    <a:ext uri="{FF2B5EF4-FFF2-40B4-BE49-F238E27FC236}">
                      <a16:creationId xmlns:a16="http://schemas.microsoft.com/office/drawing/2014/main" id="{AFB9A8C4-AB28-487D-8F7B-B5E09FD1C81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id="{8DC38C09-10A0-42C2-975F-7C53660131D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3F8B2B60-D3B6-4CF9-BA3D-AA785BBA97A2}"/>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09096018-C44B-4484-8178-3AB09669073C}"/>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FCF0FB22-8E34-4CCA-A86F-ED9440AC972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DC040ACD-4DA0-4158-8B32-7479D150F2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177CED2B-39DB-41A8-9289-2B156D0B479D}"/>
                  </a:ext>
                </a:extLst>
              </p:cNvPr>
              <p:cNvGrpSpPr/>
              <p:nvPr/>
            </p:nvGrpSpPr>
            <p:grpSpPr>
              <a:xfrm>
                <a:off x="7297640" y="2932686"/>
                <a:ext cx="249274" cy="1293419"/>
                <a:chOff x="7286970" y="1369337"/>
                <a:chExt cx="249274" cy="1033438"/>
              </a:xfrm>
              <a:grpFill/>
            </p:grpSpPr>
            <p:sp>
              <p:nvSpPr>
                <p:cNvPr id="143" name="Isosceles Triangle 142">
                  <a:extLst>
                    <a:ext uri="{FF2B5EF4-FFF2-40B4-BE49-F238E27FC236}">
                      <a16:creationId xmlns:a16="http://schemas.microsoft.com/office/drawing/2014/main" id="{22C38462-E06A-4C2D-A7C9-E9FD41D6A52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a:extLst>
                    <a:ext uri="{FF2B5EF4-FFF2-40B4-BE49-F238E27FC236}">
                      <a16:creationId xmlns:a16="http://schemas.microsoft.com/office/drawing/2014/main" id="{4439968F-A3F9-4E75-8874-65F28D3C5E0E}"/>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a:extLst>
                    <a:ext uri="{FF2B5EF4-FFF2-40B4-BE49-F238E27FC236}">
                      <a16:creationId xmlns:a16="http://schemas.microsoft.com/office/drawing/2014/main" id="{B069FD8E-1A5E-4C3A-AD8A-9071F7B57880}"/>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a:extLst>
                    <a:ext uri="{FF2B5EF4-FFF2-40B4-BE49-F238E27FC236}">
                      <a16:creationId xmlns:a16="http://schemas.microsoft.com/office/drawing/2014/main" id="{4B4FDD5F-4C78-405B-9FAF-6C9A3E348AD7}"/>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a:extLst>
                    <a:ext uri="{FF2B5EF4-FFF2-40B4-BE49-F238E27FC236}">
                      <a16:creationId xmlns:a16="http://schemas.microsoft.com/office/drawing/2014/main" id="{1F99BF21-C97D-4844-BC47-22B5B1694E8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a:extLst>
                    <a:ext uri="{FF2B5EF4-FFF2-40B4-BE49-F238E27FC236}">
                      <a16:creationId xmlns:a16="http://schemas.microsoft.com/office/drawing/2014/main" id="{27753C46-81C3-47BB-A1B7-6E906B245C55}"/>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086D87BE-82A1-4172-B457-C358A5BF5583}"/>
                  </a:ext>
                </a:extLst>
              </p:cNvPr>
              <p:cNvGrpSpPr/>
              <p:nvPr/>
            </p:nvGrpSpPr>
            <p:grpSpPr>
              <a:xfrm>
                <a:off x="7298853" y="4254250"/>
                <a:ext cx="249274" cy="806935"/>
                <a:chOff x="7286970" y="1369337"/>
                <a:chExt cx="249274" cy="1033438"/>
              </a:xfrm>
              <a:grpFill/>
            </p:grpSpPr>
            <p:sp>
              <p:nvSpPr>
                <p:cNvPr id="137" name="Isosceles Triangle 136">
                  <a:extLst>
                    <a:ext uri="{FF2B5EF4-FFF2-40B4-BE49-F238E27FC236}">
                      <a16:creationId xmlns:a16="http://schemas.microsoft.com/office/drawing/2014/main" id="{7F428A3D-0D98-449F-BABA-4FD703909F3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a:extLst>
                    <a:ext uri="{FF2B5EF4-FFF2-40B4-BE49-F238E27FC236}">
                      <a16:creationId xmlns:a16="http://schemas.microsoft.com/office/drawing/2014/main" id="{1EB699D4-CCB4-40C9-9BDB-E78D34B068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id="{0693822A-BBEB-4A63-BDB1-334C0D28396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B933ADAE-0286-4084-9BBF-30AC3A657693}"/>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AF73E6A2-49F6-481B-85B8-329EB2389663}"/>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CE72B5CC-04EF-45EF-B6A5-FA8AD320503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F3003E9F-A218-47C2-8463-3DE706410D5A}"/>
                </a:ext>
              </a:extLst>
            </p:cNvPr>
            <p:cNvGrpSpPr/>
            <p:nvPr/>
          </p:nvGrpSpPr>
          <p:grpSpPr>
            <a:xfrm rot="10800000" flipV="1">
              <a:off x="11069524" y="1919902"/>
              <a:ext cx="163108" cy="3111034"/>
              <a:chOff x="7286970" y="1369337"/>
              <a:chExt cx="261157" cy="3691848"/>
            </a:xfrm>
            <a:solidFill>
              <a:srgbClr val="FFFFFB"/>
            </a:solidFill>
          </p:grpSpPr>
          <p:grpSp>
            <p:nvGrpSpPr>
              <p:cNvPr id="156" name="Group 155">
                <a:extLst>
                  <a:ext uri="{FF2B5EF4-FFF2-40B4-BE49-F238E27FC236}">
                    <a16:creationId xmlns:a16="http://schemas.microsoft.com/office/drawing/2014/main" id="{97C0CF45-49C2-4469-A8ED-877897472B3B}"/>
                  </a:ext>
                </a:extLst>
              </p:cNvPr>
              <p:cNvGrpSpPr/>
              <p:nvPr/>
            </p:nvGrpSpPr>
            <p:grpSpPr>
              <a:xfrm>
                <a:off x="7286970" y="1369337"/>
                <a:ext cx="249274" cy="1033438"/>
                <a:chOff x="7286970" y="1369337"/>
                <a:chExt cx="249274" cy="1033438"/>
              </a:xfrm>
              <a:grpFill/>
            </p:grpSpPr>
            <p:sp>
              <p:nvSpPr>
                <p:cNvPr id="171" name="Isosceles Triangle 170">
                  <a:extLst>
                    <a:ext uri="{FF2B5EF4-FFF2-40B4-BE49-F238E27FC236}">
                      <a16:creationId xmlns:a16="http://schemas.microsoft.com/office/drawing/2014/main" id="{A6DB4689-39EB-4C65-A3C5-EF32AAE8641F}"/>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a:extLst>
                    <a:ext uri="{FF2B5EF4-FFF2-40B4-BE49-F238E27FC236}">
                      <a16:creationId xmlns:a16="http://schemas.microsoft.com/office/drawing/2014/main" id="{A7F3BF74-DF46-4B3D-BC14-8165F5A1975B}"/>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id="{F4ABBD30-22F5-4D24-9982-96C4A6B848A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id="{62A2BC72-1345-4D28-B99F-E261E4E6C15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a:extLst>
                    <a:ext uri="{FF2B5EF4-FFF2-40B4-BE49-F238E27FC236}">
                      <a16:creationId xmlns:a16="http://schemas.microsoft.com/office/drawing/2014/main" id="{87853F2D-71B8-4A36-8588-7DB14F19069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a:extLst>
                    <a:ext uri="{FF2B5EF4-FFF2-40B4-BE49-F238E27FC236}">
                      <a16:creationId xmlns:a16="http://schemas.microsoft.com/office/drawing/2014/main" id="{3A2819F1-376D-4895-AF21-375D6DDB579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4209B9A0-155A-48C8-88DC-D795D2F7E9C5}"/>
                  </a:ext>
                </a:extLst>
              </p:cNvPr>
              <p:cNvGrpSpPr/>
              <p:nvPr/>
            </p:nvGrpSpPr>
            <p:grpSpPr>
              <a:xfrm>
                <a:off x="7297640" y="2932686"/>
                <a:ext cx="249274" cy="1293419"/>
                <a:chOff x="7286970" y="1369337"/>
                <a:chExt cx="249274" cy="1033438"/>
              </a:xfrm>
              <a:grpFill/>
            </p:grpSpPr>
            <p:sp>
              <p:nvSpPr>
                <p:cNvPr id="165" name="Isosceles Triangle 164">
                  <a:extLst>
                    <a:ext uri="{FF2B5EF4-FFF2-40B4-BE49-F238E27FC236}">
                      <a16:creationId xmlns:a16="http://schemas.microsoft.com/office/drawing/2014/main" id="{9FFE6A29-AE6B-4F19-BC63-5952A57F2361}"/>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id="{B1DB98AE-BEA9-4786-8CC5-CE3C2BB93F01}"/>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a:extLst>
                    <a:ext uri="{FF2B5EF4-FFF2-40B4-BE49-F238E27FC236}">
                      <a16:creationId xmlns:a16="http://schemas.microsoft.com/office/drawing/2014/main" id="{D5FBBD9F-278A-4344-A7D8-FC4C447CA0C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a:extLst>
                    <a:ext uri="{FF2B5EF4-FFF2-40B4-BE49-F238E27FC236}">
                      <a16:creationId xmlns:a16="http://schemas.microsoft.com/office/drawing/2014/main" id="{2B8BD296-80AB-47CB-BF5F-72EEA38F731F}"/>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a:extLst>
                    <a:ext uri="{FF2B5EF4-FFF2-40B4-BE49-F238E27FC236}">
                      <a16:creationId xmlns:a16="http://schemas.microsoft.com/office/drawing/2014/main" id="{D9C90B8B-B276-4371-BC14-E198A7C6341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a:extLst>
                    <a:ext uri="{FF2B5EF4-FFF2-40B4-BE49-F238E27FC236}">
                      <a16:creationId xmlns:a16="http://schemas.microsoft.com/office/drawing/2014/main" id="{845457F9-ED9A-400F-B9E1-428FE0C1E574}"/>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05BCF5EE-6A27-4126-A5FE-AE864F7915AB}"/>
                  </a:ext>
                </a:extLst>
              </p:cNvPr>
              <p:cNvGrpSpPr/>
              <p:nvPr/>
            </p:nvGrpSpPr>
            <p:grpSpPr>
              <a:xfrm>
                <a:off x="7298853" y="4254250"/>
                <a:ext cx="249274" cy="806935"/>
                <a:chOff x="7286970" y="1369337"/>
                <a:chExt cx="249274" cy="1033438"/>
              </a:xfrm>
              <a:grpFill/>
            </p:grpSpPr>
            <p:sp>
              <p:nvSpPr>
                <p:cNvPr id="159" name="Isosceles Triangle 158">
                  <a:extLst>
                    <a:ext uri="{FF2B5EF4-FFF2-40B4-BE49-F238E27FC236}">
                      <a16:creationId xmlns:a16="http://schemas.microsoft.com/office/drawing/2014/main" id="{AC654A30-3F54-4B91-BB14-D2A2280CE677}"/>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a:extLst>
                    <a:ext uri="{FF2B5EF4-FFF2-40B4-BE49-F238E27FC236}">
                      <a16:creationId xmlns:a16="http://schemas.microsoft.com/office/drawing/2014/main" id="{018390CC-EBAA-4D55-9946-15E9A5957D49}"/>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a:extLst>
                    <a:ext uri="{FF2B5EF4-FFF2-40B4-BE49-F238E27FC236}">
                      <a16:creationId xmlns:a16="http://schemas.microsoft.com/office/drawing/2014/main" id="{19D478F0-1446-48F5-A644-C506FF7AC2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a:extLst>
                    <a:ext uri="{FF2B5EF4-FFF2-40B4-BE49-F238E27FC236}">
                      <a16:creationId xmlns:a16="http://schemas.microsoft.com/office/drawing/2014/main" id="{45ACA9F2-63F3-4D54-AE84-7A958D8448F9}"/>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a:extLst>
                    <a:ext uri="{FF2B5EF4-FFF2-40B4-BE49-F238E27FC236}">
                      <a16:creationId xmlns:a16="http://schemas.microsoft.com/office/drawing/2014/main" id="{030D26B8-2CE5-491F-9E15-8ADF6C9E8997}"/>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05934A67-1F45-4F3C-B1FE-8FE39E01994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id="{E740280F-590E-4B07-9FAE-A8BF678F542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7245185" y="770349"/>
            <a:ext cx="3950550" cy="3323062"/>
          </a:xfrm>
          <a:prstGeom prst="rect">
            <a:avLst/>
          </a:prstGeom>
          <a:effectLst>
            <a:outerShdw blurRad="50800" dist="38100" dir="8100000" sx="102000" sy="102000" algn="tr" rotWithShape="0">
              <a:prstClr val="black">
                <a:alpha val="28000"/>
              </a:prstClr>
            </a:outerShdw>
          </a:effectLst>
        </p:spPr>
      </p:pic>
      <p:pic>
        <p:nvPicPr>
          <p:cNvPr id="177" name="Picture 176">
            <a:extLst>
              <a:ext uri="{FF2B5EF4-FFF2-40B4-BE49-F238E27FC236}">
                <a16:creationId xmlns:a16="http://schemas.microsoft.com/office/drawing/2014/main" id="{B0B0A919-7841-4FAF-90FD-176F554B5FE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9069619" y="617867"/>
            <a:ext cx="534718" cy="515155"/>
          </a:xfrm>
          <a:prstGeom prst="rect">
            <a:avLst/>
          </a:prstGeom>
          <a:effectLst>
            <a:outerShdw blurRad="50800" dist="38100" dir="5400000" algn="t" rotWithShape="0">
              <a:prstClr val="black">
                <a:alpha val="40000"/>
              </a:prstClr>
            </a:outerShdw>
          </a:effectLst>
        </p:spPr>
      </p:pic>
      <p:sp>
        <p:nvSpPr>
          <p:cNvPr id="56" name="TextBox 55">
            <a:extLst>
              <a:ext uri="{FF2B5EF4-FFF2-40B4-BE49-F238E27FC236}">
                <a16:creationId xmlns:a16="http://schemas.microsoft.com/office/drawing/2014/main" id="{0BA3A65F-827B-41AB-8EC1-B73AFA74E764}"/>
              </a:ext>
            </a:extLst>
          </p:cNvPr>
          <p:cNvSpPr txBox="1"/>
          <p:nvPr/>
        </p:nvSpPr>
        <p:spPr>
          <a:xfrm>
            <a:off x="7694939" y="1118849"/>
            <a:ext cx="2974607" cy="2554545"/>
          </a:xfrm>
          <a:prstGeom prst="rect">
            <a:avLst/>
          </a:prstGeom>
          <a:noFill/>
        </p:spPr>
        <p:txBody>
          <a:bodyPr wrap="square" rtlCol="0">
            <a:spAutoFit/>
          </a:bodyPr>
          <a:lstStyle/>
          <a:p>
            <a:pPr indent="685800" algn="just"/>
            <a:r>
              <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Quan sát kĩ đối tượng bằng nhiều giác quan</a:t>
            </a:r>
            <a:r>
              <a:rPr lang="en-US"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0" name="Picture 19">
            <a:extLst>
              <a:ext uri="{FF2B5EF4-FFF2-40B4-BE49-F238E27FC236}">
                <a16:creationId xmlns:a16="http://schemas.microsoft.com/office/drawing/2014/main" id="{BFF14FFA-0AD4-4D24-B14B-6C7800F454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3333">
                        <a14:foregroundMark x1="13611" y1="21944" x2="19306" y2="45556"/>
                        <a14:foregroundMark x1="19444" y1="49167" x2="22917" y2="67778"/>
                        <a14:foregroundMark x1="22917" y1="67778" x2="22917" y2="67778"/>
                        <a14:foregroundMark x1="54306" y1="24444" x2="55278" y2="66111"/>
                        <a14:foregroundMark x1="75833" y1="12222" x2="70556" y2="52500"/>
                        <a14:foregroundMark x1="70556" y1="52500" x2="70556" y2="52500"/>
                        <a14:foregroundMark x1="68750" y1="59444" x2="64306" y2="74722"/>
                        <a14:foregroundMark x1="64306" y1="74722" x2="64306" y2="74722"/>
                        <a14:foregroundMark x1="87500" y1="28611" x2="86250" y2="63889"/>
                        <a14:foregroundMark x1="89444" y1="44722" x2="90278" y2="73889"/>
                        <a14:foregroundMark x1="93333" y1="32500" x2="91944" y2="60556"/>
                        <a14:foregroundMark x1="32500" y1="80000" x2="32500" y2="80000"/>
                        <a14:foregroundMark x1="44306" y1="81944" x2="44306" y2="81944"/>
                        <a14:foregroundMark x1="61806" y1="81667" x2="61806" y2="81667"/>
                        <a14:backgroundMark x1="75556" y1="36111" x2="75556" y2="36111"/>
                      </a14:backgroundRemoval>
                    </a14:imgEffect>
                  </a14:imgLayer>
                </a14:imgProps>
              </a:ext>
              <a:ext uri="{28A0092B-C50C-407E-A947-70E740481C1C}">
                <a14:useLocalDpi xmlns:a14="http://schemas.microsoft.com/office/drawing/2010/main" val="0"/>
              </a:ext>
            </a:extLst>
          </a:blip>
          <a:stretch>
            <a:fillRect/>
          </a:stretch>
        </p:blipFill>
        <p:spPr>
          <a:xfrm>
            <a:off x="6606166" y="3851906"/>
            <a:ext cx="4708027" cy="2354014"/>
          </a:xfrm>
          <a:prstGeom prst="rect">
            <a:avLst/>
          </a:prstGeom>
          <a:effectLst>
            <a:outerShdw blurRad="127000" dist="266700" dir="16680000" sy="23000" kx="-1200000" algn="bl" rotWithShape="0">
              <a:prstClr val="black">
                <a:alpha val="15000"/>
              </a:prstClr>
            </a:outerShdw>
          </a:effectLst>
        </p:spPr>
      </p:pic>
    </p:spTree>
    <p:extLst>
      <p:ext uri="{BB962C8B-B14F-4D97-AF65-F5344CB8AC3E}">
        <p14:creationId xmlns:p14="http://schemas.microsoft.com/office/powerpoint/2010/main" val="2247061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77"/>
                                        </p:tgtEl>
                                        <p:attrNameLst>
                                          <p:attrName>style.visibility</p:attrName>
                                        </p:attrNameLst>
                                      </p:cBhvr>
                                      <p:to>
                                        <p:strVal val="visible"/>
                                      </p:to>
                                    </p:set>
                                    <p:anim calcmode="lin" valueType="num">
                                      <p:cBhvr additive="base">
                                        <p:cTn id="18" dur="500" fill="hold"/>
                                        <p:tgtEl>
                                          <p:spTgt spid="177"/>
                                        </p:tgtEl>
                                        <p:attrNameLst>
                                          <p:attrName>ppt_x</p:attrName>
                                        </p:attrNameLst>
                                      </p:cBhvr>
                                      <p:tavLst>
                                        <p:tav tm="0">
                                          <p:val>
                                            <p:strVal val="1+#ppt_w/2"/>
                                          </p:val>
                                        </p:tav>
                                        <p:tav tm="100000">
                                          <p:val>
                                            <p:strVal val="#ppt_x"/>
                                          </p:val>
                                        </p:tav>
                                      </p:tavLst>
                                    </p:anim>
                                    <p:anim calcmode="lin" valueType="num">
                                      <p:cBhvr additive="base">
                                        <p:cTn id="19" dur="500" fill="hold"/>
                                        <p:tgtEl>
                                          <p:spTgt spid="177"/>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Ghi nhớ</a:t>
            </a: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079110" y="935750"/>
            <a:ext cx="3883894" cy="4031873"/>
          </a:xfrm>
          <a:prstGeom prst="rect">
            <a:avLst/>
          </a:prstGeom>
          <a:noFill/>
        </p:spPr>
        <p:txBody>
          <a:bodyPr wrap="square" rtlCol="0">
            <a:spAutoFit/>
          </a:bodyPr>
          <a:lstStyle/>
          <a:p>
            <a:pPr indent="400050" algn="just"/>
            <a:r>
              <a:rPr lang="vi-VN" sz="3200" b="1">
                <a:solidFill>
                  <a:srgbClr val="C00000"/>
                </a:solidFill>
                <a:latin typeface="Times New Roman" panose="02020603050405020304" pitchFamily="18" charset="0"/>
                <a:cs typeface="Times New Roman" panose="02020603050405020304" pitchFamily="18" charset="0"/>
              </a:rPr>
              <a:t>Miêu tả </a:t>
            </a:r>
            <a:r>
              <a:rPr lang="vi-VN" sz="3200" b="1">
                <a:latin typeface="Times New Roman" panose="02020603050405020304" pitchFamily="18" charset="0"/>
                <a:cs typeface="Times New Roman" panose="02020603050405020304" pitchFamily="18" charset="0"/>
              </a:rPr>
              <a:t>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65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left)">
                                      <p:cBhvr>
                                        <p:cTn id="12" dur="250"/>
                                        <p:tgtEl>
                                          <p:spTgt spid="98"/>
                                        </p:tgtEl>
                                      </p:cBhvr>
                                    </p:animEffect>
                                  </p:childTnLst>
                                </p:cTn>
                              </p:par>
                            </p:childTnLst>
                          </p:cTn>
                        </p:par>
                        <p:par>
                          <p:cTn id="13" fill="hold">
                            <p:stCondLst>
                              <p:cond delay="250"/>
                            </p:stCondLst>
                            <p:childTnLst>
                              <p:par>
                                <p:cTn id="14" presetID="22" presetClass="entr" presetSubtype="2"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right)">
                                      <p:cBhvr>
                                        <p:cTn id="16" dur="250"/>
                                        <p:tgtEl>
                                          <p:spTgt spid="5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250"/>
                                        <p:tgtEl>
                                          <p:spTgt spid="56"/>
                                        </p:tgtEl>
                                      </p:cBhvr>
                                    </p:animEffect>
                                  </p:childTnLst>
                                </p:cTn>
                              </p:par>
                            </p:childTnLst>
                          </p:cTn>
                        </p:par>
                        <p:par>
                          <p:cTn id="21" fill="hold">
                            <p:stCondLst>
                              <p:cond delay="750"/>
                            </p:stCondLst>
                            <p:childTnLst>
                              <p:par>
                                <p:cTn id="22" presetID="22" presetClass="entr" presetSubtype="2"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right)">
                                      <p:cBhvr>
                                        <p:cTn id="24" dur="250"/>
                                        <p:tgtEl>
                                          <p:spTgt spid="9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wipe(left)">
                                      <p:cBhvr>
                                        <p:cTn id="28" dur="250"/>
                                        <p:tgtEl>
                                          <p:spTgt spid="101"/>
                                        </p:tgtEl>
                                      </p:cBhvr>
                                    </p:animEffect>
                                  </p:childTnLst>
                                </p:cTn>
                              </p:par>
                            </p:childTnLst>
                          </p:cTn>
                        </p:par>
                        <p:par>
                          <p:cTn id="29" fill="hold">
                            <p:stCondLst>
                              <p:cond delay="1250"/>
                            </p:stCondLst>
                            <p:childTnLst>
                              <p:par>
                                <p:cTn id="30" presetID="22" presetClass="entr" presetSubtype="2"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wipe(right)">
                                      <p:cBhvr>
                                        <p:cTn id="32" dur="250"/>
                                        <p:tgtEl>
                                          <p:spTgt spid="10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wipe(up)">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Luyện tập</a:t>
            </a: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A5615E1-0F37-4C14-8BFC-1DD2BAF362B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043" b="91135" l="9752" r="90603">
                        <a14:foregroundMark x1="21986" y1="36170" x2="21986" y2="36170"/>
                        <a14:foregroundMark x1="25000" y1="44504" x2="25000" y2="44504"/>
                        <a14:foregroundMark x1="24291" y1="53723" x2="24291" y2="53723"/>
                        <a14:foregroundMark x1="24291" y1="42730" x2="24291" y2="42730"/>
                        <a14:foregroundMark x1="18440" y1="44149" x2="18440" y2="44149"/>
                        <a14:foregroundMark x1="21631" y1="46099" x2="21631" y2="46099"/>
                        <a14:foregroundMark x1="16489" y1="38121" x2="16489" y2="38121"/>
                        <a14:foregroundMark x1="17199" y1="37234" x2="17199" y2="37234"/>
                        <a14:foregroundMark x1="15071" y1="34929" x2="15071" y2="34929"/>
                        <a14:foregroundMark x1="17199" y1="44149" x2="17199" y2="44149"/>
                        <a14:foregroundMark x1="46986" y1="43440" x2="46986" y2="43440"/>
                        <a14:foregroundMark x1="48759" y1="49823" x2="48759" y2="49823"/>
                        <a14:foregroundMark x1="52305" y1="53369" x2="52305" y2="53369"/>
                        <a14:foregroundMark x1="56383" y1="52660" x2="56383" y2="52660"/>
                        <a14:foregroundMark x1="55674" y1="54433" x2="55674" y2="54433"/>
                        <a14:foregroundMark x1="44681" y1="54965" x2="44681" y2="54965"/>
                        <a14:foregroundMark x1="42730" y1="53723" x2="51418" y2="54965"/>
                        <a14:foregroundMark x1="51418" y1="54965" x2="57447" y2="54255"/>
                        <a14:foregroundMark x1="79078" y1="41135" x2="75532" y2="54965"/>
                        <a14:foregroundMark x1="75532" y1="54965" x2="74468" y2="37411"/>
                        <a14:foregroundMark x1="74468" y1="37411" x2="73936" y2="43262"/>
                        <a14:foregroundMark x1="71099" y1="56383" x2="79610" y2="57270"/>
                        <a14:foregroundMark x1="79610" y1="57270" x2="71099" y2="55851"/>
                        <a14:foregroundMark x1="71099" y1="55851" x2="73582" y2="59397"/>
                        <a14:foregroundMark x1="71986" y1="52837" x2="71099" y2="59752"/>
                        <a14:foregroundMark x1="71099" y1="59752" x2="71454" y2="59929"/>
                        <a14:foregroundMark x1="77660" y1="65957" x2="83511" y2="76773"/>
                        <a14:foregroundMark x1="83511" y1="76773" x2="90780" y2="71454"/>
                        <a14:foregroundMark x1="90780" y1="71454" x2="83333" y2="72518"/>
                        <a14:foregroundMark x1="83333" y1="72518" x2="80319" y2="65248"/>
                        <a14:foregroundMark x1="80319" y1="65248" x2="72872" y2="68972"/>
                        <a14:foregroundMark x1="18617" y1="58865" x2="12943" y2="67199"/>
                        <a14:foregroundMark x1="12943" y1="67199" x2="12943" y2="76950"/>
                        <a14:foregroundMark x1="12943" y1="76950" x2="16312" y2="67199"/>
                        <a14:foregroundMark x1="16312" y1="67199" x2="15780" y2="60284"/>
                        <a14:foregroundMark x1="31028" y1="69326" x2="32447" y2="82447"/>
                        <a14:foregroundMark x1="32447" y1="82447" x2="34752" y2="83511"/>
                        <a14:foregroundMark x1="63121" y1="71631" x2="57447" y2="88830"/>
                        <a14:foregroundMark x1="57447" y1="88830" x2="64716" y2="75000"/>
                        <a14:foregroundMark x1="64716" y1="75000" x2="60106" y2="69681"/>
                        <a14:foregroundMark x1="60106" y1="69681" x2="59752" y2="74468"/>
                        <a14:foregroundMark x1="76418" y1="74645" x2="71277" y2="75532"/>
                        <a14:foregroundMark x1="80496" y1="78191" x2="73404" y2="78546"/>
                        <a14:foregroundMark x1="70035" y1="75532" x2="71986" y2="75532"/>
                        <a14:foregroundMark x1="72695" y1="78901" x2="72695" y2="78901"/>
                        <a14:foregroundMark x1="72872" y1="79255" x2="71986" y2="78546"/>
                        <a14:foregroundMark x1="89007" y1="67908" x2="89007" y2="67908"/>
                        <a14:foregroundMark x1="88830" y1="68262" x2="89716" y2="72340"/>
                        <a14:foregroundMark x1="48759" y1="82979" x2="53014" y2="84220"/>
                        <a14:foregroundMark x1="51950" y1="82624" x2="48759" y2="83688"/>
                        <a14:foregroundMark x1="50000" y1="82624" x2="48759" y2="84043"/>
                        <a14:foregroundMark x1="49823" y1="80851" x2="49468" y2="84397"/>
                        <a14:foregroundMark x1="50177" y1="81383" x2="48582" y2="84397"/>
                        <a14:foregroundMark x1="49291" y1="89894" x2="49291" y2="89894"/>
                        <a14:foregroundMark x1="49113" y1="90071" x2="68262" y2="90780"/>
                        <a14:foregroundMark x1="42908" y1="75709" x2="33688" y2="79255"/>
                        <a14:foregroundMark x1="33688" y1="79255" x2="33688" y2="79255"/>
                        <a14:foregroundMark x1="38830" y1="74113" x2="41135" y2="75000"/>
                        <a14:foregroundMark x1="42730" y1="75355" x2="43262" y2="77660"/>
                        <a14:foregroundMark x1="42908" y1="77482" x2="40248" y2="74468"/>
                        <a14:foregroundMark x1="40957" y1="76064" x2="45567" y2="75709"/>
                        <a14:foregroundMark x1="43440" y1="76064" x2="43262" y2="74468"/>
                        <a14:foregroundMark x1="27305" y1="75532" x2="25177" y2="75532"/>
                        <a14:foregroundMark x1="29433" y1="84220" x2="26418" y2="85106"/>
                        <a14:foregroundMark x1="25887" y1="90603" x2="40248" y2="91312"/>
                        <a14:foregroundMark x1="57979" y1="53723" x2="56383" y2="52128"/>
                        <a14:foregroundMark x1="74113" y1="56206" x2="73582" y2="49823"/>
                        <a14:foregroundMark x1="72695" y1="53723" x2="68262" y2="56915"/>
                        <a14:foregroundMark x1="14362" y1="78901" x2="19326" y2="80851"/>
                        <a14:foregroundMark x1="21631" y1="54787" x2="17730" y2="55851"/>
                        <a14:foregroundMark x1="23050" y1="57270" x2="22872" y2="60816"/>
                        <a14:foregroundMark x1="47163" y1="9752" x2="52660" y2="9043"/>
                      </a14:backgroundRemoval>
                    </a14:imgEffect>
                  </a14:imgLayer>
                </a14:imgProps>
              </a:ext>
              <a:ext uri="{28A0092B-C50C-407E-A947-70E740481C1C}">
                <a14:useLocalDpi xmlns:a14="http://schemas.microsoft.com/office/drawing/2010/main" val="0"/>
              </a:ext>
            </a:extLst>
          </a:blip>
          <a:stretch>
            <a:fillRect/>
          </a:stretch>
        </p:blipFill>
        <p:spPr>
          <a:xfrm>
            <a:off x="6489506" y="423645"/>
            <a:ext cx="5083949" cy="5083949"/>
          </a:xfrm>
          <a:prstGeom prst="rect">
            <a:avLst/>
          </a:prstGeom>
        </p:spPr>
      </p:pic>
    </p:spTree>
    <p:extLst>
      <p:ext uri="{BB962C8B-B14F-4D97-AF65-F5344CB8AC3E}">
        <p14:creationId xmlns:p14="http://schemas.microsoft.com/office/powerpoint/2010/main" val="3501478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23588" y="-961056"/>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32000" y="754746"/>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1</a:t>
            </a:r>
          </a:p>
        </p:txBody>
      </p:sp>
      <p:sp>
        <p:nvSpPr>
          <p:cNvPr id="55" name="TextBox 54">
            <a:extLst>
              <a:ext uri="{FF2B5EF4-FFF2-40B4-BE49-F238E27FC236}">
                <a16:creationId xmlns:a16="http://schemas.microsoft.com/office/drawing/2014/main" id="{CB372D3F-70EC-4E3B-AD25-7192BD3025E1}"/>
              </a:ext>
            </a:extLst>
          </p:cNvPr>
          <p:cNvSpPr txBox="1"/>
          <p:nvPr/>
        </p:nvSpPr>
        <p:spPr>
          <a:xfrm>
            <a:off x="836700" y="1666791"/>
            <a:ext cx="4565155" cy="1754326"/>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Tìm những câu văn miêu tả trong truyện Chú Đất Nung.</a:t>
            </a:r>
          </a:p>
        </p:txBody>
      </p:sp>
      <p:pic>
        <p:nvPicPr>
          <p:cNvPr id="13" name="Picture 12">
            <a:extLst>
              <a:ext uri="{FF2B5EF4-FFF2-40B4-BE49-F238E27FC236}">
                <a16:creationId xmlns:a16="http://schemas.microsoft.com/office/drawing/2014/main" id="{1FDE1941-F8F9-4B33-B6D0-57E548EF42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75" b="94854" l="8067" r="90000">
                        <a14:foregroundMark x1="17800" y1="45341" x2="16267" y2="79277"/>
                        <a14:foregroundMark x1="16267" y1="79277" x2="31067" y2="69263"/>
                        <a14:foregroundMark x1="31067" y1="69263" x2="27400" y2="48401"/>
                        <a14:foregroundMark x1="27400" y1="48401" x2="24333" y2="44784"/>
                        <a14:foregroundMark x1="20800" y1="42976" x2="9800" y2="58971"/>
                        <a14:foregroundMark x1="9800" y1="58971" x2="8267" y2="73435"/>
                        <a14:foregroundMark x1="8267" y1="73435" x2="9667" y2="88317"/>
                        <a14:foregroundMark x1="9667" y1="88317" x2="25867" y2="91238"/>
                        <a14:foregroundMark x1="25867" y1="91238" x2="30133" y2="67038"/>
                        <a14:foregroundMark x1="30133" y1="67038" x2="26333" y2="52017"/>
                        <a14:foregroundMark x1="23333" y1="49652" x2="12600" y2="73853"/>
                        <a14:foregroundMark x1="12600" y1="73853" x2="14467" y2="81085"/>
                        <a14:foregroundMark x1="22933" y1="49930" x2="22067" y2="81502"/>
                        <a14:foregroundMark x1="22067" y1="81502" x2="22400" y2="82337"/>
                        <a14:foregroundMark x1="25733" y1="49513" x2="32267" y2="70097"/>
                        <a14:foregroundMark x1="32267" y1="70097" x2="31267" y2="89152"/>
                        <a14:foregroundMark x1="25533" y1="60918" x2="25333" y2="75661"/>
                        <a14:foregroundMark x1="25333" y1="75661" x2="24933" y2="76078"/>
                        <a14:foregroundMark x1="15267" y1="49513" x2="9600" y2="61613"/>
                        <a14:foregroundMark x1="9600" y1="61613" x2="12133" y2="72462"/>
                        <a14:foregroundMark x1="15067" y1="57441" x2="10733" y2="71766"/>
                        <a14:foregroundMark x1="12667" y1="47566" x2="8333" y2="67038"/>
                        <a14:foregroundMark x1="9133" y1="56189" x2="8133" y2="62726"/>
                        <a14:foregroundMark x1="867" y1="89847" x2="13933" y2="75104"/>
                        <a14:foregroundMark x1="13933" y1="75104" x2="30800" y2="65369"/>
                        <a14:foregroundMark x1="30800" y1="65369" x2="42467" y2="64951"/>
                        <a14:foregroundMark x1="42467" y1="64951" x2="88000" y2="76217"/>
                        <a14:foregroundMark x1="88000" y1="76217" x2="96200" y2="85953"/>
                        <a14:foregroundMark x1="96200" y1="85953" x2="98733" y2="99444"/>
                        <a14:foregroundMark x1="98733" y1="99444" x2="3133" y2="92350"/>
                        <a14:foregroundMark x1="3133" y1="92350" x2="33800" y2="86231"/>
                        <a14:foregroundMark x1="33800" y1="86231" x2="59533" y2="89708"/>
                        <a14:foregroundMark x1="59533" y1="89708" x2="48867" y2="82893"/>
                        <a14:foregroundMark x1="48867" y1="82893" x2="54467" y2="94854"/>
                        <a14:foregroundMark x1="54467" y1="94854" x2="44400" y2="88456"/>
                        <a14:foregroundMark x1="44400" y1="88456" x2="66800" y2="87761"/>
                        <a14:foregroundMark x1="66800" y1="87761" x2="66800" y2="87761"/>
                        <a14:foregroundMark x1="49400" y1="61335" x2="30867" y2="51043"/>
                        <a14:foregroundMark x1="51200" y1="56745" x2="61400" y2="47149"/>
                        <a14:foregroundMark x1="61400" y1="47149" x2="63200" y2="51321"/>
                        <a14:foregroundMark x1="23733" y1="47566" x2="54533" y2="41586"/>
                        <a14:foregroundMark x1="54533" y1="41586" x2="65200" y2="48122"/>
                        <a14:foregroundMark x1="65200" y1="48122" x2="65200" y2="48122"/>
                        <a14:foregroundMark x1="31667" y1="49235" x2="45533" y2="48957"/>
                        <a14:foregroundMark x1="45533" y1="48957" x2="60267" y2="50487"/>
                        <a14:foregroundMark x1="26333" y1="45063" x2="45800" y2="41725"/>
                        <a14:foregroundMark x1="45800" y1="41725" x2="62600" y2="46036"/>
                        <a14:foregroundMark x1="62600" y1="46036" x2="65000" y2="47566"/>
                      </a14:backgroundRemoval>
                    </a14:imgEffect>
                  </a14:imgLayer>
                </a14:imgProps>
              </a:ext>
            </a:extLst>
          </a:blip>
          <a:srcRect l="5530" t="35655" r="7079"/>
          <a:stretch/>
        </p:blipFill>
        <p:spPr>
          <a:xfrm>
            <a:off x="1133815" y="3384159"/>
            <a:ext cx="4216868" cy="2365025"/>
          </a:xfrm>
          <a:prstGeom prst="rect">
            <a:avLst/>
          </a:prstGeom>
        </p:spPr>
      </p:pic>
      <p:sp>
        <p:nvSpPr>
          <p:cNvPr id="59" name="TextBox 58">
            <a:extLst>
              <a:ext uri="{FF2B5EF4-FFF2-40B4-BE49-F238E27FC236}">
                <a16:creationId xmlns:a16="http://schemas.microsoft.com/office/drawing/2014/main" id="{43761D6C-1411-44A9-91F0-7A5C99BC5682}"/>
              </a:ext>
            </a:extLst>
          </p:cNvPr>
          <p:cNvSpPr txBox="1"/>
          <p:nvPr/>
        </p:nvSpPr>
        <p:spPr>
          <a:xfrm>
            <a:off x="877137" y="5846898"/>
            <a:ext cx="4565155" cy="461665"/>
          </a:xfrm>
          <a:prstGeom prst="rect">
            <a:avLst/>
          </a:prstGeom>
          <a:noFill/>
        </p:spPr>
        <p:txBody>
          <a:bodyPr wrap="square" rtlCol="0">
            <a:spAutoFit/>
          </a:bodyPr>
          <a:lstStyle/>
          <a:p>
            <a:pPr algn="ctr"/>
            <a:r>
              <a:rPr lang="en-US" sz="2400" b="1">
                <a:solidFill>
                  <a:srgbClr val="AA6F73"/>
                </a:solidFill>
                <a:latin typeface="Times New Roman" panose="02020603050405020304" pitchFamily="18" charset="0"/>
                <a:cs typeface="Times New Roman" panose="02020603050405020304" pitchFamily="18" charset="0"/>
              </a:rPr>
              <a:t>Sách giáo khoa trang 134 và 138</a:t>
            </a:r>
            <a:endParaRPr lang="vi-VN" sz="2400" b="1">
              <a:solidFill>
                <a:srgbClr val="AA6F73"/>
              </a:solidFill>
              <a:latin typeface="Times New Roman" panose="02020603050405020304" pitchFamily="18" charset="0"/>
              <a:cs typeface="Times New Roman" panose="02020603050405020304" pitchFamily="18" charset="0"/>
            </a:endParaRPr>
          </a:p>
        </p:txBody>
      </p:sp>
      <p:pic>
        <p:nvPicPr>
          <p:cNvPr id="91" name="Picture 90">
            <a:extLst>
              <a:ext uri="{FF2B5EF4-FFF2-40B4-BE49-F238E27FC236}">
                <a16:creationId xmlns:a16="http://schemas.microsoft.com/office/drawing/2014/main" id="{A1BE68B5-F040-499A-8191-BA1B26F32829}"/>
              </a:ext>
            </a:extLst>
          </p:cNvPr>
          <p:cNvPicPr>
            <a:picLocks noChangeAspect="1"/>
          </p:cNvPicPr>
          <p:nvPr/>
        </p:nvPicPr>
        <p:blipFill>
          <a:blip r:embed="rId6">
            <a:duotone>
              <a:prstClr val="black"/>
              <a:srgbClr val="F6E0B5">
                <a:tint val="45000"/>
                <a:satMod val="400000"/>
              </a:srgbClr>
            </a:duotone>
            <a:extLst>
              <a:ext uri="{BEBA8EAE-BF5A-486C-A8C5-ECC9F3942E4B}">
                <a14:imgProps xmlns:a14="http://schemas.microsoft.com/office/drawing/2010/main">
                  <a14:imgLayer r:embed="rId7">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6892190" y="961184"/>
            <a:ext cx="4487988" cy="4538488"/>
          </a:xfrm>
          <a:prstGeom prst="rect">
            <a:avLst/>
          </a:prstGeom>
          <a:effectLst>
            <a:outerShdw blurRad="50800" dist="38100" dir="8100000" sx="102000" sy="102000" algn="tr" rotWithShape="0">
              <a:prstClr val="black">
                <a:alpha val="28000"/>
              </a:prstClr>
            </a:outerShdw>
          </a:effectLst>
        </p:spPr>
      </p:pic>
      <p:grpSp>
        <p:nvGrpSpPr>
          <p:cNvPr id="3" name="Group 2">
            <a:extLst>
              <a:ext uri="{FF2B5EF4-FFF2-40B4-BE49-F238E27FC236}">
                <a16:creationId xmlns:a16="http://schemas.microsoft.com/office/drawing/2014/main" id="{7E64D6B6-7D6F-4FCD-930B-D44BDAA47CDE}"/>
              </a:ext>
            </a:extLst>
          </p:cNvPr>
          <p:cNvGrpSpPr/>
          <p:nvPr/>
        </p:nvGrpSpPr>
        <p:grpSpPr>
          <a:xfrm>
            <a:off x="10405558" y="31528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23816" y="4112631"/>
            <a:ext cx="1524551" cy="2644735"/>
          </a:xfrm>
          <a:prstGeom prst="rect">
            <a:avLst/>
          </a:prstGeom>
        </p:spPr>
      </p:pic>
      <p:sp>
        <p:nvSpPr>
          <p:cNvPr id="99" name="TextBox 98">
            <a:extLst>
              <a:ext uri="{FF2B5EF4-FFF2-40B4-BE49-F238E27FC236}">
                <a16:creationId xmlns:a16="http://schemas.microsoft.com/office/drawing/2014/main" id="{E4AAA337-7C0C-4111-A634-BBBABD2EE0A3}"/>
              </a:ext>
            </a:extLst>
          </p:cNvPr>
          <p:cNvSpPr txBox="1"/>
          <p:nvPr/>
        </p:nvSpPr>
        <p:spPr>
          <a:xfrm>
            <a:off x="7043557" y="1571377"/>
            <a:ext cx="4135473" cy="3108543"/>
          </a:xfrm>
          <a:prstGeom prst="rect">
            <a:avLst/>
          </a:prstGeom>
          <a:noFill/>
        </p:spPr>
        <p:txBody>
          <a:bodyPr wrap="square" rtlCol="0">
            <a:spAutoFit/>
          </a:bodyPr>
          <a:lstStyle>
            <a:defPPr>
              <a:defRPr lang="en-US"/>
            </a:defPPr>
            <a:lvl1pPr indent="465138" algn="just">
              <a:defRPr sz="3600" b="1">
                <a:latin typeface="Times New Roman" panose="02020603050405020304" pitchFamily="18" charset="0"/>
                <a:cs typeface="Times New Roman" panose="02020603050405020304" pitchFamily="18" charset="0"/>
              </a:defRPr>
            </a:lvl1pPr>
          </a:lstStyle>
          <a:p>
            <a:r>
              <a:rPr lang="en-US" sz="2800"/>
              <a:t>Câu văn miêu tả trong truyện Chú Đất Nung là: “</a:t>
            </a:r>
            <a:r>
              <a:rPr lang="vi-VN" sz="2800" i="1"/>
              <a:t>Đó là một chàng kị sĩ rất bảnh, cưỡi ngựa tía, dây cương vàng và một nàng công chúa mặt trắng, ngồi trong mái lầu son.</a:t>
            </a:r>
            <a:r>
              <a:rPr lang="en-US" sz="2800"/>
              <a:t>”</a:t>
            </a:r>
          </a:p>
        </p:txBody>
      </p:sp>
    </p:spTree>
    <p:extLst>
      <p:ext uri="{BB962C8B-B14F-4D97-AF65-F5344CB8AC3E}">
        <p14:creationId xmlns:p14="http://schemas.microsoft.com/office/powerpoint/2010/main" val="282531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59">
                                            <p:txEl>
                                              <p:pRg st="0" end="0"/>
                                            </p:txEl>
                                          </p:spTgt>
                                        </p:tgtEl>
                                        <p:attrNameLst>
                                          <p:attrName>style.visibility</p:attrName>
                                        </p:attrNameLst>
                                      </p:cBhvr>
                                      <p:to>
                                        <p:strVal val="visible"/>
                                      </p:to>
                                    </p:set>
                                    <p:animEffect transition="in" filter="fade">
                                      <p:cBhvr>
                                        <p:cTn id="19" dur="750"/>
                                        <p:tgtEl>
                                          <p:spTgt spid="59">
                                            <p:txEl>
                                              <p:pRg st="0" end="0"/>
                                            </p:txEl>
                                          </p:spTgt>
                                        </p:tgtEl>
                                      </p:cBhvr>
                                    </p:animEffect>
                                    <p:anim calcmode="lin" valueType="num">
                                      <p:cBhvr>
                                        <p:cTn id="20"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1000"/>
                                        <p:tgtEl>
                                          <p:spTgt spid="91"/>
                                        </p:tgtEl>
                                      </p:cBhvr>
                                    </p:animEffect>
                                    <p:anim calcmode="lin" valueType="num">
                                      <p:cBhvr>
                                        <p:cTn id="27" dur="1000" fill="hold"/>
                                        <p:tgtEl>
                                          <p:spTgt spid="91"/>
                                        </p:tgtEl>
                                        <p:attrNameLst>
                                          <p:attrName>ppt_x</p:attrName>
                                        </p:attrNameLst>
                                      </p:cBhvr>
                                      <p:tavLst>
                                        <p:tav tm="0">
                                          <p:val>
                                            <p:strVal val="#ppt_x"/>
                                          </p:val>
                                        </p:tav>
                                        <p:tav tm="100000">
                                          <p:val>
                                            <p:strVal val="#ppt_x"/>
                                          </p:val>
                                        </p:tav>
                                      </p:tavLst>
                                    </p:anim>
                                    <p:anim calcmode="lin" valueType="num">
                                      <p:cBhvr>
                                        <p:cTn id="28" dur="1000" fill="hold"/>
                                        <p:tgtEl>
                                          <p:spTgt spid="9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1000"/>
                                        <p:tgtEl>
                                          <p:spTgt spid="99"/>
                                        </p:tgtEl>
                                      </p:cBhvr>
                                    </p:animEffect>
                                    <p:anim calcmode="lin" valueType="num">
                                      <p:cBhvr>
                                        <p:cTn id="33" dur="1000" fill="hold"/>
                                        <p:tgtEl>
                                          <p:spTgt spid="99"/>
                                        </p:tgtEl>
                                        <p:attrNameLst>
                                          <p:attrName>ppt_x</p:attrName>
                                        </p:attrNameLst>
                                      </p:cBhvr>
                                      <p:tavLst>
                                        <p:tav tm="0">
                                          <p:val>
                                            <p:strVal val="#ppt_x"/>
                                          </p:val>
                                        </p:tav>
                                        <p:tav tm="100000">
                                          <p:val>
                                            <p:strVal val="#ppt_x"/>
                                          </p:val>
                                        </p:tav>
                                      </p:tavLst>
                                    </p:anim>
                                    <p:anim calcmode="lin" valueType="num">
                                      <p:cBhvr>
                                        <p:cTn id="3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71037" y="-1199224"/>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79449" y="516578"/>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2</a:t>
            </a:r>
          </a:p>
        </p:txBody>
      </p:sp>
      <p:sp>
        <p:nvSpPr>
          <p:cNvPr id="55" name="TextBox 54">
            <a:extLst>
              <a:ext uri="{FF2B5EF4-FFF2-40B4-BE49-F238E27FC236}">
                <a16:creationId xmlns:a16="http://schemas.microsoft.com/office/drawing/2014/main" id="{CB372D3F-70EC-4E3B-AD25-7192BD3025E1}"/>
              </a:ext>
            </a:extLst>
          </p:cNvPr>
          <p:cNvSpPr txBox="1"/>
          <p:nvPr/>
        </p:nvSpPr>
        <p:spPr>
          <a:xfrm>
            <a:off x="1075359" y="1312660"/>
            <a:ext cx="4298053" cy="3416320"/>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Em thích những hình ảnh nào trong đoạn trích </a:t>
            </a:r>
            <a:r>
              <a:rPr lang="en-US" sz="3600" b="1">
                <a:latin typeface="Times New Roman" panose="02020603050405020304" pitchFamily="18" charset="0"/>
                <a:cs typeface="Times New Roman" panose="02020603050405020304" pitchFamily="18" charset="0"/>
              </a:rPr>
              <a:t>dưới đây</a:t>
            </a:r>
            <a:r>
              <a:rPr lang="vi-VN" sz="3600" b="1">
                <a:latin typeface="Times New Roman" panose="02020603050405020304" pitchFamily="18" charset="0"/>
                <a:cs typeface="Times New Roman" panose="02020603050405020304" pitchFamily="18" charset="0"/>
              </a:rPr>
              <a:t>? Hãy viết 1, 2 câu miêu tả một trong những hình ảnh đó.</a:t>
            </a:r>
          </a:p>
        </p:txBody>
      </p:sp>
      <p:grpSp>
        <p:nvGrpSpPr>
          <p:cNvPr id="3" name="Group 2">
            <a:extLst>
              <a:ext uri="{FF2B5EF4-FFF2-40B4-BE49-F238E27FC236}">
                <a16:creationId xmlns:a16="http://schemas.microsoft.com/office/drawing/2014/main" id="{7E64D6B6-7D6F-4FCD-930B-D44BDAA47CDE}"/>
              </a:ext>
            </a:extLst>
          </p:cNvPr>
          <p:cNvGrpSpPr/>
          <p:nvPr/>
        </p:nvGrpSpPr>
        <p:grpSpPr>
          <a:xfrm>
            <a:off x="508621" y="23699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962" y="4657964"/>
            <a:ext cx="1100500" cy="1909107"/>
          </a:xfrm>
          <a:prstGeom prst="rect">
            <a:avLst/>
          </a:prstGeom>
          <a:effectLst>
            <a:outerShdw blurRad="76200" dir="18900000" sy="23000" kx="-1200000" algn="bl" rotWithShape="0">
              <a:prstClr val="black">
                <a:alpha val="20000"/>
              </a:prstClr>
            </a:outerShdw>
          </a:effectLst>
        </p:spPr>
      </p:pic>
      <p:sp>
        <p:nvSpPr>
          <p:cNvPr id="57" name="TextBox 24">
            <a:extLst>
              <a:ext uri="{FF2B5EF4-FFF2-40B4-BE49-F238E27FC236}">
                <a16:creationId xmlns:a16="http://schemas.microsoft.com/office/drawing/2014/main" id="{6D0C174E-DFCE-4A33-A15B-6DF26F5F41E4}"/>
              </a:ext>
            </a:extLst>
          </p:cNvPr>
          <p:cNvSpPr txBox="1">
            <a:spLocks noChangeArrowheads="1"/>
          </p:cNvSpPr>
          <p:nvPr/>
        </p:nvSpPr>
        <p:spPr bwMode="auto">
          <a:xfrm>
            <a:off x="6791537" y="735292"/>
            <a:ext cx="2716213" cy="5940088"/>
          </a:xfrm>
          <a:prstGeom prst="rect">
            <a:avLst/>
          </a:prstGeom>
          <a:noFill/>
        </p:spPr>
        <p:txBody>
          <a:bodyPr wrap="square" rtlCol="0">
            <a:spAutoFit/>
          </a:bodyPr>
          <a:lstStyle>
            <a:defPPr>
              <a:defRPr lang="en-US"/>
            </a:defPPr>
            <a:lvl1pPr indent="465138" algn="just">
              <a:defRPr sz="2800" b="1">
                <a:latin typeface="Times New Roman" panose="02020603050405020304" pitchFamily="18" charset="0"/>
                <a:cs typeface="Times New Roman" panose="02020603050405020304" pitchFamily="18" charset="0"/>
              </a:defRPr>
            </a:lvl1pPr>
          </a:lstStyle>
          <a:p>
            <a:pPr indent="0"/>
            <a:r>
              <a:rPr lang="en-US" sz="2000"/>
              <a:t>Chớp</a:t>
            </a:r>
          </a:p>
          <a:p>
            <a:pPr indent="0"/>
            <a:r>
              <a:rPr lang="en-US" sz="2000"/>
              <a:t>Rạch ngang trời</a:t>
            </a:r>
          </a:p>
          <a:p>
            <a:pPr indent="0"/>
            <a:r>
              <a:rPr lang="en-US" sz="2000"/>
              <a:t>Khô khốc</a:t>
            </a:r>
          </a:p>
          <a:p>
            <a:pPr indent="0"/>
            <a:r>
              <a:rPr lang="en-US" sz="2000"/>
              <a:t>Sấm</a:t>
            </a:r>
          </a:p>
          <a:p>
            <a:pPr indent="0"/>
            <a:r>
              <a:rPr lang="en-US" sz="2000"/>
              <a:t>Ghé xuống sân</a:t>
            </a:r>
          </a:p>
          <a:p>
            <a:pPr indent="0"/>
            <a:r>
              <a:rPr lang="vi-VN" sz="2000"/>
              <a:t>Khanh khách cười</a:t>
            </a:r>
          </a:p>
          <a:p>
            <a:pPr indent="0"/>
            <a:r>
              <a:rPr lang="en-US" sz="2000"/>
              <a:t>Cây dừa</a:t>
            </a:r>
          </a:p>
          <a:p>
            <a:pPr indent="0"/>
            <a:r>
              <a:rPr lang="en-US" sz="2000"/>
              <a:t>Sải tay</a:t>
            </a:r>
          </a:p>
          <a:p>
            <a:pPr indent="0"/>
            <a:r>
              <a:rPr lang="vi-VN" sz="2000"/>
              <a:t>Bơi</a:t>
            </a:r>
            <a:endParaRPr lang="en-US" sz="2000"/>
          </a:p>
          <a:p>
            <a:pPr indent="0"/>
            <a:r>
              <a:rPr lang="vi-VN" sz="2000"/>
              <a:t>Ngọn mùng tơi</a:t>
            </a:r>
          </a:p>
          <a:p>
            <a:pPr indent="0"/>
            <a:r>
              <a:rPr lang="vi-VN" sz="2000"/>
              <a:t>Nhảy múa</a:t>
            </a:r>
          </a:p>
          <a:p>
            <a:pPr indent="0"/>
            <a:r>
              <a:rPr lang="vi-VN" sz="2000"/>
              <a:t>Mưa</a:t>
            </a:r>
          </a:p>
          <a:p>
            <a:pPr indent="0"/>
            <a:r>
              <a:rPr lang="vi-VN" sz="2000"/>
              <a:t>Mưa</a:t>
            </a:r>
          </a:p>
          <a:p>
            <a:pPr indent="0"/>
            <a:r>
              <a:rPr lang="vi-VN" sz="2000"/>
              <a:t>Ù ù như xay lúa</a:t>
            </a:r>
          </a:p>
          <a:p>
            <a:pPr indent="0"/>
            <a:r>
              <a:rPr lang="vi-VN" sz="2000"/>
              <a:t>Lộp bộp</a:t>
            </a:r>
          </a:p>
          <a:p>
            <a:pPr indent="0"/>
            <a:r>
              <a:rPr lang="vi-VN" sz="2000"/>
              <a:t>Lộp bộp</a:t>
            </a:r>
          </a:p>
          <a:p>
            <a:pPr indent="0"/>
            <a:r>
              <a:rPr lang="vi-VN" sz="2000"/>
              <a:t>Rơi</a:t>
            </a:r>
          </a:p>
          <a:p>
            <a:pPr indent="0"/>
            <a:r>
              <a:rPr lang="vi-VN" sz="2000"/>
              <a:t>Rơi...</a:t>
            </a:r>
          </a:p>
          <a:p>
            <a:pPr indent="0"/>
            <a:endParaRPr lang="vi-VN" sz="2000"/>
          </a:p>
        </p:txBody>
      </p:sp>
      <p:sp>
        <p:nvSpPr>
          <p:cNvPr id="58" name="TextBox 25">
            <a:extLst>
              <a:ext uri="{FF2B5EF4-FFF2-40B4-BE49-F238E27FC236}">
                <a16:creationId xmlns:a16="http://schemas.microsoft.com/office/drawing/2014/main" id="{E5DCF3BD-BFA0-4AAC-92C5-897B6A38B456}"/>
              </a:ext>
            </a:extLst>
          </p:cNvPr>
          <p:cNvSpPr txBox="1">
            <a:spLocks noChangeArrowheads="1"/>
          </p:cNvSpPr>
          <p:nvPr/>
        </p:nvSpPr>
        <p:spPr bwMode="auto">
          <a:xfrm>
            <a:off x="9182246" y="2651993"/>
            <a:ext cx="2705308" cy="3477875"/>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r>
              <a:rPr lang="en-US"/>
              <a:t>Đất trời</a:t>
            </a:r>
          </a:p>
          <a:p>
            <a:pPr indent="0"/>
            <a:r>
              <a:rPr lang="vi-VN"/>
              <a:t>Mù trắng nước</a:t>
            </a:r>
          </a:p>
          <a:p>
            <a:pPr indent="0"/>
            <a:r>
              <a:rPr lang="vi-VN"/>
              <a:t>Mưa chéo mặt sân</a:t>
            </a:r>
          </a:p>
          <a:p>
            <a:pPr indent="0"/>
            <a:r>
              <a:rPr lang="en-US"/>
              <a:t>Sủi bọt</a:t>
            </a:r>
          </a:p>
          <a:p>
            <a:pPr indent="0"/>
            <a:r>
              <a:rPr lang="en-US"/>
              <a:t>Cóc nhảy chồm chồm</a:t>
            </a:r>
          </a:p>
          <a:p>
            <a:pPr indent="0"/>
            <a:r>
              <a:rPr lang="en-US"/>
              <a:t>Chó sủa</a:t>
            </a:r>
          </a:p>
          <a:p>
            <a:pPr indent="0"/>
            <a:r>
              <a:rPr lang="en-US"/>
              <a:t>Cây lá hả hê</a:t>
            </a:r>
          </a:p>
          <a:p>
            <a:pPr indent="0"/>
            <a:r>
              <a:rPr lang="pt-BR"/>
              <a:t>Bố em đi cày về</a:t>
            </a:r>
          </a:p>
          <a:p>
            <a:pPr indent="0"/>
            <a:r>
              <a:rPr lang="en-US"/>
              <a:t>Đội sấm</a:t>
            </a:r>
          </a:p>
          <a:p>
            <a:pPr indent="0"/>
            <a:r>
              <a:rPr lang="en-US"/>
              <a:t>Đội chớp</a:t>
            </a:r>
          </a:p>
          <a:p>
            <a:pPr indent="0"/>
            <a:r>
              <a:rPr lang="vi-VN"/>
              <a:t>Đội cả trời mưa...</a:t>
            </a:r>
          </a:p>
        </p:txBody>
      </p:sp>
      <p:sp>
        <p:nvSpPr>
          <p:cNvPr id="60" name="TextBox 59">
            <a:extLst>
              <a:ext uri="{FF2B5EF4-FFF2-40B4-BE49-F238E27FC236}">
                <a16:creationId xmlns:a16="http://schemas.microsoft.com/office/drawing/2014/main" id="{B6235C86-23BB-4590-AA95-F9223EE82E64}"/>
              </a:ext>
            </a:extLst>
          </p:cNvPr>
          <p:cNvSpPr txBox="1"/>
          <p:nvPr/>
        </p:nvSpPr>
        <p:spPr>
          <a:xfrm>
            <a:off x="7647447" y="6136800"/>
            <a:ext cx="2927011" cy="400110"/>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r>
              <a:rPr lang="en-US">
                <a:solidFill>
                  <a:srgbClr val="C00000"/>
                </a:solidFill>
              </a:rPr>
              <a:t>Trần Đăng Khoa</a:t>
            </a:r>
          </a:p>
        </p:txBody>
      </p:sp>
      <p:sp>
        <p:nvSpPr>
          <p:cNvPr id="61" name="TextBox 60">
            <a:extLst>
              <a:ext uri="{FF2B5EF4-FFF2-40B4-BE49-F238E27FC236}">
                <a16:creationId xmlns:a16="http://schemas.microsoft.com/office/drawing/2014/main" id="{7A2FEE6E-07A3-4092-813F-0C15E7AA18AA}"/>
              </a:ext>
            </a:extLst>
          </p:cNvPr>
          <p:cNvSpPr txBox="1"/>
          <p:nvPr/>
        </p:nvSpPr>
        <p:spPr>
          <a:xfrm>
            <a:off x="8356546" y="412164"/>
            <a:ext cx="1358142" cy="707886"/>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lgn="ctr"/>
            <a:r>
              <a:rPr lang="en-US">
                <a:solidFill>
                  <a:srgbClr val="C00000"/>
                </a:solidFill>
              </a:rPr>
              <a:t>Mưa </a:t>
            </a:r>
          </a:p>
          <a:p>
            <a:pPr indent="0" algn="ctr"/>
            <a:r>
              <a:rPr lang="en-US" b="0" i="1">
                <a:solidFill>
                  <a:srgbClr val="C00000"/>
                </a:solidFill>
              </a:rPr>
              <a:t>(trích)</a:t>
            </a:r>
          </a:p>
        </p:txBody>
      </p:sp>
      <p:sp>
        <p:nvSpPr>
          <p:cNvPr id="92" name="TextBox 91">
            <a:extLst>
              <a:ext uri="{FF2B5EF4-FFF2-40B4-BE49-F238E27FC236}">
                <a16:creationId xmlns:a16="http://schemas.microsoft.com/office/drawing/2014/main" id="{29A9B263-0D4A-48DD-9973-DD64EEA3D7B5}"/>
              </a:ext>
            </a:extLst>
          </p:cNvPr>
          <p:cNvSpPr txBox="1"/>
          <p:nvPr/>
        </p:nvSpPr>
        <p:spPr>
          <a:xfrm>
            <a:off x="1137456" y="4858909"/>
            <a:ext cx="4565155" cy="523220"/>
          </a:xfrm>
          <a:prstGeom prst="rect">
            <a:avLst/>
          </a:prstGeom>
          <a:noFill/>
        </p:spPr>
        <p:txBody>
          <a:bodyPr wrap="square" rtlCol="0">
            <a:spAutoFit/>
          </a:bodyPr>
          <a:lstStyle/>
          <a:p>
            <a:pPr algn="ctr"/>
            <a:r>
              <a:rPr lang="en-US" sz="2800" b="1">
                <a:solidFill>
                  <a:srgbClr val="AA6F73"/>
                </a:solidFill>
                <a:latin typeface="Times New Roman" panose="02020603050405020304" pitchFamily="18" charset="0"/>
                <a:cs typeface="Times New Roman" panose="02020603050405020304" pitchFamily="18" charset="0"/>
              </a:rPr>
              <a:t>Sách giáo khoa trang 141</a:t>
            </a:r>
            <a:endParaRPr lang="vi-VN" sz="2800" b="1">
              <a:solidFill>
                <a:srgbClr val="AA6F73"/>
              </a:solidFill>
              <a:latin typeface="Times New Roman" panose="02020603050405020304" pitchFamily="18" charset="0"/>
              <a:cs typeface="Times New Roman" panose="02020603050405020304" pitchFamily="18" charset="0"/>
            </a:endParaRPr>
          </a:p>
        </p:txBody>
      </p:sp>
      <p:pic>
        <p:nvPicPr>
          <p:cNvPr id="5122" name="Picture 2" descr="Top 10 Bài văn phân tích bài thơ &amp;quot;Mưa&amp;quot; của Trần Đăng Khoa hay nhất -  Toplist.vn">
            <a:extLst>
              <a:ext uri="{FF2B5EF4-FFF2-40B4-BE49-F238E27FC236}">
                <a16:creationId xmlns:a16="http://schemas.microsoft.com/office/drawing/2014/main" id="{066B7272-E9B8-454C-AE52-439C947444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89" b="97556" l="2750" r="24875">
                        <a14:foregroundMark x1="20500" y1="14444" x2="14125" y2="5778"/>
                        <a14:foregroundMark x1="14125" y1="5778" x2="11250" y2="13778"/>
                        <a14:foregroundMark x1="23500" y1="6667" x2="7125" y2="6444"/>
                        <a14:foregroundMark x1="7125" y1="6444" x2="16000" y2="16444"/>
                        <a14:foregroundMark x1="16000" y1="16444" x2="15625" y2="19778"/>
                        <a14:foregroundMark x1="19625" y1="7111" x2="11375" y2="6222"/>
                        <a14:foregroundMark x1="11375" y1="6222" x2="9750" y2="12000"/>
                        <a14:foregroundMark x1="14000" y1="3333" x2="22125" y2="5778"/>
                        <a14:foregroundMark x1="22125" y1="5778" x2="17750" y2="25111"/>
                        <a14:foregroundMark x1="13375" y1="80444" x2="5500" y2="91111"/>
                        <a14:foregroundMark x1="5500" y1="91111" x2="12125" y2="94444"/>
                        <a14:foregroundMark x1="12125" y1="94444" x2="20000" y2="92444"/>
                        <a14:foregroundMark x1="20000" y1="92444" x2="21125" y2="78000"/>
                        <a14:foregroundMark x1="21125" y1="78000" x2="14375" y2="76444"/>
                        <a14:foregroundMark x1="14375" y1="76444" x2="12125" y2="79556"/>
                        <a14:foregroundMark x1="5625" y1="87556" x2="16625" y2="96222"/>
                        <a14:foregroundMark x1="16625" y1="96222" x2="21625" y2="94222"/>
                        <a14:foregroundMark x1="10375" y1="90222" x2="15500" y2="97556"/>
                        <a14:foregroundMark x1="6000" y1="93111" x2="12500" y2="97111"/>
                        <a14:foregroundMark x1="12500" y1="97111" x2="13375" y2="96889"/>
                        <a14:foregroundMark x1="17375" y1="87111" x2="15000" y2="94222"/>
                      </a14:backgroundRemoval>
                    </a14:imgEffect>
                  </a14:imgLayer>
                </a14:imgProps>
              </a:ext>
              <a:ext uri="{28A0092B-C50C-407E-A947-70E740481C1C}">
                <a14:useLocalDpi xmlns:a14="http://schemas.microsoft.com/office/drawing/2010/main" val="0"/>
              </a:ext>
            </a:extLst>
          </a:blip>
          <a:srcRect r="72298"/>
          <a:stretch/>
        </p:blipFill>
        <p:spPr bwMode="auto">
          <a:xfrm>
            <a:off x="10337895" y="498405"/>
            <a:ext cx="1166322" cy="236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9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2">
                                            <p:txEl>
                                              <p:pRg st="0" end="0"/>
                                            </p:txEl>
                                          </p:spTgt>
                                        </p:tgtEl>
                                        <p:attrNameLst>
                                          <p:attrName>style.visibility</p:attrName>
                                        </p:attrNameLst>
                                      </p:cBhvr>
                                      <p:to>
                                        <p:strVal val="visible"/>
                                      </p:to>
                                    </p:set>
                                    <p:animEffect transition="in" filter="fade">
                                      <p:cBhvr>
                                        <p:cTn id="13" dur="750"/>
                                        <p:tgtEl>
                                          <p:spTgt spid="92">
                                            <p:txEl>
                                              <p:pRg st="0" end="0"/>
                                            </p:txEl>
                                          </p:spTgt>
                                        </p:tgtEl>
                                      </p:cBhvr>
                                    </p:animEffect>
                                    <p:anim calcmode="lin" valueType="num">
                                      <p:cBhvr>
                                        <p:cTn id="14" dur="75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75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750"/>
                                        <p:tgtEl>
                                          <p:spTgt spid="57"/>
                                        </p:tgtEl>
                                      </p:cBhvr>
                                    </p:animEffect>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up)">
                                      <p:cBhvr>
                                        <p:cTn id="30" dur="750"/>
                                        <p:tgtEl>
                                          <p:spTgt spid="58"/>
                                        </p:tgtEl>
                                      </p:cBhvr>
                                    </p:animEffect>
                                  </p:childTnLst>
                                </p:cTn>
                              </p:par>
                            </p:childTnLst>
                          </p:cTn>
                        </p:par>
                        <p:par>
                          <p:cTn id="31" fill="hold">
                            <p:stCondLst>
                              <p:cond delay="3750"/>
                            </p:stCondLst>
                            <p:childTnLst>
                              <p:par>
                                <p:cTn id="32" presetID="22" presetClass="entr" presetSubtype="1"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up)">
                                      <p:cBhvr>
                                        <p:cTn id="34" dur="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0" grpId="0"/>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Box 44">
            <a:extLst>
              <a:ext uri="{FF2B5EF4-FFF2-40B4-BE49-F238E27FC236}">
                <a16:creationId xmlns:a16="http://schemas.microsoft.com/office/drawing/2014/main" id="{0BEDCC01-5223-43F3-8687-A060F8C8BA76}"/>
              </a:ext>
            </a:extLst>
          </p:cNvPr>
          <p:cNvSpPr txBox="1"/>
          <p:nvPr/>
        </p:nvSpPr>
        <p:spPr>
          <a:xfrm>
            <a:off x="590850" y="254170"/>
            <a:ext cx="2717274" cy="1323439"/>
          </a:xfrm>
          <a:prstGeom prst="rect">
            <a:avLst/>
          </a:prstGeom>
          <a:noFill/>
        </p:spPr>
        <p:txBody>
          <a:bodyPr wrap="square" rtlCol="0">
            <a:spAutoFit/>
          </a:bodyPr>
          <a:lstStyle/>
          <a:p>
            <a:pPr algn="ctr"/>
            <a:r>
              <a:rPr lang="en-US" sz="4800" b="1">
                <a:solidFill>
                  <a:srgbClr val="C00000"/>
                </a:solidFill>
                <a:latin typeface="UTM Bustamalaka" panose="02040603050506020204" pitchFamily="18" charset="0"/>
              </a:rPr>
              <a:t>Mưa</a:t>
            </a:r>
          </a:p>
          <a:p>
            <a:pPr algn="ctr"/>
            <a:r>
              <a:rPr lang="en-US" sz="3200">
                <a:solidFill>
                  <a:srgbClr val="C00000"/>
                </a:solidFill>
                <a:latin typeface="UTM Bustamalaka" panose="02040603050506020204" pitchFamily="18" charset="0"/>
              </a:rPr>
              <a:t>(Trần Đăng Khoa)</a:t>
            </a:r>
          </a:p>
        </p:txBody>
      </p:sp>
      <p:sp>
        <p:nvSpPr>
          <p:cNvPr id="46" name="TextBox 45">
            <a:extLst>
              <a:ext uri="{FF2B5EF4-FFF2-40B4-BE49-F238E27FC236}">
                <a16:creationId xmlns:a16="http://schemas.microsoft.com/office/drawing/2014/main" id="{F6649CEC-BB6D-45AF-9014-5EE683992F27}"/>
              </a:ext>
            </a:extLst>
          </p:cNvPr>
          <p:cNvSpPr txBox="1"/>
          <p:nvPr/>
        </p:nvSpPr>
        <p:spPr>
          <a:xfrm>
            <a:off x="598210" y="1916816"/>
            <a:ext cx="2717274" cy="707886"/>
          </a:xfrm>
          <a:prstGeom prst="rect">
            <a:avLst/>
          </a:prstGeom>
          <a:noFill/>
        </p:spPr>
        <p:txBody>
          <a:bodyPr wrap="square" rtlCol="0">
            <a:spAutoFit/>
          </a:bodyPr>
          <a:lstStyle/>
          <a:p>
            <a:pPr algn="ctr"/>
            <a:r>
              <a:rPr lang="en-US" sz="4000" b="1">
                <a:latin typeface="UTM Bustamalaka" panose="02040603050506020204" pitchFamily="18" charset="0"/>
              </a:rPr>
              <a:t>Trước khi mưa</a:t>
            </a:r>
            <a:endParaRPr lang="en-US" sz="2400">
              <a:latin typeface="UTM Bustamalaka" panose="02040603050506020204" pitchFamily="18" charset="0"/>
            </a:endParaRPr>
          </a:p>
        </p:txBody>
      </p:sp>
      <p:sp>
        <p:nvSpPr>
          <p:cNvPr id="47" name="TextBox 46">
            <a:extLst>
              <a:ext uri="{FF2B5EF4-FFF2-40B4-BE49-F238E27FC236}">
                <a16:creationId xmlns:a16="http://schemas.microsoft.com/office/drawing/2014/main" id="{019F1FF8-DCAF-48CA-BA7B-23BE93D2F5DC}"/>
              </a:ext>
            </a:extLst>
          </p:cNvPr>
          <p:cNvSpPr txBox="1"/>
          <p:nvPr/>
        </p:nvSpPr>
        <p:spPr>
          <a:xfrm>
            <a:off x="6712152" y="497752"/>
            <a:ext cx="2966097" cy="707886"/>
          </a:xfrm>
          <a:prstGeom prst="rect">
            <a:avLst/>
          </a:prstGeom>
          <a:noFill/>
        </p:spPr>
        <p:txBody>
          <a:bodyPr wrap="square" rtlCol="0">
            <a:spAutoFit/>
          </a:bodyPr>
          <a:lstStyle/>
          <a:p>
            <a:pPr algn="ctr"/>
            <a:r>
              <a:rPr lang="en-US" sz="4000" b="1">
                <a:solidFill>
                  <a:schemeClr val="accent5">
                    <a:lumMod val="50000"/>
                  </a:schemeClr>
                </a:solidFill>
                <a:latin typeface="UTM Bustamalaka" panose="02040603050506020204" pitchFamily="18" charset="0"/>
              </a:rPr>
              <a:t>Trong khi mưa</a:t>
            </a:r>
            <a:endParaRPr lang="en-US" sz="2400">
              <a:solidFill>
                <a:schemeClr val="accent5">
                  <a:lumMod val="50000"/>
                </a:schemeClr>
              </a:solidFill>
              <a:latin typeface="UTM Bustamalaka" panose="02040603050506020204" pitchFamily="18" charset="0"/>
            </a:endParaRPr>
          </a:p>
        </p:txBody>
      </p:sp>
      <p:cxnSp>
        <p:nvCxnSpPr>
          <p:cNvPr id="3" name="Straight Arrow Connector 2">
            <a:extLst>
              <a:ext uri="{FF2B5EF4-FFF2-40B4-BE49-F238E27FC236}">
                <a16:creationId xmlns:a16="http://schemas.microsoft.com/office/drawing/2014/main" id="{1EE85292-F455-4D1A-A921-CE4DD42C43F1}"/>
              </a:ext>
            </a:extLst>
          </p:cNvPr>
          <p:cNvCxnSpPr>
            <a:cxnSpLocks/>
            <a:stCxn id="45" idx="3"/>
          </p:cNvCxnSpPr>
          <p:nvPr/>
        </p:nvCxnSpPr>
        <p:spPr>
          <a:xfrm flipV="1">
            <a:off x="3308124" y="883328"/>
            <a:ext cx="3702720" cy="3256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id="{51594B4E-D1BA-4432-ADAD-2669C3FA7E47}"/>
              </a:ext>
            </a:extLst>
          </p:cNvPr>
          <p:cNvCxnSpPr>
            <a:cxnSpLocks/>
            <a:stCxn id="45" idx="2"/>
            <a:endCxn id="46" idx="0"/>
          </p:cNvCxnSpPr>
          <p:nvPr/>
        </p:nvCxnSpPr>
        <p:spPr>
          <a:xfrm>
            <a:off x="1949487" y="1577609"/>
            <a:ext cx="7360" cy="3392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1" name="Straight Arrow Connector 130">
            <a:extLst>
              <a:ext uri="{FF2B5EF4-FFF2-40B4-BE49-F238E27FC236}">
                <a16:creationId xmlns:a16="http://schemas.microsoft.com/office/drawing/2014/main" id="{FD18EEAB-AF48-4F11-984C-C40CFE2C159C}"/>
              </a:ext>
            </a:extLst>
          </p:cNvPr>
          <p:cNvCxnSpPr>
            <a:cxnSpLocks/>
          </p:cNvCxnSpPr>
          <p:nvPr/>
        </p:nvCxnSpPr>
        <p:spPr>
          <a:xfrm>
            <a:off x="1922735" y="3103063"/>
            <a:ext cx="5502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TextBox 2066">
            <a:extLst>
              <a:ext uri="{FF2B5EF4-FFF2-40B4-BE49-F238E27FC236}">
                <a16:creationId xmlns:a16="http://schemas.microsoft.com/office/drawing/2014/main" id="{5DD446A6-FF46-4F12-A81E-2DA32C9CB799}"/>
              </a:ext>
            </a:extLst>
          </p:cNvPr>
          <p:cNvSpPr txBox="1">
            <a:spLocks noChangeArrowheads="1"/>
          </p:cNvSpPr>
          <p:nvPr/>
        </p:nvSpPr>
        <p:spPr bwMode="auto">
          <a:xfrm>
            <a:off x="2467214" y="2837897"/>
            <a:ext cx="2632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Rạch ngang trời</a:t>
            </a:r>
          </a:p>
        </p:txBody>
      </p:sp>
      <p:cxnSp>
        <p:nvCxnSpPr>
          <p:cNvPr id="134" name="Straight Arrow Connector 133">
            <a:extLst>
              <a:ext uri="{FF2B5EF4-FFF2-40B4-BE49-F238E27FC236}">
                <a16:creationId xmlns:a16="http://schemas.microsoft.com/office/drawing/2014/main" id="{D7FA81DD-C0F1-4DAF-9CF9-2F4360B64A36}"/>
              </a:ext>
            </a:extLst>
          </p:cNvPr>
          <p:cNvCxnSpPr>
            <a:cxnSpLocks/>
          </p:cNvCxnSpPr>
          <p:nvPr/>
        </p:nvCxnSpPr>
        <p:spPr>
          <a:xfrm flipV="1">
            <a:off x="1830198" y="3842015"/>
            <a:ext cx="59260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TextBox 61">
            <a:extLst>
              <a:ext uri="{FF2B5EF4-FFF2-40B4-BE49-F238E27FC236}">
                <a16:creationId xmlns:a16="http://schemas.microsoft.com/office/drawing/2014/main" id="{07A2B130-9321-49DE-9BAC-6463EA0FE3FC}"/>
              </a:ext>
            </a:extLst>
          </p:cNvPr>
          <p:cNvSpPr txBox="1">
            <a:spLocks noChangeArrowheads="1"/>
          </p:cNvSpPr>
          <p:nvPr/>
        </p:nvSpPr>
        <p:spPr bwMode="auto">
          <a:xfrm>
            <a:off x="2487680" y="3594021"/>
            <a:ext cx="2827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Ghé xuống sân, cười khanh khách</a:t>
            </a:r>
          </a:p>
        </p:txBody>
      </p:sp>
      <p:cxnSp>
        <p:nvCxnSpPr>
          <p:cNvPr id="136" name="Straight Arrow Connector 135">
            <a:extLst>
              <a:ext uri="{FF2B5EF4-FFF2-40B4-BE49-F238E27FC236}">
                <a16:creationId xmlns:a16="http://schemas.microsoft.com/office/drawing/2014/main" id="{5BA90214-29D4-4252-BF8D-C317E9BDF6E9}"/>
              </a:ext>
            </a:extLst>
          </p:cNvPr>
          <p:cNvCxnSpPr>
            <a:cxnSpLocks/>
          </p:cNvCxnSpPr>
          <p:nvPr/>
        </p:nvCxnSpPr>
        <p:spPr>
          <a:xfrm>
            <a:off x="2366773" y="4707477"/>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TextBox 64">
            <a:extLst>
              <a:ext uri="{FF2B5EF4-FFF2-40B4-BE49-F238E27FC236}">
                <a16:creationId xmlns:a16="http://schemas.microsoft.com/office/drawing/2014/main" id="{B8B4BD5E-F9C3-4AA2-BED9-DFEA28418C80}"/>
              </a:ext>
            </a:extLst>
          </p:cNvPr>
          <p:cNvSpPr txBox="1">
            <a:spLocks noChangeArrowheads="1"/>
          </p:cNvSpPr>
          <p:nvPr/>
        </p:nvSpPr>
        <p:spPr bwMode="auto">
          <a:xfrm>
            <a:off x="3065823" y="4465588"/>
            <a:ext cx="1815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Sải tay bơi</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39" name="Straight Arrow Connector 138">
            <a:extLst>
              <a:ext uri="{FF2B5EF4-FFF2-40B4-BE49-F238E27FC236}">
                <a16:creationId xmlns:a16="http://schemas.microsoft.com/office/drawing/2014/main" id="{78A63840-CA0C-4FAF-AF62-10963060F5A9}"/>
              </a:ext>
            </a:extLst>
          </p:cNvPr>
          <p:cNvCxnSpPr/>
          <p:nvPr/>
        </p:nvCxnSpPr>
        <p:spPr>
          <a:xfrm flipV="1">
            <a:off x="3293336" y="5627124"/>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2CBEFFF-CB97-452F-BC90-204655D62D5A}"/>
              </a:ext>
            </a:extLst>
          </p:cNvPr>
          <p:cNvSpPr txBox="1"/>
          <p:nvPr/>
        </p:nvSpPr>
        <p:spPr>
          <a:xfrm>
            <a:off x="3962459" y="5382417"/>
            <a:ext cx="1653551" cy="461665"/>
          </a:xfrm>
          <a:prstGeom prst="rect">
            <a:avLst/>
          </a:prstGeom>
          <a:noFill/>
        </p:spPr>
        <p:txBody>
          <a:bodyPr wrap="square">
            <a:spAutoFit/>
          </a:bodyPr>
          <a:lstStyle/>
          <a:p>
            <a:pP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Nhảy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múa</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41" name="Rounded Rectangle 30">
            <a:extLst>
              <a:ext uri="{FF2B5EF4-FFF2-40B4-BE49-F238E27FC236}">
                <a16:creationId xmlns:a16="http://schemas.microsoft.com/office/drawing/2014/main" id="{516F9B04-B987-4745-808C-E1A4338747F2}"/>
              </a:ext>
            </a:extLst>
          </p:cNvPr>
          <p:cNvSpPr/>
          <p:nvPr/>
        </p:nvSpPr>
        <p:spPr>
          <a:xfrm>
            <a:off x="969056" y="2843516"/>
            <a:ext cx="1028197"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Chớp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2" name="Rounded Rectangle 32">
            <a:extLst>
              <a:ext uri="{FF2B5EF4-FFF2-40B4-BE49-F238E27FC236}">
                <a16:creationId xmlns:a16="http://schemas.microsoft.com/office/drawing/2014/main" id="{EEE103A2-DB6A-4965-8893-6CA860786EF0}"/>
              </a:ext>
            </a:extLst>
          </p:cNvPr>
          <p:cNvSpPr/>
          <p:nvPr/>
        </p:nvSpPr>
        <p:spPr>
          <a:xfrm>
            <a:off x="969056" y="3604486"/>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Sấm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33">
            <a:extLst>
              <a:ext uri="{FF2B5EF4-FFF2-40B4-BE49-F238E27FC236}">
                <a16:creationId xmlns:a16="http://schemas.microsoft.com/office/drawing/2014/main" id="{F51FC1B5-91B6-441D-BC5F-B7B6EE6E5F0E}"/>
              </a:ext>
            </a:extLst>
          </p:cNvPr>
          <p:cNvSpPr/>
          <p:nvPr/>
        </p:nvSpPr>
        <p:spPr>
          <a:xfrm>
            <a:off x="997200" y="4456577"/>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dừa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4" name="Rounded Rectangle 41">
            <a:extLst>
              <a:ext uri="{FF2B5EF4-FFF2-40B4-BE49-F238E27FC236}">
                <a16:creationId xmlns:a16="http://schemas.microsoft.com/office/drawing/2014/main" id="{42F67BE1-7FDF-4E67-A3BD-F88337C225DA}"/>
              </a:ext>
            </a:extLst>
          </p:cNvPr>
          <p:cNvSpPr/>
          <p:nvPr/>
        </p:nvSpPr>
        <p:spPr>
          <a:xfrm>
            <a:off x="1013658" y="5378327"/>
            <a:ext cx="2375441"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Ngọn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tơi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21" name="Connector: Elbow 20">
            <a:extLst>
              <a:ext uri="{FF2B5EF4-FFF2-40B4-BE49-F238E27FC236}">
                <a16:creationId xmlns:a16="http://schemas.microsoft.com/office/drawing/2014/main" id="{E68398DB-DD8B-4C77-A98F-D91CF01B13C8}"/>
              </a:ext>
            </a:extLst>
          </p:cNvPr>
          <p:cNvCxnSpPr>
            <a:cxnSpLocks/>
          </p:cNvCxnSpPr>
          <p:nvPr/>
        </p:nvCxnSpPr>
        <p:spPr>
          <a:xfrm rot="10800000" flipH="1" flipV="1">
            <a:off x="662378" y="2270759"/>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8" name="Connector: Elbow 147">
            <a:extLst>
              <a:ext uri="{FF2B5EF4-FFF2-40B4-BE49-F238E27FC236}">
                <a16:creationId xmlns:a16="http://schemas.microsoft.com/office/drawing/2014/main" id="{1F3296AE-0962-4DE8-9874-9C0F9AB34695}"/>
              </a:ext>
            </a:extLst>
          </p:cNvPr>
          <p:cNvCxnSpPr>
            <a:cxnSpLocks/>
          </p:cNvCxnSpPr>
          <p:nvPr/>
        </p:nvCxnSpPr>
        <p:spPr>
          <a:xfrm rot="10800000" flipH="1" flipV="1">
            <a:off x="669571" y="2955061"/>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9" name="Connector: Elbow 148">
            <a:extLst>
              <a:ext uri="{FF2B5EF4-FFF2-40B4-BE49-F238E27FC236}">
                <a16:creationId xmlns:a16="http://schemas.microsoft.com/office/drawing/2014/main" id="{EEFD4B13-223A-4C58-A2B1-9A7A2C7A5B1A}"/>
              </a:ext>
            </a:extLst>
          </p:cNvPr>
          <p:cNvCxnSpPr>
            <a:cxnSpLocks/>
          </p:cNvCxnSpPr>
          <p:nvPr/>
        </p:nvCxnSpPr>
        <p:spPr>
          <a:xfrm rot="10800000" flipH="1" flipV="1">
            <a:off x="662095" y="3818655"/>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0" name="Connector: Elbow 149">
            <a:extLst>
              <a:ext uri="{FF2B5EF4-FFF2-40B4-BE49-F238E27FC236}">
                <a16:creationId xmlns:a16="http://schemas.microsoft.com/office/drawing/2014/main" id="{6A50D9F6-F7AB-412D-9209-A35D5B1F155D}"/>
              </a:ext>
            </a:extLst>
          </p:cNvPr>
          <p:cNvCxnSpPr>
            <a:cxnSpLocks/>
          </p:cNvCxnSpPr>
          <p:nvPr/>
        </p:nvCxnSpPr>
        <p:spPr>
          <a:xfrm rot="16200000" flipH="1">
            <a:off x="316484" y="4876553"/>
            <a:ext cx="1089501" cy="390453"/>
          </a:xfrm>
          <a:prstGeom prst="bentConnector3">
            <a:avLst>
              <a:gd name="adj1" fmla="val 100063"/>
            </a:avLst>
          </a:prstGeom>
          <a:ln w="38100">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8CF715F2-F441-45FD-ADA0-B001FE40FCCB}"/>
              </a:ext>
            </a:extLst>
          </p:cNvPr>
          <p:cNvCxnSpPr>
            <a:cxnSpLocks/>
          </p:cNvCxnSpPr>
          <p:nvPr/>
        </p:nvCxnSpPr>
        <p:spPr>
          <a:xfrm flipV="1">
            <a:off x="8382319" y="1612909"/>
            <a:ext cx="544156" cy="5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 name="TextBox 2066">
            <a:extLst>
              <a:ext uri="{FF2B5EF4-FFF2-40B4-BE49-F238E27FC236}">
                <a16:creationId xmlns:a16="http://schemas.microsoft.com/office/drawing/2014/main" id="{0DAA665F-3B37-4DE1-802C-6B0833A64F00}"/>
              </a:ext>
            </a:extLst>
          </p:cNvPr>
          <p:cNvSpPr txBox="1">
            <a:spLocks noChangeArrowheads="1"/>
          </p:cNvSpPr>
          <p:nvPr/>
        </p:nvSpPr>
        <p:spPr bwMode="auto">
          <a:xfrm>
            <a:off x="8988142" y="1368326"/>
            <a:ext cx="22502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Ù ù như cối xay lúa, rơi lộp độp</a:t>
            </a:r>
          </a:p>
        </p:txBody>
      </p:sp>
      <p:cxnSp>
        <p:nvCxnSpPr>
          <p:cNvPr id="154" name="Straight Arrow Connector 153">
            <a:extLst>
              <a:ext uri="{FF2B5EF4-FFF2-40B4-BE49-F238E27FC236}">
                <a16:creationId xmlns:a16="http://schemas.microsoft.com/office/drawing/2014/main" id="{14964936-7448-4B79-90BD-852BDAD0BC81}"/>
              </a:ext>
            </a:extLst>
          </p:cNvPr>
          <p:cNvCxnSpPr>
            <a:cxnSpLocks/>
          </p:cNvCxnSpPr>
          <p:nvPr/>
        </p:nvCxnSpPr>
        <p:spPr>
          <a:xfrm flipV="1">
            <a:off x="8808812" y="2689058"/>
            <a:ext cx="359813"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5" name="TextBox 61">
            <a:extLst>
              <a:ext uri="{FF2B5EF4-FFF2-40B4-BE49-F238E27FC236}">
                <a16:creationId xmlns:a16="http://schemas.microsoft.com/office/drawing/2014/main" id="{F0F5F27F-7217-428B-B5F6-B8405A85E2AE}"/>
              </a:ext>
            </a:extLst>
          </p:cNvPr>
          <p:cNvSpPr txBox="1">
            <a:spLocks noChangeArrowheads="1"/>
          </p:cNvSpPr>
          <p:nvPr/>
        </p:nvSpPr>
        <p:spPr bwMode="auto">
          <a:xfrm>
            <a:off x="9178836" y="2375960"/>
            <a:ext cx="2827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Mưa trắng xóa, mưa rơi chéo mặt sân.</a:t>
            </a:r>
          </a:p>
        </p:txBody>
      </p:sp>
      <p:cxnSp>
        <p:nvCxnSpPr>
          <p:cNvPr id="156" name="Straight Arrow Connector 155">
            <a:extLst>
              <a:ext uri="{FF2B5EF4-FFF2-40B4-BE49-F238E27FC236}">
                <a16:creationId xmlns:a16="http://schemas.microsoft.com/office/drawing/2014/main" id="{754D20DE-9F5F-4973-93C9-900139C3CDF5}"/>
              </a:ext>
            </a:extLst>
          </p:cNvPr>
          <p:cNvCxnSpPr>
            <a:cxnSpLocks/>
          </p:cNvCxnSpPr>
          <p:nvPr/>
        </p:nvCxnSpPr>
        <p:spPr>
          <a:xfrm>
            <a:off x="8770335" y="3895692"/>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7" name="TextBox 64">
            <a:extLst>
              <a:ext uri="{FF2B5EF4-FFF2-40B4-BE49-F238E27FC236}">
                <a16:creationId xmlns:a16="http://schemas.microsoft.com/office/drawing/2014/main" id="{A2300BCC-68C4-4E4C-908A-C24C14F970A1}"/>
              </a:ext>
            </a:extLst>
          </p:cNvPr>
          <p:cNvSpPr txBox="1">
            <a:spLocks noChangeArrowheads="1"/>
          </p:cNvSpPr>
          <p:nvPr/>
        </p:nvSpPr>
        <p:spPr bwMode="auto">
          <a:xfrm>
            <a:off x="9497214" y="3671295"/>
            <a:ext cx="18153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Cóc nhảy chồm chồm, chó sủa.</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58" name="Straight Arrow Connector 157">
            <a:extLst>
              <a:ext uri="{FF2B5EF4-FFF2-40B4-BE49-F238E27FC236}">
                <a16:creationId xmlns:a16="http://schemas.microsoft.com/office/drawing/2014/main" id="{A5EDFC01-FA58-4EED-B3D5-6410FEBBC610}"/>
              </a:ext>
            </a:extLst>
          </p:cNvPr>
          <p:cNvCxnSpPr/>
          <p:nvPr/>
        </p:nvCxnSpPr>
        <p:spPr>
          <a:xfrm flipV="1">
            <a:off x="8622468" y="5102027"/>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4532C43F-1C64-430D-A149-53C3AF4AE9BB}"/>
              </a:ext>
            </a:extLst>
          </p:cNvPr>
          <p:cNvSpPr txBox="1"/>
          <p:nvPr/>
        </p:nvSpPr>
        <p:spPr>
          <a:xfrm>
            <a:off x="9324035" y="4859527"/>
            <a:ext cx="1914324" cy="461665"/>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Cây lá hả hê</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60" name="Rounded Rectangle 30">
            <a:extLst>
              <a:ext uri="{FF2B5EF4-FFF2-40B4-BE49-F238E27FC236}">
                <a16:creationId xmlns:a16="http://schemas.microsoft.com/office/drawing/2014/main" id="{365AE36D-E823-4078-911C-CDCC707CE516}"/>
              </a:ext>
            </a:extLst>
          </p:cNvPr>
          <p:cNvSpPr/>
          <p:nvPr/>
        </p:nvSpPr>
        <p:spPr>
          <a:xfrm>
            <a:off x="7428641" y="1419683"/>
            <a:ext cx="1128490"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Tiếng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1" name="Rounded Rectangle 32">
            <a:extLst>
              <a:ext uri="{FF2B5EF4-FFF2-40B4-BE49-F238E27FC236}">
                <a16:creationId xmlns:a16="http://schemas.microsoft.com/office/drawing/2014/main" id="{77F7262B-3946-49AC-AD92-48DEAFB7BF0A}"/>
              </a:ext>
            </a:extLst>
          </p:cNvPr>
          <p:cNvSpPr/>
          <p:nvPr/>
        </p:nvSpPr>
        <p:spPr>
          <a:xfrm>
            <a:off x="7476517" y="2437282"/>
            <a:ext cx="180319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Hạt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2" name="Rounded Rectangle 33">
            <a:extLst>
              <a:ext uri="{FF2B5EF4-FFF2-40B4-BE49-F238E27FC236}">
                <a16:creationId xmlns:a16="http://schemas.microsoft.com/office/drawing/2014/main" id="{007BE8A5-06A7-4B0B-A98A-7505016E24CA}"/>
              </a:ext>
            </a:extLst>
          </p:cNvPr>
          <p:cNvSpPr/>
          <p:nvPr/>
        </p:nvSpPr>
        <p:spPr>
          <a:xfrm>
            <a:off x="7469244" y="3676956"/>
            <a:ext cx="147552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3" name="Rounded Rectangle 41">
            <a:extLst>
              <a:ext uri="{FF2B5EF4-FFF2-40B4-BE49-F238E27FC236}">
                <a16:creationId xmlns:a16="http://schemas.microsoft.com/office/drawing/2014/main" id="{256263BD-D7C5-4779-A286-F13C9974F2FE}"/>
              </a:ext>
            </a:extLst>
          </p:cNvPr>
          <p:cNvSpPr/>
          <p:nvPr/>
        </p:nvSpPr>
        <p:spPr>
          <a:xfrm>
            <a:off x="7456784" y="4895518"/>
            <a:ext cx="1374619"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Cây cối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65" name="Connector: Elbow 164">
            <a:extLst>
              <a:ext uri="{FF2B5EF4-FFF2-40B4-BE49-F238E27FC236}">
                <a16:creationId xmlns:a16="http://schemas.microsoft.com/office/drawing/2014/main" id="{A84A4054-4831-4DFD-A3A6-02E759339756}"/>
              </a:ext>
            </a:extLst>
          </p:cNvPr>
          <p:cNvCxnSpPr>
            <a:cxnSpLocks/>
            <a:endCxn id="160" idx="1"/>
          </p:cNvCxnSpPr>
          <p:nvPr/>
        </p:nvCxnSpPr>
        <p:spPr>
          <a:xfrm rot="16200000" flipH="1">
            <a:off x="7033223" y="1222891"/>
            <a:ext cx="484156" cy="306679"/>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6" name="Connector: Elbow 165">
            <a:extLst>
              <a:ext uri="{FF2B5EF4-FFF2-40B4-BE49-F238E27FC236}">
                <a16:creationId xmlns:a16="http://schemas.microsoft.com/office/drawing/2014/main" id="{6B5F07BA-52CA-41E6-84F5-396FDB0A5975}"/>
              </a:ext>
            </a:extLst>
          </p:cNvPr>
          <p:cNvCxnSpPr>
            <a:cxnSpLocks/>
          </p:cNvCxnSpPr>
          <p:nvPr/>
        </p:nvCxnSpPr>
        <p:spPr>
          <a:xfrm rot="16200000" flipH="1">
            <a:off x="6681974" y="1926277"/>
            <a:ext cx="1201010" cy="324547"/>
          </a:xfrm>
          <a:prstGeom prst="bentConnector3">
            <a:avLst>
              <a:gd name="adj1" fmla="val 100089"/>
            </a:avLst>
          </a:prstGeom>
          <a:ln w="38100">
            <a:tailEnd type="triangle"/>
          </a:ln>
        </p:spPr>
        <p:style>
          <a:lnRef idx="1">
            <a:schemeClr val="dk1"/>
          </a:lnRef>
          <a:fillRef idx="0">
            <a:schemeClr val="dk1"/>
          </a:fillRef>
          <a:effectRef idx="0">
            <a:schemeClr val="dk1"/>
          </a:effectRef>
          <a:fontRef idx="minor">
            <a:schemeClr val="tx1"/>
          </a:fontRef>
        </p:style>
      </p:cxnSp>
      <p:cxnSp>
        <p:nvCxnSpPr>
          <p:cNvPr id="167" name="Connector: Elbow 166">
            <a:extLst>
              <a:ext uri="{FF2B5EF4-FFF2-40B4-BE49-F238E27FC236}">
                <a16:creationId xmlns:a16="http://schemas.microsoft.com/office/drawing/2014/main" id="{C89824CC-58E2-4AF1-BDF2-588284365DBF}"/>
              </a:ext>
            </a:extLst>
          </p:cNvPr>
          <p:cNvCxnSpPr>
            <a:cxnSpLocks/>
            <a:endCxn id="162" idx="1"/>
          </p:cNvCxnSpPr>
          <p:nvPr/>
        </p:nvCxnSpPr>
        <p:spPr>
          <a:xfrm rot="16200000" flipH="1">
            <a:off x="6632020" y="3038358"/>
            <a:ext cx="1326882" cy="347566"/>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8" name="Connector: Elbow 167">
            <a:extLst>
              <a:ext uri="{FF2B5EF4-FFF2-40B4-BE49-F238E27FC236}">
                <a16:creationId xmlns:a16="http://schemas.microsoft.com/office/drawing/2014/main" id="{A482EEE3-2221-48E0-8D6B-BDE6FBD08ED9}"/>
              </a:ext>
            </a:extLst>
          </p:cNvPr>
          <p:cNvCxnSpPr>
            <a:cxnSpLocks/>
            <a:endCxn id="163" idx="1"/>
          </p:cNvCxnSpPr>
          <p:nvPr/>
        </p:nvCxnSpPr>
        <p:spPr>
          <a:xfrm rot="16200000" flipH="1">
            <a:off x="6367490" y="4014191"/>
            <a:ext cx="1846412" cy="332175"/>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5" name="Straight Arrow Connector 174">
            <a:extLst>
              <a:ext uri="{FF2B5EF4-FFF2-40B4-BE49-F238E27FC236}">
                <a16:creationId xmlns:a16="http://schemas.microsoft.com/office/drawing/2014/main" id="{F51C44F6-03C5-4BA4-9985-541A6C414BA6}"/>
              </a:ext>
            </a:extLst>
          </p:cNvPr>
          <p:cNvCxnSpPr>
            <a:cxnSpLocks/>
          </p:cNvCxnSpPr>
          <p:nvPr/>
        </p:nvCxnSpPr>
        <p:spPr>
          <a:xfrm>
            <a:off x="8988142" y="5711682"/>
            <a:ext cx="24233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E29133B-236D-4017-B7AD-FF4CBDE02C64}"/>
              </a:ext>
            </a:extLst>
          </p:cNvPr>
          <p:cNvSpPr txBox="1"/>
          <p:nvPr/>
        </p:nvSpPr>
        <p:spPr>
          <a:xfrm>
            <a:off x="9324035" y="5469182"/>
            <a:ext cx="1914324" cy="830997"/>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Bố bạn nhỏ đi cày về.</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77" name="Rounded Rectangle 41">
            <a:extLst>
              <a:ext uri="{FF2B5EF4-FFF2-40B4-BE49-F238E27FC236}">
                <a16:creationId xmlns:a16="http://schemas.microsoft.com/office/drawing/2014/main" id="{6B6226F8-254E-4080-9634-67D42F2EDC58}"/>
              </a:ext>
            </a:extLst>
          </p:cNvPr>
          <p:cNvSpPr/>
          <p:nvPr/>
        </p:nvSpPr>
        <p:spPr>
          <a:xfrm>
            <a:off x="7428641" y="5505174"/>
            <a:ext cx="1649487"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người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78" name="Connector: Elbow 177">
            <a:extLst>
              <a:ext uri="{FF2B5EF4-FFF2-40B4-BE49-F238E27FC236}">
                <a16:creationId xmlns:a16="http://schemas.microsoft.com/office/drawing/2014/main" id="{848B03D6-F50B-4192-8FA6-3A28BEB82254}"/>
              </a:ext>
            </a:extLst>
          </p:cNvPr>
          <p:cNvCxnSpPr>
            <a:cxnSpLocks/>
          </p:cNvCxnSpPr>
          <p:nvPr/>
        </p:nvCxnSpPr>
        <p:spPr>
          <a:xfrm rot="16200000" flipH="1">
            <a:off x="6304762" y="4686574"/>
            <a:ext cx="1908851" cy="269158"/>
          </a:xfrm>
          <a:prstGeom prst="bentConnector3">
            <a:avLst>
              <a:gd name="adj1" fmla="val 99794"/>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3511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wipe(down)">
                                      <p:cBhvr>
                                        <p:cTn id="24" dur="500"/>
                                        <p:tgtEl>
                                          <p:spTgt spid="141"/>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barn(inVertical)">
                                      <p:cBhvr>
                                        <p:cTn id="28" dur="500"/>
                                        <p:tgtEl>
                                          <p:spTgt spid="1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barn(inVertical)">
                                      <p:cBhvr>
                                        <p:cTn id="31" dur="500"/>
                                        <p:tgtEl>
                                          <p:spTgt spid="132"/>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wipe(up)">
                                      <p:cBhvr>
                                        <p:cTn id="35" dur="500"/>
                                        <p:tgtEl>
                                          <p:spTgt spid="148"/>
                                        </p:tgtEl>
                                      </p:cBhvr>
                                    </p:animEffect>
                                  </p:childTnLst>
                                </p:cTn>
                              </p:par>
                              <p:par>
                                <p:cTn id="36" presetID="22" presetClass="entr" presetSubtype="4" fill="hold" nodeType="withEffect">
                                  <p:stCondLst>
                                    <p:cond delay="0"/>
                                  </p:stCondLst>
                                  <p:childTnLst>
                                    <p:set>
                                      <p:cBhvr>
                                        <p:cTn id="37" dur="1" fill="hold">
                                          <p:stCondLst>
                                            <p:cond delay="0"/>
                                          </p:stCondLst>
                                        </p:cTn>
                                        <p:tgtEl>
                                          <p:spTgt spid="142"/>
                                        </p:tgtEl>
                                        <p:attrNameLst>
                                          <p:attrName>style.visibility</p:attrName>
                                        </p:attrNameLst>
                                      </p:cBhvr>
                                      <p:to>
                                        <p:strVal val="visible"/>
                                      </p:to>
                                    </p:set>
                                    <p:animEffect transition="in" filter="wipe(down)">
                                      <p:cBhvr>
                                        <p:cTn id="38" dur="500"/>
                                        <p:tgtEl>
                                          <p:spTgt spid="142"/>
                                        </p:tgtEl>
                                      </p:cBhvr>
                                    </p:animEffect>
                                  </p:childTnLst>
                                </p:cTn>
                              </p:par>
                            </p:childTnLst>
                          </p:cTn>
                        </p:par>
                        <p:par>
                          <p:cTn id="39" fill="hold">
                            <p:stCondLst>
                              <p:cond delay="1500"/>
                            </p:stCondLst>
                            <p:childTnLst>
                              <p:par>
                                <p:cTn id="40" presetID="16" presetClass="entr" presetSubtype="21" fill="hold" nodeType="after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barn(inVertical)">
                                      <p:cBhvr>
                                        <p:cTn id="42" dur="500"/>
                                        <p:tgtEl>
                                          <p:spTgt spid="13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barn(inVertical)">
                                      <p:cBhvr>
                                        <p:cTn id="45" dur="500"/>
                                        <p:tgtEl>
                                          <p:spTgt spid="135"/>
                                        </p:tgtEl>
                                      </p:cBhvr>
                                    </p:animEffect>
                                  </p:childTnLst>
                                </p:cTn>
                              </p:par>
                              <p:par>
                                <p:cTn id="46" presetID="22" presetClass="entr" presetSubtype="1" fill="hold" nodeType="with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wipe(up)">
                                      <p:cBhvr>
                                        <p:cTn id="48" dur="500"/>
                                        <p:tgtEl>
                                          <p:spTgt spid="149"/>
                                        </p:tgtEl>
                                      </p:cBhvr>
                                    </p:animEffect>
                                  </p:childTnLst>
                                </p:cTn>
                              </p:par>
                              <p:par>
                                <p:cTn id="49" presetID="22" presetClass="entr" presetSubtype="4" fill="hold" nodeType="with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down)">
                                      <p:cBhvr>
                                        <p:cTn id="51" dur="500"/>
                                        <p:tgtEl>
                                          <p:spTgt spid="143"/>
                                        </p:tgtEl>
                                      </p:cBhvr>
                                    </p:animEffect>
                                  </p:childTnLst>
                                </p:cTn>
                              </p:par>
                            </p:childTnLst>
                          </p:cTn>
                        </p:par>
                        <p:par>
                          <p:cTn id="52" fill="hold">
                            <p:stCondLst>
                              <p:cond delay="2000"/>
                            </p:stCondLst>
                            <p:childTnLst>
                              <p:par>
                                <p:cTn id="53" presetID="16" presetClass="entr" presetSubtype="21" fill="hold" nodeType="after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barn(inVertical)">
                                      <p:cBhvr>
                                        <p:cTn id="55" dur="500"/>
                                        <p:tgtEl>
                                          <p:spTgt spid="13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barn(inVertical)">
                                      <p:cBhvr>
                                        <p:cTn id="58" dur="500"/>
                                        <p:tgtEl>
                                          <p:spTgt spid="138"/>
                                        </p:tgtEl>
                                      </p:cBhvr>
                                    </p:animEffect>
                                  </p:childTnLst>
                                </p:cTn>
                              </p:par>
                            </p:childTnLst>
                          </p:cTn>
                        </p:par>
                        <p:par>
                          <p:cTn id="59" fill="hold">
                            <p:stCondLst>
                              <p:cond delay="2500"/>
                            </p:stCondLst>
                            <p:childTnLst>
                              <p:par>
                                <p:cTn id="60" presetID="22" presetClass="entr" presetSubtype="1" fill="hold" nodeType="afterEffect">
                                  <p:stCondLst>
                                    <p:cond delay="0"/>
                                  </p:stCondLst>
                                  <p:childTnLst>
                                    <p:set>
                                      <p:cBhvr>
                                        <p:cTn id="61" dur="1" fill="hold">
                                          <p:stCondLst>
                                            <p:cond delay="0"/>
                                          </p:stCondLst>
                                        </p:cTn>
                                        <p:tgtEl>
                                          <p:spTgt spid="150"/>
                                        </p:tgtEl>
                                        <p:attrNameLst>
                                          <p:attrName>style.visibility</p:attrName>
                                        </p:attrNameLst>
                                      </p:cBhvr>
                                      <p:to>
                                        <p:strVal val="visible"/>
                                      </p:to>
                                    </p:set>
                                    <p:animEffect transition="in" filter="wipe(up)">
                                      <p:cBhvr>
                                        <p:cTn id="62" dur="500"/>
                                        <p:tgtEl>
                                          <p:spTgt spid="150"/>
                                        </p:tgtEl>
                                      </p:cBhvr>
                                    </p:animEffect>
                                  </p:childTnLst>
                                </p:cTn>
                              </p:par>
                              <p:par>
                                <p:cTn id="63" presetID="22" presetClass="entr" presetSubtype="4" fill="hold" nodeType="with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wipe(down)">
                                      <p:cBhvr>
                                        <p:cTn id="65" dur="500"/>
                                        <p:tgtEl>
                                          <p:spTgt spid="144"/>
                                        </p:tgtEl>
                                      </p:cBhvr>
                                    </p:animEffect>
                                  </p:childTnLst>
                                </p:cTn>
                              </p:par>
                              <p:par>
                                <p:cTn id="66" presetID="16" presetClass="entr" presetSubtype="21" fill="hold" nodeType="withEffect">
                                  <p:stCondLst>
                                    <p:cond delay="750"/>
                                  </p:stCondLst>
                                  <p:childTnLst>
                                    <p:set>
                                      <p:cBhvr>
                                        <p:cTn id="67" dur="1" fill="hold">
                                          <p:stCondLst>
                                            <p:cond delay="0"/>
                                          </p:stCondLst>
                                        </p:cTn>
                                        <p:tgtEl>
                                          <p:spTgt spid="139"/>
                                        </p:tgtEl>
                                        <p:attrNameLst>
                                          <p:attrName>style.visibility</p:attrName>
                                        </p:attrNameLst>
                                      </p:cBhvr>
                                      <p:to>
                                        <p:strVal val="visible"/>
                                      </p:to>
                                    </p:set>
                                    <p:animEffect transition="in" filter="barn(inVertical)">
                                      <p:cBhvr>
                                        <p:cTn id="68" dur="500"/>
                                        <p:tgtEl>
                                          <p:spTgt spid="139"/>
                                        </p:tgtEl>
                                      </p:cBhvr>
                                    </p:animEffect>
                                  </p:childTnLst>
                                </p:cTn>
                              </p:par>
                              <p:par>
                                <p:cTn id="69" presetID="16" presetClass="entr" presetSubtype="21" fill="hold" grpId="0" nodeType="withEffect">
                                  <p:stCondLst>
                                    <p:cond delay="750"/>
                                  </p:stCondLst>
                                  <p:childTnLst>
                                    <p:set>
                                      <p:cBhvr>
                                        <p:cTn id="70" dur="1" fill="hold">
                                          <p:stCondLst>
                                            <p:cond delay="0"/>
                                          </p:stCondLst>
                                        </p:cTn>
                                        <p:tgtEl>
                                          <p:spTgt spid="140"/>
                                        </p:tgtEl>
                                        <p:attrNameLst>
                                          <p:attrName>style.visibility</p:attrName>
                                        </p:attrNameLst>
                                      </p:cBhvr>
                                      <p:to>
                                        <p:strVal val="visible"/>
                                      </p:to>
                                    </p:set>
                                    <p:animEffect transition="in" filter="barn(inVertical)">
                                      <p:cBhvr>
                                        <p:cTn id="71" dur="500"/>
                                        <p:tgtEl>
                                          <p:spTgt spid="1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down)">
                                      <p:cBhvr>
                                        <p:cTn id="80" dur="500"/>
                                        <p:tgtEl>
                                          <p:spTgt spid="47"/>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165"/>
                                        </p:tgtEl>
                                        <p:attrNameLst>
                                          <p:attrName>style.visibility</p:attrName>
                                        </p:attrNameLst>
                                      </p:cBhvr>
                                      <p:to>
                                        <p:strVal val="visible"/>
                                      </p:to>
                                    </p:set>
                                    <p:animEffect transition="in" filter="wipe(up)">
                                      <p:cBhvr>
                                        <p:cTn id="84" dur="500"/>
                                        <p:tgtEl>
                                          <p:spTgt spid="165"/>
                                        </p:tgtEl>
                                      </p:cBhvr>
                                    </p:animEffect>
                                  </p:childTnLst>
                                </p:cTn>
                              </p:par>
                              <p:par>
                                <p:cTn id="85" presetID="22" presetClass="entr" presetSubtype="4" fill="hold" nodeType="withEffect">
                                  <p:stCondLst>
                                    <p:cond delay="0"/>
                                  </p:stCondLst>
                                  <p:childTnLst>
                                    <p:set>
                                      <p:cBhvr>
                                        <p:cTn id="86" dur="1" fill="hold">
                                          <p:stCondLst>
                                            <p:cond delay="0"/>
                                          </p:stCondLst>
                                        </p:cTn>
                                        <p:tgtEl>
                                          <p:spTgt spid="160"/>
                                        </p:tgtEl>
                                        <p:attrNameLst>
                                          <p:attrName>style.visibility</p:attrName>
                                        </p:attrNameLst>
                                      </p:cBhvr>
                                      <p:to>
                                        <p:strVal val="visible"/>
                                      </p:to>
                                    </p:set>
                                    <p:animEffect transition="in" filter="wipe(down)">
                                      <p:cBhvr>
                                        <p:cTn id="87" dur="500"/>
                                        <p:tgtEl>
                                          <p:spTgt spid="160"/>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152"/>
                                        </p:tgtEl>
                                        <p:attrNameLst>
                                          <p:attrName>style.visibility</p:attrName>
                                        </p:attrNameLst>
                                      </p:cBhvr>
                                      <p:to>
                                        <p:strVal val="visible"/>
                                      </p:to>
                                    </p:set>
                                    <p:animEffect transition="in" filter="barn(inVertical)">
                                      <p:cBhvr>
                                        <p:cTn id="91" dur="500"/>
                                        <p:tgtEl>
                                          <p:spTgt spid="15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barn(inVertical)">
                                      <p:cBhvr>
                                        <p:cTn id="94" dur="500"/>
                                        <p:tgtEl>
                                          <p:spTgt spid="153"/>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1" fill="hold">
                                          <p:stCondLst>
                                            <p:cond delay="0"/>
                                          </p:stCondLst>
                                        </p:cTn>
                                        <p:tgtEl>
                                          <p:spTgt spid="166"/>
                                        </p:tgtEl>
                                        <p:attrNameLst>
                                          <p:attrName>style.visibility</p:attrName>
                                        </p:attrNameLst>
                                      </p:cBhvr>
                                      <p:to>
                                        <p:strVal val="visible"/>
                                      </p:to>
                                    </p:set>
                                    <p:animEffect transition="in" filter="wipe(up)">
                                      <p:cBhvr>
                                        <p:cTn id="98" dur="500"/>
                                        <p:tgtEl>
                                          <p:spTgt spid="166"/>
                                        </p:tgtEl>
                                      </p:cBhvr>
                                    </p:animEffect>
                                  </p:childTnLst>
                                </p:cTn>
                              </p:par>
                              <p:par>
                                <p:cTn id="99" presetID="22" presetClass="entr" presetSubtype="4" fill="hold" nodeType="withEffect">
                                  <p:stCondLst>
                                    <p:cond delay="0"/>
                                  </p:stCondLst>
                                  <p:childTnLst>
                                    <p:set>
                                      <p:cBhvr>
                                        <p:cTn id="100" dur="1" fill="hold">
                                          <p:stCondLst>
                                            <p:cond delay="0"/>
                                          </p:stCondLst>
                                        </p:cTn>
                                        <p:tgtEl>
                                          <p:spTgt spid="161"/>
                                        </p:tgtEl>
                                        <p:attrNameLst>
                                          <p:attrName>style.visibility</p:attrName>
                                        </p:attrNameLst>
                                      </p:cBhvr>
                                      <p:to>
                                        <p:strVal val="visible"/>
                                      </p:to>
                                    </p:set>
                                    <p:animEffect transition="in" filter="wipe(down)">
                                      <p:cBhvr>
                                        <p:cTn id="101" dur="500"/>
                                        <p:tgtEl>
                                          <p:spTgt spid="161"/>
                                        </p:tgtEl>
                                      </p:cBhvr>
                                    </p:animEffect>
                                  </p:childTnLst>
                                </p:cTn>
                              </p:par>
                            </p:childTnLst>
                          </p:cTn>
                        </p:par>
                        <p:par>
                          <p:cTn id="102" fill="hold">
                            <p:stCondLst>
                              <p:cond delay="2500"/>
                            </p:stCondLst>
                            <p:childTnLst>
                              <p:par>
                                <p:cTn id="103" presetID="16" presetClass="entr" presetSubtype="21" fill="hold" nodeType="afterEffect">
                                  <p:stCondLst>
                                    <p:cond delay="0"/>
                                  </p:stCondLst>
                                  <p:childTnLst>
                                    <p:set>
                                      <p:cBhvr>
                                        <p:cTn id="104" dur="1" fill="hold">
                                          <p:stCondLst>
                                            <p:cond delay="0"/>
                                          </p:stCondLst>
                                        </p:cTn>
                                        <p:tgtEl>
                                          <p:spTgt spid="154"/>
                                        </p:tgtEl>
                                        <p:attrNameLst>
                                          <p:attrName>style.visibility</p:attrName>
                                        </p:attrNameLst>
                                      </p:cBhvr>
                                      <p:to>
                                        <p:strVal val="visible"/>
                                      </p:to>
                                    </p:set>
                                    <p:animEffect transition="in" filter="barn(inVertical)">
                                      <p:cBhvr>
                                        <p:cTn id="105" dur="500"/>
                                        <p:tgtEl>
                                          <p:spTgt spid="154"/>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155"/>
                                        </p:tgtEl>
                                        <p:attrNameLst>
                                          <p:attrName>style.visibility</p:attrName>
                                        </p:attrNameLst>
                                      </p:cBhvr>
                                      <p:to>
                                        <p:strVal val="visible"/>
                                      </p:to>
                                    </p:set>
                                    <p:animEffect transition="in" filter="barn(inVertical)">
                                      <p:cBhvr>
                                        <p:cTn id="108" dur="500"/>
                                        <p:tgtEl>
                                          <p:spTgt spid="155"/>
                                        </p:tgtEl>
                                      </p:cBhvr>
                                    </p:animEffect>
                                  </p:childTnLst>
                                </p:cTn>
                              </p:par>
                              <p:par>
                                <p:cTn id="109" presetID="22" presetClass="entr" presetSubtype="1" fill="hold" nodeType="withEffect">
                                  <p:stCondLst>
                                    <p:cond delay="0"/>
                                  </p:stCondLst>
                                  <p:childTnLst>
                                    <p:set>
                                      <p:cBhvr>
                                        <p:cTn id="110" dur="1" fill="hold">
                                          <p:stCondLst>
                                            <p:cond delay="0"/>
                                          </p:stCondLst>
                                        </p:cTn>
                                        <p:tgtEl>
                                          <p:spTgt spid="167"/>
                                        </p:tgtEl>
                                        <p:attrNameLst>
                                          <p:attrName>style.visibility</p:attrName>
                                        </p:attrNameLst>
                                      </p:cBhvr>
                                      <p:to>
                                        <p:strVal val="visible"/>
                                      </p:to>
                                    </p:set>
                                    <p:animEffect transition="in" filter="wipe(up)">
                                      <p:cBhvr>
                                        <p:cTn id="111" dur="500"/>
                                        <p:tgtEl>
                                          <p:spTgt spid="167"/>
                                        </p:tgtEl>
                                      </p:cBhvr>
                                    </p:animEffect>
                                  </p:childTnLst>
                                </p:cTn>
                              </p:par>
                              <p:par>
                                <p:cTn id="112" presetID="22" presetClass="entr" presetSubtype="4" fill="hold" nodeType="withEffect">
                                  <p:stCondLst>
                                    <p:cond delay="0"/>
                                  </p:stCondLst>
                                  <p:childTnLst>
                                    <p:set>
                                      <p:cBhvr>
                                        <p:cTn id="113" dur="1" fill="hold">
                                          <p:stCondLst>
                                            <p:cond delay="0"/>
                                          </p:stCondLst>
                                        </p:cTn>
                                        <p:tgtEl>
                                          <p:spTgt spid="162"/>
                                        </p:tgtEl>
                                        <p:attrNameLst>
                                          <p:attrName>style.visibility</p:attrName>
                                        </p:attrNameLst>
                                      </p:cBhvr>
                                      <p:to>
                                        <p:strVal val="visible"/>
                                      </p:to>
                                    </p:set>
                                    <p:animEffect transition="in" filter="wipe(down)">
                                      <p:cBhvr>
                                        <p:cTn id="114" dur="500"/>
                                        <p:tgtEl>
                                          <p:spTgt spid="162"/>
                                        </p:tgtEl>
                                      </p:cBhvr>
                                    </p:animEffect>
                                  </p:childTnLst>
                                </p:cTn>
                              </p:par>
                            </p:childTnLst>
                          </p:cTn>
                        </p:par>
                        <p:par>
                          <p:cTn id="115" fill="hold">
                            <p:stCondLst>
                              <p:cond delay="3000"/>
                            </p:stCondLst>
                            <p:childTnLst>
                              <p:par>
                                <p:cTn id="116" presetID="16" presetClass="entr" presetSubtype="21" fill="hold" nodeType="afterEffect">
                                  <p:stCondLst>
                                    <p:cond delay="0"/>
                                  </p:stCondLst>
                                  <p:childTnLst>
                                    <p:set>
                                      <p:cBhvr>
                                        <p:cTn id="117" dur="1" fill="hold">
                                          <p:stCondLst>
                                            <p:cond delay="0"/>
                                          </p:stCondLst>
                                        </p:cTn>
                                        <p:tgtEl>
                                          <p:spTgt spid="156"/>
                                        </p:tgtEl>
                                        <p:attrNameLst>
                                          <p:attrName>style.visibility</p:attrName>
                                        </p:attrNameLst>
                                      </p:cBhvr>
                                      <p:to>
                                        <p:strVal val="visible"/>
                                      </p:to>
                                    </p:set>
                                    <p:animEffect transition="in" filter="barn(inVertical)">
                                      <p:cBhvr>
                                        <p:cTn id="118" dur="500"/>
                                        <p:tgtEl>
                                          <p:spTgt spid="156"/>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157"/>
                                        </p:tgtEl>
                                        <p:attrNameLst>
                                          <p:attrName>style.visibility</p:attrName>
                                        </p:attrNameLst>
                                      </p:cBhvr>
                                      <p:to>
                                        <p:strVal val="visible"/>
                                      </p:to>
                                    </p:set>
                                    <p:animEffect transition="in" filter="barn(inVertical)">
                                      <p:cBhvr>
                                        <p:cTn id="121" dur="500"/>
                                        <p:tgtEl>
                                          <p:spTgt spid="157"/>
                                        </p:tgtEl>
                                      </p:cBhvr>
                                    </p:animEffect>
                                  </p:childTnLst>
                                </p:cTn>
                              </p:par>
                            </p:childTnLst>
                          </p:cTn>
                        </p:par>
                        <p:par>
                          <p:cTn id="122" fill="hold">
                            <p:stCondLst>
                              <p:cond delay="3500"/>
                            </p:stCondLst>
                            <p:childTnLst>
                              <p:par>
                                <p:cTn id="123" presetID="22" presetClass="entr" presetSubtype="1" fill="hold" nodeType="afterEffect">
                                  <p:stCondLst>
                                    <p:cond delay="0"/>
                                  </p:stCondLst>
                                  <p:childTnLst>
                                    <p:set>
                                      <p:cBhvr>
                                        <p:cTn id="124" dur="1" fill="hold">
                                          <p:stCondLst>
                                            <p:cond delay="0"/>
                                          </p:stCondLst>
                                        </p:cTn>
                                        <p:tgtEl>
                                          <p:spTgt spid="168"/>
                                        </p:tgtEl>
                                        <p:attrNameLst>
                                          <p:attrName>style.visibility</p:attrName>
                                        </p:attrNameLst>
                                      </p:cBhvr>
                                      <p:to>
                                        <p:strVal val="visible"/>
                                      </p:to>
                                    </p:set>
                                    <p:animEffect transition="in" filter="wipe(up)">
                                      <p:cBhvr>
                                        <p:cTn id="125" dur="500"/>
                                        <p:tgtEl>
                                          <p:spTgt spid="168"/>
                                        </p:tgtEl>
                                      </p:cBhvr>
                                    </p:animEffect>
                                  </p:childTnLst>
                                </p:cTn>
                              </p:par>
                              <p:par>
                                <p:cTn id="126" presetID="22" presetClass="entr" presetSubtype="4" fill="hold" nodeType="withEffect">
                                  <p:stCondLst>
                                    <p:cond delay="0"/>
                                  </p:stCondLst>
                                  <p:childTnLst>
                                    <p:set>
                                      <p:cBhvr>
                                        <p:cTn id="127" dur="1" fill="hold">
                                          <p:stCondLst>
                                            <p:cond delay="0"/>
                                          </p:stCondLst>
                                        </p:cTn>
                                        <p:tgtEl>
                                          <p:spTgt spid="163"/>
                                        </p:tgtEl>
                                        <p:attrNameLst>
                                          <p:attrName>style.visibility</p:attrName>
                                        </p:attrNameLst>
                                      </p:cBhvr>
                                      <p:to>
                                        <p:strVal val="visible"/>
                                      </p:to>
                                    </p:set>
                                    <p:animEffect transition="in" filter="wipe(down)">
                                      <p:cBhvr>
                                        <p:cTn id="128" dur="500"/>
                                        <p:tgtEl>
                                          <p:spTgt spid="163"/>
                                        </p:tgtEl>
                                      </p:cBhvr>
                                    </p:animEffect>
                                  </p:childTnLst>
                                </p:cTn>
                              </p:par>
                              <p:par>
                                <p:cTn id="129" presetID="16" presetClass="entr" presetSubtype="21" fill="hold" nodeType="withEffect">
                                  <p:stCondLst>
                                    <p:cond delay="750"/>
                                  </p:stCondLst>
                                  <p:childTnLst>
                                    <p:set>
                                      <p:cBhvr>
                                        <p:cTn id="130" dur="1" fill="hold">
                                          <p:stCondLst>
                                            <p:cond delay="0"/>
                                          </p:stCondLst>
                                        </p:cTn>
                                        <p:tgtEl>
                                          <p:spTgt spid="158"/>
                                        </p:tgtEl>
                                        <p:attrNameLst>
                                          <p:attrName>style.visibility</p:attrName>
                                        </p:attrNameLst>
                                      </p:cBhvr>
                                      <p:to>
                                        <p:strVal val="visible"/>
                                      </p:to>
                                    </p:set>
                                    <p:animEffect transition="in" filter="barn(inVertical)">
                                      <p:cBhvr>
                                        <p:cTn id="131" dur="500"/>
                                        <p:tgtEl>
                                          <p:spTgt spid="158"/>
                                        </p:tgtEl>
                                      </p:cBhvr>
                                    </p:animEffect>
                                  </p:childTnLst>
                                </p:cTn>
                              </p:par>
                              <p:par>
                                <p:cTn id="132" presetID="16" presetClass="entr" presetSubtype="21" fill="hold" grpId="0" nodeType="withEffect">
                                  <p:stCondLst>
                                    <p:cond delay="750"/>
                                  </p:stCondLst>
                                  <p:childTnLst>
                                    <p:set>
                                      <p:cBhvr>
                                        <p:cTn id="133" dur="1" fill="hold">
                                          <p:stCondLst>
                                            <p:cond delay="0"/>
                                          </p:stCondLst>
                                        </p:cTn>
                                        <p:tgtEl>
                                          <p:spTgt spid="159"/>
                                        </p:tgtEl>
                                        <p:attrNameLst>
                                          <p:attrName>style.visibility</p:attrName>
                                        </p:attrNameLst>
                                      </p:cBhvr>
                                      <p:to>
                                        <p:strVal val="visible"/>
                                      </p:to>
                                    </p:set>
                                    <p:animEffect transition="in" filter="barn(inVertical)">
                                      <p:cBhvr>
                                        <p:cTn id="134" dur="500"/>
                                        <p:tgtEl>
                                          <p:spTgt spid="159"/>
                                        </p:tgtEl>
                                      </p:cBhvr>
                                    </p:animEffect>
                                  </p:childTnLst>
                                </p:cTn>
                              </p:par>
                            </p:childTnLst>
                          </p:cTn>
                        </p:par>
                        <p:par>
                          <p:cTn id="135" fill="hold">
                            <p:stCondLst>
                              <p:cond delay="4750"/>
                            </p:stCondLst>
                            <p:childTnLst>
                              <p:par>
                                <p:cTn id="136" presetID="22" presetClass="entr" presetSubtype="1" fill="hold" nodeType="afterEffect">
                                  <p:stCondLst>
                                    <p:cond delay="0"/>
                                  </p:stCondLst>
                                  <p:childTnLst>
                                    <p:set>
                                      <p:cBhvr>
                                        <p:cTn id="137" dur="1" fill="hold">
                                          <p:stCondLst>
                                            <p:cond delay="0"/>
                                          </p:stCondLst>
                                        </p:cTn>
                                        <p:tgtEl>
                                          <p:spTgt spid="178"/>
                                        </p:tgtEl>
                                        <p:attrNameLst>
                                          <p:attrName>style.visibility</p:attrName>
                                        </p:attrNameLst>
                                      </p:cBhvr>
                                      <p:to>
                                        <p:strVal val="visible"/>
                                      </p:to>
                                    </p:set>
                                    <p:animEffect transition="in" filter="wipe(up)">
                                      <p:cBhvr>
                                        <p:cTn id="138" dur="500"/>
                                        <p:tgtEl>
                                          <p:spTgt spid="178"/>
                                        </p:tgtEl>
                                      </p:cBhvr>
                                    </p:animEffect>
                                  </p:childTnLst>
                                </p:cTn>
                              </p:par>
                              <p:par>
                                <p:cTn id="139" presetID="22" presetClass="entr" presetSubtype="4" fill="hold" nodeType="withEffect">
                                  <p:stCondLst>
                                    <p:cond delay="0"/>
                                  </p:stCondLst>
                                  <p:childTnLst>
                                    <p:set>
                                      <p:cBhvr>
                                        <p:cTn id="140" dur="1" fill="hold">
                                          <p:stCondLst>
                                            <p:cond delay="0"/>
                                          </p:stCondLst>
                                        </p:cTn>
                                        <p:tgtEl>
                                          <p:spTgt spid="177"/>
                                        </p:tgtEl>
                                        <p:attrNameLst>
                                          <p:attrName>style.visibility</p:attrName>
                                        </p:attrNameLst>
                                      </p:cBhvr>
                                      <p:to>
                                        <p:strVal val="visible"/>
                                      </p:to>
                                    </p:set>
                                    <p:animEffect transition="in" filter="wipe(down)">
                                      <p:cBhvr>
                                        <p:cTn id="141" dur="500"/>
                                        <p:tgtEl>
                                          <p:spTgt spid="177"/>
                                        </p:tgtEl>
                                      </p:cBhvr>
                                    </p:animEffect>
                                  </p:childTnLst>
                                </p:cTn>
                              </p:par>
                              <p:par>
                                <p:cTn id="142" presetID="16" presetClass="entr" presetSubtype="21" fill="hold" nodeType="withEffect">
                                  <p:stCondLst>
                                    <p:cond delay="750"/>
                                  </p:stCondLst>
                                  <p:childTnLst>
                                    <p:set>
                                      <p:cBhvr>
                                        <p:cTn id="143" dur="1" fill="hold">
                                          <p:stCondLst>
                                            <p:cond delay="0"/>
                                          </p:stCondLst>
                                        </p:cTn>
                                        <p:tgtEl>
                                          <p:spTgt spid="175"/>
                                        </p:tgtEl>
                                        <p:attrNameLst>
                                          <p:attrName>style.visibility</p:attrName>
                                        </p:attrNameLst>
                                      </p:cBhvr>
                                      <p:to>
                                        <p:strVal val="visible"/>
                                      </p:to>
                                    </p:set>
                                    <p:animEffect transition="in" filter="barn(inVertical)">
                                      <p:cBhvr>
                                        <p:cTn id="144" dur="500"/>
                                        <p:tgtEl>
                                          <p:spTgt spid="175"/>
                                        </p:tgtEl>
                                      </p:cBhvr>
                                    </p:animEffect>
                                  </p:childTnLst>
                                </p:cTn>
                              </p:par>
                              <p:par>
                                <p:cTn id="145" presetID="16" presetClass="entr" presetSubtype="21" fill="hold" grpId="0" nodeType="withEffect">
                                  <p:stCondLst>
                                    <p:cond delay="750"/>
                                  </p:stCondLst>
                                  <p:childTnLst>
                                    <p:set>
                                      <p:cBhvr>
                                        <p:cTn id="146" dur="1" fill="hold">
                                          <p:stCondLst>
                                            <p:cond delay="0"/>
                                          </p:stCondLst>
                                        </p:cTn>
                                        <p:tgtEl>
                                          <p:spTgt spid="176"/>
                                        </p:tgtEl>
                                        <p:attrNameLst>
                                          <p:attrName>style.visibility</p:attrName>
                                        </p:attrNameLst>
                                      </p:cBhvr>
                                      <p:to>
                                        <p:strVal val="visible"/>
                                      </p:to>
                                    </p:set>
                                    <p:animEffect transition="in" filter="barn(inVertical)">
                                      <p:cBhvr>
                                        <p:cTn id="14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132" grpId="0"/>
      <p:bldP spid="135" grpId="0"/>
      <p:bldP spid="138" grpId="0"/>
      <p:bldP spid="140" grpId="0"/>
      <p:bldP spid="153" grpId="0"/>
      <p:bldP spid="155" grpId="0"/>
      <p:bldP spid="157" grpId="0"/>
      <p:bldP spid="159" grpId="0"/>
      <p:bldP spid="1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Củng cố</a:t>
            </a: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141369" y="1655892"/>
            <a:ext cx="3883894" cy="3108543"/>
          </a:xfrm>
          <a:prstGeom prst="rect">
            <a:avLst/>
          </a:prstGeom>
          <a:noFill/>
        </p:spPr>
        <p:txBody>
          <a:bodyPr wrap="square" rtlCol="0">
            <a:spAutoFit/>
          </a:bodyPr>
          <a:lstStyle/>
          <a:p>
            <a:pPr indent="400050" algn="just"/>
            <a:r>
              <a:rPr lang="vi-VN" sz="2800" b="1" i="1">
                <a:latin typeface="Times New Roman" panose="02020603050405020304" pitchFamily="18" charset="0"/>
                <a:cs typeface="Times New Roman" panose="02020603050405020304" pitchFamily="18" charset="0"/>
              </a:rPr>
              <a:t>Miêu tả 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a:extLst>
              <a:ext uri="{FF2B5EF4-FFF2-40B4-BE49-F238E27FC236}">
                <a16:creationId xmlns:a16="http://schemas.microsoft.com/office/drawing/2014/main" id="{26126FDD-9D07-408F-A7B8-C8A938CB2291}"/>
              </a:ext>
            </a:extLst>
          </p:cNvPr>
          <p:cNvSpPr txBox="1"/>
          <p:nvPr/>
        </p:nvSpPr>
        <p:spPr>
          <a:xfrm>
            <a:off x="6677242" y="728770"/>
            <a:ext cx="4664315" cy="923330"/>
          </a:xfrm>
          <a:prstGeom prst="rect">
            <a:avLst/>
          </a:prstGeom>
          <a:noFill/>
        </p:spPr>
        <p:txBody>
          <a:bodyPr wrap="square" rtlCol="0">
            <a:spAutoFit/>
          </a:bodyPr>
          <a:lstStyle>
            <a:defPPr>
              <a:defRPr lang="en-US"/>
            </a:defPPr>
            <a:lvl1pPr algn="ctr">
              <a:defRPr sz="7200" b="1">
                <a:solidFill>
                  <a:srgbClr val="C00000"/>
                </a:solidFill>
                <a:latin typeface="UTM Bustamalaka" panose="02040603050506020204" pitchFamily="18" charset="0"/>
              </a:defRPr>
            </a:lvl1pPr>
          </a:lstStyle>
          <a:p>
            <a:r>
              <a:rPr lang="en-US" sz="5400"/>
              <a:t>Thế nào là miêu tả?</a:t>
            </a:r>
            <a:endParaRPr lang="vi-VN" sz="5400"/>
          </a:p>
        </p:txBody>
      </p:sp>
    </p:spTree>
    <p:extLst>
      <p:ext uri="{BB962C8B-B14F-4D97-AF65-F5344CB8AC3E}">
        <p14:creationId xmlns:p14="http://schemas.microsoft.com/office/powerpoint/2010/main" val="406677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250"/>
                                        <p:tgtEl>
                                          <p:spTgt spid="98"/>
                                        </p:tgtEl>
                                      </p:cBhvr>
                                    </p:animEffect>
                                  </p:childTnLst>
                                </p:cTn>
                              </p:par>
                            </p:childTnLst>
                          </p:cTn>
                        </p:par>
                        <p:par>
                          <p:cTn id="12" fill="hold">
                            <p:stCondLst>
                              <p:cond delay="750"/>
                            </p:stCondLst>
                            <p:childTnLst>
                              <p:par>
                                <p:cTn id="13" presetID="22" presetClass="entr" presetSubtype="2"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right)">
                                      <p:cBhvr>
                                        <p:cTn id="15" dur="250"/>
                                        <p:tgtEl>
                                          <p:spTgt spid="5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250"/>
                                        <p:tgtEl>
                                          <p:spTgt spid="56"/>
                                        </p:tgtEl>
                                      </p:cBhvr>
                                    </p:animEffect>
                                  </p:childTnLst>
                                </p:cTn>
                              </p:par>
                            </p:childTnLst>
                          </p:cTn>
                        </p:par>
                        <p:par>
                          <p:cTn id="20" fill="hold">
                            <p:stCondLst>
                              <p:cond delay="1250"/>
                            </p:stCondLst>
                            <p:childTnLst>
                              <p:par>
                                <p:cTn id="21" presetID="22" presetClass="entr" presetSubtype="2"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right)">
                                      <p:cBhvr>
                                        <p:cTn id="23" dur="250"/>
                                        <p:tgtEl>
                                          <p:spTgt spid="91"/>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250"/>
                                        <p:tgtEl>
                                          <p:spTgt spid="101"/>
                                        </p:tgtEl>
                                      </p:cBhvr>
                                    </p:animEffect>
                                  </p:childTnLst>
                                </p:cTn>
                              </p:par>
                            </p:childTnLst>
                          </p:cTn>
                        </p:par>
                        <p:par>
                          <p:cTn id="28" fill="hold">
                            <p:stCondLst>
                              <p:cond delay="1750"/>
                            </p:stCondLst>
                            <p:childTnLst>
                              <p:par>
                                <p:cTn id="29" presetID="22" presetClass="entr" presetSubtype="2" fill="hold" grpId="0" nodeType="after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wipe(right)">
                                      <p:cBhvr>
                                        <p:cTn id="31" dur="250"/>
                                        <p:tgtEl>
                                          <p:spTgt spid="102"/>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up)">
                                      <p:cBhvr>
                                        <p:cTn id="35" dur="500"/>
                                        <p:tgtEl>
                                          <p:spTgt spid="9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wipe(up)">
                                      <p:cBhvr>
                                        <p:cTn id="4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P spid="9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Dặn dò</a:t>
            </a: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7BFE3EC-53D3-4D09-9CA9-AAC098B60B7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056" b="93333" l="2100" r="97500">
                        <a14:foregroundMark x1="13100" y1="51296" x2="7200" y2="75926"/>
                        <a14:foregroundMark x1="7200" y1="75926" x2="9700" y2="91296"/>
                        <a14:foregroundMark x1="9700" y1="91296" x2="18500" y2="89074"/>
                        <a14:foregroundMark x1="18500" y1="89074" x2="23600" y2="85463"/>
                        <a14:foregroundMark x1="2600" y1="77315" x2="89900" y2="79815"/>
                        <a14:foregroundMark x1="87000" y1="51759" x2="91400" y2="90648"/>
                        <a14:foregroundMark x1="49700" y1="49074" x2="48900" y2="85926"/>
                        <a14:foregroundMark x1="48900" y1="85926" x2="49400" y2="87685"/>
                        <a14:foregroundMark x1="24300" y1="7870" x2="64000" y2="8333"/>
                        <a14:foregroundMark x1="64000" y1="8333" x2="71900" y2="8148"/>
                        <a14:foregroundMark x1="84300" y1="44074" x2="80900" y2="54907"/>
                        <a14:foregroundMark x1="79500" y1="45833" x2="78700" y2="57130"/>
                        <a14:foregroundMark x1="22600" y1="64815" x2="25500" y2="73148"/>
                        <a14:foregroundMark x1="25500" y1="73148" x2="25300" y2="73241"/>
                        <a14:foregroundMark x1="27700" y1="64630" x2="19700" y2="68056"/>
                        <a14:foregroundMark x1="2100" y1="76574" x2="2100" y2="89537"/>
                        <a14:foregroundMark x1="34100" y1="77963" x2="32600" y2="91759"/>
                        <a14:foregroundMark x1="34500" y1="88796" x2="84700" y2="90185"/>
                        <a14:foregroundMark x1="84700" y1="90185" x2="94100" y2="88704"/>
                        <a14:foregroundMark x1="94100" y1="88704" x2="96200" y2="81111"/>
                        <a14:foregroundMark x1="96200" y1="81111" x2="83500" y2="88611"/>
                        <a14:foregroundMark x1="83500" y1="88611" x2="54800" y2="86296"/>
                        <a14:foregroundMark x1="61400" y1="67778" x2="61900" y2="72315"/>
                        <a14:foregroundMark x1="46917" y1="59277" x2="50699" y2="59368"/>
                        <a14:foregroundMark x1="45184" y1="59235" x2="46230" y2="59260"/>
                        <a14:foregroundMark x1="51600" y1="62870" x2="54638" y2="61805"/>
                        <a14:foregroundMark x1="42456" y1="64091" x2="42400" y2="64630"/>
                        <a14:foregroundMark x1="50699" y1="58627" x2="46901" y2="58334"/>
                        <a14:foregroundMark x1="73100" y1="67593" x2="74300" y2="73241"/>
                        <a14:foregroundMark x1="82600" y1="63241" x2="79900" y2="69167"/>
                        <a14:foregroundMark x1="78000" y1="66019" x2="78000" y2="66019"/>
                        <a14:foregroundMark x1="77300" y1="66019" x2="81900" y2="66019"/>
                        <a14:foregroundMark x1="75800" y1="65556" x2="80400" y2="65556"/>
                        <a14:foregroundMark x1="79900" y1="72778" x2="77500" y2="77315"/>
                        <a14:foregroundMark x1="39900" y1="73704" x2="39900" y2="73704"/>
                        <a14:foregroundMark x1="21600" y1="72963" x2="22300" y2="72963"/>
                        <a14:foregroundMark x1="25800" y1="62593" x2="25800" y2="62593"/>
                        <a14:foregroundMark x1="97500" y1="77778" x2="97300" y2="89722"/>
                        <a14:foregroundMark x1="16500" y1="84074" x2="12600" y2="93333"/>
                        <a14:foregroundMark x1="11400" y1="83148" x2="11400" y2="83148"/>
                        <a14:foregroundMark x1="38200" y1="67778" x2="38200" y2="67778"/>
                        <a14:foregroundMark x1="28700" y1="62407" x2="28700" y2="62407"/>
                        <a14:foregroundMark x1="26300" y1="62222" x2="26300" y2="62222"/>
                        <a14:foregroundMark x1="24800" y1="62222" x2="24800" y2="62222"/>
                        <a14:foregroundMark x1="83000" y1="31759" x2="83000" y2="31759"/>
                        <a14:foregroundMark x1="83900" y1="25093" x2="83300" y2="30370"/>
                        <a14:foregroundMark x1="71300" y1="35093" x2="72400" y2="35833"/>
                        <a14:foregroundMark x1="39700" y1="72500" x2="39700" y2="72500"/>
                        <a14:foregroundMark x1="63700" y1="75000" x2="63700" y2="75000"/>
                        <a14:foregroundMark x1="57123" y1="63592" x2="57400" y2="64074"/>
                        <a14:foregroundMark x1="13700" y1="85741" x2="13700" y2="85741"/>
                        <a14:foregroundMark x1="16700" y1="86019" x2="16700" y2="86019"/>
                        <a14:foregroundMark x1="47000" y1="61852" x2="47000" y2="61852"/>
                        <a14:foregroundMark x1="44300" y1="63056" x2="44300" y2="63056"/>
                        <a14:foregroundMark x1="46300" y1="61389" x2="47800" y2="64444"/>
                        <a14:foregroundMark x1="44000" y1="62963" x2="53000" y2="61481"/>
                        <a14:foregroundMark x1="53000" y1="61481" x2="53500" y2="61852"/>
                        <a14:foregroundMark x1="53600" y1="61019" x2="45900" y2="60833"/>
                        <a14:foregroundMark x1="45900" y1="60833" x2="43400" y2="63241"/>
                        <a14:foregroundMark x1="46000" y1="60833" x2="53200" y2="60556"/>
                        <a14:foregroundMark x1="53300" y1="60278" x2="52600" y2="60278"/>
                        <a14:foregroundMark x1="50400" y1="59630" x2="55900" y2="63611"/>
                        <a14:foregroundMark x1="50600" y1="59907" x2="55300" y2="62778"/>
                        <a14:foregroundMark x1="56600" y1="62407" x2="51000" y2="59907"/>
                        <a14:foregroundMark x1="50700" y1="59352" x2="56300" y2="63889"/>
                        <a14:foregroundMark x1="50300" y1="59167" x2="42700" y2="62963"/>
                        <a14:foregroundMark x1="42700" y1="62963" x2="42700" y2="63241"/>
                        <a14:foregroundMark x1="47500" y1="59722" x2="41200" y2="64722"/>
                        <a14:foregroundMark x1="41200" y1="64722" x2="41200" y2="64722"/>
                        <a14:foregroundMark x1="85700" y1="82407" x2="85700" y2="82407"/>
                        <a14:backgroundMark x1="53800" y1="57407" x2="53800" y2="57407"/>
                        <a14:backgroundMark x1="52900" y1="57685" x2="52900" y2="57685"/>
                        <a14:backgroundMark x1="45400" y1="57407" x2="45400" y2="57407"/>
                        <a14:backgroundMark x1="56600" y1="58611" x2="56600" y2="58611"/>
                        <a14:backgroundMark x1="53000" y1="58519" x2="58100" y2="60278"/>
                        <a14:backgroundMark x1="58000" y1="61667" x2="58400" y2="63333"/>
                        <a14:backgroundMark x1="56000" y1="60833" x2="56188" y2="61149"/>
                        <a14:backgroundMark x1="57100" y1="63889" x2="57100" y2="63889"/>
                        <a14:backgroundMark x1="58000" y1="58519" x2="57700" y2="63241"/>
                        <a14:backgroundMark x1="57763" y1="62736" x2="58700" y2="57963"/>
                        <a14:backgroundMark x1="57500" y1="64074" x2="57717" y2="62967"/>
                        <a14:backgroundMark x1="58600" y1="58056" x2="59900" y2="58333"/>
                        <a14:backgroundMark x1="56600" y1="58611" x2="59800" y2="58241"/>
                        <a14:backgroundMark x1="41000" y1="58889" x2="46300" y2="58056"/>
                        <a14:backgroundMark x1="46600" y1="58056" x2="46679" y2="58323"/>
                        <a14:backgroundMark x1="41900" y1="58241" x2="42117" y2="61522"/>
                        <a14:backgroundMark x1="40100" y1="58611" x2="41600" y2="59907"/>
                        <a14:backgroundMark x1="40000" y1="57685" x2="44000" y2="60000"/>
                        <a14:backgroundMark x1="46900" y1="58333" x2="46423" y2="58863"/>
                        <a14:backgroundMark x1="44300" y1="60000" x2="43970" y2="60596"/>
                      </a14:backgroundRemoval>
                    </a14:imgEffect>
                  </a14:imgLayer>
                </a14:imgProps>
              </a:ext>
              <a:ext uri="{28A0092B-C50C-407E-A947-70E740481C1C}">
                <a14:useLocalDpi xmlns:a14="http://schemas.microsoft.com/office/drawing/2010/main" val="0"/>
              </a:ext>
            </a:extLst>
          </a:blip>
          <a:srcRect b="8732"/>
          <a:stretch/>
        </p:blipFill>
        <p:spPr>
          <a:xfrm>
            <a:off x="7058385" y="764144"/>
            <a:ext cx="4141622" cy="4082340"/>
          </a:xfrm>
          <a:prstGeom prst="rect">
            <a:avLst/>
          </a:prstGeom>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25409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06097">
            <a:off x="6809621" y="331671"/>
            <a:ext cx="1386843" cy="1338075"/>
          </a:xfrm>
          <a:prstGeom prst="rect">
            <a:avLst/>
          </a:prstGeom>
        </p:spPr>
      </p:pic>
      <p:grpSp>
        <p:nvGrpSpPr>
          <p:cNvPr id="4" name="Group 3">
            <a:extLst>
              <a:ext uri="{FF2B5EF4-FFF2-40B4-BE49-F238E27FC236}">
                <a16:creationId xmlns:a16="http://schemas.microsoft.com/office/drawing/2014/main" id="{61A5312B-BED0-4A15-87CA-111D43855F2D}"/>
              </a:ext>
            </a:extLst>
          </p:cNvPr>
          <p:cNvGrpSpPr/>
          <p:nvPr/>
        </p:nvGrpSpPr>
        <p:grpSpPr>
          <a:xfrm rot="10800000">
            <a:off x="8366700" y="2362598"/>
            <a:ext cx="4595380" cy="5534138"/>
            <a:chOff x="-852402" y="-828306"/>
            <a:chExt cx="4595380" cy="5534138"/>
          </a:xfrm>
        </p:grpSpPr>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grpSp>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22631">
            <a:off x="6383235" y="5154619"/>
            <a:ext cx="1386843" cy="1338075"/>
          </a:xfrm>
          <a:prstGeom prst="rect">
            <a:avLst/>
          </a:prstGeom>
        </p:spPr>
      </p:pic>
      <p:pic>
        <p:nvPicPr>
          <p:cNvPr id="23" name="Picture 22">
            <a:extLst>
              <a:ext uri="{FF2B5EF4-FFF2-40B4-BE49-F238E27FC236}">
                <a16:creationId xmlns:a16="http://schemas.microsoft.com/office/drawing/2014/main" id="{BBFC1649-ED92-4F28-81DE-870D7FA195CA}"/>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rot="16200000">
            <a:off x="9831082" y="-146304"/>
            <a:ext cx="2276861" cy="2569469"/>
          </a:xfrm>
          <a:prstGeom prst="rect">
            <a:avLst/>
          </a:prstGeom>
        </p:spPr>
      </p:pic>
      <p:grpSp>
        <p:nvGrpSpPr>
          <p:cNvPr id="2" name="Group 1">
            <a:extLst>
              <a:ext uri="{FF2B5EF4-FFF2-40B4-BE49-F238E27FC236}">
                <a16:creationId xmlns:a16="http://schemas.microsoft.com/office/drawing/2014/main" id="{7B99EAF5-4396-4057-AAD3-0F53FFEB9B2E}"/>
              </a:ext>
            </a:extLst>
          </p:cNvPr>
          <p:cNvGrpSpPr/>
          <p:nvPr/>
        </p:nvGrpSpPr>
        <p:grpSpPr>
          <a:xfrm>
            <a:off x="131630" y="137160"/>
            <a:ext cx="5915893" cy="6583680"/>
            <a:chOff x="140563"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flipH="1">
              <a:off x="140563"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5D7DDDB4-1CF2-48A3-ABCA-C08B32EB4B4C}"/>
                </a:ext>
              </a:extLst>
            </p:cNvPr>
            <p:cNvSpPr txBox="1"/>
            <p:nvPr/>
          </p:nvSpPr>
          <p:spPr>
            <a:xfrm>
              <a:off x="423239"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423239" y="1606865"/>
            <a:ext cx="5332676" cy="3046988"/>
          </a:xfrm>
          <a:prstGeom prst="rect">
            <a:avLst/>
          </a:prstGeom>
          <a:noFill/>
        </p:spPr>
        <p:txBody>
          <a:bodyPr wrap="square" rtlCol="0">
            <a:spAutoFit/>
          </a:bodyPr>
          <a:lstStyle/>
          <a:p>
            <a:r>
              <a:rPr lang="en-US" sz="9600" b="1">
                <a:solidFill>
                  <a:srgbClr val="FFFFCC"/>
                </a:solidFill>
                <a:latin typeface="UVN Ke Chuyen3" panose="03030602030607080B05" pitchFamily="66" charset="0"/>
              </a:rPr>
              <a:t>Chúc các em học tốt.</a:t>
            </a:r>
          </a:p>
        </p:txBody>
      </p:sp>
    </p:spTree>
    <p:extLst>
      <p:ext uri="{BB962C8B-B14F-4D97-AF65-F5344CB8AC3E}">
        <p14:creationId xmlns:p14="http://schemas.microsoft.com/office/powerpoint/2010/main" val="1032010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423" y="4649084"/>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a:off x="7523564" y="416990"/>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96270" y="439626"/>
            <a:ext cx="4790042"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pPr algn="just"/>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 </a:t>
            </a:r>
            <a:r>
              <a:rPr lang="en-US" sz="3000">
                <a:latin typeface="Times New Roman" panose="02020603050405020304" pitchFamily="18" charset="0"/>
                <a:cs typeface="Times New Roman" panose="02020603050405020304" pitchFamily="18" charset="0"/>
              </a:rPr>
              <a:t>đó (hình dáng, kích thước…)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6596106" y="1279887"/>
            <a:ext cx="4958616" cy="4415761"/>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33877" y="5620592"/>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spTree>
    <p:extLst>
      <p:ext uri="{BB962C8B-B14F-4D97-AF65-F5344CB8AC3E}">
        <p14:creationId xmlns:p14="http://schemas.microsoft.com/office/powerpoint/2010/main" val="166131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1">
                                            <p:txEl>
                                              <p:pRg st="0" end="0"/>
                                            </p:txEl>
                                          </p:spTgt>
                                        </p:tgtEl>
                                        <p:attrNameLst>
                                          <p:attrName>style.visibility</p:attrName>
                                        </p:attrNameLst>
                                      </p:cBhvr>
                                      <p:to>
                                        <p:strVal val="visible"/>
                                      </p:to>
                                    </p:set>
                                    <p:animEffect transition="in" filter="fade">
                                      <p:cBhvr>
                                        <p:cTn id="11" dur="750"/>
                                        <p:tgtEl>
                                          <p:spTgt spid="91">
                                            <p:txEl>
                                              <p:pRg st="0" end="0"/>
                                            </p:txEl>
                                          </p:spTgt>
                                        </p:tgtEl>
                                      </p:cBhvr>
                                    </p:animEffect>
                                    <p:anim calcmode="lin" valueType="num">
                                      <p:cBhvr>
                                        <p:cTn id="12"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1094127">
            <a:off x="1342692" y="915006"/>
            <a:ext cx="3173581" cy="830997"/>
          </a:xfrm>
          <a:prstGeom prst="rect">
            <a:avLst/>
          </a:prstGeom>
          <a:noFill/>
        </p:spPr>
        <p:txBody>
          <a:bodyPr wrap="square" rtlCol="0">
            <a:spAutoFit/>
          </a:bodyPr>
          <a:lstStyle/>
          <a:p>
            <a:pPr algn="ctr"/>
            <a:r>
              <a:rPr lang="en-US" sz="4800" b="1">
                <a:latin typeface="UTM Bustamalaka" panose="02040603050506020204" pitchFamily="18" charset="0"/>
              </a:rPr>
              <a:t>Nhân vật bí ẩn</a:t>
            </a: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849628"/>
            <a:ext cx="3754319"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970554" y="896526"/>
            <a:ext cx="4519658" cy="5016758"/>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Cách chơi:</a:t>
            </a:r>
            <a:endParaRPr lang="en-US"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Các gợi ý về “nhân vật bí ẩn” sẽ lần lượt được xuất hiện.</a:t>
            </a:r>
          </a:p>
          <a:p>
            <a:pPr algn="just"/>
            <a:r>
              <a:rPr lang="en-US" sz="4000">
                <a:latin typeface="Times New Roman" panose="02020603050405020304" pitchFamily="18" charset="0"/>
                <a:cs typeface="Times New Roman" panose="02020603050405020304" pitchFamily="18" charset="0"/>
              </a:rPr>
              <a:t>- Học sinh dựa vào gợi ý đoán xem trong hình là “nhân vật” nào.</a:t>
            </a:r>
          </a:p>
        </p:txBody>
      </p:sp>
    </p:spTree>
    <p:extLst>
      <p:ext uri="{BB962C8B-B14F-4D97-AF65-F5344CB8AC3E}">
        <p14:creationId xmlns:p14="http://schemas.microsoft.com/office/powerpoint/2010/main" val="37887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64937" y="5797897"/>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grpSp>
        <p:nvGrpSpPr>
          <p:cNvPr id="3" name="Group 2">
            <a:extLst>
              <a:ext uri="{FF2B5EF4-FFF2-40B4-BE49-F238E27FC236}">
                <a16:creationId xmlns:a16="http://schemas.microsoft.com/office/drawing/2014/main" id="{28C5E841-31B8-45C3-8073-109B2DC1E3AD}"/>
              </a:ext>
            </a:extLst>
          </p:cNvPr>
          <p:cNvGrpSpPr/>
          <p:nvPr/>
        </p:nvGrpSpPr>
        <p:grpSpPr>
          <a:xfrm>
            <a:off x="1116799" y="1431483"/>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F30339C-AC6E-4979-807A-E4D656D44076}"/>
              </a:ext>
            </a:extLst>
          </p:cNvPr>
          <p:cNvSpPr txBox="1"/>
          <p:nvPr/>
        </p:nvSpPr>
        <p:spPr>
          <a:xfrm>
            <a:off x="6900129" y="911572"/>
            <a:ext cx="4519658" cy="501675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 Tôi là một con vật nuôi trong nhà.</a:t>
            </a:r>
          </a:p>
          <a:p>
            <a:r>
              <a:rPr lang="en-US" sz="3200" i="1">
                <a:latin typeface="Times New Roman" panose="02020603050405020304" pitchFamily="18" charset="0"/>
                <a:cs typeface="Times New Roman" panose="02020603050405020304" pitchFamily="18" charset="0"/>
              </a:rPr>
              <a:t>- Tôi có bộ lông mượt, hàm răng với những chiếc răng sắc nhọn.</a:t>
            </a:r>
          </a:p>
          <a:p>
            <a:r>
              <a:rPr lang="en-US" sz="3200" i="1">
                <a:latin typeface="Times New Roman" panose="02020603050405020304" pitchFamily="18" charset="0"/>
                <a:cs typeface="Times New Roman" panose="02020603050405020304" pitchFamily="18" charset="0"/>
              </a:rPr>
              <a:t>- Tôi có cái mũi rất thính.</a:t>
            </a:r>
          </a:p>
          <a:p>
            <a:r>
              <a:rPr lang="en-US" sz="3200" i="1">
                <a:latin typeface="Times New Roman" panose="02020603050405020304" pitchFamily="18" charset="0"/>
                <a:cs typeface="Times New Roman" panose="02020603050405020304" pitchFamily="18" charset="0"/>
              </a:rPr>
              <a:t>- Tôi là một loài vật rất thông minh, biết canh nhà bắt trộm.</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clock&#10;&#10;Description automatically generated">
            <a:extLst>
              <a:ext uri="{FF2B5EF4-FFF2-40B4-BE49-F238E27FC236}">
                <a16:creationId xmlns:a16="http://schemas.microsoft.com/office/drawing/2014/main" id="{2AEFAF04-AD71-4BB1-9E5B-E1B46131A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2280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750"/>
                                        <p:tgtEl>
                                          <p:spTgt spid="91">
                                            <p:txEl>
                                              <p:pRg st="0" end="0"/>
                                            </p:txEl>
                                          </p:spTgt>
                                        </p:tgtEl>
                                      </p:cBhvr>
                                    </p:animEffect>
                                    <p:anim calcmode="lin" valueType="num">
                                      <p:cBhvr>
                                        <p:cTn id="8"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xEl>
                                              <p:pRg st="0" end="0"/>
                                            </p:txEl>
                                          </p:spTgt>
                                        </p:tgtEl>
                                        <p:attrNameLst>
                                          <p:attrName>style.visibility</p:attrName>
                                        </p:attrNameLst>
                                      </p:cBhvr>
                                      <p:to>
                                        <p:strVal val="visible"/>
                                      </p:to>
                                    </p:set>
                                    <p:animEffect transition="in" filter="fade">
                                      <p:cBhvr>
                                        <p:cTn id="17" dur="750"/>
                                        <p:tgtEl>
                                          <p:spTgt spid="59">
                                            <p:txEl>
                                              <p:pRg st="0" end="0"/>
                                            </p:txEl>
                                          </p:spTgt>
                                        </p:tgtEl>
                                      </p:cBhvr>
                                    </p:animEffect>
                                    <p:anim calcmode="lin" valueType="num">
                                      <p:cBhvr>
                                        <p:cTn id="18"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grpId="0" nodeType="clickEffect">
                                  <p:stCondLst>
                                    <p:cond delay="0"/>
                                  </p:stCondLst>
                                  <p:childTnLst>
                                    <p:animEffect transition="out" filter="wipe(right)">
                                      <p:cBhvr>
                                        <p:cTn id="23" dur="20000"/>
                                        <p:tgtEl>
                                          <p:spTgt spid="13"/>
                                        </p:tgtEl>
                                      </p:cBhvr>
                                    </p:animEffect>
                                    <p:set>
                                      <p:cBhvr>
                                        <p:cTn id="24" dur="1" fill="hold">
                                          <p:stCondLst>
                                            <p:cond delay="19999"/>
                                          </p:stCondLst>
                                        </p:cTn>
                                        <p:tgtEl>
                                          <p:spTgt spid="13"/>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59">
                                            <p:txEl>
                                              <p:pRg st="1" end="1"/>
                                            </p:txEl>
                                          </p:spTgt>
                                        </p:tgtEl>
                                        <p:attrNameLst>
                                          <p:attrName>style.visibility</p:attrName>
                                        </p:attrNameLst>
                                      </p:cBhvr>
                                      <p:to>
                                        <p:strVal val="visible"/>
                                      </p:to>
                                    </p:set>
                                    <p:animEffect transition="in" filter="fade">
                                      <p:cBhvr>
                                        <p:cTn id="27" dur="750"/>
                                        <p:tgtEl>
                                          <p:spTgt spid="59">
                                            <p:txEl>
                                              <p:pRg st="1" end="1"/>
                                            </p:txEl>
                                          </p:spTgt>
                                        </p:tgtEl>
                                      </p:cBhvr>
                                    </p:animEffect>
                                    <p:anim calcmode="lin" valueType="num">
                                      <p:cBhvr>
                                        <p:cTn id="28"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0"/>
                                  </p:stCondLst>
                                  <p:childTnLst>
                                    <p:set>
                                      <p:cBhvr>
                                        <p:cTn id="31" dur="1" fill="hold">
                                          <p:stCondLst>
                                            <p:cond delay="0"/>
                                          </p:stCondLst>
                                        </p:cTn>
                                        <p:tgtEl>
                                          <p:spTgt spid="59">
                                            <p:txEl>
                                              <p:pRg st="2" end="2"/>
                                            </p:txEl>
                                          </p:spTgt>
                                        </p:tgtEl>
                                        <p:attrNameLst>
                                          <p:attrName>style.visibility</p:attrName>
                                        </p:attrNameLst>
                                      </p:cBhvr>
                                      <p:to>
                                        <p:strVal val="visible"/>
                                      </p:to>
                                    </p:set>
                                    <p:animEffect transition="in" filter="fade">
                                      <p:cBhvr>
                                        <p:cTn id="32" dur="750"/>
                                        <p:tgtEl>
                                          <p:spTgt spid="59">
                                            <p:txEl>
                                              <p:pRg st="2" end="2"/>
                                            </p:txEl>
                                          </p:spTgt>
                                        </p:tgtEl>
                                      </p:cBhvr>
                                    </p:animEffect>
                                    <p:anim calcmode="lin" valueType="num">
                                      <p:cBhvr>
                                        <p:cTn id="33"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0000"/>
                                  </p:stCondLst>
                                  <p:childTnLst>
                                    <p:set>
                                      <p:cBhvr>
                                        <p:cTn id="36" dur="1" fill="hold">
                                          <p:stCondLst>
                                            <p:cond delay="0"/>
                                          </p:stCondLst>
                                        </p:cTn>
                                        <p:tgtEl>
                                          <p:spTgt spid="59">
                                            <p:txEl>
                                              <p:pRg st="3" end="3"/>
                                            </p:txEl>
                                          </p:spTgt>
                                        </p:tgtEl>
                                        <p:attrNameLst>
                                          <p:attrName>style.visibility</p:attrName>
                                        </p:attrNameLst>
                                      </p:cBhvr>
                                      <p:to>
                                        <p:strVal val="visible"/>
                                      </p:to>
                                    </p:set>
                                    <p:animEffect transition="in" filter="fade">
                                      <p:cBhvr>
                                        <p:cTn id="37" dur="750"/>
                                        <p:tgtEl>
                                          <p:spTgt spid="59">
                                            <p:txEl>
                                              <p:pRg st="3" end="3"/>
                                            </p:txEl>
                                          </p:spTgt>
                                        </p:tgtEl>
                                      </p:cBhvr>
                                    </p:animEffect>
                                    <p:anim calcmode="lin" valueType="num">
                                      <p:cBhvr>
                                        <p:cTn id="38"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5000"/>
                                  </p:stCondLst>
                                  <p:childTnLst>
                                    <p:set>
                                      <p:cBhvr>
                                        <p:cTn id="41" dur="1" fill="hold">
                                          <p:stCondLst>
                                            <p:cond delay="0"/>
                                          </p:stCondLst>
                                        </p:cTn>
                                        <p:tgtEl>
                                          <p:spTgt spid="59">
                                            <p:txEl>
                                              <p:pRg st="4" end="4"/>
                                            </p:txEl>
                                          </p:spTgt>
                                        </p:tgtEl>
                                        <p:attrNameLst>
                                          <p:attrName>style.visibility</p:attrName>
                                        </p:attrNameLst>
                                      </p:cBhvr>
                                      <p:to>
                                        <p:strVal val="visible"/>
                                      </p:to>
                                    </p:set>
                                    <p:animEffect transition="in" filter="fade">
                                      <p:cBhvr>
                                        <p:cTn id="42" dur="750"/>
                                        <p:tgtEl>
                                          <p:spTgt spid="59">
                                            <p:txEl>
                                              <p:pRg st="4" end="4"/>
                                            </p:txEl>
                                          </p:spTgt>
                                        </p:tgtEl>
                                      </p:cBhvr>
                                    </p:animEffect>
                                    <p:anim calcmode="lin" valueType="num">
                                      <p:cBhvr>
                                        <p:cTn id="43"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44"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
                                        </p:tgtEl>
                                      </p:cBhvr>
                                    </p:animEffect>
                                    <p:set>
                                      <p:cBhvr>
                                        <p:cTn id="49"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11572"/>
            <a:ext cx="4739421" cy="5755422"/>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học tập.</a:t>
            </a:r>
          </a:p>
          <a:p>
            <a:pPr algn="just"/>
            <a:r>
              <a:rPr lang="en-US" sz="2800" i="1">
                <a:latin typeface="Times New Roman" panose="02020603050405020304" pitchFamily="18" charset="0"/>
                <a:cs typeface="Times New Roman" panose="02020603050405020304" pitchFamily="18" charset="0"/>
              </a:rPr>
              <a:t>- Tôi có dạng hình chữ nhật, chiều dài là 24cm, chiều rộng 17cm.</a:t>
            </a:r>
          </a:p>
          <a:p>
            <a:pPr algn="just"/>
            <a:r>
              <a:rPr lang="en-US" sz="2800" i="1">
                <a:latin typeface="Times New Roman" panose="02020603050405020304" pitchFamily="18" charset="0"/>
                <a:cs typeface="Times New Roman" panose="02020603050405020304" pitchFamily="18" charset="0"/>
              </a:rPr>
              <a:t>- Tôi có bìa màu vàng nhạt sáng bóng nổi bật tên môn học, bên dưới là hình ảnh sáu cô cậu học trò nhỏ theo dõi cô giáo sửa bài.</a:t>
            </a:r>
          </a:p>
          <a:p>
            <a:pPr algn="just"/>
            <a:r>
              <a:rPr lang="en-US" sz="2800" i="1">
                <a:latin typeface="Times New Roman" panose="02020603050405020304" pitchFamily="18" charset="0"/>
                <a:cs typeface="Times New Roman" panose="02020603050405020304" pitchFamily="18" charset="0"/>
              </a:rPr>
              <a:t>- Có tôi các bạn sẽ được học những bài văn bài thơ hay, những kiến thức bổ ích.</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E9F92F-77F8-4508-8EB9-3A40EFF486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630651">
            <a:off x="1862726" y="1791363"/>
            <a:ext cx="2233054" cy="3211583"/>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48164" y="1435939"/>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80DD2808-729C-4E7D-B25D-68C8120D6F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110687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84009"/>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25421"/>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89062"/>
            <a:ext cx="4739421" cy="44627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trong nhà.</a:t>
            </a:r>
          </a:p>
          <a:p>
            <a:pPr algn="just"/>
            <a:r>
              <a:rPr lang="en-US" sz="2800" i="1">
                <a:latin typeface="Times New Roman" panose="02020603050405020304" pitchFamily="18" charset="0"/>
                <a:cs typeface="Times New Roman" panose="02020603050405020304" pitchFamily="18" charset="0"/>
              </a:rPr>
              <a:t>- Thân hình của tôi dạng hình tròn, vỏ bằng nhựa cứng màu nâu đậm, mặt trên bằng thủy tinh.</a:t>
            </a:r>
          </a:p>
          <a:p>
            <a:pPr algn="just"/>
            <a:r>
              <a:rPr lang="en-US" sz="2800" i="1">
                <a:latin typeface="Times New Roman" panose="02020603050405020304" pitchFamily="18" charset="0"/>
                <a:cs typeface="Times New Roman" panose="02020603050405020304" pitchFamily="18" charset="0"/>
              </a:rPr>
              <a:t>- Trên mặt tôi là những con số và ba cây kim bằng kim loại</a:t>
            </a:r>
          </a:p>
          <a:p>
            <a:pPr algn="just"/>
            <a:r>
              <a:rPr lang="en-US" sz="2800" i="1">
                <a:latin typeface="Times New Roman" panose="02020603050405020304" pitchFamily="18" charset="0"/>
                <a:cs typeface="Times New Roman" panose="02020603050405020304" pitchFamily="18" charset="0"/>
              </a:rPr>
              <a:t>- Tôi giúp mọi người có thể biết chính xác thời gian đấy.</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6B66DD5-A375-4B45-A648-05989FB9A88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220" b="94268" l="5122" r="95122">
                        <a14:foregroundMark x1="52439" y1="13049" x2="64512" y2="19512"/>
                        <a14:foregroundMark x1="64512" y1="19512" x2="80854" y2="43659"/>
                        <a14:foregroundMark x1="80854" y1="43659" x2="73537" y2="63415"/>
                        <a14:foregroundMark x1="73537" y1="63415" x2="60366" y2="77927"/>
                        <a14:foregroundMark x1="74146" y1="80244" x2="82683" y2="70610"/>
                        <a14:foregroundMark x1="82683" y1="70610" x2="90000" y2="40610"/>
                        <a14:foregroundMark x1="90000" y1="40610" x2="89268" y2="35000"/>
                        <a14:foregroundMark x1="81098" y1="22561" x2="91829" y2="33659"/>
                        <a14:foregroundMark x1="91829" y1="33659" x2="95122" y2="43902"/>
                        <a14:foregroundMark x1="94390" y1="53049" x2="91951" y2="67195"/>
                        <a14:foregroundMark x1="91951" y1="67195" x2="91707" y2="67561"/>
                        <a14:foregroundMark x1="86341" y1="75244" x2="76098" y2="85122"/>
                        <a14:foregroundMark x1="76098" y1="85122" x2="55976" y2="92561"/>
                        <a14:foregroundMark x1="55976" y1="92561" x2="39756" y2="93537"/>
                        <a14:foregroundMark x1="39756" y1="93537" x2="35954" y2="92596"/>
                        <a14:foregroundMark x1="41341" y1="8171" x2="41341" y2="8171"/>
                        <a14:foregroundMark x1="40000" y1="8171" x2="25122" y2="16463"/>
                        <a14:foregroundMark x1="9024" y1="36341" x2="9024" y2="36341"/>
                        <a14:foregroundMark x1="12195" y1="69146" x2="12195" y2="69146"/>
                        <a14:foregroundMark x1="40488" y1="92439" x2="43780" y2="93780"/>
                        <a14:foregroundMark x1="50122" y1="94878" x2="50122" y2="94878"/>
                        <a14:foregroundMark x1="83415" y1="20976" x2="83415" y2="20976"/>
                        <a14:foregroundMark x1="83537" y1="20366" x2="47317" y2="6463"/>
                        <a14:foregroundMark x1="47317" y1="6463" x2="45366" y2="6341"/>
                        <a14:foregroundMark x1="8171" y1="39756" x2="10854" y2="68415"/>
                        <a14:foregroundMark x1="10854" y1="68415" x2="16585" y2="78293"/>
                        <a14:foregroundMark x1="16585" y1="78293" x2="35732" y2="90610"/>
                        <a14:foregroundMark x1="35244" y1="92683" x2="35244" y2="92683"/>
                        <a14:foregroundMark x1="31585" y1="90854" x2="22477" y2="84548"/>
                        <a14:foregroundMark x1="22406" y1="85610" x2="22007" y2="84984"/>
                        <a14:foregroundMark x1="22561" y1="85854" x2="22406" y2="85610"/>
                        <a14:foregroundMark x1="22194" y1="85610" x2="36463" y2="93171"/>
                        <a14:foregroundMark x1="21645" y1="85319" x2="22194" y2="85610"/>
                        <a14:foregroundMark x1="36463" y1="93171" x2="36585" y2="92439"/>
                        <a14:foregroundMark x1="6341" y1="39024" x2="6341" y2="39024"/>
                        <a14:foregroundMark x1="5488" y1="49634" x2="5488" y2="49634"/>
                        <a14:foregroundMark x1="5122" y1="47195" x2="5122" y2="47195"/>
                        <a14:foregroundMark x1="5976" y1="41463" x2="5854" y2="46829"/>
                        <a14:foregroundMark x1="5488" y1="52561" x2="8293" y2="65610"/>
                        <a14:backgroundMark x1="19878" y1="84024" x2="20348" y2="84268"/>
                        <a14:backgroundMark x1="27073" y1="91098" x2="28268" y2="91098"/>
                        <a14:backgroundMark x1="21220" y1="85610" x2="21220" y2="85610"/>
                        <a14:backgroundMark x1="20000" y1="84390" x2="21463" y2="85488"/>
                      </a14:backgroundRemoval>
                    </a14:imgEffect>
                  </a14:imgLayer>
                </a14:imgProps>
              </a:ext>
              <a:ext uri="{28A0092B-C50C-407E-A947-70E740481C1C}">
                <a14:useLocalDpi xmlns:a14="http://schemas.microsoft.com/office/drawing/2010/main" val="0"/>
              </a:ext>
            </a:extLst>
          </a:blip>
          <a:stretch>
            <a:fillRect/>
          </a:stretch>
        </p:blipFill>
        <p:spPr>
          <a:xfrm rot="21264338">
            <a:off x="1142417" y="1602350"/>
            <a:ext cx="3565417" cy="3565417"/>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64474" y="1476136"/>
            <a:ext cx="3972443" cy="3955126"/>
            <a:chOff x="-2497998" y="3356318"/>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2497998" y="3356318"/>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2187506" y="449877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1C2ED2CD-3AE5-4C09-8645-E1E0797E98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4238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61BF0B9C-39AE-4E11-8B8C-F35817EC7665}"/>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0" name="Picture 99">
            <a:extLst>
              <a:ext uri="{FF2B5EF4-FFF2-40B4-BE49-F238E27FC236}">
                <a16:creationId xmlns:a16="http://schemas.microsoft.com/office/drawing/2014/main" id="{FC0F4EAC-014D-49E6-8BBA-0BE4C42EAEAA}"/>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9"/>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70605" y="3861965"/>
            <a:ext cx="5481773" cy="2678113"/>
          </a:xfrm>
          <a:prstGeom prst="rect">
            <a:avLst/>
          </a:prstGeom>
          <a:effectLst/>
        </p:spPr>
      </p:pic>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4" name="Picture 103">
            <a:extLst>
              <a:ext uri="{FF2B5EF4-FFF2-40B4-BE49-F238E27FC236}">
                <a16:creationId xmlns:a16="http://schemas.microsoft.com/office/drawing/2014/main" id="{B23E68CD-4C46-40B2-B54D-0ABC56EE2ECD}"/>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14400" y="377601"/>
            <a:ext cx="9792887" cy="4823420"/>
          </a:xfrm>
          <a:prstGeom prst="rect">
            <a:avLst/>
          </a:prstGeom>
        </p:spPr>
      </p:pic>
      <p:grpSp>
        <p:nvGrpSpPr>
          <p:cNvPr id="17" name="Group 16">
            <a:extLst>
              <a:ext uri="{FF2B5EF4-FFF2-40B4-BE49-F238E27FC236}">
                <a16:creationId xmlns:a16="http://schemas.microsoft.com/office/drawing/2014/main" id="{C5FBCD84-5D73-4DDB-BF44-D0A5D4A691A9}"/>
              </a:ext>
            </a:extLst>
          </p:cNvPr>
          <p:cNvGrpSpPr/>
          <p:nvPr/>
        </p:nvGrpSpPr>
        <p:grpSpPr>
          <a:xfrm>
            <a:off x="870148" y="2353220"/>
            <a:ext cx="10409638" cy="2509415"/>
            <a:chOff x="927616" y="1934809"/>
            <a:chExt cx="10409638" cy="2509415"/>
          </a:xfrm>
        </p:grpSpPr>
        <p:grpSp>
          <p:nvGrpSpPr>
            <p:cNvPr id="16" name="Group 15">
              <a:extLst>
                <a:ext uri="{FF2B5EF4-FFF2-40B4-BE49-F238E27FC236}">
                  <a16:creationId xmlns:a16="http://schemas.microsoft.com/office/drawing/2014/main" id="{974B4B5F-6ACC-4198-AEF8-21E17AF87AFA}"/>
                </a:ext>
              </a:extLst>
            </p:cNvPr>
            <p:cNvGrpSpPr/>
            <p:nvPr/>
          </p:nvGrpSpPr>
          <p:grpSpPr>
            <a:xfrm>
              <a:off x="927616" y="1934809"/>
              <a:ext cx="10409638" cy="2509415"/>
              <a:chOff x="1061466" y="720871"/>
              <a:chExt cx="10409638" cy="1551653"/>
            </a:xfrm>
          </p:grpSpPr>
          <p:sp>
            <p:nvSpPr>
              <p:cNvPr id="5" name="Wave 4">
                <a:extLst>
                  <a:ext uri="{FF2B5EF4-FFF2-40B4-BE49-F238E27FC236}">
                    <a16:creationId xmlns:a16="http://schemas.microsoft.com/office/drawing/2014/main" id="{1AAC7375-99DE-4A68-BA14-39757D23739A}"/>
                  </a:ext>
                </a:extLst>
              </p:cNvPr>
              <p:cNvSpPr/>
              <p:nvPr/>
            </p:nvSpPr>
            <p:spPr>
              <a:xfrm>
                <a:off x="1447542" y="720871"/>
                <a:ext cx="9637486" cy="1551653"/>
              </a:xfrm>
              <a:prstGeom prst="wave">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62B51F-AC7B-4AE3-A115-961350418286}"/>
                  </a:ext>
                </a:extLst>
              </p:cNvPr>
              <p:cNvSpPr/>
              <p:nvPr/>
            </p:nvSpPr>
            <p:spPr>
              <a:xfrm rot="2837050">
                <a:off x="1521704" y="49828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1361CD-27F9-4994-8B5E-EF4D99E1F92A}"/>
                  </a:ext>
                </a:extLst>
              </p:cNvPr>
              <p:cNvSpPr/>
              <p:nvPr/>
            </p:nvSpPr>
            <p:spPr>
              <a:xfrm rot="18762950" flipH="1">
                <a:off x="10816468" y="55497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8656BF7-87A5-4720-8BCA-5444E65A9487}"/>
                  </a:ext>
                </a:extLst>
              </p:cNvPr>
              <p:cNvSpPr/>
              <p:nvPr/>
            </p:nvSpPr>
            <p:spPr>
              <a:xfrm rot="18762950" flipV="1">
                <a:off x="1521704" y="142783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BC01BE-501B-4C79-96E9-18CC7DEB580E}"/>
                  </a:ext>
                </a:extLst>
              </p:cNvPr>
              <p:cNvSpPr/>
              <p:nvPr/>
            </p:nvSpPr>
            <p:spPr>
              <a:xfrm rot="2837050" flipH="1" flipV="1">
                <a:off x="10816468" y="148452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D5031CCC-C8A3-4496-9971-A409C7F7B58F}"/>
                </a:ext>
              </a:extLst>
            </p:cNvPr>
            <p:cNvCxnSpPr>
              <a:cxnSpLocks/>
              <a:stCxn id="5" idx="0"/>
              <a:endCxn id="5" idx="2"/>
            </p:cNvCxnSpPr>
            <p:nvPr/>
          </p:nvCxnSpPr>
          <p:spPr>
            <a:xfrm>
              <a:off x="6132435" y="2248486"/>
              <a:ext cx="0" cy="1882061"/>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533BA757-D3FF-433C-B118-9D50D0DD134C}"/>
              </a:ext>
            </a:extLst>
          </p:cNvPr>
          <p:cNvGrpSpPr/>
          <p:nvPr/>
        </p:nvGrpSpPr>
        <p:grpSpPr>
          <a:xfrm>
            <a:off x="2655884" y="418173"/>
            <a:ext cx="6880231" cy="1540488"/>
            <a:chOff x="1313692" y="1623870"/>
            <a:chExt cx="9637486" cy="3299955"/>
          </a:xfrm>
        </p:grpSpPr>
        <p:grpSp>
          <p:nvGrpSpPr>
            <p:cNvPr id="98" name="Group 97">
              <a:extLst>
                <a:ext uri="{FF2B5EF4-FFF2-40B4-BE49-F238E27FC236}">
                  <a16:creationId xmlns:a16="http://schemas.microsoft.com/office/drawing/2014/main" id="{688D276B-DEF2-4968-ABF6-B30F2B860EC8}"/>
                </a:ext>
              </a:extLst>
            </p:cNvPr>
            <p:cNvGrpSpPr/>
            <p:nvPr/>
          </p:nvGrpSpPr>
          <p:grpSpPr>
            <a:xfrm>
              <a:off x="1313692" y="1623870"/>
              <a:ext cx="9637486" cy="3299955"/>
              <a:chOff x="1447542" y="528607"/>
              <a:chExt cx="9637486" cy="2040469"/>
            </a:xfrm>
          </p:grpSpPr>
          <p:sp>
            <p:nvSpPr>
              <p:cNvPr id="101" name="Wave 100">
                <a:extLst>
                  <a:ext uri="{FF2B5EF4-FFF2-40B4-BE49-F238E27FC236}">
                    <a16:creationId xmlns:a16="http://schemas.microsoft.com/office/drawing/2014/main" id="{9DB222FF-6EA6-4ADE-8320-7A4AC27B718A}"/>
                  </a:ext>
                </a:extLst>
              </p:cNvPr>
              <p:cNvSpPr/>
              <p:nvPr/>
            </p:nvSpPr>
            <p:spPr>
              <a:xfrm>
                <a:off x="1447542" y="720871"/>
                <a:ext cx="9637486" cy="1551653"/>
              </a:xfrm>
              <a:prstGeom prst="wave">
                <a:avLst>
                  <a:gd name="adj1" fmla="val 657"/>
                  <a:gd name="adj2" fmla="val 0"/>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58A1D1E-517E-48E0-95FE-36BE9C5CEE1A}"/>
                  </a:ext>
                </a:extLst>
              </p:cNvPr>
              <p:cNvSpPr/>
              <p:nvPr/>
            </p:nvSpPr>
            <p:spPr>
              <a:xfrm>
                <a:off x="1516112" y="528607"/>
                <a:ext cx="405373" cy="2040469"/>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53EB3C9D-363A-4165-A99F-312B48DB99BB}"/>
                  </a:ext>
                </a:extLst>
              </p:cNvPr>
              <p:cNvSpPr/>
              <p:nvPr/>
            </p:nvSpPr>
            <p:spPr>
              <a:xfrm flipH="1" flipV="1">
                <a:off x="10722563" y="626732"/>
                <a:ext cx="293894" cy="194234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52913054-249B-4932-8C40-A0757DE76297}"/>
                </a:ext>
              </a:extLst>
            </p:cNvPr>
            <p:cNvCxnSpPr>
              <a:cxnSpLocks/>
              <a:stCxn id="101" idx="0"/>
              <a:endCxn id="101" idx="2"/>
            </p:cNvCxnSpPr>
            <p:nvPr/>
          </p:nvCxnSpPr>
          <p:spPr>
            <a:xfrm>
              <a:off x="6132435" y="1951295"/>
              <a:ext cx="0" cy="2476442"/>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sp>
        <p:nvSpPr>
          <p:cNvPr id="110" name="TextBox 109">
            <a:extLst>
              <a:ext uri="{FF2B5EF4-FFF2-40B4-BE49-F238E27FC236}">
                <a16:creationId xmlns:a16="http://schemas.microsoft.com/office/drawing/2014/main" id="{C3C00EB0-2406-48E5-8867-5D1DC1DFCB1D}"/>
              </a:ext>
            </a:extLst>
          </p:cNvPr>
          <p:cNvSpPr txBox="1"/>
          <p:nvPr/>
        </p:nvSpPr>
        <p:spPr>
          <a:xfrm>
            <a:off x="3741687" y="412356"/>
            <a:ext cx="4708623" cy="1369606"/>
          </a:xfrm>
          <a:prstGeom prst="rect">
            <a:avLst/>
          </a:prstGeom>
          <a:noFill/>
        </p:spPr>
        <p:txBody>
          <a:bodyPr wrap="square" rtlCol="0" anchor="ctr">
            <a:spAutoFit/>
          </a:bodyPr>
          <a:lstStyle/>
          <a:p>
            <a:pPr algn="ctr"/>
            <a:r>
              <a:rPr lang="en-US" sz="8300" b="1">
                <a:solidFill>
                  <a:schemeClr val="tx1">
                    <a:lumMod val="95000"/>
                    <a:lumOff val="5000"/>
                  </a:schemeClr>
                </a:solidFill>
                <a:latin typeface="UTM Bustamalaka" panose="02040603050506020204" pitchFamily="18" charset="0"/>
              </a:rPr>
              <a:t>Tập làm văn</a:t>
            </a:r>
          </a:p>
        </p:txBody>
      </p:sp>
      <p:sp>
        <p:nvSpPr>
          <p:cNvPr id="111" name="TextBox 110">
            <a:extLst>
              <a:ext uri="{FF2B5EF4-FFF2-40B4-BE49-F238E27FC236}">
                <a16:creationId xmlns:a16="http://schemas.microsoft.com/office/drawing/2014/main" id="{53A005C5-251A-4952-B59D-B55F4F5BE70D}"/>
              </a:ext>
            </a:extLst>
          </p:cNvPr>
          <p:cNvSpPr txBox="1"/>
          <p:nvPr/>
        </p:nvSpPr>
        <p:spPr>
          <a:xfrm>
            <a:off x="2010199" y="2696057"/>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chemeClr val="bg1">
                    <a:lumMod val="50000"/>
                  </a:schemeClr>
                </a:solidFill>
                <a:latin typeface="UTM Bustamalaka" panose="02040603050506020204" pitchFamily="18" charset="0"/>
              </a:rPr>
              <a:t>Thế nào là miêu tả ?</a:t>
            </a:r>
          </a:p>
        </p:txBody>
      </p:sp>
      <p:sp>
        <p:nvSpPr>
          <p:cNvPr id="91" name="TextBox 90">
            <a:extLst>
              <a:ext uri="{FF2B5EF4-FFF2-40B4-BE49-F238E27FC236}">
                <a16:creationId xmlns:a16="http://schemas.microsoft.com/office/drawing/2014/main" id="{C516A598-4809-4C58-BBFD-3E0430894875}"/>
              </a:ext>
            </a:extLst>
          </p:cNvPr>
          <p:cNvSpPr txBox="1"/>
          <p:nvPr/>
        </p:nvSpPr>
        <p:spPr>
          <a:xfrm>
            <a:off x="2000249" y="2583888"/>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rgbClr val="FFFF00"/>
                </a:solidFill>
                <a:latin typeface="UTM Bustamalaka" panose="02040603050506020204" pitchFamily="18" charset="0"/>
              </a:rPr>
              <a:t>Thế nào là miêu tả ?</a:t>
            </a:r>
          </a:p>
        </p:txBody>
      </p:sp>
      <p:pic>
        <p:nvPicPr>
          <p:cNvPr id="107" name="Picture 106">
            <a:extLst>
              <a:ext uri="{FF2B5EF4-FFF2-40B4-BE49-F238E27FC236}">
                <a16:creationId xmlns:a16="http://schemas.microsoft.com/office/drawing/2014/main" id="{4008F4A0-808D-497D-A4E9-F1692224F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4333" y="4763686"/>
            <a:ext cx="1665682" cy="1755084"/>
          </a:xfrm>
          <a:prstGeom prst="rect">
            <a:avLst/>
          </a:prstGeom>
        </p:spPr>
      </p:pic>
      <p:pic>
        <p:nvPicPr>
          <p:cNvPr id="102" name="Picture 101">
            <a:extLst>
              <a:ext uri="{FF2B5EF4-FFF2-40B4-BE49-F238E27FC236}">
                <a16:creationId xmlns:a16="http://schemas.microsoft.com/office/drawing/2014/main" id="{B6110353-70E9-440D-9E29-D54837F6E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6054" y="3702562"/>
            <a:ext cx="1397111" cy="2814125"/>
          </a:xfrm>
          <a:prstGeom prst="rect">
            <a:avLst/>
          </a:prstGeom>
        </p:spPr>
      </p:pic>
      <p:pic>
        <p:nvPicPr>
          <p:cNvPr id="22" name="Picture 21">
            <a:extLst>
              <a:ext uri="{FF2B5EF4-FFF2-40B4-BE49-F238E27FC236}">
                <a16:creationId xmlns:a16="http://schemas.microsoft.com/office/drawing/2014/main" id="{65008452-8800-46C0-B02E-6C04F8A3816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29" b="97664" l="1556" r="96667">
                        <a14:foregroundMark x1="30889" y1="9813" x2="30889" y2="9813"/>
                        <a14:foregroundMark x1="22000" y1="5140" x2="22000" y2="5140"/>
                        <a14:foregroundMark x1="33556" y1="13863" x2="33556" y2="13863"/>
                        <a14:foregroundMark x1="42000" y1="11059" x2="42000" y2="11059"/>
                        <a14:foregroundMark x1="39556" y1="11371" x2="39556" y2="11371"/>
                        <a14:foregroundMark x1="8222" y1="23832" x2="8222" y2="23832"/>
                        <a14:foregroundMark x1="6444" y1="25701" x2="6444" y2="25701"/>
                        <a14:foregroundMark x1="2444" y1="28193" x2="2444" y2="28193"/>
                        <a14:foregroundMark x1="3778" y1="26324" x2="3778" y2="26324"/>
                        <a14:foregroundMark x1="1556" y1="27570" x2="1556" y2="27570"/>
                        <a14:foregroundMark x1="3778" y1="26324" x2="3778" y2="26324"/>
                        <a14:foregroundMark x1="4889" y1="26947" x2="4889" y2="26947"/>
                        <a14:foregroundMark x1="4111" y1="26636" x2="4111" y2="26636"/>
                        <a14:foregroundMark x1="4444" y1="25701" x2="4444" y2="25701"/>
                        <a14:foregroundMark x1="2222" y1="28037" x2="2222" y2="28037"/>
                        <a14:foregroundMark x1="1667" y1="27882" x2="5333" y2="27259"/>
                        <a14:foregroundMark x1="36778" y1="11994" x2="30556" y2="8879"/>
                        <a14:foregroundMark x1="30556" y1="8879" x2="31222" y2="14019"/>
                        <a14:foregroundMark x1="40111" y1="11059" x2="40111" y2="11059"/>
                        <a14:foregroundMark x1="42222" y1="9813" x2="38111" y2="11371"/>
                        <a14:foregroundMark x1="45889" y1="11526" x2="46444" y2="12617"/>
                        <a14:foregroundMark x1="45889" y1="10748" x2="46222" y2="12461"/>
                        <a14:foregroundMark x1="45889" y1="11526" x2="46556" y2="12461"/>
                        <a14:foregroundMark x1="92000" y1="88162" x2="92000" y2="88162"/>
                        <a14:foregroundMark x1="96667" y1="88629" x2="96667" y2="88629"/>
                        <a14:foregroundMark x1="97333" y1="96417" x2="86000" y2="97664"/>
                        <a14:foregroundMark x1="86000" y1="97664" x2="82667" y2="96262"/>
                      </a14:backgroundRemoval>
                    </a14:imgEffect>
                  </a14:imgLayer>
                </a14:imgProps>
              </a:ext>
              <a:ext uri="{28A0092B-C50C-407E-A947-70E740481C1C}">
                <a14:useLocalDpi xmlns:a14="http://schemas.microsoft.com/office/drawing/2010/main" val="0"/>
              </a:ext>
            </a:extLst>
          </a:blip>
          <a:stretch>
            <a:fillRect/>
          </a:stretch>
        </p:blipFill>
        <p:spPr>
          <a:xfrm>
            <a:off x="3520449" y="2892985"/>
            <a:ext cx="3170589" cy="2261687"/>
          </a:xfrm>
          <a:prstGeom prst="rect">
            <a:avLst/>
          </a:prstGeom>
        </p:spPr>
      </p:pic>
    </p:spTree>
    <p:extLst>
      <p:ext uri="{BB962C8B-B14F-4D97-AF65-F5344CB8AC3E}">
        <p14:creationId xmlns:p14="http://schemas.microsoft.com/office/powerpoint/2010/main" val="45531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11081 -0.04351 L -0.11081 -0.04328 C -0.10872 -0.04976 -0.10729 -0.0574 -0.1043 -0.06226 C -0.10091 -0.06759 -0.08724 -0.06875 -0.08451 -0.06921 C -0.08229 -0.0699 -0.08021 -0.07083 -0.07799 -0.07176 C -0.07448 -0.07314 -0.07109 -0.07546 -0.06745 -0.07638 L -0.0569 -0.0787 C -0.04167 -0.08773 -0.05534 -0.07893 -0.04375 -0.08796 C -0.03737 -0.09305 -0.03763 -0.09166 -0.0319 -0.09745 C -0.0306 -0.09884 -0.02943 -0.10092 -0.02799 -0.10208 C -0.0263 -0.10324 -0.02266 -0.10763 -0.02266 -0.10439 C -0.02266 -0.10092 -0.0263 -0.10162 -0.02799 -0.09976 C -0.03073 -0.09676 -0.0332 -0.09328 -0.03581 -0.09027 C -0.03802 -0.08796 -0.0401 -0.08541 -0.04245 -0.08333 C -0.04453 -0.08148 -0.04701 -0.08078 -0.04909 -0.0787 C -0.05091 -0.07685 -0.05234 -0.07361 -0.0543 -0.07176 C -0.05638 -0.06967 -0.05885 -0.06898 -0.06081 -0.06689 C -0.06471 -0.06319 -0.06706 -0.05833 -0.07005 -0.05301 C -0.07292 -0.03796 -0.06914 -0.05439 -0.07669 -0.03657 C -0.07826 -0.03287 -0.08112 -0.01921 -0.0819 -0.01551 C -0.08242 0.01181 -0.08516 0.03936 -0.0832 0.06644 C -0.08255 0.07547 -0.08021 0.04885 -0.07799 0.04051 C -0.07669 0.03612 -0.07422 0.03311 -0.07266 0.02894 C -0.07148 0.02524 -0.07148 0.02061 -0.07005 0.01713 C -0.06784 0.01181 -0.06497 0.00741 -0.06224 0.00324 C -0.05885 -0.00185 -0.05521 -0.00625 -0.05169 -0.01088 C -0.04518 -0.01944 -0.04818 -0.01574 -0.04245 -0.02245 C -0.03503 -0.04236 -0.04727 -0.01157 -0.0319 -0.03888 C -0.0306 -0.0412 -0.02917 -0.04328 -0.02799 -0.04583 C -0.02695 -0.04814 -0.0263 -0.05069 -0.02539 -0.05301 C -0.01719 -0.07338 -0.025 -0.05277 -0.01875 -0.06921 C -0.01823 -0.07986 -0.01549 -0.10092 -0.02005 -0.11134 C -0.02148 -0.11458 -0.02448 -0.11296 -0.02669 -0.11365 C -0.03099 -0.11064 -0.03594 -0.10926 -0.03984 -0.10439 C -0.04557 -0.09699 -0.04857 -0.06967 -0.05039 -0.06226 C -0.05339 -0.04976 -0.05586 -0.0368 -0.05951 -0.02476 C -0.06172 -0.01782 -0.06419 -0.01111 -0.06615 -0.00393 C -0.06771 0.00209 -0.06862 0.0088 -0.07005 0.01482 C -0.07174 0.02199 -0.0737 0.02894 -0.07539 0.03588 C -0.0763 0.03982 -0.07708 0.04375 -0.07799 0.04769 C -0.07747 0.05 -0.07747 0.05672 -0.07669 0.05463 C -0.06549 0.02593 -0.06888 0.02639 -0.06354 0.00556 C -0.06094 -0.00463 -0.05794 -0.01713 -0.05299 -0.02476 C -0.05104 -0.02801 -0.04857 -0.02963 -0.04635 -0.03194 C -0.04336 -0.02963 -0.03828 -0.03055 -0.03724 -0.02476 C -0.03372 -0.00787 -0.03971 -0.00046 -0.04375 0.01019 C -0.04518 0.01389 -0.04661 0.01783 -0.04766 0.02199 C -0.04922 0.02801 -0.05039 0.03449 -0.05169 0.04051 C -0.05117 0.04537 -0.05195 0.05093 -0.05039 0.05463 C -0.04948 0.05649 -0.04727 0.0544 -0.04635 0.05232 C -0.04349 0.04537 -0.04271 0.03588 -0.03984 0.02894 C -0.03698 0.02223 -0.03451 0.01551 -0.0306 0.01019 C -0.02474 0.00232 -0.01966 0.00487 -0.01224 0.00324 C -0.0056 0.00162 0.0013 -0.00277 0.00755 -0.00625 C 0.01055 -0.02245 0.01211 -0.02199 0.00755 -0.0412 C 0.0069 -0.04421 0.00521 -0.04652 0.00365 -0.04838 C 0.00208 -0.04976 0.00013 -0.04976 -0.00169 -0.05069 C -0.0056 -0.04907 -0.01016 -0.05 -0.01354 -0.04583 C -0.01536 -0.04375 -0.01406 -0.03796 -0.01484 -0.03426 C -0.01549 -0.03101 -0.01654 -0.02801 -0.01745 -0.02476 C -0.01784 -0.00995 -0.01875 0.00463 -0.01875 0.01968 C -0.01875 0.02431 -0.01888 0.02963 -0.01745 0.03357 C -0.01641 0.03658 -0.01393 0.03681 -0.01224 0.0382 C -0.00638 0.0426 -0.00208 0.04167 0.00495 0.04306 C 0.00794 0.04051 0.01146 0.03959 0.01419 0.03588 C 0.01862 0.0301 0.02161 0.02107 0.02591 0.01482 C 0.02813 0.01181 0.0306 0.00903 0.03255 0.00556 C 0.03411 0.00278 0.0349 -0.00115 0.03646 -0.00393 C 0.03841 -0.00671 0.04102 -0.00833 0.0431 -0.01088 C 0.04674 -0.01527 0.05365 -0.02476 0.05365 -0.02453 C 0.04661 0.01875 0.05547 -0.02916 0.04701 0.00093 C 0.04583 0.00533 0.04544 0.01042 0.0444 0.01482 C 0.0418 0.02593 0.04102 0.02755 0.03776 0.03588 C 0.03737 0.03912 0.03464 0.04537 0.03646 0.04537 C 0.03841 0.04537 0.03815 0.03889 0.03919 0.03588 C 0.04076 0.03102 0.04271 0.02662 0.0444 0.02199 C 0.05586 -0.01111 0.04362 0.01899 0.05495 -0.00393 C 0.05638 -0.00671 0.05716 -0.01064 0.05885 -0.01319 C 0.06042 -0.01551 0.06237 -0.0162 0.06419 -0.01782 C 0.06771 -0.0162 0.07266 -0.01851 0.07461 -0.01319 C 0.07839 -0.00254 0.07188 0.01158 0.0694 0.01968 C 0.06849 0.02269 0.06771 0.0257 0.0668 0.02894 C 0.06628 0.03195 0.06589 0.03519 0.06549 0.0382 C 0.0651 0.04074 0.06276 0.04584 0.06419 0.04537 C 0.07617 0.03982 0.07969 0.03334 0.08776 0.02199 C 0.09674 -0.00439 0.08711 0.02199 0.0957 0.00324 C 0.09844 -0.00277 0.10052 -0.00995 0.10365 -0.01551 C 0.10534 -0.01875 0.10964 -0.0206 0.10885 -0.02476 C 0.1082 -0.0287 0.10443 -0.02338 0.10234 -0.02245 C 0.08815 0.00695 0.08997 -0.00324 0.08516 0.01968 C 0.08477 0.02176 0.08438 0.02431 0.08385 0.02662 C 0.08477 0.03125 0.08411 0.0382 0.08646 0.04051 C 0.09219 0.04653 0.09805 0.02037 0.09831 0.01968 C 0.09974 0.01505 0.10117 0.01042 0.10234 0.00556 C 0.10339 0.00093 0.10495 -0.01342 0.10495 -0.00856 C 0.10495 0.00973 0.10234 0.0125 0.09961 0.02662 C 0.09909 0.02963 0.09883 0.03287 0.09831 0.03588 C 0.09883 0.03912 0.09818 0.04352 0.09961 0.04537 C 0.1056 0.05186 0.11133 0.0463 0.1168 0.04306 C 0.12435 0.02709 0.13086 0.01574 0.13646 -0.00138 C 0.13802 -0.00601 0.13867 -0.01134 0.14049 -0.01551 C 0.1418 -0.01851 0.14766 -0.0243 0.1457 -0.02245 C 0.13893 -0.01666 0.13333 -0.00949 0.12865 0.00093 C 0.12695 0.0044 0.12604 0.00857 0.12461 0.0125 C 0.1237 0.02246 0.12174 0.03565 0.12461 0.04537 C 0.12591 0.04931 0.12904 0.05 0.13125 0.05232 C 0.13607 0.05162 0.14193 0.05533 0.1457 0.05 C 0.15013 0.04352 0.15234 0.02199 0.15234 0.02223 C 0.15182 0.01343 0.15208 0.00463 0.15104 -0.00393 C 0.15 -0.01111 0.13477 -0.01458 0.15885 -0.00393 C 0.16497 -0.00625 0.17135 -0.0074 0.17734 -0.01088 C 0.17943 -0.01203 0.1806 -0.01597 0.18255 -0.01782 C 0.18464 -0.0199 0.18711 -0.0206 0.18919 -0.02245 C 0.19102 -0.02453 0.19258 -0.02754 0.1944 -0.02963 C 0.20182 -0.0375 0.2013 -0.03611 0.20885 -0.03888 C 0.21146 -0.04282 0.21419 -0.04652 0.2168 -0.05069 C 0.21771 -0.05208 0.21888 -0.05324 0.2194 -0.05532 C 0.22018 -0.0581 0.22031 -0.06157 0.2207 -0.06458 C 0.21849 -0.06689 0.21667 -0.07268 0.21419 -0.07176 C 0.20456 -0.06782 0.20273 -0.05324 0.19831 -0.0412 C 0.19453 -0.03101 0.18984 -0.02152 0.18646 -0.01088 C 0.18438 -0.00393 0.1819 0.00301 0.17995 0.01019 C 0.17526 0.02801 0.17539 0.02871 0.17331 0.04306 C 0.17513 0.05 0.17461 0.06088 0.17865 0.06412 C 0.18346 0.06783 0.18932 0.06227 0.1944 0.05926 C 0.20208 0.05487 0.21615 0.03889 0.22331 0.03125 C 0.2276 0.02686 0.23411 0.02014 0.23789 0.01482 C 0.23932 0.01297 0.24049 0.01019 0.2418 0.00787 C 0.24219 0.00487 0.24479 -0.00069 0.2431 -0.00138 C 0.23802 -0.00393 0.23073 0.00417 0.22734 0.01019 C 0.22253 0.01852 0.21992 0.02593 0.2168 0.03588 C 0.21536 0.04051 0.21406 0.04514 0.21276 0.05 C 0.21224 0.05232 0.21198 0.05463 0.21146 0.05695 C 0.21836 0.0588 0.22878 0.06274 0.23516 0.05695 C 0.23932 0.05324 0.24128 0.04445 0.2444 0.0382 C 0.2474 0.00695 0.24518 0.03079 0.2444 0.03588 C 0.24362 0.04074 0.24271 0.04537 0.2418 0.05 C 0.24219 0.05394 0.24089 0.06088 0.2431 0.06158 C 0.2569 0.06667 0.26094 0.05949 0.2681 0.04537 C 0.26953 0.04237 0.2707 0.03912 0.27201 0.03588 C 0.27279 0.02732 0.27318 0.01852 0.27461 0.01019 C 0.27539 0.00625 0.27617 0.00209 0.27734 -0.00138 C 0.27786 -0.00347 0.27891 -0.00463 0.27995 -0.00625 C 0.28086 -0.00069 0.28242 0.00463 0.28255 0.01019 C 0.2832 0.0301 0.28086 0.03496 0.27734 0.05232 C 0.27422 0.06806 0.27448 0.06737 0.27201 0.08496 C 0.27109 0.07408 0.26914 0.06343 0.2694 0.05232 C 0.26966 0.04399 0.27617 0.01945 0.27865 0.0125 C 0.28008 0.00834 0.28151 0.00371 0.28385 0.00093 C 0.28568 -0.00138 0.28828 -0.00069 0.29049 -0.00138 C 0.29271 -0.00069 0.29557 -0.00208 0.29701 0.00093 C 0.29883 0.0044 0.29831 0.01019 0.29831 0.01482 C 0.29831 0.04769 0.29896 0.04144 0.2944 0.06158 C 0.29622 0.03889 0.29466 0.04862 0.30104 0.02431 C 0.30521 0.00834 0.30273 0.01274 0.30885 0.00556 C 0.31367 0.00718 0.32201 0.00186 0.32331 0.01019 C 0.32695 0.03195 0.32109 0.05533 0.3207 0.07801 C 0.3207 0.08195 0.32161 0.08588 0.32201 0.08982 C 0.32292 0.08959 0.34089 0.09514 0.3444 0.08264 C 0.34518 0.07987 0.34531 0.07639 0.3457 0.07338 C 0.34531 0.07963 0.3444 0.08588 0.3444 0.09213 C 0.3444 0.09537 0.34388 0.10116 0.3457 0.10139 C 0.34987 0.10209 0.35365 0.09676 0.35755 0.09445 C 0.35977 0.09051 0.36185 0.08635 0.36419 0.08264 C 0.36667 0.07871 0.36979 0.07547 0.37201 0.07107 C 0.37682 0.06158 0.38516 0.04051 0.38516 0.04074 C 0.38607 0.03681 0.3875 0.03311 0.38789 0.02894 C 0.38802 0.02639 0.38776 0.02084 0.38646 0.02199 C 0.38307 0.02454 0.38086 0.03079 0.37865 0.03588 C 0.37461 0.04514 0.37305 0.05371 0.3707 0.06412 C 0.37122 0.07408 0.36784 0.0875 0.37201 0.09445 C 0.37682 0.10209 0.38776 0.08449 0.39049 0.07801 C 0.39388 0.06991 0.39974 0.05232 0.39974 0.05255 C 0.40052 0.04676 0.40143 0.04144 0.40234 0.03588 C 0.40313 0.03125 0.40299 0.01852 0.40495 0.02199 C 0.40768 0.02686 0.40586 0.03588 0.40625 0.04306 C 0.40534 0.05 0.40456 0.05695 0.40365 0.06412 C 0.40286 0.06945 0.40117 0.07477 0.40104 0.08033 C 0.40078 0.08519 0.40182 0.08982 0.40234 0.09445 C 0.40716 0.08264 0.41198 0.07107 0.4168 0.05926 C 0.41862 0.05487 0.42057 0.05024 0.42201 0.04537 L 0.42604 0.03125 C 0.42956 0.0875 0.42604 0.01713 0.42604 0.07338 C 0.42604 0.08287 0.42682 0.09213 0.42734 0.10139 C 0.42904 0.09977 0.43112 0.09908 0.43255 0.09676 C 0.43464 0.09352 0.43607 0.08889 0.43789 0.08496 C 0.43867 0.08334 0.43971 0.08218 0.44049 0.08033 C 0.44141 0.07824 0.44219 0.0757 0.4431 0.07338 C 0.4444 0.07014 0.44583 0.06737 0.44701 0.06412 C 0.44844 0.06019 0.44948 0.05602 0.45104 0.05232 C 0.45469 0.04352 0.46003 0.03658 0.46289 0.02662 C 0.46367 0.02338 0.46432 0.02014 0.46549 0.01713 C 0.46745 0.01227 0.47005 0.00811 0.47201 0.00324 C 0.47357 -0.00046 0.47448 -0.00486 0.47604 -0.00856 C 0.47708 -0.01111 0.47891 -0.01273 0.47995 -0.01551 C 0.48112 -0.01828 0.48255 -0.02847 0.48255 -0.02476 C 0.48255 -0.01851 0.48112 -0.01226 0.47995 -0.00625 C 0.47604 0.01482 0.47396 0.01829 0.4694 0.0382 C 0.46016 0.0794 0.47214 0.02871 0.46549 0.06412 C 0.46484 0.06737 0.46367 0.07014 0.46289 0.07338 C 0.46263 0.07477 0.45911 0.09908 0.46289 0.09908 C 0.46719 0.09908 0.47031 0.09051 0.47331 0.08496 C 0.47682 0.07894 0.48008 0.07176 0.48385 0.06644 C 0.48945 0.05834 0.49727 0.04862 0.50234 0.0382 C 0.50456 0.03357 0.50612 0.02732 0.50755 0.02199 C 0.50807 0.01875 0.51055 0.01135 0.50885 0.0125 C 0.50456 0.01574 0.50182 0.02338 0.49831 0.02894 C 0.49219 0.03912 0.48919 0.04422 0.48516 0.05695 C 0.48385 0.06135 0.48229 0.07037 0.48125 0.0757 C 0.48216 0.07963 0.48229 0.08426 0.48385 0.0875 C 0.49258 0.10487 0.49648 0.09422 0.50885 0.0875 C 0.50938 0.08264 0.50977 0.07801 0.51016 0.07338 C 0.51068 0.06783 0.51107 0.0625 0.51146 0.05695 C 0.51237 0.04838 0.51328 0.03982 0.51419 0.03125 C 0.51458 0.04769 0.51315 0.06459 0.51549 0.08033 C 0.51602 0.0838 0.5194 0.07824 0.5207 0.0757 C 0.52292 0.07176 0.52604 0.06158 0.52604 0.06181 L 0.52865 0.04306 L 0.53385 -0.03194 C 0.53529 -0.03726 0.53984 -0.05995 0.5444 -0.06689 C 0.54596 -0.06921 0.54792 -0.07013 0.54974 -0.07176 C 0.55234 -0.07013 0.55534 -0.0699 0.55755 -0.06689 C 0.55964 -0.06412 0.56094 -0.05231 0.56146 -0.04838 C 0.55977 -0.03495 0.55924 -0.02106 0.55625 -0.00856 C 0.55404 0.00047 0.5431 0.02547 0.53789 0.03588 C 0.53685 0.03797 0.5306 0.04746 0.52995 0.05232 C 0.52943 0.05695 0.52995 0.06158 0.52995 0.06644 L 0.52995 0.08264 L 0.52995 0.0875 " pathEditMode="relative" rAng="0" ptsTypes="AAAAAAAAAAAAAAAAAAAAAAAAAAAAAAAAAAAAAAAAAAAAAAAAAAAAAAAAAAAAAAAAAAAAAAAAAAAAAAAAAAAAAAAAAAAAAAAAAAAAAAAAAAAAAAAAAAAAAAAAAAAAAAAAAAAAAAAAAAAAAAAAAAAAAAAAAAAAAAAAAAAAAAAAAAAAAAAAAAAAAAAAAAAAAAAAAAAAAAAAAAAAAAAAAAAAAAAAAAAAAAAAAAAAA">
                                      <p:cBhvr>
                                        <p:cTn id="10" dur="10000" fill="hold"/>
                                        <p:tgtEl>
                                          <p:spTgt spid="22"/>
                                        </p:tgtEl>
                                        <p:attrNameLst>
                                          <p:attrName>ppt_x</p:attrName>
                                          <p:attrName>ppt_y</p:attrName>
                                        </p:attrNameLst>
                                      </p:cBhvr>
                                      <p:rCtr x="33607" y="3727"/>
                                    </p:animMotion>
                                  </p:childTnLst>
                                </p:cTn>
                              </p:par>
                              <p:par>
                                <p:cTn id="11" presetID="22" presetClass="entr" presetSubtype="8" fill="hold" grpId="0" nodeType="withEffect">
                                  <p:stCondLst>
                                    <p:cond delay="75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9000"/>
                                        <p:tgtEl>
                                          <p:spTgt spid="111"/>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9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a:extLst>
              <a:ext uri="{FF2B5EF4-FFF2-40B4-BE49-F238E27FC236}">
                <a16:creationId xmlns:a16="http://schemas.microsoft.com/office/drawing/2014/main" id="{86391B70-5876-42A0-8EE7-6814E4153B7B}"/>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1">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8" y="420287"/>
            <a:ext cx="1678427" cy="1619406"/>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10594" y="2922247"/>
            <a:ext cx="3442780"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Khám phá</a:t>
            </a:r>
          </a:p>
        </p:txBody>
      </p:sp>
      <p:pic>
        <p:nvPicPr>
          <p:cNvPr id="16" name="Picture 15">
            <a:extLst>
              <a:ext uri="{FF2B5EF4-FFF2-40B4-BE49-F238E27FC236}">
                <a16:creationId xmlns:a16="http://schemas.microsoft.com/office/drawing/2014/main" id="{A73C3457-A027-4853-902B-692E661B1CF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7901" b="90971" l="6560" r="93440">
                        <a14:foregroundMark x1="12589" y1="60045" x2="12589" y2="60045"/>
                        <a14:foregroundMark x1="29610" y1="72009" x2="29610" y2="72009"/>
                        <a14:foregroundMark x1="28723" y1="86005" x2="28723" y2="86005"/>
                        <a14:foregroundMark x1="48582" y1="87133" x2="48582" y2="87133"/>
                        <a14:foregroundMark x1="51064" y1="69977" x2="51064" y2="69977"/>
                        <a14:foregroundMark x1="61879" y1="30474" x2="61879" y2="30474"/>
                        <a14:foregroundMark x1="58688" y1="32506" x2="58688" y2="32506"/>
                        <a14:foregroundMark x1="65603" y1="20090" x2="65603" y2="20090"/>
                        <a14:foregroundMark x1="53546" y1="7901" x2="53546" y2="7901"/>
                        <a14:foregroundMark x1="12234" y1="74041" x2="12234" y2="74041"/>
                        <a14:foregroundMark x1="17021" y1="81490" x2="17021" y2="81490"/>
                        <a14:foregroundMark x1="71454" y1="69526" x2="71454" y2="69526"/>
                        <a14:foregroundMark x1="71277" y1="81490" x2="71277" y2="81490"/>
                        <a14:foregroundMark x1="86525" y1="60271" x2="86525" y2="60271"/>
                        <a14:foregroundMark x1="85993" y1="74266" x2="85993" y2="74266"/>
                        <a14:foregroundMark x1="80496" y1="77652" x2="80496" y2="77652"/>
                        <a14:foregroundMark x1="82092" y1="80587" x2="82092" y2="80587"/>
                        <a14:foregroundMark x1="80851" y1="76524" x2="80851" y2="76524"/>
                        <a14:foregroundMark x1="93440" y1="62077" x2="93440" y2="62077"/>
                        <a14:foregroundMark x1="66312" y1="48081" x2="75709" y2="40406"/>
                        <a14:foregroundMark x1="75709" y1="40406" x2="77128" y2="37923"/>
                        <a14:foregroundMark x1="12411" y1="59594" x2="13652" y2="70429"/>
                        <a14:foregroundMark x1="16844" y1="65237" x2="16135" y2="67720"/>
                        <a14:foregroundMark x1="15957" y1="76524" x2="18262" y2="77201"/>
                        <a14:foregroundMark x1="35698" y1="71332" x2="35816" y2="71558"/>
                        <a14:foregroundMark x1="34752" y1="69526" x2="35698" y2="71332"/>
                        <a14:foregroundMark x1="36702" y1="68397" x2="35284" y2="69074"/>
                        <a14:foregroundMark x1="65248" y1="66591" x2="66135" y2="75169"/>
                        <a14:foregroundMark x1="66135" y1="75169" x2="66844" y2="76072"/>
                        <a14:foregroundMark x1="80319" y1="77427" x2="84752" y2="82393"/>
                        <a14:foregroundMark x1="93262" y1="60722" x2="89184" y2="69977"/>
                        <a14:foregroundMark x1="64184" y1="84199" x2="62943" y2="87133"/>
                        <a14:foregroundMark x1="63830" y1="84199" x2="62234" y2="88036"/>
                        <a14:foregroundMark x1="43085" y1="89391" x2="52128" y2="90971"/>
                        <a14:foregroundMark x1="52128" y1="90971" x2="54078" y2="86005"/>
                        <a14:foregroundMark x1="44326" y1="86230" x2="46277" y2="88488"/>
                        <a14:foregroundMark x1="43440" y1="75395" x2="43440" y2="73363"/>
                        <a14:foregroundMark x1="43440" y1="75847" x2="43440" y2="75395"/>
                        <a14:foregroundMark x1="19681" y1="78104" x2="20745" y2="81264"/>
                        <a14:foregroundMark x1="6915" y1="58014" x2="6560" y2="57562"/>
                        <a14:foregroundMark x1="55319" y1="73589" x2="55319" y2="73589"/>
                        <a14:foregroundMark x1="43972" y1="75621" x2="43972" y2="75621"/>
                        <a14:foregroundMark x1="43617" y1="75395" x2="43617" y2="75395"/>
                        <a14:foregroundMark x1="46809" y1="31828" x2="46809" y2="31828"/>
                        <a14:foregroundMark x1="76773" y1="41309" x2="76773" y2="41309"/>
                        <a14:foregroundMark x1="78723" y1="35440" x2="78723" y2="35440"/>
                        <a14:foregroundMark x1="78014" y1="34312" x2="78014" y2="34312"/>
                        <a14:foregroundMark x1="77837" y1="33409" x2="77837" y2="33409"/>
                        <a14:foregroundMark x1="75532" y1="36117" x2="75355" y2="34086"/>
                        <a14:foregroundMark x1="74823" y1="37246" x2="74113" y2="34086"/>
                        <a14:foregroundMark x1="75355" y1="33409" x2="75355" y2="33409"/>
                        <a14:foregroundMark x1="67730" y1="34989" x2="67730" y2="34989"/>
                        <a14:backgroundMark x1="34043" y1="71332" x2="34043" y2="71332"/>
                        <a14:backgroundMark x1="43617" y1="76072" x2="43617" y2="76072"/>
                        <a14:backgroundMark x1="43440" y1="75395" x2="43440" y2="75395"/>
                        <a14:backgroundMark x1="42553" y1="40181" x2="42553" y2="40181"/>
                        <a14:backgroundMark x1="42730" y1="39278" x2="42730" y2="39278"/>
                        <a14:backgroundMark x1="41667" y1="39955" x2="41667" y2="39955"/>
                        <a14:backgroundMark x1="72695" y1="76298" x2="72695" y2="76298"/>
                        <a14:backgroundMark x1="83511" y1="69526" x2="83511" y2="69526"/>
                        <a14:backgroundMark x1="22163" y1="44018" x2="22163" y2="44018"/>
                        <a14:backgroundMark x1="21809" y1="42664" x2="21809" y2="42664"/>
                        <a14:backgroundMark x1="21986" y1="44470" x2="21986" y2="44470"/>
                        <a14:backgroundMark x1="21986" y1="45598" x2="22163" y2="41761"/>
                        <a14:backgroundMark x1="21809" y1="46501" x2="21986" y2="41535"/>
                        <a14:backgroundMark x1="27660" y1="46050" x2="27660" y2="46050"/>
                        <a14:backgroundMark x1="27305" y1="45372" x2="27305" y2="45372"/>
                        <a14:backgroundMark x1="21809" y1="41986" x2="21277" y2="45824"/>
                        <a14:backgroundMark x1="26241" y1="35892" x2="26241" y2="35892"/>
                        <a14:backgroundMark x1="26773" y1="34312" x2="29255" y2="32054"/>
                        <a14:backgroundMark x1="30319" y1="45372" x2="30319" y2="45372"/>
                        <a14:backgroundMark x1="32270" y1="46050" x2="32270" y2="46050"/>
                        <a14:backgroundMark x1="32270" y1="46050" x2="26418" y2="41309"/>
                        <a14:backgroundMark x1="26418" y1="41309" x2="25709" y2="37246"/>
                        <a14:backgroundMark x1="31738" y1="41084" x2="31738" y2="41084"/>
                        <a14:backgroundMark x1="31738" y1="27540" x2="31738" y2="43792"/>
                        <a14:backgroundMark x1="31738" y1="43792" x2="34929" y2="35214"/>
                        <a14:backgroundMark x1="34929" y1="35214" x2="31738" y2="37923"/>
                        <a14:backgroundMark x1="26950" y1="33183" x2="23582" y2="40632"/>
                        <a14:backgroundMark x1="23582" y1="40632" x2="31560" y2="49436"/>
                        <a14:backgroundMark x1="31560" y1="49436" x2="31738" y2="49436"/>
                        <a14:backgroundMark x1="32979" y1="50113" x2="23759" y2="45824"/>
                        <a14:backgroundMark x1="23759" y1="45824" x2="27482" y2="46050"/>
                        <a14:backgroundMark x1="24823" y1="41986" x2="24823" y2="46050"/>
                        <a14:backgroundMark x1="27837" y1="39955" x2="27837" y2="39955"/>
                        <a14:backgroundMark x1="28546" y1="39503" x2="25887" y2="48307"/>
                        <a14:backgroundMark x1="25887" y1="48307" x2="23227" y2="45372"/>
                        <a14:backgroundMark x1="28191" y1="38600" x2="22163" y2="46275"/>
                        <a14:backgroundMark x1="22163" y1="46275" x2="23582" y2="44244"/>
                        <a14:backgroundMark x1="23050" y1="48533" x2="24291" y2="52822"/>
                        <a14:backgroundMark x1="21277" y1="46953" x2="21454" y2="46501"/>
                        <a14:backgroundMark x1="29965" y1="37698" x2="29078" y2="39052"/>
                        <a14:backgroundMark x1="28546" y1="38375" x2="28546" y2="38375"/>
                        <a14:backgroundMark x1="29078" y1="39052" x2="29078" y2="39052"/>
                        <a14:backgroundMark x1="28723" y1="38149" x2="28723" y2="39955"/>
                      </a14:backgroundRemoval>
                    </a14:imgEffect>
                  </a14:imgLayer>
                </a14:imgProps>
              </a:ext>
              <a:ext uri="{28A0092B-C50C-407E-A947-70E740481C1C}">
                <a14:useLocalDpi xmlns:a14="http://schemas.microsoft.com/office/drawing/2010/main" val="0"/>
              </a:ext>
            </a:extLst>
          </a:blip>
          <a:stretch>
            <a:fillRect/>
          </a:stretch>
        </p:blipFill>
        <p:spPr>
          <a:xfrm>
            <a:off x="7061020" y="1516778"/>
            <a:ext cx="4097219" cy="3218206"/>
          </a:xfrm>
          <a:prstGeom prst="rect">
            <a:avLst/>
          </a:prstGeom>
        </p:spPr>
      </p:pic>
    </p:spTree>
    <p:extLst>
      <p:ext uri="{BB962C8B-B14F-4D97-AF65-F5344CB8AC3E}">
        <p14:creationId xmlns:p14="http://schemas.microsoft.com/office/powerpoint/2010/main" val="3523622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844928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TotalTime>
  <Words>2021</Words>
  <Application>Microsoft Office PowerPoint</Application>
  <PresentationFormat>Widescreen</PresentationFormat>
  <Paragraphs>199</Paragraphs>
  <Slides>28</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 Light</vt:lpstr>
      <vt:lpstr>Calibri</vt:lpstr>
      <vt:lpstr>roboto</vt:lpstr>
      <vt:lpstr>UVN Ke Chuyen3</vt:lpstr>
      <vt:lpstr>UVN Bai Sau Nhe</vt:lpstr>
      <vt:lpstr>Times New Roman</vt:lpstr>
      <vt:lpstr>UVN Bai Sau</vt:lpstr>
      <vt:lpstr>-apple-system</vt:lpstr>
      <vt:lpstr>UTM Bustamalaka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TLV 4</dc:subject>
  <dc:creator>KTUTS</dc:creator>
  <cp:keywords>Hai Ha</cp:keywords>
  <cp:lastModifiedBy>Nguyen Huu Hieu</cp:lastModifiedBy>
  <cp:revision>22</cp:revision>
  <dcterms:created xsi:type="dcterms:W3CDTF">2021-12-03T15:37:21Z</dcterms:created>
  <dcterms:modified xsi:type="dcterms:W3CDTF">2021-12-05T01:06:37Z</dcterms:modified>
  <cp:version>Z20</cp:version>
</cp:coreProperties>
</file>