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4" r:id="rId2"/>
    <p:sldId id="259" r:id="rId3"/>
    <p:sldId id="305" r:id="rId4"/>
    <p:sldId id="260" r:id="rId5"/>
    <p:sldId id="262" r:id="rId6"/>
    <p:sldId id="265" r:id="rId7"/>
    <p:sldId id="266" r:id="rId8"/>
    <p:sldId id="261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7" r:id="rId18"/>
    <p:sldId id="277" r:id="rId19"/>
    <p:sldId id="284" r:id="rId20"/>
    <p:sldId id="286" r:id="rId21"/>
    <p:sldId id="287" r:id="rId22"/>
    <p:sldId id="285" r:id="rId23"/>
    <p:sldId id="288" r:id="rId24"/>
    <p:sldId id="312" r:id="rId25"/>
    <p:sldId id="306" r:id="rId26"/>
    <p:sldId id="307" r:id="rId27"/>
    <p:sldId id="308" r:id="rId28"/>
    <p:sldId id="263" r:id="rId29"/>
    <p:sldId id="309" r:id="rId30"/>
    <p:sldId id="311" r:id="rId31"/>
    <p:sldId id="28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94660"/>
  </p:normalViewPr>
  <p:slideViewPr>
    <p:cSldViewPr>
      <p:cViewPr varScale="1">
        <p:scale>
          <a:sx n="90" d="100"/>
          <a:sy n="90" d="100"/>
        </p:scale>
        <p:origin x="96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2833-A430-48FA-8560-CE67BD56A41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DD574-B3A6-4239-8BDD-C08260076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3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ED5D5A2-A13B-40E9-A1A5-D0F53ABE35F1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6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05BB-13C4-402B-A120-DF893D878EB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71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0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8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0C1F-58B6-44DF-9D3C-16A76F462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9268"/>
      </p:ext>
    </p:extLst>
  </p:cSld>
  <p:clrMapOvr>
    <a:masterClrMapping/>
  </p:clrMapOvr>
  <p:transition spd="med" advTm="31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0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5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7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8280-D203-4133-8120-19D6218B40B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9.jpeg"/><Relationship Id="rId7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0.xml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7.gif"/><Relationship Id="rId12" Type="http://schemas.openxmlformats.org/officeDocument/2006/relationships/image" Target="../media/image61.png"/><Relationship Id="rId17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11" Type="http://schemas.openxmlformats.org/officeDocument/2006/relationships/slide" Target="slide22.xml"/><Relationship Id="rId5" Type="http://schemas.openxmlformats.org/officeDocument/2006/relationships/image" Target="../media/image55.gif"/><Relationship Id="rId15" Type="http://schemas.openxmlformats.org/officeDocument/2006/relationships/slide" Target="slide21.xml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1" descr="butterfly5">
            <a:extLst>
              <a:ext uri="{FF2B5EF4-FFF2-40B4-BE49-F238E27FC236}">
                <a16:creationId xmlns:a16="http://schemas.microsoft.com/office/drawing/2014/main" id="{7FC8842F-869B-4E00-9DE4-6C2253A18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89269" y="2749546"/>
            <a:ext cx="61882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2" descr="butterfly5">
            <a:extLst>
              <a:ext uri="{FF2B5EF4-FFF2-40B4-BE49-F238E27FC236}">
                <a16:creationId xmlns:a16="http://schemas.microsoft.com/office/drawing/2014/main" id="{9D8BF2A7-52B4-46ED-8607-564C6074E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2" y="2853379"/>
            <a:ext cx="838200" cy="5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5" descr="butterfly5">
            <a:extLst>
              <a:ext uri="{FF2B5EF4-FFF2-40B4-BE49-F238E27FC236}">
                <a16:creationId xmlns:a16="http://schemas.microsoft.com/office/drawing/2014/main" id="{E87E01DF-CE64-40C8-9C4F-1164CEB26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1544"/>
            <a:ext cx="838200" cy="58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6" descr="butterfly5">
            <a:extLst>
              <a:ext uri="{FF2B5EF4-FFF2-40B4-BE49-F238E27FC236}">
                <a16:creationId xmlns:a16="http://schemas.microsoft.com/office/drawing/2014/main" id="{04B0B820-AC87-4B03-8139-EB330F83A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0281" y="817712"/>
            <a:ext cx="61882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11">
            <a:extLst>
              <a:ext uri="{FF2B5EF4-FFF2-40B4-BE49-F238E27FC236}">
                <a16:creationId xmlns:a16="http://schemas.microsoft.com/office/drawing/2014/main" id="{8124D530-DCC4-4E2B-A9F8-1A69E6D0233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21994"/>
            <a:ext cx="8458200" cy="581323"/>
            <a:chOff x="-48" y="3888"/>
            <a:chExt cx="5808" cy="621"/>
          </a:xfrm>
        </p:grpSpPr>
        <p:pic>
          <p:nvPicPr>
            <p:cNvPr id="11276" name="Picture 12" descr="FLOWRBOX">
              <a:extLst>
                <a:ext uri="{FF2B5EF4-FFF2-40B4-BE49-F238E27FC236}">
                  <a16:creationId xmlns:a16="http://schemas.microsoft.com/office/drawing/2014/main" id="{F66EF2A0-A798-47C2-A506-DA6BA3CD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3" descr="FLOWRBOX">
              <a:extLst>
                <a:ext uri="{FF2B5EF4-FFF2-40B4-BE49-F238E27FC236}">
                  <a16:creationId xmlns:a16="http://schemas.microsoft.com/office/drawing/2014/main" id="{EC688404-ADD3-427C-89E0-3B38CF8A2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4" descr="FLOWRBOX">
              <a:extLst>
                <a:ext uri="{FF2B5EF4-FFF2-40B4-BE49-F238E27FC236}">
                  <a16:creationId xmlns:a16="http://schemas.microsoft.com/office/drawing/2014/main" id="{514FEBEC-BDAC-407B-A370-5EFB7784B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FLOWRBOX">
              <a:extLst>
                <a:ext uri="{FF2B5EF4-FFF2-40B4-BE49-F238E27FC236}">
                  <a16:creationId xmlns:a16="http://schemas.microsoft.com/office/drawing/2014/main" id="{C1B9EE2B-B539-445C-A063-2D6D1BBD0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16" descr="FLOWRBOX">
              <a:extLst>
                <a:ext uri="{FF2B5EF4-FFF2-40B4-BE49-F238E27FC236}">
                  <a16:creationId xmlns:a16="http://schemas.microsoft.com/office/drawing/2014/main" id="{6507984F-310B-49B7-A8F2-BD9787E33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17" descr="FLOWRBOX">
              <a:extLst>
                <a:ext uri="{FF2B5EF4-FFF2-40B4-BE49-F238E27FC236}">
                  <a16:creationId xmlns:a16="http://schemas.microsoft.com/office/drawing/2014/main" id="{F256F855-CFC6-43EB-AC24-15BDC64A6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WordArt 5" descr="anh-tran-tri-blogger-blogspot_anh-dong-nen-blog_Namkna-blogspot-com_20 (1)">
            <a:extLst>
              <a:ext uri="{FF2B5EF4-FFF2-40B4-BE49-F238E27FC236}">
                <a16:creationId xmlns:a16="http://schemas.microsoft.com/office/drawing/2014/main" id="{D8F05B52-DF66-4FD7-B632-31B668AE40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4460" y="160064"/>
            <a:ext cx="6738940" cy="582886"/>
          </a:xfrm>
          <a:prstGeom prst="rect">
            <a:avLst/>
          </a:prstGeom>
        </p:spPr>
        <p:txBody>
          <a:bodyPr wrap="none" lIns="90866" tIns="45433" rIns="90866" bIns="4543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Trường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tiểu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học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ái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mộ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a</a:t>
            </a:r>
          </a:p>
        </p:txBody>
      </p:sp>
      <p:sp>
        <p:nvSpPr>
          <p:cNvPr id="18" name="WordArt 18">
            <a:extLst>
              <a:ext uri="{FF2B5EF4-FFF2-40B4-BE49-F238E27FC236}">
                <a16:creationId xmlns:a16="http://schemas.microsoft.com/office/drawing/2014/main" id="{D47CD1DA-C728-4959-9FA0-8D44467995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8670" y="1069189"/>
            <a:ext cx="5577526" cy="1981200"/>
          </a:xfrm>
          <a:prstGeom prst="rect">
            <a:avLst/>
          </a:prstGeom>
          <a:noFill/>
        </p:spPr>
        <p:txBody>
          <a:bodyPr wrap="none" lIns="90881" tIns="45440" rIns="90881" bIns="45440" numCol="1" fromWordArt="1">
            <a:prstTxWarp prst="textChevron">
              <a:avLst>
                <a:gd name="adj" fmla="val 729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trực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tuyến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</a:p>
          <a:p>
            <a:pPr algn="ctr">
              <a:defRPr/>
            </a:pP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Tuần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DB6857-967A-4868-A332-92D5C2102033}"/>
              </a:ext>
            </a:extLst>
          </p:cNvPr>
          <p:cNvSpPr/>
          <p:nvPr/>
        </p:nvSpPr>
        <p:spPr>
          <a:xfrm>
            <a:off x="381000" y="3105150"/>
            <a:ext cx="831406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600" cap="all" dirty="0">
              <a:ln/>
              <a:solidFill>
                <a:srgbClr val="00206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600" cap="all" dirty="0">
              <a:ln/>
              <a:solidFill>
                <a:srgbClr val="00206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5800" y="4196775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Minh có mấy người, gồm những ai?</a:t>
            </a:r>
          </a:p>
        </p:txBody>
      </p:sp>
      <p:pic>
        <p:nvPicPr>
          <p:cNvPr id="22539" name="Picture 14" descr="giadinh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2648564"/>
            <a:ext cx="2108000" cy="13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3321" y="19437"/>
            <a:ext cx="4623908" cy="3975050"/>
            <a:chOff x="2513321" y="19437"/>
            <a:chExt cx="4623908" cy="3975050"/>
          </a:xfrm>
        </p:grpSpPr>
        <p:pic>
          <p:nvPicPr>
            <p:cNvPr id="22535" name="Picture 10" descr="giadinh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321" y="19437"/>
              <a:ext cx="2108000" cy="133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1" descr="giadinh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66" y="19437"/>
              <a:ext cx="2108000" cy="133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2" descr="giadinh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583" y="1322982"/>
              <a:ext cx="2108000" cy="1328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3" descr="giadinh_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29" y="1322982"/>
              <a:ext cx="2108000" cy="133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5" descr="giadinh_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589" y="2650259"/>
              <a:ext cx="2108000" cy="13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-19792" y="1899099"/>
            <a:ext cx="2501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 đình Minh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328" y="3994487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000" b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Hãy xếp các thành viên trong gia đình bạn Minh theo thứ tự từ người nhiều tuổi nhất đến người ít tuổi nhất.</a:t>
            </a:r>
          </a:p>
        </p:txBody>
      </p:sp>
    </p:spTree>
    <p:extLst>
      <p:ext uri="{BB962C8B-B14F-4D97-AF65-F5344CB8AC3E}">
        <p14:creationId xmlns:p14="http://schemas.microsoft.com/office/powerpoint/2010/main" val="217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51188" y="895351"/>
            <a:ext cx="3798888" cy="990600"/>
            <a:chOff x="1255" y="1124"/>
            <a:chExt cx="2393" cy="832"/>
          </a:xfrm>
        </p:grpSpPr>
        <p:sp>
          <p:nvSpPr>
            <p:cNvPr id="2356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255" y="1124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9" name="Text Box 11"/>
            <p:cNvSpPr txBox="1">
              <a:spLocks noChangeArrowheads="1"/>
            </p:cNvSpPr>
            <p:nvPr/>
          </p:nvSpPr>
          <p:spPr bwMode="auto">
            <a:xfrm>
              <a:off x="1440" y="1324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Ông bà Minh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51186" y="2114550"/>
            <a:ext cx="3886200" cy="990600"/>
            <a:chOff x="1248" y="2422"/>
            <a:chExt cx="2448" cy="832"/>
          </a:xfrm>
        </p:grpSpPr>
        <p:sp>
          <p:nvSpPr>
            <p:cNvPr id="2356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48" y="2422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7" name="Text Box 14"/>
            <p:cNvSpPr txBox="1">
              <a:spLocks noChangeArrowheads="1"/>
            </p:cNvSpPr>
            <p:nvPr/>
          </p:nvSpPr>
          <p:spPr bwMode="auto">
            <a:xfrm>
              <a:off x="1488" y="2571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Bố mẹ Minh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51077" y="3352419"/>
            <a:ext cx="3843448" cy="1048131"/>
            <a:chOff x="1265" y="3729"/>
            <a:chExt cx="2431" cy="917"/>
          </a:xfrm>
        </p:grpSpPr>
        <p:sp>
          <p:nvSpPr>
            <p:cNvPr id="23564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1265" y="3729"/>
              <a:ext cx="127" cy="9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5" name="Text Box 17"/>
            <p:cNvSpPr txBox="1">
              <a:spLocks noChangeArrowheads="1"/>
            </p:cNvSpPr>
            <p:nvPr/>
          </p:nvSpPr>
          <p:spPr bwMode="auto">
            <a:xfrm>
              <a:off x="1488" y="3846"/>
              <a:ext cx="220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Minh và em</a:t>
              </a:r>
            </a:p>
          </p:txBody>
        </p:sp>
      </p:grp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5791200" y="1129904"/>
            <a:ext cx="434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5818187" y="2291775"/>
            <a:ext cx="4392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5730875" y="3486150"/>
            <a:ext cx="447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ba</a:t>
            </a:r>
          </a:p>
        </p:txBody>
      </p:sp>
      <p:sp>
        <p:nvSpPr>
          <p:cNvPr id="146455" name="AutoShape 23"/>
          <p:cNvSpPr>
            <a:spLocks noChangeArrowheads="1"/>
          </p:cNvSpPr>
          <p:nvPr/>
        </p:nvSpPr>
        <p:spPr bwMode="auto">
          <a:xfrm>
            <a:off x="76200" y="133350"/>
            <a:ext cx="2971800" cy="514350"/>
          </a:xfrm>
          <a:prstGeom prst="triangle">
            <a:avLst>
              <a:gd name="adj" fmla="val 50000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57200" y="45529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  <p:pic>
        <p:nvPicPr>
          <p:cNvPr id="25" name="Hình ả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175"/>
            <a:ext cx="2971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7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0" grpId="0"/>
      <p:bldP spid="146451" grpId="0"/>
      <p:bldP spid="146452" grpId="0"/>
      <p:bldP spid="146455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041976"/>
            <a:ext cx="3733800" cy="3714690"/>
            <a:chOff x="3230" y="816"/>
            <a:chExt cx="1963" cy="1761"/>
          </a:xfrm>
        </p:grpSpPr>
        <p:pic>
          <p:nvPicPr>
            <p:cNvPr id="2458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838200" y="46393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886200" y="1809750"/>
            <a:ext cx="3162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Bố mẹ Lan 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3962401" y="3314700"/>
            <a:ext cx="3490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Lan và em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791200" y="182880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1" y="-19050"/>
            <a:ext cx="826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Lan có mấy thế hệ cùng chung sống?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1000" y="457201"/>
            <a:ext cx="5365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thế hệ gồm có những ai ?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791200" y="3314700"/>
            <a:ext cx="327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</p:spTree>
    <p:extLst>
      <p:ext uri="{BB962C8B-B14F-4D97-AF65-F5344CB8AC3E}">
        <p14:creationId xmlns:p14="http://schemas.microsoft.com/office/powerpoint/2010/main" val="3686204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1" grpId="0"/>
      <p:bldP spid="24" grpId="0"/>
      <p:bldP spid="27" grpId="0"/>
      <p:bldP spid="29" grpId="0"/>
      <p:bldP spid="31" grpId="0"/>
      <p:bldP spid="3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748644" y="133350"/>
            <a:ext cx="4242955" cy="4297906"/>
            <a:chOff x="3230" y="816"/>
            <a:chExt cx="1963" cy="1761"/>
          </a:xfrm>
        </p:grpSpPr>
        <p:pic>
          <p:nvPicPr>
            <p:cNvPr id="256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3" name="Group 9"/>
          <p:cNvGrpSpPr>
            <a:grpSpLocks/>
          </p:cNvGrpSpPr>
          <p:nvPr/>
        </p:nvGrpSpPr>
        <p:grpSpPr bwMode="auto">
          <a:xfrm>
            <a:off x="304800" y="133350"/>
            <a:ext cx="4114800" cy="4353580"/>
            <a:chOff x="672" y="816"/>
            <a:chExt cx="1632" cy="2345"/>
          </a:xfrm>
        </p:grpSpPr>
        <p:pic>
          <p:nvPicPr>
            <p:cNvPr id="25606" name="Picture 10" descr="giadinh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816"/>
              <a:ext cx="739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11" descr="giadinh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816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2" descr="giadinh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" y="1585"/>
              <a:ext cx="739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3" descr="giadinh_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85"/>
              <a:ext cx="739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4" descr="giadinh_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67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5" descr="giadinh_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" y="2368"/>
              <a:ext cx="739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54864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5605" name="Text Box 17"/>
          <p:cNvSpPr txBox="1">
            <a:spLocks noChangeArrowheads="1"/>
          </p:cNvSpPr>
          <p:nvPr/>
        </p:nvSpPr>
        <p:spPr bwMode="auto">
          <a:xfrm>
            <a:off x="9906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</p:spTree>
    <p:extLst>
      <p:ext uri="{BB962C8B-B14F-4D97-AF65-F5344CB8AC3E}">
        <p14:creationId xmlns:p14="http://schemas.microsoft.com/office/powerpoint/2010/main" val="8866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3475" y="0"/>
            <a:ext cx="4200525" cy="2057400"/>
            <a:chOff x="3230" y="816"/>
            <a:chExt cx="1963" cy="1761"/>
          </a:xfrm>
        </p:grpSpPr>
        <p:pic>
          <p:nvPicPr>
            <p:cNvPr id="2666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4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8600" y="0"/>
            <a:ext cx="4495800" cy="2114550"/>
            <a:chOff x="36" y="816"/>
            <a:chExt cx="1723" cy="1776"/>
          </a:xfrm>
        </p:grpSpPr>
        <p:pic>
          <p:nvPicPr>
            <p:cNvPr id="2665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816"/>
              <a:ext cx="1723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6" name="Group 9"/>
            <p:cNvGrpSpPr>
              <a:grpSpLocks/>
            </p:cNvGrpSpPr>
            <p:nvPr/>
          </p:nvGrpSpPr>
          <p:grpSpPr bwMode="auto">
            <a:xfrm>
              <a:off x="432" y="1063"/>
              <a:ext cx="960" cy="1385"/>
              <a:chOff x="672" y="816"/>
              <a:chExt cx="1632" cy="2345"/>
            </a:xfrm>
          </p:grpSpPr>
          <p:pic>
            <p:nvPicPr>
              <p:cNvPr id="26657" name="Picture 10" descr="giadinh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" y="816"/>
                <a:ext cx="739" cy="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8" name="Picture 11" descr="giadinh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0" y="816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9" name="Picture 12" descr="giadinh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" y="1585"/>
                <a:ext cx="739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0" name="Picture 13" descr="giadinh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1585"/>
                <a:ext cx="739" cy="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1" name="Picture 14" descr="giadinh_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67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2" name="Picture 15" descr="giadinh_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9" y="2368"/>
                <a:ext cx="739" cy="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066800" y="21145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latin typeface="Times New Roman" pitchFamily="18" charset="0"/>
              </a:rPr>
              <a:t>Gia đình 3 thế hệ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791200" y="2135982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2 thế hệ</a:t>
            </a: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2470149" y="2724150"/>
            <a:ext cx="1797051" cy="509588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73075" y="3527287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473075" y="4334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3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2011363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667000" y="272415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Ông bà</a:t>
            </a: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2057400" y="3793331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2057400" y="45910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2511424" y="3555206"/>
            <a:ext cx="1755775" cy="4714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5" name="AutoShape 29"/>
          <p:cNvSpPr>
            <a:spLocks noChangeArrowheads="1"/>
          </p:cNvSpPr>
          <p:nvPr/>
        </p:nvSpPr>
        <p:spPr bwMode="auto">
          <a:xfrm>
            <a:off x="2495549" y="4352270"/>
            <a:ext cx="1771649" cy="4953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3292477" y="3224213"/>
            <a:ext cx="0" cy="32980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276600" y="4050506"/>
            <a:ext cx="6350" cy="30176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4648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679950" y="3572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6188075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6248400" y="38671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AutoShape 40"/>
          <p:cNvSpPr>
            <a:spLocks noChangeArrowheads="1"/>
          </p:cNvSpPr>
          <p:nvPr/>
        </p:nvSpPr>
        <p:spPr bwMode="auto">
          <a:xfrm>
            <a:off x="6718299" y="3543300"/>
            <a:ext cx="1739899" cy="50720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8" name="AutoShape 42"/>
          <p:cNvSpPr>
            <a:spLocks noChangeArrowheads="1"/>
          </p:cNvSpPr>
          <p:nvPr/>
        </p:nvSpPr>
        <p:spPr bwMode="auto">
          <a:xfrm>
            <a:off x="6657974" y="2724150"/>
            <a:ext cx="1800225" cy="52322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>
            <a:off x="7439025" y="3200400"/>
            <a:ext cx="0" cy="342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2743200" y="354330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667000" y="432435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6934200" y="272415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6858000" y="3557588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57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</p:spTree>
    <p:extLst>
      <p:ext uri="{BB962C8B-B14F-4D97-AF65-F5344CB8AC3E}">
        <p14:creationId xmlns:p14="http://schemas.microsoft.com/office/powerpoint/2010/main" val="1486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94" grpId="0"/>
      <p:bldP spid="24595" grpId="0"/>
      <p:bldP spid="24596" grpId="0" animBg="1"/>
      <p:bldP spid="24598" grpId="0"/>
      <p:bldP spid="24599" grpId="0"/>
      <p:bldP spid="24600" grpId="0" animBg="1"/>
      <p:bldP spid="24601" grpId="0"/>
      <p:bldP spid="24602" grpId="0" animBg="1"/>
      <p:bldP spid="24603" grpId="0" animBg="1"/>
      <p:bldP spid="24604" grpId="0" animBg="1"/>
      <p:bldP spid="24605" grpId="0" animBg="1"/>
      <p:bldP spid="24607" grpId="0" animBg="1"/>
      <p:bldP spid="24608" grpId="0" animBg="1"/>
      <p:bldP spid="24609" grpId="0"/>
      <p:bldP spid="24610" grpId="0"/>
      <p:bldP spid="24612" grpId="0" animBg="1"/>
      <p:bldP spid="24614" grpId="0" animBg="1"/>
      <p:bldP spid="24616" grpId="0" animBg="1"/>
      <p:bldP spid="24618" grpId="0" animBg="1"/>
      <p:bldP spid="24619" grpId="0" animBg="1"/>
      <p:bldP spid="24620" grpId="0"/>
      <p:bldP spid="24621" grpId="0"/>
      <p:bldP spid="24622" grpId="0"/>
      <p:bldP spid="24623" grpId="0"/>
      <p:bldP spid="246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ợ chồng trẻ quản lý tài ch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4612057" cy="39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21718" y="395353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05BB0E"/>
                </a:solidFill>
                <a:latin typeface="Times New Roman" pitchFamily="18" charset="0"/>
                <a:cs typeface="Times New Roman" pitchFamily="18" charset="0"/>
              </a:rPr>
              <a:t>Gia đình 1 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4486930"/>
            <a:ext cx="9071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chỉ có vợ và chồng cùng chung sống, 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 có con</a:t>
            </a:r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4400" y="685800"/>
            <a:ext cx="4267200" cy="1885950"/>
            <a:chOff x="228600" y="990600"/>
            <a:chExt cx="4267200" cy="188595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228600" y="990600"/>
              <a:ext cx="4267200" cy="188595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04800" y="1356123"/>
              <a:ext cx="4191000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 ĐÌNH 1 THẾ HỆ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524000" y="2000250"/>
              <a:ext cx="16764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algn="ctr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Vợ chồng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1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3751" r="6500"/>
          <a:stretch>
            <a:fillRect/>
          </a:stretch>
        </p:blipFill>
        <p:spPr>
          <a:xfrm>
            <a:off x="0" y="1191"/>
            <a:ext cx="4800600" cy="4094559"/>
          </a:xfrm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85158" y="409575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 4 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52400" y="4552950"/>
            <a:ext cx="9438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gồm có cụ, ông bà, bố mẹ và các con cùng chung sống.</a:t>
            </a:r>
          </a:p>
        </p:txBody>
      </p:sp>
      <p:pic>
        <p:nvPicPr>
          <p:cNvPr id="4098" name="Picture 2" descr="CHỤP ẢNH GIA ĐÌNH NHIỀU THẾ HỆ - BOLD STU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14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2901" y="1038225"/>
            <a:ext cx="4267200" cy="1885950"/>
            <a:chOff x="4724400" y="2971800"/>
            <a:chExt cx="4267200" cy="1885950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4724400" y="2971800"/>
              <a:ext cx="4267200" cy="188595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4800600" y="3206175"/>
              <a:ext cx="419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 ĐÌNH 4 THẾ HỆ</a:t>
              </a:r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4832350" y="4011217"/>
              <a:ext cx="609600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Cụ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835650" y="3862388"/>
              <a:ext cx="8382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Ông bà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7054850" y="3850481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Bố mẹ</a:t>
              </a: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8131175" y="3829050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Con cái</a:t>
              </a:r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5457825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>
              <a:off x="6661150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>
              <a:off x="7816850" y="4171950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0138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" y="545396"/>
            <a:ext cx="89154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itchFamily="34" charset="0"/>
              <a:buNone/>
            </a:pPr>
            <a:endParaRPr lang="en-US" sz="3000" i="1" u="sng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sz="3000" i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    Mỗi gia đình có thể có 1, 2 hoặc nhiều thế hệ cùng chung sống. Gia đình có 1 thế hệ là gia đình chỉ có vợ và chồng, chưa có con. Gia đình 2 thế hệ là gia đình gồm bố mẹ và các con. Gia đình nhiều thế hệ ngoài bố mẹ, con cái thì còn có thêm ông bà, các cụ…</a:t>
            </a:r>
          </a:p>
        </p:txBody>
      </p:sp>
    </p:spTree>
    <p:extLst>
      <p:ext uri="{BB962C8B-B14F-4D97-AF65-F5344CB8AC3E}">
        <p14:creationId xmlns:p14="http://schemas.microsoft.com/office/powerpoint/2010/main" val="33474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457200" y="819150"/>
            <a:ext cx="8229600" cy="2571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</a:p>
          <a:p>
            <a:pPr algn="ctr"/>
            <a:r>
              <a:rPr lang="vi-VN" sz="3600" kern="10" dirty="0">
                <a:solidFill>
                  <a:srgbClr val="FF0000"/>
                </a:solidFill>
                <a:latin typeface="Times New Roman"/>
                <a:cs typeface="Times New Roman"/>
              </a:rPr>
              <a:t>Mời bạn đến thăm gia đình tôi</a:t>
            </a:r>
            <a:endParaRPr lang="en-US" sz="3600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33350"/>
            <a:ext cx="8763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00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197145" y="3081347"/>
            <a:ext cx="138548" cy="83099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endParaRPr lang="en-GB" sz="500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6117432" y="139984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3871913" y="525747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5200650" y="51026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3089673" y="213803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84" name="Picture 8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63" y="4389122"/>
            <a:ext cx="885616" cy="7486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7372135" y="224779"/>
            <a:ext cx="1795290" cy="17952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08" y="3604345"/>
            <a:ext cx="1516694" cy="159290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9" y="3225725"/>
            <a:ext cx="1516694" cy="15929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" y="3728825"/>
            <a:ext cx="1516694" cy="15929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4" y="3604178"/>
            <a:ext cx="1359888" cy="135988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9" y="3570698"/>
            <a:ext cx="1359888" cy="135988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61024" y="75777"/>
            <a:ext cx="1795290" cy="17952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26" y="1533084"/>
            <a:ext cx="3621338" cy="18289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596" y="756425"/>
            <a:ext cx="3054361" cy="900762"/>
          </a:xfrm>
          <a:prstGeom prst="rect">
            <a:avLst/>
          </a:prstGeom>
        </p:spPr>
      </p:pic>
      <p:pic>
        <p:nvPicPr>
          <p:cNvPr id="2050" name="Picture 2" descr="Happy Family Stock Illustration - Download Image Now - i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48" y="1162833"/>
            <a:ext cx="3831978" cy="33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447" y="928179"/>
            <a:ext cx="2299916" cy="1915834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9165" y="1183803"/>
            <a:ext cx="2309060" cy="1897544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2905" y="2573221"/>
            <a:ext cx="2336495" cy="1847248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0358" y="2821229"/>
            <a:ext cx="2290771" cy="18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1"/>
          <p:cNvGrpSpPr>
            <a:grpSpLocks/>
          </p:cNvGrpSpPr>
          <p:nvPr/>
        </p:nvGrpSpPr>
        <p:grpSpPr bwMode="auto">
          <a:xfrm>
            <a:off x="1015604" y="975122"/>
            <a:ext cx="6436519" cy="3308747"/>
            <a:chOff x="341926" y="208486"/>
            <a:chExt cx="11441759" cy="5883467"/>
          </a:xfrm>
        </p:grpSpPr>
        <p:pic>
          <p:nvPicPr>
            <p:cNvPr id="5140" name="1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1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1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03" y="960835"/>
            <a:ext cx="1241822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4" y="3289697"/>
            <a:ext cx="1302544" cy="7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1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69" y="1841897"/>
            <a:ext cx="1420416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1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60" y="3043238"/>
            <a:ext cx="176926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1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85" y="1725217"/>
            <a:ext cx="490538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1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2" y="1670447"/>
            <a:ext cx="2571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1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1972866"/>
            <a:ext cx="57983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1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9" y="954882"/>
            <a:ext cx="50363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1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23" y="927497"/>
            <a:ext cx="545306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1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69" y="998935"/>
            <a:ext cx="432197" cy="4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1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984648"/>
            <a:ext cx="432197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1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153841" y="1102519"/>
            <a:ext cx="685800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4" y="1527573"/>
            <a:ext cx="3264694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1625204" cy="9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3034904"/>
            <a:ext cx="3264694" cy="1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68154" y="2138115"/>
            <a:ext cx="4711307" cy="962278"/>
          </a:xfrm>
          <a:prstGeom prst="rect">
            <a:avLst/>
          </a:prstGeom>
          <a:noFill/>
        </p:spPr>
        <p:txBody>
          <a:bodyPr wrap="square" lIns="38571" tIns="19286" rIns="38571" bIns="19286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zh-CN" sz="6000" b="1" dirty="0" err="1">
                <a:solidFill>
                  <a:srgbClr val="79C245"/>
                </a:solidFill>
                <a:latin typeface="Montserrat ExtraBold"/>
                <a:ea typeface="Microsoft YaHei" pitchFamily="34" charset="-122"/>
                <a:sym typeface="Microsoft YaHei" pitchFamily="34" charset="-122"/>
              </a:rPr>
              <a:t>Khởi</a:t>
            </a:r>
            <a:r>
              <a:rPr lang="en-US" altLang="zh-CN" sz="6000" b="1" dirty="0">
                <a:solidFill>
                  <a:srgbClr val="79C245"/>
                </a:solidFill>
                <a:latin typeface="Montserrat ExtraBold"/>
                <a:ea typeface="Microsoft YaHei" pitchFamily="34" charset="-122"/>
                <a:sym typeface="Microsoft YaHei" pitchFamily="34" charset="-122"/>
              </a:rPr>
              <a:t> </a:t>
            </a:r>
            <a:r>
              <a:rPr lang="en-US" altLang="zh-CN" sz="6000" b="1" dirty="0" err="1">
                <a:solidFill>
                  <a:srgbClr val="79C245"/>
                </a:solidFill>
                <a:latin typeface="Montserrat ExtraBold"/>
                <a:ea typeface="Microsoft YaHei" pitchFamily="34" charset="-122"/>
                <a:sym typeface="Microsoft YaHei" pitchFamily="34" charset="-122"/>
              </a:rPr>
              <a:t>động</a:t>
            </a:r>
            <a:endParaRPr lang="zh-CN" altLang="en-US" sz="6000" b="1" dirty="0">
              <a:solidFill>
                <a:srgbClr val="79C245"/>
              </a:solidFill>
              <a:latin typeface="Montserrat ExtraBold"/>
              <a:ea typeface="Microsoft YaHei" pitchFamily="34" charset="-122"/>
              <a:sym typeface="Microsoft YaHei" pitchFamily="3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37"/>
            <a:ext cx="2450306" cy="149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3550047" y="840978"/>
              <a:ext cx="4967486" cy="1950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đình 3 thế hệ gồm có: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1350242"/>
            <a:ext cx="6781800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1319442" y="1380064"/>
            <a:ext cx="6148158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 mẹ và các 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2313115"/>
            <a:ext cx="7989716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1371600" y="2339202"/>
            <a:ext cx="739140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Vợ và chồng cùng chung sống, chưa có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3292156"/>
            <a:ext cx="7772400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1287488" y="3323734"/>
            <a:ext cx="7475512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bà, bố mẹ và các 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19200" y="3468807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14" y="122832"/>
            <a:ext cx="9144001" cy="1610718"/>
            <a:chOff x="1349381" y="785230"/>
            <a:chExt cx="9432127" cy="367916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3679160"/>
              <a:chOff x="1545238" y="1602437"/>
              <a:chExt cx="9542584" cy="398438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398438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90879"/>
                <a:ext cx="9178079" cy="3607446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820986" y="1411372"/>
              <a:ext cx="8488914" cy="253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đình gồm có bố mẹ và con cái cùng chung sống là gia đình có mấy thế hệ ?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819400" y="1823917"/>
            <a:ext cx="3083484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3144353" y="1886203"/>
            <a:ext cx="1924245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1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895600" y="2738317"/>
            <a:ext cx="3083485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3227918" y="2738317"/>
            <a:ext cx="2396144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2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936315" y="3652717"/>
            <a:ext cx="3083485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3220002" y="3652717"/>
            <a:ext cx="229173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3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56339" y="2919770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915550" y="840978"/>
              <a:ext cx="8236482" cy="1950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đình nào dưới đây là gia đình 1 thế hệ?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32257" y="1350242"/>
            <a:ext cx="7482392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789943" y="1380064"/>
            <a:ext cx="6747681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 mẹ và các con chung sống với nhau.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73199" y="2313115"/>
            <a:ext cx="7848211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823858" y="2313115"/>
            <a:ext cx="774060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Vợ và chồng cùng chung sống, chưa có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32256" y="3303262"/>
            <a:ext cx="7717817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815942" y="3303262"/>
            <a:ext cx="812479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bà, bố mẹ và các 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53039" y="2468507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671138" y="840978"/>
              <a:ext cx="8725327" cy="1792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0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bức tranh dưới đây, thế hệ 1 gồm những ai?</a:t>
              </a:r>
              <a:endParaRPr lang="zh-CN" alt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59029" y="1355610"/>
            <a:ext cx="2432444" cy="824033"/>
            <a:chOff x="2919946" y="1790281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2919946" y="1790281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3122076" y="1978517"/>
              <a:ext cx="9178078" cy="2112678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941954" y="1355610"/>
            <a:ext cx="1816843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Bố, mẹ.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25956" y="2313115"/>
            <a:ext cx="2476881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823858" y="2313115"/>
            <a:ext cx="558376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Các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15186" y="3303262"/>
            <a:ext cx="2474968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815942" y="3303262"/>
            <a:ext cx="812479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4400" y="1525103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2 năm 2 đứa, bà mẹ ở nhà chăm con được chồng thưởng nhẫn kim cương 250 triệ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34" y="1157554"/>
            <a:ext cx="4016957" cy="38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032867"/>
            <a:ext cx="7620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4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42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" y="59556"/>
            <a:ext cx="6162078" cy="508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2200" y="878263"/>
            <a:ext cx="29718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054" indent="-44054"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109" y="1706342"/>
            <a:ext cx="29348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Quang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9108" y="2534421"/>
            <a:ext cx="29348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đã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9228" y="3449419"/>
            <a:ext cx="291465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0046"/>
            <a:ext cx="5542499" cy="499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38954" y="742950"/>
            <a:ext cx="3581400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Quang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2498" y="2681942"/>
            <a:ext cx="3605046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Quang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8954" y="3697605"/>
            <a:ext cx="3605046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8C4F21-E131-47E4-A824-6BAF1A059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0" y="-62466"/>
            <a:ext cx="9144000" cy="5205966"/>
          </a:xfrm>
          <a:prstGeom prst="rect">
            <a:avLst/>
          </a:prstGeom>
        </p:spPr>
      </p:pic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286000" y="497950"/>
            <a:ext cx="6343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ai?                                                        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35730" y="1816388"/>
            <a:ext cx="8796337" cy="2739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ruột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2286000" y="1157169"/>
            <a:ext cx="6000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4" grpId="0"/>
      <p:bldP spid="6163" grpId="0" animBg="1"/>
      <p:bldP spid="61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63186040-63F2-44D0-8B53-90BB8269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71662" y="1469231"/>
            <a:ext cx="18907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350">
              <a:latin typeface="Arial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371600" y="1455435"/>
            <a:ext cx="2321719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371601" y="3131835"/>
            <a:ext cx="2431256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371600" y="2598435"/>
            <a:ext cx="1619250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>
                <a:latin typeface="Times New Roman" pitchFamily="18" charset="0"/>
                <a:cs typeface="Times New Roman" pitchFamily="18" charset="0"/>
              </a:rPr>
              <a:t>Vợ của cậu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1371601" y="4160535"/>
            <a:ext cx="2108597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>
                <a:latin typeface="Times New Roman" pitchFamily="18" charset="0"/>
                <a:cs typeface="Times New Roman" pitchFamily="18" charset="0"/>
              </a:rPr>
              <a:t>Em trai của bố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1371601" y="2065035"/>
            <a:ext cx="2537222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Anh,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5681695" y="1445098"/>
            <a:ext cx="2376488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4724400" y="3181350"/>
            <a:ext cx="2978944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4267200" y="2636535"/>
            <a:ext cx="2264569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Mợ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96" name="Text Box 36"/>
          <p:cNvSpPr txBox="1">
            <a:spLocks noChangeArrowheads="1"/>
          </p:cNvSpPr>
          <p:nvPr/>
        </p:nvSpPr>
        <p:spPr bwMode="auto">
          <a:xfrm>
            <a:off x="5181600" y="3703335"/>
            <a:ext cx="2174081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4318398" y="2044899"/>
            <a:ext cx="2264569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806" name="Text Box 46"/>
          <p:cNvSpPr txBox="1">
            <a:spLocks noChangeArrowheads="1"/>
          </p:cNvSpPr>
          <p:nvPr/>
        </p:nvSpPr>
        <p:spPr bwMode="auto">
          <a:xfrm>
            <a:off x="1385888" y="3627135"/>
            <a:ext cx="2094310" cy="392415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50" b="1">
                <a:latin typeface="Times New Roman" pitchFamily="18" charset="0"/>
                <a:cs typeface="Times New Roman" pitchFamily="18" charset="0"/>
              </a:rPr>
              <a:t>Vợ của chú</a:t>
            </a:r>
          </a:p>
        </p:txBody>
      </p:sp>
      <p:sp>
        <p:nvSpPr>
          <p:cNvPr id="117807" name="Text Box 47"/>
          <p:cNvSpPr txBox="1">
            <a:spLocks noChangeArrowheads="1"/>
          </p:cNvSpPr>
          <p:nvPr/>
        </p:nvSpPr>
        <p:spPr bwMode="auto">
          <a:xfrm>
            <a:off x="5194697" y="4171950"/>
            <a:ext cx="2114550" cy="3924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19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  <p:bldP spid="117765" grpId="0" animBg="1"/>
      <p:bldP spid="117766" grpId="0" animBg="1"/>
      <p:bldP spid="117767" grpId="0" animBg="1"/>
      <p:bldP spid="117770" grpId="0" animBg="1"/>
      <p:bldP spid="117771" grpId="0" animBg="1"/>
      <p:bldP spid="117776" grpId="0" animBg="1"/>
      <p:bldP spid="117781" grpId="0" animBg="1"/>
      <p:bldP spid="117796" grpId="0" animBg="1"/>
      <p:bldP spid="117801" grpId="0" animBg="1"/>
      <p:bldP spid="117806" grpId="0" animBg="1"/>
      <p:bldP spid="11780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F963799B-1A17-4E23-AA50-F1F8BD21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00150" y="1502569"/>
            <a:ext cx="6743700" cy="3355181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cần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yêu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quý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bố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mẹ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những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người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trong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gia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đình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Họ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hàng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gây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rắc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rối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phiền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nhiễu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chúng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ta</a:t>
            </a:r>
          </a:p>
          <a:p>
            <a:pPr eaLnBrk="1" hangingPunct="1">
              <a:buFontTx/>
              <a:buNone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Cần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phải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yêu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quý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đến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họ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hàng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mình</a:t>
            </a:r>
            <a:endParaRPr lang="en-US" sz="2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eaLnBrk="1" hangingPunct="1">
              <a:buFontTx/>
              <a:buNone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yêu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quý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họ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hàng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bên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nội</a:t>
            </a:r>
            <a:endParaRPr lang="en-US" sz="2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eaLnBrk="1" hangingPunct="1">
              <a:buFontTx/>
              <a:buNone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yêu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quý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họ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hàng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bên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ngoại</a:t>
            </a:r>
            <a:endParaRPr lang="en-US" sz="2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eaLnBrk="1" hangingPunct="1">
              <a:buFontTx/>
              <a:buNone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Quan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tâm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chăm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sóc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họ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hàng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hai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bên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nội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ngoại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như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          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nhau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.</a:t>
            </a:r>
            <a:endParaRPr lang="en-US" sz="2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293019" y="1997869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293019" y="2397919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293019" y="2797969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Arial" charset="0"/>
              </a:rPr>
              <a:t>Đ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295400" y="3181350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1293019" y="3540919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293019" y="3940969"/>
            <a:ext cx="228600" cy="228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Arial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gia dinh">
            <a:hlinkClick r:id="" action="ppaction://media"/>
            <a:extLst>
              <a:ext uri="{FF2B5EF4-FFF2-40B4-BE49-F238E27FC236}">
                <a16:creationId xmlns:a16="http://schemas.microsoft.com/office/drawing/2014/main" id="{D7D698C5-88B6-4221-96F6-66FB38D7F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79257-CC2D-4E70-920E-C2C2D2A0F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0" y="-62466"/>
            <a:ext cx="9144000" cy="5205966"/>
          </a:xfrm>
          <a:prstGeom prst="rect">
            <a:avLst/>
          </a:prstGeom>
        </p:spPr>
      </p:pic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943100" y="742950"/>
            <a:ext cx="50292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350">
              <a:latin typeface="Arial" charset="0"/>
            </a:endParaRPr>
          </a:p>
        </p:txBody>
      </p:sp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19050" y="878116"/>
            <a:ext cx="91059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1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6"/>
          <p:cNvSpPr txBox="1">
            <a:spLocks noChangeArrowheads="1"/>
          </p:cNvSpPr>
          <p:nvPr/>
        </p:nvSpPr>
        <p:spPr bwMode="auto">
          <a:xfrm>
            <a:off x="1676400" y="295930"/>
            <a:ext cx="7391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cho biết bài hát trên nói đến những ai?</a:t>
            </a:r>
          </a:p>
        </p:txBody>
      </p:sp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152343" y="2087560"/>
            <a:ext cx="89916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8" name="Picture 4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714747" cy="14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14600" y="943571"/>
            <a:ext cx="6064239" cy="1143989"/>
            <a:chOff x="1828800" y="971549"/>
            <a:chExt cx="6064239" cy="1143989"/>
          </a:xfrm>
        </p:grpSpPr>
        <p:sp>
          <p:nvSpPr>
            <p:cNvPr id="10" name="Cloud 9"/>
            <p:cNvSpPr/>
            <p:nvPr/>
          </p:nvSpPr>
          <p:spPr>
            <a:xfrm>
              <a:off x="1828800" y="971549"/>
              <a:ext cx="5518377" cy="1143989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Hộp Văn bản 6"/>
            <p:cNvSpPr txBox="1">
              <a:spLocks noChangeArrowheads="1"/>
            </p:cNvSpPr>
            <p:nvPr/>
          </p:nvSpPr>
          <p:spPr bwMode="auto">
            <a:xfrm>
              <a:off x="2178039" y="1213366"/>
              <a:ext cx="5715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468" y="3055940"/>
            <a:ext cx="4803569" cy="1710725"/>
            <a:chOff x="1828800" y="590550"/>
            <a:chExt cx="5105400" cy="1244163"/>
          </a:xfrm>
        </p:grpSpPr>
        <p:sp>
          <p:nvSpPr>
            <p:cNvPr id="15" name="Cloud 14"/>
            <p:cNvSpPr/>
            <p:nvPr/>
          </p:nvSpPr>
          <p:spPr>
            <a:xfrm>
              <a:off x="1828800" y="590550"/>
              <a:ext cx="5105400" cy="1219200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6" name="Hộp Văn bản 6"/>
            <p:cNvSpPr txBox="1">
              <a:spLocks noChangeArrowheads="1"/>
            </p:cNvSpPr>
            <p:nvPr/>
          </p:nvSpPr>
          <p:spPr bwMode="auto">
            <a:xfrm>
              <a:off x="2286000" y="827445"/>
              <a:ext cx="4267200" cy="100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 người trong gia đình rất yêu thương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1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960"/>
            <a:ext cx="9218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47559" y="1581150"/>
            <a:ext cx="493641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i="1" cap="all" dirty="0">
              <a:ln/>
              <a:solidFill>
                <a:srgbClr val="FF000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0544" y="2461790"/>
            <a:ext cx="617431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cap="all" dirty="0">
              <a:ln/>
              <a:solidFill>
                <a:srgbClr val="00206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cap="all" dirty="0">
              <a:ln/>
              <a:solidFill>
                <a:srgbClr val="00206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/>
        </p:nvSpPr>
        <p:spPr>
          <a:xfrm>
            <a:off x="-3900343" y="-131820"/>
            <a:ext cx="6054121" cy="6054121"/>
          </a:xfrm>
          <a:prstGeom prst="blockArc">
            <a:avLst>
              <a:gd name="adj1" fmla="val 18900000"/>
              <a:gd name="adj2" fmla="val 2700000"/>
              <a:gd name="adj3" fmla="val 357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1786957" y="971548"/>
            <a:ext cx="7083992" cy="1149472"/>
          </a:xfrm>
          <a:custGeom>
            <a:avLst/>
            <a:gdLst>
              <a:gd name="connsiteX0" fmla="*/ 0 w 7083992"/>
              <a:gd name="connsiteY0" fmla="*/ 0 h 1149472"/>
              <a:gd name="connsiteX1" fmla="*/ 7083992 w 7083992"/>
              <a:gd name="connsiteY1" fmla="*/ 0 h 1149472"/>
              <a:gd name="connsiteX2" fmla="*/ 7083992 w 7083992"/>
              <a:gd name="connsiteY2" fmla="*/ 1149472 h 1149472"/>
              <a:gd name="connsiteX3" fmla="*/ 0 w 7083992"/>
              <a:gd name="connsiteY3" fmla="*/ 1149472 h 1149472"/>
              <a:gd name="connsiteX4" fmla="*/ 0 w 7083992"/>
              <a:gd name="connsiteY4" fmla="*/ 0 h 114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3992" h="1149472">
                <a:moveTo>
                  <a:pt x="0" y="0"/>
                </a:moveTo>
                <a:lnTo>
                  <a:pt x="7083992" y="0"/>
                </a:lnTo>
                <a:lnTo>
                  <a:pt x="7083992" y="1149472"/>
                </a:lnTo>
                <a:lnTo>
                  <a:pt x="0" y="1149472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4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400" b="0" i="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36558" y="1136685"/>
            <a:ext cx="747546" cy="797862"/>
          </a:xfrm>
          <a:prstGeom prst="ellipse">
            <a:avLst/>
          </a:pr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1996685" y="2327263"/>
            <a:ext cx="6859489" cy="1113410"/>
          </a:xfrm>
          <a:custGeom>
            <a:avLst/>
            <a:gdLst>
              <a:gd name="connsiteX0" fmla="*/ 0 w 6859489"/>
              <a:gd name="connsiteY0" fmla="*/ 0 h 1113410"/>
              <a:gd name="connsiteX1" fmla="*/ 6859489 w 6859489"/>
              <a:gd name="connsiteY1" fmla="*/ 0 h 1113410"/>
              <a:gd name="connsiteX2" fmla="*/ 6859489 w 6859489"/>
              <a:gd name="connsiteY2" fmla="*/ 1113410 h 1113410"/>
              <a:gd name="connsiteX3" fmla="*/ 0 w 6859489"/>
              <a:gd name="connsiteY3" fmla="*/ 1113410 h 1113410"/>
              <a:gd name="connsiteX4" fmla="*/ 0 w 6859489"/>
              <a:gd name="connsiteY4" fmla="*/ 0 h 111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9489" h="1113410">
                <a:moveTo>
                  <a:pt x="0" y="0"/>
                </a:moveTo>
                <a:lnTo>
                  <a:pt x="6859489" y="0"/>
                </a:lnTo>
                <a:lnTo>
                  <a:pt x="6859489" y="1113410"/>
                </a:lnTo>
                <a:lnTo>
                  <a:pt x="0" y="111341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biệt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Giới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thiệu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thuộc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ngoại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bản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4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2400" b="0" i="0" kern="1200" noProof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1358" y="2484573"/>
            <a:ext cx="746051" cy="821334"/>
          </a:xfrm>
          <a:prstGeom prst="ellipse">
            <a:avLst/>
          </a:prstGeom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1689377" y="3653645"/>
            <a:ext cx="7042932" cy="1204104"/>
          </a:xfrm>
          <a:custGeom>
            <a:avLst/>
            <a:gdLst>
              <a:gd name="connsiteX0" fmla="*/ 0 w 7042932"/>
              <a:gd name="connsiteY0" fmla="*/ 0 h 1204104"/>
              <a:gd name="connsiteX1" fmla="*/ 7042932 w 7042932"/>
              <a:gd name="connsiteY1" fmla="*/ 0 h 1204104"/>
              <a:gd name="connsiteX2" fmla="*/ 7042932 w 7042932"/>
              <a:gd name="connsiteY2" fmla="*/ 1204104 h 1204104"/>
              <a:gd name="connsiteX3" fmla="*/ 0 w 7042932"/>
              <a:gd name="connsiteY3" fmla="*/ 1204104 h 1204104"/>
              <a:gd name="connsiteX4" fmla="*/ 0 w 7042932"/>
              <a:gd name="connsiteY4" fmla="*/ 0 h 12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2932" h="1204104">
                <a:moveTo>
                  <a:pt x="0" y="0"/>
                </a:moveTo>
                <a:lnTo>
                  <a:pt x="7042932" y="0"/>
                </a:lnTo>
                <a:lnTo>
                  <a:pt x="7042932" y="1204104"/>
                </a:lnTo>
                <a:lnTo>
                  <a:pt x="0" y="120410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0" i="0" kern="1200" noProof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Chia sẻ với bạn bè về các thế hệ trong gia đình mình. Yêu quý, quan tâm, giúp đỡ những người họ hàng thân thích.</a:t>
            </a:r>
            <a:endParaRPr lang="vi-VN" sz="2400" b="0" i="0" kern="1200" noProof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9752" y="3840481"/>
            <a:ext cx="775469" cy="807428"/>
          </a:xfrm>
          <a:prstGeom prst="ellipse">
            <a:avLst/>
          </a:prstGeom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itle 9"/>
          <p:cNvSpPr txBox="1">
            <a:spLocks/>
          </p:cNvSpPr>
          <p:nvPr/>
        </p:nvSpPr>
        <p:spPr>
          <a:xfrm flipH="1">
            <a:off x="3153443" y="176991"/>
            <a:ext cx="4114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4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endParaRPr lang="en-US" sz="41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1102736"/>
            <a:ext cx="53340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277" y="2466244"/>
            <a:ext cx="44082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" y="2121428"/>
            <a:ext cx="1547624" cy="1547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70287" y="3829752"/>
            <a:ext cx="44082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032867"/>
            <a:ext cx="7620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89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Phỏng Vấn Bằng Tay Phải Được, Clip Phỏng Vấn, Nảy  Mầm, Học Sinh Tiểu Học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66950"/>
            <a:ext cx="4038599" cy="28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29296" y="257051"/>
            <a:ext cx="6172200" cy="1679448"/>
          </a:xfrm>
          <a:prstGeom prst="cloudCallout">
            <a:avLst>
              <a:gd name="adj1" fmla="val -4259"/>
              <a:gd name="adj2" fmla="val 8937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0" y="1428750"/>
            <a:ext cx="2667000" cy="1295400"/>
          </a:xfrm>
          <a:prstGeom prst="cloudCallout">
            <a:avLst>
              <a:gd name="adj1" fmla="val 76598"/>
              <a:gd name="adj2" fmla="val 5805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609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1000" y="2419350"/>
            <a:ext cx="83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  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Trong mỗi gia đình có những người ở các lứa tuổi khác nhau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cùng chung sống 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như: ông bà, cha mẹ, anh chị em,… là các thế hệ trong một gia đình.   </a:t>
            </a:r>
            <a:endParaRPr lang="en-US" sz="3600" b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1164</Words>
  <Application>Microsoft Office PowerPoint</Application>
  <PresentationFormat>On-screen Show (16:9)</PresentationFormat>
  <Paragraphs>138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微软雅黑</vt:lpstr>
      <vt:lpstr>Arial</vt:lpstr>
      <vt:lpstr>Calibri</vt:lpstr>
      <vt:lpstr>Cambria</vt:lpstr>
      <vt:lpstr>Harrington</vt:lpstr>
      <vt:lpstr>iCiel Cadena</vt:lpstr>
      <vt:lpstr>Montserrat ExtraBold</vt:lpstr>
      <vt:lpstr>Times New Roman</vt:lpstr>
      <vt:lpstr>VNI-Ariston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63</cp:revision>
  <dcterms:created xsi:type="dcterms:W3CDTF">2021-10-24T08:12:13Z</dcterms:created>
  <dcterms:modified xsi:type="dcterms:W3CDTF">2021-11-09T07:40:54Z</dcterms:modified>
</cp:coreProperties>
</file>