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86" r:id="rId3"/>
    <p:sldId id="257" r:id="rId4"/>
    <p:sldId id="473" r:id="rId5"/>
    <p:sldId id="285" r:id="rId6"/>
    <p:sldId id="289" r:id="rId7"/>
    <p:sldId id="260" r:id="rId8"/>
    <p:sldId id="262" r:id="rId9"/>
    <p:sldId id="263" r:id="rId10"/>
    <p:sldId id="264" r:id="rId11"/>
    <p:sldId id="265" r:id="rId12"/>
    <p:sldId id="266" r:id="rId13"/>
    <p:sldId id="288" r:id="rId14"/>
    <p:sldId id="269" r:id="rId15"/>
    <p:sldId id="268" r:id="rId16"/>
    <p:sldId id="270" r:id="rId17"/>
    <p:sldId id="271" r:id="rId18"/>
    <p:sldId id="272" r:id="rId19"/>
    <p:sldId id="273" r:id="rId20"/>
    <p:sldId id="274" r:id="rId21"/>
    <p:sldId id="275" r:id="rId22"/>
    <p:sldId id="276" r:id="rId23"/>
    <p:sldId id="278" r:id="rId24"/>
    <p:sldId id="277" r:id="rId25"/>
    <p:sldId id="287" r:id="rId26"/>
    <p:sldId id="281" r:id="rId27"/>
    <p:sldId id="280" r:id="rId28"/>
    <p:sldId id="282" r:id="rId29"/>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HP001 4 hàng" panose="020B0603050302020204" pitchFamily="3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3C78"/>
    <a:srgbClr val="ED8E7C"/>
    <a:srgbClr val="F6A9A9"/>
    <a:srgbClr val="FFF47D"/>
    <a:srgbClr val="C2F784"/>
    <a:srgbClr val="93D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CFF41-199D-47A8-B2B5-0EA0B79AD3C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1497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20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69824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429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34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398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845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09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230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87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980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141824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544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089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29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CFF41-199D-47A8-B2B5-0EA0B79AD3C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22262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CFF41-199D-47A8-B2B5-0EA0B79AD3CD}"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143651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CFF41-199D-47A8-B2B5-0EA0B79AD3CD}"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32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CFF41-199D-47A8-B2B5-0EA0B79AD3CD}"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64349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CFF41-199D-47A8-B2B5-0EA0B79AD3CD}"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6742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4699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999736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CFF41-199D-47A8-B2B5-0EA0B79AD3CD}" type="datetimeFigureOut">
              <a:rPr lang="en-US" smtClean="0"/>
              <a:t>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8502A-3295-4422-8BDE-A1EB1F31C7F0}"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9562045A-22A5-489B-9515-ECCC0C5F33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95185" y="8892459"/>
            <a:ext cx="1182515" cy="1021562"/>
          </a:xfrm>
          <a:prstGeom prst="rect">
            <a:avLst/>
          </a:prstGeom>
        </p:spPr>
      </p:pic>
      <p:sp>
        <p:nvSpPr>
          <p:cNvPr id="9" name="TextBox 8">
            <a:extLst>
              <a:ext uri="{FF2B5EF4-FFF2-40B4-BE49-F238E27FC236}">
                <a16:creationId xmlns:a16="http://schemas.microsoft.com/office/drawing/2014/main" id="{1DB4FC44-8B98-4638-8D92-96E99564F196}"/>
              </a:ext>
            </a:extLst>
          </p:cNvPr>
          <p:cNvSpPr txBox="1"/>
          <p:nvPr userDrawn="1"/>
        </p:nvSpPr>
        <p:spPr>
          <a:xfrm>
            <a:off x="0" y="-42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7D2F47A7-D85C-43D3-B2AA-D693079471F3}"/>
              </a:ext>
            </a:extLst>
          </p:cNvPr>
          <p:cNvSpPr txBox="1"/>
          <p:nvPr userDrawn="1"/>
        </p:nvSpPr>
        <p:spPr>
          <a:xfrm>
            <a:off x="-9716" y="64619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Tree>
    <p:extLst>
      <p:ext uri="{BB962C8B-B14F-4D97-AF65-F5344CB8AC3E}">
        <p14:creationId xmlns:p14="http://schemas.microsoft.com/office/powerpoint/2010/main" val="124222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F39A7-E4ED-4E0D-B8A1-392914997925}" type="datetimeFigureOut">
              <a:rPr lang="en-US" smtClean="0">
                <a:solidFill>
                  <a:prstClr val="black">
                    <a:tint val="75000"/>
                  </a:prstClr>
                </a:solidFill>
              </a:rPr>
              <a:p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887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12.wdp"/><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9.wdp"/><Relationship Id="rId5" Type="http://schemas.microsoft.com/office/2007/relationships/hdphoto" Target="../media/hdphoto11.wdp"/><Relationship Id="rId10" Type="http://schemas.openxmlformats.org/officeDocument/2006/relationships/image" Target="../media/image19.png"/><Relationship Id="rId4" Type="http://schemas.openxmlformats.org/officeDocument/2006/relationships/image" Target="../media/image26.png"/><Relationship Id="rId9"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5.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image" Target="../media/image36.jp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7.png"/><Relationship Id="rId4" Type="http://schemas.microsoft.com/office/2007/relationships/hdphoto" Target="../media/hdphoto9.wdp"/><Relationship Id="rId9" Type="http://schemas.microsoft.com/office/2007/relationships/hdphoto" Target="../media/hdphoto14.wdp"/></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1508-3CE4-4EFA-AF30-8091FC72CAC4}"/>
              </a:ext>
            </a:extLst>
          </p:cNvPr>
          <p:cNvPicPr>
            <a:picLocks noChangeAspect="1"/>
          </p:cNvPicPr>
          <p:nvPr/>
        </p:nvPicPr>
        <p:blipFill>
          <a:blip r:embed="rId2"/>
          <a:stretch>
            <a:fillRect/>
          </a:stretch>
        </p:blipFill>
        <p:spPr>
          <a:xfrm>
            <a:off x="0" y="0"/>
            <a:ext cx="12204132" cy="6864824"/>
          </a:xfrm>
          <a:prstGeom prst="rect">
            <a:avLst/>
          </a:prstGeom>
        </p:spPr>
      </p:pic>
      <p:sp>
        <p:nvSpPr>
          <p:cNvPr id="4" name="TextBox 3">
            <a:extLst>
              <a:ext uri="{FF2B5EF4-FFF2-40B4-BE49-F238E27FC236}">
                <a16:creationId xmlns:a16="http://schemas.microsoft.com/office/drawing/2014/main" id="{8A9D1FCB-EBF1-4F9D-B7BF-76EA2099574B}"/>
              </a:ext>
            </a:extLst>
          </p:cNvPr>
          <p:cNvSpPr txBox="1"/>
          <p:nvPr/>
        </p:nvSpPr>
        <p:spPr>
          <a:xfrm>
            <a:off x="1033973" y="-90105"/>
            <a:ext cx="3151793" cy="707886"/>
          </a:xfrm>
          <a:prstGeom prst="rect">
            <a:avLst/>
          </a:prstGeom>
          <a:noFill/>
        </p:spPr>
        <p:txBody>
          <a:bodyPr wrap="square" rtlCol="0">
            <a:spAutoFit/>
          </a:bodyPr>
          <a:lstStyle/>
          <a:p>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Tập</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đọc</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p>
        </p:txBody>
      </p:sp>
      <p:grpSp>
        <p:nvGrpSpPr>
          <p:cNvPr id="5" name="Group 4">
            <a:extLst>
              <a:ext uri="{FF2B5EF4-FFF2-40B4-BE49-F238E27FC236}">
                <a16:creationId xmlns:a16="http://schemas.microsoft.com/office/drawing/2014/main" id="{E938AD2C-17BA-4F6C-8E23-C2DBB1A4A9DD}"/>
              </a:ext>
            </a:extLst>
          </p:cNvPr>
          <p:cNvGrpSpPr/>
          <p:nvPr/>
        </p:nvGrpSpPr>
        <p:grpSpPr>
          <a:xfrm>
            <a:off x="773988" y="274437"/>
            <a:ext cx="8040359" cy="3139321"/>
            <a:chOff x="4436874" y="1862990"/>
            <a:chExt cx="3174698" cy="3139321"/>
          </a:xfrm>
        </p:grpSpPr>
        <p:sp>
          <p:nvSpPr>
            <p:cNvPr id="6" name="TextBox 5">
              <a:extLst>
                <a:ext uri="{FF2B5EF4-FFF2-40B4-BE49-F238E27FC236}">
                  <a16:creationId xmlns:a16="http://schemas.microsoft.com/office/drawing/2014/main" id="{2D9507FD-AA21-45AE-93EA-61B1241D937A}"/>
                </a:ext>
              </a:extLst>
            </p:cNvPr>
            <p:cNvSpPr txBox="1"/>
            <p:nvPr/>
          </p:nvSpPr>
          <p:spPr>
            <a:xfrm>
              <a:off x="4459779" y="1862990"/>
              <a:ext cx="3151793" cy="3139321"/>
            </a:xfrm>
            <a:prstGeom prst="rect">
              <a:avLst/>
            </a:prstGeom>
            <a:noFill/>
          </p:spPr>
          <p:txBody>
            <a:bodyPr wrap="square" rtlCol="0">
              <a:spAutoFit/>
            </a:bodyPr>
            <a:lstStyle/>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CỦA VUA MI - ĐÁT</a:t>
              </a:r>
            </a:p>
          </p:txBody>
        </p:sp>
        <p:sp>
          <p:nvSpPr>
            <p:cNvPr id="7" name="TextBox 6">
              <a:extLst>
                <a:ext uri="{FF2B5EF4-FFF2-40B4-BE49-F238E27FC236}">
                  <a16:creationId xmlns:a16="http://schemas.microsoft.com/office/drawing/2014/main" id="{CB4E32AF-A0CA-434C-9AB1-6DCE960B8EAC}"/>
                </a:ext>
              </a:extLst>
            </p:cNvPr>
            <p:cNvSpPr txBox="1"/>
            <p:nvPr/>
          </p:nvSpPr>
          <p:spPr>
            <a:xfrm>
              <a:off x="4436874" y="1862990"/>
              <a:ext cx="3151793" cy="3139321"/>
            </a:xfrm>
            <a:prstGeom prst="rect">
              <a:avLst/>
            </a:prstGeom>
            <a:noFill/>
          </p:spPr>
          <p:txBody>
            <a:bodyPr wrap="square" rtlCol="0">
              <a:spAutoFit/>
            </a:bodyPr>
            <a:lstStyle/>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CỦA VUA MI - ĐÁT</a:t>
              </a:r>
            </a:p>
          </p:txBody>
        </p:sp>
      </p:grpSp>
      <p:sp>
        <p:nvSpPr>
          <p:cNvPr id="9" name="TextBox 8">
            <a:extLst>
              <a:ext uri="{FF2B5EF4-FFF2-40B4-BE49-F238E27FC236}">
                <a16:creationId xmlns:a16="http://schemas.microsoft.com/office/drawing/2014/main" id="{6F2C434A-8492-4156-9529-B5467BB48BAA}"/>
              </a:ext>
            </a:extLst>
          </p:cNvPr>
          <p:cNvSpPr txBox="1"/>
          <p:nvPr/>
        </p:nvSpPr>
        <p:spPr>
          <a:xfrm rot="1050641">
            <a:off x="441282" y="4272457"/>
            <a:ext cx="897169" cy="369332"/>
          </a:xfrm>
          <a:prstGeom prst="rect">
            <a:avLst/>
          </a:prstGeom>
          <a:noFill/>
        </p:spPr>
        <p:txBody>
          <a:bodyPr wrap="none" rtlCol="0">
            <a:spAutoFit/>
          </a:bodyPr>
          <a:lstStyle/>
          <a:p>
            <a:r>
              <a:rPr lang="en-US" dirty="0">
                <a:solidFill>
                  <a:srgbClr val="FFC000"/>
                </a:solidFill>
                <a:latin typeface="UTM Netmuc KT" panose="02040603050506020204" pitchFamily="18" charset="0"/>
              </a:rPr>
              <a:t>KTUTS</a:t>
            </a:r>
          </a:p>
        </p:txBody>
      </p:sp>
    </p:spTree>
    <p:extLst>
      <p:ext uri="{BB962C8B-B14F-4D97-AF65-F5344CB8AC3E}">
        <p14:creationId xmlns:p14="http://schemas.microsoft.com/office/powerpoint/2010/main" val="41760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par>
                                <p:cTn id="21" presetID="50" presetClass="entr" presetSubtype="0" decel="100000" fill="hold" nodeType="withEffect">
                                  <p:stCondLst>
                                    <p:cond delay="150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3"/>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95205" y="276697"/>
            <a:ext cx="11057074" cy="972689"/>
            <a:chOff x="4459779" y="1813631"/>
            <a:chExt cx="3174698" cy="972689"/>
          </a:xfrm>
        </p:grpSpPr>
        <p:sp>
          <p:nvSpPr>
            <p:cNvPr id="4" name="TextBox 3"/>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1285736"/>
            <a:ext cx="11548872" cy="3108543"/>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p:txBody>
      </p:sp>
      <p:sp>
        <p:nvSpPr>
          <p:cNvPr id="8" name="TextBox 7"/>
          <p:cNvSpPr txBox="1"/>
          <p:nvPr/>
        </p:nvSpPr>
        <p:spPr>
          <a:xfrm>
            <a:off x="512064" y="4443638"/>
            <a:ext cx="9820656" cy="523220"/>
          </a:xfrm>
          <a:prstGeom prst="rect">
            <a:avLst/>
          </a:prstGeom>
          <a:noFill/>
        </p:spPr>
        <p:txBody>
          <a:bodyPr wrap="square" rtlCol="0">
            <a:spAutoFit/>
          </a:bodyPr>
          <a:lstStyle/>
          <a:p>
            <a:pPr algn="just"/>
            <a:r>
              <a:rPr lang="en-US" sz="2800" b="1" i="1" dirty="0">
                <a:solidFill>
                  <a:srgbClr val="002060"/>
                </a:solidFill>
                <a:latin typeface="UTM Avo" panose="02040603050506020204" pitchFamily="18" charset="0"/>
              </a:rPr>
              <a:t>*</a:t>
            </a:r>
            <a:r>
              <a:rPr lang="en-US" sz="2800" b="1" i="1" dirty="0" err="1">
                <a:solidFill>
                  <a:srgbClr val="002060"/>
                </a:solidFill>
                <a:latin typeface="UTM Avo" panose="02040603050506020204" pitchFamily="18" charset="0"/>
              </a:rPr>
              <a:t>khủng</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khiếp</a:t>
            </a:r>
            <a:r>
              <a:rPr lang="en-US" sz="2800" b="1"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rất</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hoảng</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sợ</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sợ</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đến</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mức</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tột</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độ</a:t>
            </a:r>
            <a:r>
              <a:rPr lang="en-US" sz="2800" i="1" dirty="0">
                <a:solidFill>
                  <a:srgbClr val="002060"/>
                </a:solidFill>
                <a:latin typeface="UTM Avo" panose="02040603050506020204" pitchFamily="18" charset="0"/>
              </a:rPr>
              <a:t>.</a:t>
            </a:r>
            <a:r>
              <a:rPr lang="en-US" sz="2800" b="1" i="1" dirty="0">
                <a:solidFill>
                  <a:srgbClr val="002060"/>
                </a:solidFill>
                <a:latin typeface="UTM Avo" panose="02040603050506020204" pitchFamily="18" charset="0"/>
              </a:rPr>
              <a:t> </a:t>
            </a:r>
            <a:endParaRPr lang="vi-VN" sz="2800" b="1" i="1" dirty="0">
              <a:solidFill>
                <a:srgbClr val="002060"/>
              </a:solidFill>
              <a:latin typeface="UTM Avo" panose="02040603050506020204" pitchFamily="18" charset="0"/>
            </a:endParaRPr>
          </a:p>
        </p:txBody>
      </p:sp>
      <p:grpSp>
        <p:nvGrpSpPr>
          <p:cNvPr id="9" name="Group 8"/>
          <p:cNvGrpSpPr/>
          <p:nvPr/>
        </p:nvGrpSpPr>
        <p:grpSpPr>
          <a:xfrm>
            <a:off x="-433884" y="5238905"/>
            <a:ext cx="16622396" cy="1655671"/>
            <a:chOff x="-461316" y="5275481"/>
            <a:chExt cx="16622396" cy="1655671"/>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3550" b="98225" l="7101" r="95266">
                        <a14:foregroundMark x1="38166" y1="26331" x2="52367" y2="53550"/>
                        <a14:foregroundMark x1="49112" y1="28994" x2="41420" y2="54142"/>
                        <a14:foregroundMark x1="34911" y1="28994" x2="42012" y2="39941"/>
                      </a14:backgroundRemoval>
                    </a14:imgEffect>
                  </a14:imgLayer>
                </a14:imgProps>
              </a:ext>
              <a:ext uri="{28A0092B-C50C-407E-A947-70E740481C1C}">
                <a14:useLocalDpi xmlns:a14="http://schemas.microsoft.com/office/drawing/2010/main" val="0"/>
              </a:ext>
            </a:extLst>
          </a:blip>
          <a:stretch>
            <a:fillRect/>
          </a:stretch>
        </p:blipFill>
        <p:spPr>
          <a:xfrm>
            <a:off x="8553054" y="1983105"/>
            <a:ext cx="3219450" cy="3219450"/>
          </a:xfrm>
          <a:prstGeom prst="rect">
            <a:avLst/>
          </a:prstGeom>
        </p:spPr>
      </p:pic>
    </p:spTree>
    <p:extLst>
      <p:ext uri="{BB962C8B-B14F-4D97-AF65-F5344CB8AC3E}">
        <p14:creationId xmlns:p14="http://schemas.microsoft.com/office/powerpoint/2010/main" val="286753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50" presetClass="entr" presetSubtype="0" decel="10000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 calcmode="lin" valueType="num">
                                      <p:cBhvr>
                                        <p:cTn id="2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1207" y="1566587"/>
            <a:ext cx="11469097" cy="2062103"/>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Thần Đi-ô-ni-dốt liền hiện ra và phán:</a:t>
            </a:r>
          </a:p>
          <a:p>
            <a:pPr algn="just"/>
            <a:r>
              <a:rPr lang="vi-VN" sz="32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p:txBody>
      </p:sp>
      <p:grpSp>
        <p:nvGrpSpPr>
          <p:cNvPr id="8" name="Group 7"/>
          <p:cNvGrpSpPr/>
          <p:nvPr/>
        </p:nvGrpSpPr>
        <p:grpSpPr>
          <a:xfrm>
            <a:off x="1076873" y="534272"/>
            <a:ext cx="11057074" cy="972689"/>
            <a:chOff x="4459779" y="1813631"/>
            <a:chExt cx="3174698" cy="972689"/>
          </a:xfrm>
        </p:grpSpPr>
        <p:sp>
          <p:nvSpPr>
            <p:cNvPr id="9" name="TextBox 8"/>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10" name="TextBox 9"/>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17" name="TextBox 16"/>
          <p:cNvSpPr txBox="1"/>
          <p:nvPr/>
        </p:nvSpPr>
        <p:spPr>
          <a:xfrm>
            <a:off x="369071" y="3629469"/>
            <a:ext cx="8685145"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3200" dirty="0">
              <a:solidFill>
                <a:srgbClr val="002060"/>
              </a:solidFill>
              <a:latin typeface="UTM Avo" panose="02040603050506020204" pitchFamily="18" charset="0"/>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28259" y="-7012"/>
            <a:ext cx="1720910" cy="2231136"/>
          </a:xfrm>
          <a:prstGeom prst="rect">
            <a:avLst/>
          </a:prstGeom>
        </p:spPr>
      </p:pic>
      <p:grpSp>
        <p:nvGrpSpPr>
          <p:cNvPr id="21" name="Group 20"/>
          <p:cNvGrpSpPr/>
          <p:nvPr/>
        </p:nvGrpSpPr>
        <p:grpSpPr>
          <a:xfrm>
            <a:off x="8833105" y="3333889"/>
            <a:ext cx="3345876" cy="3445454"/>
            <a:chOff x="8833105" y="3333889"/>
            <a:chExt cx="3345876" cy="3445454"/>
          </a:xfrm>
        </p:grpSpPr>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8833105" y="3333889"/>
              <a:ext cx="3345876" cy="3372643"/>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3392" b="96002" l="9994" r="89885"/>
                      </a14:imgEffect>
                    </a14:imgLayer>
                  </a14:imgProps>
                </a:ext>
                <a:ext uri="{28A0092B-C50C-407E-A947-70E740481C1C}">
                  <a14:useLocalDpi xmlns:a14="http://schemas.microsoft.com/office/drawing/2010/main" val="0"/>
                </a:ext>
              </a:extLst>
            </a:blip>
            <a:stretch>
              <a:fillRect/>
            </a:stretch>
          </p:blipFill>
          <p:spPr>
            <a:xfrm>
              <a:off x="9633768" y="4981592"/>
              <a:ext cx="1797751" cy="179775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7139" y="4370832"/>
              <a:ext cx="1764869" cy="2383832"/>
            </a:xfrm>
            <a:prstGeom prst="rect">
              <a:avLst/>
            </a:prstGeom>
          </p:spPr>
        </p:pic>
      </p:grpSp>
    </p:spTree>
    <p:extLst>
      <p:ext uri="{BB962C8B-B14F-4D97-AF65-F5344CB8AC3E}">
        <p14:creationId xmlns:p14="http://schemas.microsoft.com/office/powerpoint/2010/main" val="88956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 presetClass="entr" presetSubtype="9"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CC5C0-FBB4-4E61-BDB2-C0FC3322551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p:cNvSpPr txBox="1"/>
          <p:nvPr/>
        </p:nvSpPr>
        <p:spPr>
          <a:xfrm>
            <a:off x="3400069" y="2345960"/>
            <a:ext cx="5305686" cy="2800767"/>
          </a:xfrm>
          <a:prstGeom prst="rect">
            <a:avLst/>
          </a:prstGeom>
          <a:noFill/>
        </p:spPr>
        <p:txBody>
          <a:bodyPr wrap="square" rtlCol="0">
            <a:spAutoFit/>
          </a:bodyPr>
          <a:lstStyle/>
          <a:p>
            <a:pPr algn="ct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Tìm</a:t>
            </a:r>
            <a:r>
              <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hiểu</a:t>
            </a:r>
            <a:r>
              <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bài</a:t>
            </a:r>
            <a:endPar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endParaRPr>
          </a:p>
        </p:txBody>
      </p:sp>
      <p:sp>
        <p:nvSpPr>
          <p:cNvPr id="19" name="TextBox 18"/>
          <p:cNvSpPr txBox="1"/>
          <p:nvPr/>
        </p:nvSpPr>
        <p:spPr>
          <a:xfrm>
            <a:off x="3475386" y="2330511"/>
            <a:ext cx="5305686" cy="2800767"/>
          </a:xfrm>
          <a:prstGeom prst="rect">
            <a:avLst/>
          </a:prstGeom>
          <a:noFill/>
        </p:spPr>
        <p:txBody>
          <a:bodyPr wrap="square" rtlCol="0">
            <a:spAutoFit/>
          </a:bodyPr>
          <a:lstStyle/>
          <a:p>
            <a:pPr algn="ct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Tìm</a:t>
            </a:r>
            <a:r>
              <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hiểu</a:t>
            </a:r>
            <a:r>
              <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bài</a:t>
            </a:r>
            <a:endPar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endParaRPr>
          </a:p>
        </p:txBody>
      </p:sp>
    </p:spTree>
    <p:extLst>
      <p:ext uri="{BB962C8B-B14F-4D97-AF65-F5344CB8AC3E}">
        <p14:creationId xmlns:p14="http://schemas.microsoft.com/office/powerpoint/2010/main" val="33385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6" presetClass="emph" presetSubtype="0" fill="hold" grpId="1" nodeType="withEffect">
                                  <p:stCondLst>
                                    <p:cond delay="0"/>
                                  </p:stCondLst>
                                  <p:childTnLst>
                                    <p:animScale>
                                      <p:cBhvr>
                                        <p:cTn id="16" dur="2250" fill="hold"/>
                                        <p:tgtEl>
                                          <p:spTgt spid="12"/>
                                        </p:tgtEl>
                                      </p:cBhvr>
                                      <p:by x="150000" y="150000"/>
                                    </p:animScale>
                                  </p:childTnLst>
                                </p:cTn>
                              </p:par>
                              <p:par>
                                <p:cTn id="17" presetID="10" presetClass="exit" presetSubtype="0" fill="hold" grpId="2" nodeType="withEffect">
                                  <p:stCondLst>
                                    <p:cond delay="0"/>
                                  </p:stCondLst>
                                  <p:childTnLst>
                                    <p:animEffect transition="out" filter="fade">
                                      <p:cBhvr>
                                        <p:cTn id="18" dur="2250"/>
                                        <p:tgtEl>
                                          <p:spTgt spid="12"/>
                                        </p:tgtEl>
                                      </p:cBhvr>
                                    </p:animEffect>
                                    <p:set>
                                      <p:cBhvr>
                                        <p:cTn id="19" dur="1" fill="hold">
                                          <p:stCondLst>
                                            <p:cond delay="2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683875" y="862711"/>
            <a:ext cx="1031443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138079" y="92333"/>
            <a:ext cx="1720910" cy="22311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407" y="2803771"/>
            <a:ext cx="2965593" cy="3942213"/>
          </a:xfrm>
          <a:prstGeom prst="rect">
            <a:avLst/>
          </a:prstGeom>
        </p:spPr>
      </p:pic>
      <p:sp>
        <p:nvSpPr>
          <p:cNvPr id="7" name="TextBox 6"/>
          <p:cNvSpPr txBox="1"/>
          <p:nvPr/>
        </p:nvSpPr>
        <p:spPr>
          <a:xfrm>
            <a:off x="594360" y="2005533"/>
            <a:ext cx="8776682" cy="4401205"/>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800" dirty="0">
                <a:solidFill>
                  <a:srgbClr val="002060"/>
                </a:solidFill>
                <a:latin typeface="UTM Avo" panose="02040603050506020204" pitchFamily="18" charset="0"/>
              </a:rPr>
              <a:t>- Xin Thần cho mọi vật tôi chạm đến đều hóa thành vàng!</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Thần Đi-ô-ni-dốt mỉm cười ưng thuận.</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p:txBody>
      </p:sp>
    </p:spTree>
    <p:extLst>
      <p:ext uri="{BB962C8B-B14F-4D97-AF65-F5344CB8AC3E}">
        <p14:creationId xmlns:p14="http://schemas.microsoft.com/office/powerpoint/2010/main" val="70099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4987" y="366338"/>
            <a:ext cx="10948416" cy="646331"/>
          </a:xfrm>
          <a:prstGeom prst="rect">
            <a:avLst/>
          </a:prstGeom>
          <a:noFill/>
        </p:spPr>
        <p:txBody>
          <a:bodyPr wrap="square" rtlCol="0">
            <a:spAutoFit/>
          </a:bodyPr>
          <a:lstStyle/>
          <a:p>
            <a:pPr algn="just"/>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ô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ni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dốt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điều</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gì</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a:t>
            </a:r>
          </a:p>
        </p:txBody>
      </p:sp>
      <p:sp>
        <p:nvSpPr>
          <p:cNvPr id="5" name="TextBox 4"/>
          <p:cNvSpPr txBox="1"/>
          <p:nvPr/>
        </p:nvSpPr>
        <p:spPr>
          <a:xfrm>
            <a:off x="1024987" y="1034146"/>
            <a:ext cx="10510410" cy="1200329"/>
          </a:xfrm>
          <a:prstGeom prst="rect">
            <a:avLst/>
          </a:prstGeom>
          <a:noFill/>
        </p:spPr>
        <p:txBody>
          <a:bodyPr wrap="square" rtlCol="0">
            <a:spAutoFit/>
          </a:bodyPr>
          <a:lstStyle/>
          <a:p>
            <a:pPr algn="ct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làm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mọi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vật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mình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chạm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đều</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hoá</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thành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a:t>
            </a:r>
          </a:p>
        </p:txBody>
      </p:sp>
      <p:pic>
        <p:nvPicPr>
          <p:cNvPr id="23" name="Picture 22" descr="A picture containing crown jewels, accessory, several&#10;&#10;Description automatically generated">
            <a:extLst>
              <a:ext uri="{FF2B5EF4-FFF2-40B4-BE49-F238E27FC236}">
                <a16:creationId xmlns:a16="http://schemas.microsoft.com/office/drawing/2014/main" id="{4055C5C9-6EDB-4A01-AC6C-78AEF38358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 t="1806" r="-394" b="-1806"/>
          <a:stretch/>
        </p:blipFill>
        <p:spPr>
          <a:xfrm>
            <a:off x="-609599" y="1432642"/>
            <a:ext cx="12866914" cy="6381767"/>
          </a:xfrm>
          <a:prstGeom prst="rect">
            <a:avLst/>
          </a:prstGeom>
        </p:spPr>
      </p:pic>
    </p:spTree>
    <p:extLst>
      <p:ext uri="{BB962C8B-B14F-4D97-AF65-F5344CB8AC3E}">
        <p14:creationId xmlns:p14="http://schemas.microsoft.com/office/powerpoint/2010/main" val="2441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1"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childTnLst>
                          </p:cTn>
                        </p:par>
                        <p:par>
                          <p:cTn id="23" fill="hold">
                            <p:stCondLst>
                              <p:cond delay="3200"/>
                            </p:stCondLst>
                            <p:childTnLst>
                              <p:par>
                                <p:cTn id="24" presetID="2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825" y="387815"/>
            <a:ext cx="11875249" cy="646331"/>
          </a:xfrm>
          <a:prstGeom prst="rect">
            <a:avLst/>
          </a:prstGeom>
          <a:noFill/>
        </p:spPr>
        <p:txBody>
          <a:bodyPr wrap="square" rtlCol="0">
            <a:spAutoFit/>
          </a:bodyPr>
          <a:lstStyle/>
          <a:p>
            <a:pPr algn="just"/>
            <a:r>
              <a:rPr lang="vi-VN" sz="3600" b="1" dirty="0">
                <a:solidFill>
                  <a:srgbClr val="002060"/>
                </a:solidFill>
                <a:effectLst>
                  <a:outerShdw blurRad="38100" dist="38100" dir="2700000" algn="tl">
                    <a:srgbClr val="000000">
                      <a:alpha val="43137"/>
                    </a:srgbClr>
                  </a:outerShdw>
                </a:effectLst>
                <a:latin typeface="UTM Avo" panose="02040603050506020204" pitchFamily="18" charset="0"/>
              </a:rPr>
              <a:t>Thoạt đầu, điều ước được thực hiện như thế nào?</a:t>
            </a:r>
          </a:p>
        </p:txBody>
      </p:sp>
      <p:sp>
        <p:nvSpPr>
          <p:cNvPr id="5" name="TextBox 4"/>
          <p:cNvSpPr txBox="1"/>
          <p:nvPr/>
        </p:nvSpPr>
        <p:spPr>
          <a:xfrm>
            <a:off x="768954" y="1034146"/>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bẻ thử một cành sồi, ngắt một quả táo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chúng đều biến thành vàng. Nhà vua cảm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thấy mình là người sung sướng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nhất trên đời.</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410" y="2695935"/>
            <a:ext cx="7002886" cy="4284466"/>
          </a:xfrm>
          <a:prstGeom prst="rect">
            <a:avLst/>
          </a:prstGeom>
        </p:spPr>
      </p:pic>
      <p:grpSp>
        <p:nvGrpSpPr>
          <p:cNvPr id="42" name="Group 41"/>
          <p:cNvGrpSpPr/>
          <p:nvPr/>
        </p:nvGrpSpPr>
        <p:grpSpPr>
          <a:xfrm>
            <a:off x="1414073" y="3948441"/>
            <a:ext cx="1769475" cy="3031960"/>
            <a:chOff x="1159382" y="4040013"/>
            <a:chExt cx="1769475" cy="3031960"/>
          </a:xfrm>
        </p:grpSpPr>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1667" b="98667" l="10000" r="90000">
                          <a14:backgroundMark x1="45000" y1="28333" x2="46667" y2="29000"/>
                          <a14:backgroundMark x1="46000" y1="31667" x2="46333" y2="33500"/>
                        </a14:backgroundRemoval>
                      </a14:imgEffect>
                    </a14:imgLayer>
                  </a14:imgProps>
                </a:ext>
                <a:ext uri="{28A0092B-C50C-407E-A947-70E740481C1C}">
                  <a14:useLocalDpi xmlns:a14="http://schemas.microsoft.com/office/drawing/2010/main" val="0"/>
                </a:ext>
              </a:extLst>
            </a:blip>
            <a:srcRect l="33379" r="31246"/>
            <a:stretch/>
          </p:blipFill>
          <p:spPr>
            <a:xfrm>
              <a:off x="1550344" y="4040013"/>
              <a:ext cx="987552" cy="2791672"/>
            </a:xfrm>
            <a:prstGeom prst="rect">
              <a:avLst/>
            </a:prstGeom>
          </p:spPr>
        </p:pic>
        <p:grpSp>
          <p:nvGrpSpPr>
            <p:cNvPr id="41" name="Group 40"/>
            <p:cNvGrpSpPr/>
            <p:nvPr/>
          </p:nvGrpSpPr>
          <p:grpSpPr>
            <a:xfrm>
              <a:off x="1159382" y="5909861"/>
              <a:ext cx="1769475" cy="1162112"/>
              <a:chOff x="1084499" y="5899364"/>
              <a:chExt cx="1769475" cy="1162112"/>
            </a:xfrm>
          </p:grpSpPr>
          <p:grpSp>
            <p:nvGrpSpPr>
              <p:cNvPr id="38" name="Group 37"/>
              <p:cNvGrpSpPr/>
              <p:nvPr/>
            </p:nvGrpSpPr>
            <p:grpSpPr>
              <a:xfrm>
                <a:off x="1084499" y="5899364"/>
                <a:ext cx="860812" cy="1160703"/>
                <a:chOff x="1084499" y="5899364"/>
                <a:chExt cx="860812" cy="1160703"/>
              </a:xfrm>
            </p:grpSpPr>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716525" flipH="1">
                  <a:off x="962331" y="6092815"/>
                  <a:ext cx="1160703" cy="773802"/>
                </a:xfrm>
                <a:prstGeom prst="rect">
                  <a:avLst/>
                </a:prstGeom>
              </p:spPr>
            </p:pic>
            <p:pic>
              <p:nvPicPr>
                <p:cNvPr id="33" name="Picture 3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646169" flipH="1">
                  <a:off x="1084499" y="6341636"/>
                  <a:ext cx="860812" cy="573875"/>
                </a:xfrm>
                <a:prstGeom prst="rect">
                  <a:avLst/>
                </a:prstGeom>
              </p:spPr>
            </p:pic>
            <p:pic>
              <p:nvPicPr>
                <p:cNvPr id="37" name="Picture 3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897334" flipH="1">
                  <a:off x="1002755" y="6059055"/>
                  <a:ext cx="860812" cy="573875"/>
                </a:xfrm>
                <a:prstGeom prst="rect">
                  <a:avLst/>
                </a:prstGeom>
              </p:spPr>
            </p:pic>
          </p:grpSp>
          <p:pic>
            <p:nvPicPr>
              <p:cNvPr id="40" name="Picture 3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53831">
                <a:off x="1667783" y="6458072"/>
                <a:ext cx="860812" cy="573875"/>
              </a:xfrm>
              <a:prstGeom prst="rect">
                <a:avLst/>
              </a:prstGeom>
            </p:spPr>
          </p:pic>
          <p:grpSp>
            <p:nvGrpSpPr>
              <p:cNvPr id="39" name="Group 38"/>
              <p:cNvGrpSpPr/>
              <p:nvPr/>
            </p:nvGrpSpPr>
            <p:grpSpPr>
              <a:xfrm>
                <a:off x="1921139" y="5900773"/>
                <a:ext cx="932835" cy="1160703"/>
                <a:chOff x="2089142" y="5899363"/>
                <a:chExt cx="932835" cy="1160703"/>
              </a:xfrm>
            </p:grpSpPr>
            <p:pic>
              <p:nvPicPr>
                <p:cNvPr id="34" name="Picture 3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883475">
                  <a:off x="1966974" y="6092814"/>
                  <a:ext cx="1160703" cy="773802"/>
                </a:xfrm>
                <a:prstGeom prst="rect">
                  <a:avLst/>
                </a:prstGeom>
              </p:spPr>
            </p:pic>
            <p:pic>
              <p:nvPicPr>
                <p:cNvPr id="35" name="Picture 34"/>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53831">
                  <a:off x="2089142" y="6341635"/>
                  <a:ext cx="860812" cy="573875"/>
                </a:xfrm>
                <a:prstGeom prst="rect">
                  <a:avLst/>
                </a:prstGeom>
              </p:spPr>
            </p:pic>
            <p:pic>
              <p:nvPicPr>
                <p:cNvPr id="36" name="Picture 3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702666">
                  <a:off x="2304634" y="6119887"/>
                  <a:ext cx="860812" cy="573875"/>
                </a:xfrm>
                <a:prstGeom prst="rect">
                  <a:avLst/>
                </a:prstGeom>
              </p:spPr>
            </p:pic>
          </p:grpSp>
        </p:grpSp>
      </p:grpSp>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218630" y="2620048"/>
            <a:ext cx="4121795" cy="4154770"/>
          </a:xfrm>
          <a:prstGeom prst="rect">
            <a:avLst/>
          </a:prstGeom>
        </p:spPr>
      </p:pic>
    </p:spTree>
    <p:extLst>
      <p:ext uri="{BB962C8B-B14F-4D97-AF65-F5344CB8AC3E}">
        <p14:creationId xmlns:p14="http://schemas.microsoft.com/office/powerpoint/2010/main" val="1289439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10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42" presetClass="entr" presetSubtype="0" fill="hold" nodeType="withEffect">
                                  <p:stCondLst>
                                    <p:cond delay="1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54480" y="2592070"/>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Điều ước của vua Mi - đát được thực hiện</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667750" y="3294656"/>
            <a:ext cx="3659124" cy="365912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2787004"/>
            <a:ext cx="3639312" cy="4306853"/>
          </a:xfrm>
          <a:prstGeom prst="rect">
            <a:avLst/>
          </a:prstGeom>
        </p:spPr>
      </p:pic>
      <p:sp>
        <p:nvSpPr>
          <p:cNvPr id="7" name="TextBox 6"/>
          <p:cNvSpPr txBox="1"/>
          <p:nvPr/>
        </p:nvSpPr>
        <p:spPr>
          <a:xfrm>
            <a:off x="1554480" y="1107847"/>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đoạn</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1</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74825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2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5205" y="776049"/>
            <a:ext cx="12431120" cy="1683002"/>
            <a:chOff x="-65205" y="776049"/>
            <a:chExt cx="12431120" cy="1683002"/>
          </a:xfrm>
        </p:grpSpPr>
        <p:grpSp>
          <p:nvGrpSpPr>
            <p:cNvPr id="20" name="Group 19"/>
            <p:cNvGrpSpPr/>
            <p:nvPr/>
          </p:nvGrpSpPr>
          <p:grpSpPr>
            <a:xfrm flipH="1">
              <a:off x="10354114" y="803987"/>
              <a:ext cx="2011801" cy="1655064"/>
              <a:chOff x="6628398" y="1138308"/>
              <a:chExt cx="2011801" cy="1655064"/>
            </a:xfrm>
          </p:grpSpPr>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2" name="Picture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23" name="Group 22"/>
            <p:cNvGrpSpPr/>
            <p:nvPr/>
          </p:nvGrpSpPr>
          <p:grpSpPr>
            <a:xfrm>
              <a:off x="-65205" y="776049"/>
              <a:ext cx="2011801" cy="1655064"/>
              <a:chOff x="6628398" y="1138308"/>
              <a:chExt cx="2011801" cy="1655064"/>
            </a:xfrm>
          </p:grpSpPr>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3" name="Group 2"/>
            <p:cNvGrpSpPr/>
            <p:nvPr/>
          </p:nvGrpSpPr>
          <p:grpSpPr>
            <a:xfrm>
              <a:off x="731197" y="776049"/>
              <a:ext cx="11057074" cy="972689"/>
              <a:chOff x="4459779" y="1813631"/>
              <a:chExt cx="3174698" cy="972689"/>
            </a:xfrm>
          </p:grpSpPr>
          <p:sp>
            <p:nvSpPr>
              <p:cNvPr id="4" name="TextBox 3"/>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grpSp>
      <p:sp>
        <p:nvSpPr>
          <p:cNvPr id="7" name="TextBox 6"/>
          <p:cNvSpPr txBox="1"/>
          <p:nvPr/>
        </p:nvSpPr>
        <p:spPr>
          <a:xfrm>
            <a:off x="329184" y="2124161"/>
            <a:ext cx="11548872" cy="3108543"/>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p:txBody>
      </p:sp>
      <p:grpSp>
        <p:nvGrpSpPr>
          <p:cNvPr id="9" name="Group 8"/>
          <p:cNvGrpSpPr/>
          <p:nvPr/>
        </p:nvGrpSpPr>
        <p:grpSpPr>
          <a:xfrm>
            <a:off x="-433884" y="5238905"/>
            <a:ext cx="16622396" cy="1655671"/>
            <a:chOff x="-461316" y="5275481"/>
            <a:chExt cx="16622396" cy="1655671"/>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14" name="Picture 1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spTree>
    <p:extLst>
      <p:ext uri="{BB962C8B-B14F-4D97-AF65-F5344CB8AC3E}">
        <p14:creationId xmlns:p14="http://schemas.microsoft.com/office/powerpoint/2010/main" val="209540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5582" y="364666"/>
            <a:ext cx="11875249" cy="584775"/>
          </a:xfrm>
          <a:prstGeom prst="rect">
            <a:avLst/>
          </a:prstGeom>
          <a:noFill/>
        </p:spPr>
        <p:txBody>
          <a:bodyPr wrap="square" rtlCol="0">
            <a:spAutoFit/>
          </a:bodyPr>
          <a:lstStyle/>
          <a:p>
            <a:pPr algn="just"/>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Tại sao vua Mi</a:t>
            </a:r>
            <a:r>
              <a:rPr lang="en-US" sz="32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đát phải xin thần lấy lại điều ước?</a:t>
            </a:r>
          </a:p>
        </p:txBody>
      </p:sp>
      <p:sp>
        <p:nvSpPr>
          <p:cNvPr id="5" name="TextBox 4"/>
          <p:cNvSpPr txBox="1"/>
          <p:nvPr/>
        </p:nvSpPr>
        <p:spPr>
          <a:xfrm>
            <a:off x="704516" y="949441"/>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Vì nhà vua đã nhận ra sự khủng khiếp của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điều ước: Vua không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thể ăn uống gì – tất cả mọi thứ vua chạm vào đều hoá thành vàng.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745" y="2898982"/>
            <a:ext cx="7871749" cy="352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130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2130344"/>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Vua Mi - đát nhận ra sự khủng khiếp của điều ước.</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667750" y="3294656"/>
            <a:ext cx="3659124" cy="365912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2787004"/>
            <a:ext cx="3639312" cy="4306853"/>
          </a:xfrm>
          <a:prstGeom prst="rect">
            <a:avLst/>
          </a:prstGeom>
        </p:spPr>
      </p:pic>
      <p:sp>
        <p:nvSpPr>
          <p:cNvPr id="7" name="TextBox 6"/>
          <p:cNvSpPr txBox="1"/>
          <p:nvPr/>
        </p:nvSpPr>
        <p:spPr>
          <a:xfrm>
            <a:off x="1627632" y="806905"/>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đoạn</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2</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76401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2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691640" y="1252332"/>
            <a:ext cx="9015984" cy="4247317"/>
          </a:xfrm>
          <a:prstGeom prst="rect">
            <a:avLst/>
          </a:prstGeom>
          <a:noFill/>
        </p:spPr>
        <p:txBody>
          <a:bodyPr wrap="square" rtlCol="0">
            <a:spAutoFit/>
          </a:bodyPr>
          <a:lstStyle/>
          <a:p>
            <a:pPr algn="ctr"/>
            <a:r>
              <a:rPr lang="en-US" sz="5400" b="1" dirty="0" err="1">
                <a:solidFill>
                  <a:srgbClr val="ED8E7C"/>
                </a:solidFill>
                <a:latin typeface="UTM Avo" panose="02040603050506020204" pitchFamily="18" charset="0"/>
              </a:rPr>
              <a:t>Hãy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tưởng</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tượng</a:t>
            </a:r>
            <a:r>
              <a:rPr lang="en-US" sz="5400" b="1" dirty="0">
                <a:solidFill>
                  <a:srgbClr val="ED8E7C"/>
                </a:solidFill>
                <a:latin typeface="UTM Avo" panose="02040603050506020204" pitchFamily="18" charset="0"/>
              </a:rPr>
              <a:t>: </a:t>
            </a:r>
          </a:p>
          <a:p>
            <a:pPr algn="ctr"/>
            <a:r>
              <a:rPr lang="en-US" sz="5400" b="1" dirty="0" err="1">
                <a:solidFill>
                  <a:srgbClr val="ED8E7C"/>
                </a:solidFill>
                <a:latin typeface="UTM Avo" panose="02040603050506020204" pitchFamily="18" charset="0"/>
              </a:rPr>
              <a:t>Nếu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một</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ngày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nọ</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các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em</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được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một</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vị</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thần</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cho</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duy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nhất</a:t>
            </a:r>
            <a:r>
              <a:rPr lang="en-US" sz="5400" b="1" dirty="0">
                <a:solidFill>
                  <a:srgbClr val="ED8E7C"/>
                </a:solidFill>
                <a:latin typeface="UTM Avo" panose="02040603050506020204" pitchFamily="18" charset="0"/>
              </a:rPr>
              <a:t> 1 </a:t>
            </a:r>
            <a:r>
              <a:rPr lang="en-US" sz="5400" b="1" dirty="0" err="1">
                <a:solidFill>
                  <a:srgbClr val="ED8E7C"/>
                </a:solidFill>
                <a:latin typeface="UTM Avo" panose="02040603050506020204" pitchFamily="18" charset="0"/>
              </a:rPr>
              <a:t>điều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ước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Vậy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em</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sẽ</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ước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điều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gì</a:t>
            </a:r>
            <a:r>
              <a:rPr lang="en-US" sz="5400" b="1" dirty="0">
                <a:solidFill>
                  <a:srgbClr val="ED8E7C"/>
                </a:solidFill>
                <a:latin typeface="UTM Avo" panose="02040603050506020204" pitchFamily="18" charset="0"/>
              </a:rPr>
              <a:t>?</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253728" y="-104028"/>
            <a:ext cx="2691384" cy="269138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237744" y="-258520"/>
            <a:ext cx="2817642" cy="3334468"/>
          </a:xfrm>
          <a:prstGeom prst="rect">
            <a:avLst/>
          </a:prstGeom>
        </p:spPr>
      </p:pic>
    </p:spTree>
    <p:extLst>
      <p:ext uri="{BB962C8B-B14F-4D97-AF65-F5344CB8AC3E}">
        <p14:creationId xmlns:p14="http://schemas.microsoft.com/office/powerpoint/2010/main" val="2056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1207" y="1566587"/>
            <a:ext cx="11469097" cy="2062103"/>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Thần Đi-ô-ni-dốt liền hiện ra và phán:</a:t>
            </a:r>
          </a:p>
          <a:p>
            <a:pPr algn="just"/>
            <a:r>
              <a:rPr lang="vi-VN" sz="32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p:txBody>
      </p:sp>
      <p:grpSp>
        <p:nvGrpSpPr>
          <p:cNvPr id="8" name="Group 7"/>
          <p:cNvGrpSpPr/>
          <p:nvPr/>
        </p:nvGrpSpPr>
        <p:grpSpPr>
          <a:xfrm>
            <a:off x="1076873" y="534272"/>
            <a:ext cx="11057074" cy="972689"/>
            <a:chOff x="4459779" y="1813631"/>
            <a:chExt cx="3174698" cy="972689"/>
          </a:xfrm>
        </p:grpSpPr>
        <p:sp>
          <p:nvSpPr>
            <p:cNvPr id="9" name="TextBox 8"/>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10" name="TextBox 9"/>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17" name="TextBox 16"/>
          <p:cNvSpPr txBox="1"/>
          <p:nvPr/>
        </p:nvSpPr>
        <p:spPr>
          <a:xfrm>
            <a:off x="369071" y="3629469"/>
            <a:ext cx="8685145"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3200" dirty="0">
              <a:solidFill>
                <a:srgbClr val="002060"/>
              </a:solidFill>
              <a:latin typeface="UTM Avo" panose="02040603050506020204" pitchFamily="18" charset="0"/>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28259" y="-7012"/>
            <a:ext cx="1720910" cy="2231136"/>
          </a:xfrm>
          <a:prstGeom prst="rect">
            <a:avLst/>
          </a:prstGeom>
        </p:spPr>
      </p:pic>
      <p:grpSp>
        <p:nvGrpSpPr>
          <p:cNvPr id="21" name="Group 20"/>
          <p:cNvGrpSpPr/>
          <p:nvPr/>
        </p:nvGrpSpPr>
        <p:grpSpPr>
          <a:xfrm>
            <a:off x="8833105" y="3333889"/>
            <a:ext cx="3345876" cy="3445454"/>
            <a:chOff x="8833105" y="3333889"/>
            <a:chExt cx="3345876" cy="3445454"/>
          </a:xfrm>
        </p:grpSpPr>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8833105" y="3333889"/>
              <a:ext cx="3345876" cy="3372643"/>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3392" b="96002" l="9994" r="89885"/>
                      </a14:imgEffect>
                    </a14:imgLayer>
                  </a14:imgProps>
                </a:ext>
                <a:ext uri="{28A0092B-C50C-407E-A947-70E740481C1C}">
                  <a14:useLocalDpi xmlns:a14="http://schemas.microsoft.com/office/drawing/2010/main" val="0"/>
                </a:ext>
              </a:extLst>
            </a:blip>
            <a:stretch>
              <a:fillRect/>
            </a:stretch>
          </p:blipFill>
          <p:spPr>
            <a:xfrm>
              <a:off x="9633768" y="4981592"/>
              <a:ext cx="1797751" cy="179775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7139" y="4370832"/>
              <a:ext cx="1764869" cy="2383832"/>
            </a:xfrm>
            <a:prstGeom prst="rect">
              <a:avLst/>
            </a:prstGeom>
          </p:spPr>
        </p:pic>
      </p:grpSp>
    </p:spTree>
    <p:extLst>
      <p:ext uri="{BB962C8B-B14F-4D97-AF65-F5344CB8AC3E}">
        <p14:creationId xmlns:p14="http://schemas.microsoft.com/office/powerpoint/2010/main" val="242163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 presetClass="entr" presetSubtype="9"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4592" y="118872"/>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59167" y="273226"/>
            <a:ext cx="8657602" cy="707886"/>
          </a:xfrm>
          <a:prstGeom prst="rect">
            <a:avLst/>
          </a:prstGeom>
          <a:noFill/>
        </p:spPr>
        <p:txBody>
          <a:bodyPr wrap="square" rtlCol="0">
            <a:spAutoFit/>
          </a:bodyPr>
          <a:lstStyle/>
          <a:p>
            <a:pPr algn="just"/>
            <a:r>
              <a:rPr lang="vi-VN" sz="4000" b="1" dirty="0">
                <a:solidFill>
                  <a:srgbClr val="002060"/>
                </a:solidFill>
                <a:effectLst>
                  <a:outerShdw blurRad="38100" dist="38100" dir="2700000" algn="tl">
                    <a:srgbClr val="000000">
                      <a:alpha val="43137"/>
                    </a:srgbClr>
                  </a:outerShdw>
                </a:effectLst>
                <a:latin typeface="UTM Avo" panose="02040603050506020204" pitchFamily="18" charset="0"/>
              </a:rPr>
              <a:t>Vua Mi – đát đã hiểu ra điều gì?</a:t>
            </a:r>
          </a:p>
        </p:txBody>
      </p:sp>
      <p:sp>
        <p:nvSpPr>
          <p:cNvPr id="4" name="TextBox 3"/>
          <p:cNvSpPr txBox="1"/>
          <p:nvPr/>
        </p:nvSpPr>
        <p:spPr>
          <a:xfrm>
            <a:off x="704516" y="949441"/>
            <a:ext cx="10798205" cy="1200329"/>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Mi – đát đã hiểu ra hạnh phúc không thể xây dựng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bằng ước muốn tham lam.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63" y="2457477"/>
            <a:ext cx="7058597" cy="3964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320611" y="3459405"/>
            <a:ext cx="2157648" cy="3415789"/>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9958153" y="3507695"/>
            <a:ext cx="2096641" cy="3319208"/>
          </a:xfrm>
          <a:prstGeom prst="rect">
            <a:avLst/>
          </a:prstGeom>
        </p:spPr>
      </p:pic>
    </p:spTree>
    <p:extLst>
      <p:ext uri="{BB962C8B-B14F-4D97-AF65-F5344CB8AC3E}">
        <p14:creationId xmlns:p14="http://schemas.microsoft.com/office/powerpoint/2010/main" val="223569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2000"/>
                                        <p:tgtEl>
                                          <p:spTgt spid="5"/>
                                        </p:tgtEl>
                                      </p:cBhvr>
                                    </p:animEffect>
                                  </p:childTnLst>
                                </p:cTn>
                              </p:par>
                              <p:par>
                                <p:cTn id="22" presetID="22" presetClass="entr" presetSubtype="4" fill="hold" nodeType="withEffect">
                                  <p:stCondLst>
                                    <p:cond delay="175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par>
                                <p:cTn id="25" presetID="22" presetClass="entr" presetSubtype="4" fill="hold" nodeType="withEffect">
                                  <p:stCondLst>
                                    <p:cond delay="17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0" y="2649471"/>
            <a:ext cx="3113590" cy="4269176"/>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flipH="1">
            <a:off x="8900932" y="2756247"/>
            <a:ext cx="3163746" cy="4101753"/>
          </a:xfrm>
          <a:prstGeom prst="rect">
            <a:avLst/>
          </a:prstGeom>
        </p:spPr>
      </p:pic>
      <p:sp>
        <p:nvSpPr>
          <p:cNvPr id="6" name="TextBox 5"/>
          <p:cNvSpPr txBox="1"/>
          <p:nvPr/>
        </p:nvSpPr>
        <p:spPr>
          <a:xfrm>
            <a:off x="1965960" y="1106216"/>
            <a:ext cx="8311896" cy="1938992"/>
          </a:xfrm>
          <a:prstGeom prst="rect">
            <a:avLst/>
          </a:prstGeom>
          <a:noFill/>
        </p:spPr>
        <p:txBody>
          <a:bodyPr wrap="square" rtlCol="0">
            <a:spAutoFit/>
          </a:bodyPr>
          <a:lstStyle/>
          <a:p>
            <a:pPr algn="ctr">
              <a:spcBef>
                <a:spcPts val="600"/>
              </a:spcBef>
              <a:spcAft>
                <a:spcPts val="600"/>
              </a:spcAft>
            </a:pPr>
            <a:r>
              <a:rPr lang="en-US" sz="6000" b="1" dirty="0" err="1">
                <a:solidFill>
                  <a:srgbClr val="002060"/>
                </a:solidFill>
                <a:latin typeface="UTM Avo" panose="02040603050506020204" pitchFamily="18" charset="0"/>
              </a:rPr>
              <a:t>Câu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chuyện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khuyên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chúng</a:t>
            </a:r>
            <a:r>
              <a:rPr lang="en-US" sz="6000" b="1" dirty="0">
                <a:solidFill>
                  <a:srgbClr val="002060"/>
                </a:solidFill>
                <a:latin typeface="UTM Avo" panose="02040603050506020204" pitchFamily="18" charset="0"/>
              </a:rPr>
              <a:t> ta </a:t>
            </a:r>
            <a:r>
              <a:rPr lang="en-US" sz="6000" b="1" dirty="0" err="1">
                <a:solidFill>
                  <a:srgbClr val="002060"/>
                </a:solidFill>
                <a:latin typeface="UTM Avo" panose="02040603050506020204" pitchFamily="18" charset="0"/>
              </a:rPr>
              <a:t>điều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gì</a:t>
            </a:r>
            <a:r>
              <a:rPr lang="en-US" sz="6000" b="1" dirty="0">
                <a:solidFill>
                  <a:srgbClr val="002060"/>
                </a:solidFill>
                <a:latin typeface="UTM Avo" panose="02040603050506020204" pitchFamily="18" charset="0"/>
              </a:rPr>
              <a:t>?</a:t>
            </a:r>
            <a:endParaRPr lang="vi-VN" sz="6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85376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1929176"/>
            <a:ext cx="9015984" cy="2308324"/>
          </a:xfrm>
          <a:prstGeom prst="rect">
            <a:avLst/>
          </a:prstGeom>
          <a:noFill/>
        </p:spPr>
        <p:txBody>
          <a:bodyPr wrap="square" rtlCol="0">
            <a:spAutoFit/>
          </a:bodyPr>
          <a:lstStyle/>
          <a:p>
            <a:pPr algn="ctr">
              <a:spcBef>
                <a:spcPts val="600"/>
              </a:spcBef>
              <a:spcAft>
                <a:spcPts val="600"/>
              </a:spcAft>
            </a:pPr>
            <a:r>
              <a:rPr lang="en-US" sz="4800" b="1" dirty="0" err="1">
                <a:solidFill>
                  <a:srgbClr val="002060"/>
                </a:solidFill>
                <a:latin typeface="UTM Avo" panose="02040603050506020204" pitchFamily="18" charset="0"/>
              </a:rPr>
              <a:t>Những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điều</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ước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tham</a:t>
            </a:r>
            <a:r>
              <a:rPr lang="en-US" sz="4800" b="1" dirty="0">
                <a:solidFill>
                  <a:srgbClr val="002060"/>
                </a:solidFill>
                <a:latin typeface="UTM Avo" panose="02040603050506020204" pitchFamily="18" charset="0"/>
              </a:rPr>
              <a:t> lam </a:t>
            </a:r>
            <a:r>
              <a:rPr lang="en-US" sz="4800" b="1" dirty="0" err="1">
                <a:solidFill>
                  <a:srgbClr val="002060"/>
                </a:solidFill>
                <a:latin typeface="UTM Avo" panose="02040603050506020204" pitchFamily="18" charset="0"/>
              </a:rPr>
              <a:t>không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bao</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giờ</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mang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lại</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hạnh</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phúc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cho</a:t>
            </a:r>
            <a:r>
              <a:rPr lang="en-US" sz="4800" b="1" dirty="0">
                <a:solidFill>
                  <a:srgbClr val="002060"/>
                </a:solidFill>
                <a:latin typeface="UTM Avo" panose="02040603050506020204" pitchFamily="18" charset="0"/>
              </a:rPr>
              <a:t> con </a:t>
            </a:r>
            <a:r>
              <a:rPr lang="en-US" sz="4800" b="1" dirty="0" err="1">
                <a:solidFill>
                  <a:srgbClr val="002060"/>
                </a:solidFill>
                <a:latin typeface="UTM Avo" panose="02040603050506020204" pitchFamily="18" charset="0"/>
              </a:rPr>
              <a:t>người</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860536" y="3487442"/>
            <a:ext cx="3466338" cy="3466338"/>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3230675"/>
            <a:ext cx="3264408" cy="3863182"/>
          </a:xfrm>
          <a:prstGeom prst="rect">
            <a:avLst/>
          </a:prstGeom>
        </p:spPr>
      </p:pic>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chính</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78053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2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B70B2-DFAA-42DC-95A3-24B7CC72506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B67DF58-AA6B-4B1E-A827-0BD9A11F36EF}"/>
              </a:ext>
            </a:extLst>
          </p:cNvPr>
          <p:cNvSpPr txBox="1"/>
          <p:nvPr/>
        </p:nvSpPr>
        <p:spPr>
          <a:xfrm>
            <a:off x="2736242" y="2478034"/>
            <a:ext cx="6649413" cy="2308324"/>
          </a:xfrm>
          <a:prstGeom prst="rect">
            <a:avLst/>
          </a:prstGeom>
          <a:noFill/>
        </p:spPr>
        <p:txBody>
          <a:bodyPr wrap="square" rtlCol="0">
            <a:spAutoFit/>
          </a:bodyPr>
          <a:lstStyle/>
          <a:p>
            <a:pPr algn="ctr"/>
            <a:r>
              <a:rPr lang="en-US" sz="72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LUYỆN ĐỌC </a:t>
            </a:r>
            <a:r>
              <a:rPr lang="en-US" sz="72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diễn</a:t>
            </a:r>
            <a:r>
              <a:rPr lang="en-US" sz="72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72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cảm</a:t>
            </a:r>
            <a:r>
              <a:rPr lang="en-US" sz="72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p>
        </p:txBody>
      </p:sp>
      <p:sp>
        <p:nvSpPr>
          <p:cNvPr id="3" name="TextBox 2">
            <a:extLst>
              <a:ext uri="{FF2B5EF4-FFF2-40B4-BE49-F238E27FC236}">
                <a16:creationId xmlns:a16="http://schemas.microsoft.com/office/drawing/2014/main" id="{08C758A8-D1B3-4BAE-8C00-55EF852A4FB2}"/>
              </a:ext>
            </a:extLst>
          </p:cNvPr>
          <p:cNvSpPr txBox="1"/>
          <p:nvPr/>
        </p:nvSpPr>
        <p:spPr>
          <a:xfrm>
            <a:off x="2917333" y="2504160"/>
            <a:ext cx="6473110" cy="2308324"/>
          </a:xfrm>
          <a:prstGeom prst="rect">
            <a:avLst/>
          </a:prstGeom>
          <a:noFill/>
        </p:spPr>
        <p:txBody>
          <a:bodyPr wrap="square" rtlCol="0">
            <a:spAutoFit/>
          </a:bodyPr>
          <a:lstStyle/>
          <a:p>
            <a:pPr algn="ctr"/>
            <a:r>
              <a:rPr lang="en-US" sz="7200" dirty="0">
                <a:solidFill>
                  <a:srgbClr val="A03C78"/>
                </a:solidFill>
                <a:effectLst>
                  <a:outerShdw blurRad="50800" dist="38100" dir="2700000" algn="tl" rotWithShape="0">
                    <a:prstClr val="black">
                      <a:alpha val="40000"/>
                    </a:prstClr>
                  </a:outerShdw>
                </a:effectLst>
                <a:latin typeface="UTM Showcard" panose="02040603050506020204" pitchFamily="18" charset="0"/>
              </a:rPr>
              <a:t>LUYỆN ĐỌC </a:t>
            </a:r>
            <a:r>
              <a:rPr lang="en-US" sz="7200" dirty="0" err="1">
                <a:solidFill>
                  <a:srgbClr val="A03C78"/>
                </a:solidFill>
                <a:effectLst>
                  <a:outerShdw blurRad="50800" dist="38100" dir="2700000" algn="tl" rotWithShape="0">
                    <a:prstClr val="black">
                      <a:alpha val="40000"/>
                    </a:prstClr>
                  </a:outerShdw>
                </a:effectLst>
                <a:latin typeface="UTM Showcard" panose="02040603050506020204" pitchFamily="18" charset="0"/>
              </a:rPr>
              <a:t>diễn</a:t>
            </a:r>
            <a:r>
              <a:rPr lang="en-US" sz="7200" dirty="0">
                <a:solidFill>
                  <a:srgbClr val="A03C78"/>
                </a:solidFill>
                <a:effectLst>
                  <a:outerShdw blurRad="50800" dist="38100" dir="2700000" algn="tl" rotWithShape="0">
                    <a:prstClr val="black">
                      <a:alpha val="40000"/>
                    </a:prstClr>
                  </a:outerShdw>
                </a:effectLst>
                <a:latin typeface="UTM Showcard" panose="02040603050506020204" pitchFamily="18" charset="0"/>
              </a:rPr>
              <a:t> </a:t>
            </a:r>
            <a:r>
              <a:rPr lang="en-US" sz="7200" dirty="0" err="1">
                <a:solidFill>
                  <a:srgbClr val="A03C78"/>
                </a:solidFill>
                <a:effectLst>
                  <a:outerShdw blurRad="50800" dist="38100" dir="2700000" algn="tl" rotWithShape="0">
                    <a:prstClr val="black">
                      <a:alpha val="40000"/>
                    </a:prstClr>
                  </a:outerShdw>
                </a:effectLst>
                <a:latin typeface="UTM Showcard" panose="02040603050506020204" pitchFamily="18" charset="0"/>
              </a:rPr>
              <a:t>cảm</a:t>
            </a:r>
            <a:endParaRPr lang="en-US" sz="7200" dirty="0">
              <a:solidFill>
                <a:srgbClr val="A03C78"/>
              </a:solidFill>
              <a:effectLst>
                <a:outerShdw blurRad="50800" dist="38100" dir="2700000" algn="tl" rotWithShape="0">
                  <a:prstClr val="black">
                    <a:alpha val="40000"/>
                  </a:prstClr>
                </a:outerShdw>
              </a:effectLst>
              <a:latin typeface="UTM Showcard" panose="02040603050506020204" pitchFamily="18" charset="0"/>
            </a:endParaRPr>
          </a:p>
        </p:txBody>
      </p:sp>
    </p:spTree>
    <p:extLst>
      <p:ext uri="{BB962C8B-B14F-4D97-AF65-F5344CB8AC3E}">
        <p14:creationId xmlns:p14="http://schemas.microsoft.com/office/powerpoint/2010/main" val="26429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6" presetClass="emph" presetSubtype="0" fill="hold" grpId="1" nodeType="withEffect">
                                  <p:stCondLst>
                                    <p:cond delay="0"/>
                                  </p:stCondLst>
                                  <p:childTnLst>
                                    <p:animScale>
                                      <p:cBhvr>
                                        <p:cTn id="16" dur="2250" fill="hold"/>
                                        <p:tgtEl>
                                          <p:spTgt spid="2"/>
                                        </p:tgtEl>
                                      </p:cBhvr>
                                      <p:by x="150000" y="150000"/>
                                    </p:animScale>
                                  </p:childTnLst>
                                </p:cTn>
                              </p:par>
                              <p:par>
                                <p:cTn id="17" presetID="10" presetClass="exit" presetSubtype="0" fill="hold" grpId="2" nodeType="withEffect">
                                  <p:stCondLst>
                                    <p:cond delay="0"/>
                                  </p:stCondLst>
                                  <p:childTnLst>
                                    <p:animEffect transition="out" filter="fade">
                                      <p:cBhvr>
                                        <p:cTn id="18" dur="2250"/>
                                        <p:tgtEl>
                                          <p:spTgt spid="2"/>
                                        </p:tgtEl>
                                      </p:cBhvr>
                                    </p:animEffect>
                                    <p:set>
                                      <p:cBhvr>
                                        <p:cTn id="19" dur="1" fill="hold">
                                          <p:stCondLst>
                                            <p:cond delay="2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54480" y="2050781"/>
            <a:ext cx="9015984" cy="3108543"/>
          </a:xfrm>
          <a:prstGeom prst="rect">
            <a:avLst/>
          </a:prstGeom>
          <a:noFill/>
        </p:spPr>
        <p:txBody>
          <a:bodyPr wrap="square" rtlCol="0">
            <a:spAutoFit/>
          </a:bodyPr>
          <a:lstStyle/>
          <a:p>
            <a:pPr algn="just"/>
            <a:r>
              <a:rPr lang="en-US" sz="2800" b="1" dirty="0">
                <a:solidFill>
                  <a:srgbClr val="002060"/>
                </a:solidFill>
                <a:latin typeface="UTM Avo" panose="02040603050506020204" pitchFamily="18" charset="0"/>
              </a:rPr>
              <a:t>	</a:t>
            </a:r>
            <a:r>
              <a:rPr lang="vi-VN" sz="2800" b="1" dirty="0">
                <a:solidFill>
                  <a:srgbClr val="002060"/>
                </a:solidFill>
                <a:latin typeface="UTM Avo" panose="02040603050506020204" pitchFamily="18" charset="0"/>
              </a:rPr>
              <a:t>Toàn bài đọc với giọng diễn cảm, thể hiện được lời của nhân vật:</a:t>
            </a:r>
          </a:p>
          <a:p>
            <a:pPr algn="just"/>
            <a:r>
              <a:rPr lang="vi-VN" sz="2800" b="1" dirty="0">
                <a:solidFill>
                  <a:srgbClr val="002060"/>
                </a:solidFill>
                <a:latin typeface="UTM Avo" panose="02040603050506020204" pitchFamily="18" charset="0"/>
              </a:rPr>
              <a:t>+ Lời vua Mi - đát: từ phấn khởi, thoả mãn chuyển </a:t>
            </a:r>
          </a:p>
          <a:p>
            <a:pPr algn="just"/>
            <a:r>
              <a:rPr lang="vi-VN" sz="2800" b="1" dirty="0">
                <a:solidFill>
                  <a:srgbClr val="002060"/>
                </a:solidFill>
                <a:latin typeface="UTM Avo" panose="02040603050506020204" pitchFamily="18" charset="0"/>
              </a:rPr>
              <a:t>sang hoảng hốt, khẩn cầu, hối hận.</a:t>
            </a:r>
          </a:p>
          <a:p>
            <a:pPr algn="just"/>
            <a:r>
              <a:rPr lang="vi-VN" sz="2800" b="1" dirty="0">
                <a:solidFill>
                  <a:srgbClr val="002060"/>
                </a:solidFill>
                <a:latin typeface="UTM Avo" panose="02040603050506020204" pitchFamily="18" charset="0"/>
              </a:rPr>
              <a:t>+ Lời phán của Thần Đi - ô - ni - dốt: điềm tĩnh, oai vệ.</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381744" y="-85344"/>
            <a:ext cx="2810256" cy="2810256"/>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137160" y="-203462"/>
            <a:ext cx="2670048" cy="3159801"/>
          </a:xfrm>
          <a:prstGeom prst="rect">
            <a:avLst/>
          </a:prstGeom>
        </p:spPr>
      </p:pic>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Giọng</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đọc</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46319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8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68681" y="338328"/>
            <a:ext cx="1061816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1452515"/>
            <a:ext cx="11548872" cy="5262979"/>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a:p>
            <a:pPr algn="just"/>
            <a:r>
              <a:rPr lang="vi-VN" sz="2800" dirty="0">
                <a:solidFill>
                  <a:srgbClr val="002060"/>
                </a:solidFill>
                <a:latin typeface="UTM Avo" panose="02040603050506020204" pitchFamily="18" charset="0"/>
              </a:rPr>
              <a:t>Thần Đi-ô-ni-dốt liền hiện ra và phán:</a:t>
            </a:r>
          </a:p>
          <a:p>
            <a:pPr algn="just"/>
            <a:r>
              <a:rPr lang="vi-VN" sz="28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8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77715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4366989" y="1385369"/>
            <a:ext cx="3345876" cy="3372643"/>
          </a:xfrm>
          <a:prstGeom prst="rect">
            <a:avLst/>
          </a:prstGeom>
        </p:spPr>
      </p:pic>
      <p:pic>
        <p:nvPicPr>
          <p:cNvPr id="36" name="Picture 3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3386454" y="3235715"/>
            <a:ext cx="1225781" cy="1940543"/>
          </a:xfrm>
          <a:prstGeom prst="rect">
            <a:avLst/>
          </a:prstGeom>
        </p:spPr>
      </p:pic>
      <p:pic>
        <p:nvPicPr>
          <p:cNvPr id="35" name="Picture 3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7448666" y="3235716"/>
            <a:ext cx="1225781" cy="194054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7962" y="3926203"/>
            <a:ext cx="4283929" cy="2790514"/>
          </a:xfrm>
          <a:prstGeom prst="rect">
            <a:avLst/>
          </a:prstGeom>
        </p:spPr>
      </p:pic>
      <p:pic>
        <p:nvPicPr>
          <p:cNvPr id="31" name="Picture 30"/>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8332586" y="3235716"/>
            <a:ext cx="1664047" cy="2634365"/>
          </a:xfrm>
          <a:prstGeom prst="rect">
            <a:avLst/>
          </a:prstGeom>
        </p:spPr>
      </p:pic>
      <p:pic>
        <p:nvPicPr>
          <p:cNvPr id="32" name="Picture 31"/>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2287096" y="3235716"/>
            <a:ext cx="1664047" cy="2634365"/>
          </a:xfrm>
          <a:prstGeom prst="rect">
            <a:avLst/>
          </a:prstGeom>
        </p:spPr>
      </p:pic>
      <p:pic>
        <p:nvPicPr>
          <p:cNvPr id="33" name="Picture 32"/>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9656065" y="3447506"/>
            <a:ext cx="2183998" cy="3457503"/>
          </a:xfrm>
          <a:prstGeom prst="rect">
            <a:avLst/>
          </a:prstGeom>
        </p:spPr>
      </p:pic>
      <p:pic>
        <p:nvPicPr>
          <p:cNvPr id="34" name="Picture 33"/>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545694" y="3377563"/>
            <a:ext cx="2183998" cy="3457503"/>
          </a:xfrm>
          <a:prstGeom prst="rect">
            <a:avLst/>
          </a:prstGeom>
        </p:spPr>
      </p:pic>
    </p:spTree>
    <p:extLst>
      <p:ext uri="{BB962C8B-B14F-4D97-AF65-F5344CB8AC3E}">
        <p14:creationId xmlns:p14="http://schemas.microsoft.com/office/powerpoint/2010/main" val="148034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475D2B-2796-4FBA-A2FF-EAFD33FEE70C}"/>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14300" y="-76200"/>
            <a:ext cx="119634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C070D209-BFB6-4044-B371-7FDFC6F7EAED}"/>
              </a:ext>
            </a:extLst>
          </p:cNvPr>
          <p:cNvSpPr txBox="1">
            <a:spLocks noChangeArrowheads="1"/>
          </p:cNvSpPr>
          <p:nvPr/>
        </p:nvSpPr>
        <p:spPr bwMode="auto">
          <a:xfrm>
            <a:off x="1239364" y="780494"/>
            <a:ext cx="994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en-US" sz="4000" dirty="0" err="1">
                <a:solidFill>
                  <a:prstClr val="white"/>
                </a:solidFill>
                <a:latin typeface="HP001 4 hàng" panose="020B0603050302020204" pitchFamily="34" charset="0"/>
              </a:rPr>
              <a:t>tư</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en-US" sz="4000" dirty="0">
                <a:solidFill>
                  <a:prstClr val="white"/>
                </a:solidFill>
                <a:latin typeface="HP001 4 hàng" panose="020B0603050302020204" pitchFamily="34" charset="0"/>
              </a:rPr>
              <a:t>3</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tháng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11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năm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a:extLst>
              <a:ext uri="{FF2B5EF4-FFF2-40B4-BE49-F238E27FC236}">
                <a16:creationId xmlns:a16="http://schemas.microsoft.com/office/drawing/2014/main" id="{1FBCF6B8-4103-4E72-9CEC-120607ACB937}"/>
              </a:ext>
            </a:extLst>
          </p:cNvPr>
          <p:cNvSpPr txBox="1"/>
          <p:nvPr/>
        </p:nvSpPr>
        <p:spPr>
          <a:xfrm>
            <a:off x="5143819" y="1580862"/>
            <a:ext cx="396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đọc</a:t>
            </a:r>
            <a:endPar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0164CD80-43E9-4F87-90EE-6492F8FD7CF1}"/>
              </a:ext>
            </a:extLst>
          </p:cNvPr>
          <p:cNvSpPr txBox="1"/>
          <p:nvPr/>
        </p:nvSpPr>
        <p:spPr>
          <a:xfrm>
            <a:off x="2372139" y="2511448"/>
            <a:ext cx="81471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FF00"/>
                </a:solidFill>
                <a:latin typeface="HP001 4 hàng" panose="020B0603050302020204" pitchFamily="34" charset="0"/>
              </a:rPr>
              <a:t>Điều</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ước</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của</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vua</a:t>
            </a:r>
            <a:r>
              <a:rPr lang="en-US" sz="4000" dirty="0">
                <a:solidFill>
                  <a:srgbClr val="FFFF00"/>
                </a:solidFill>
                <a:latin typeface="HP001 4 hàng" panose="020B0603050302020204" pitchFamily="34" charset="0"/>
              </a:rPr>
              <a:t> Mi-</a:t>
            </a:r>
            <a:r>
              <a:rPr lang="en-US" sz="4000" dirty="0" err="1">
                <a:solidFill>
                  <a:srgbClr val="FFFF00"/>
                </a:solidFill>
                <a:latin typeface="HP001 4 hàng" panose="020B0603050302020204" pitchFamily="34" charset="0"/>
              </a:rPr>
              <a:t>đát</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trang</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90)</a:t>
            </a:r>
          </a:p>
        </p:txBody>
      </p:sp>
    </p:spTree>
    <p:extLst>
      <p:ext uri="{BB962C8B-B14F-4D97-AF65-F5344CB8AC3E}">
        <p14:creationId xmlns:p14="http://schemas.microsoft.com/office/powerpoint/2010/main" val="197356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1508-3CE4-4EFA-AF30-8091FC72CAC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A9D1FCB-EBF1-4F9D-B7BF-76EA2099574B}"/>
              </a:ext>
            </a:extLst>
          </p:cNvPr>
          <p:cNvSpPr txBox="1"/>
          <p:nvPr/>
        </p:nvSpPr>
        <p:spPr>
          <a:xfrm>
            <a:off x="1033973" y="-90105"/>
            <a:ext cx="3151793" cy="707886"/>
          </a:xfrm>
          <a:prstGeom prst="rect">
            <a:avLst/>
          </a:prstGeom>
          <a:noFill/>
        </p:spPr>
        <p:txBody>
          <a:bodyPr wrap="square" rtlCol="0">
            <a:spAutoFit/>
          </a:bodyPr>
          <a:lstStyle/>
          <a:p>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Tập</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đọc</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p>
        </p:txBody>
      </p:sp>
      <p:grpSp>
        <p:nvGrpSpPr>
          <p:cNvPr id="5" name="Group 4">
            <a:extLst>
              <a:ext uri="{FF2B5EF4-FFF2-40B4-BE49-F238E27FC236}">
                <a16:creationId xmlns:a16="http://schemas.microsoft.com/office/drawing/2014/main" id="{E938AD2C-17BA-4F6C-8E23-C2DBB1A4A9DD}"/>
              </a:ext>
            </a:extLst>
          </p:cNvPr>
          <p:cNvGrpSpPr/>
          <p:nvPr/>
        </p:nvGrpSpPr>
        <p:grpSpPr>
          <a:xfrm>
            <a:off x="773988" y="274437"/>
            <a:ext cx="8040359" cy="3139321"/>
            <a:chOff x="4436874" y="1862990"/>
            <a:chExt cx="3174698" cy="3139321"/>
          </a:xfrm>
        </p:grpSpPr>
        <p:sp>
          <p:nvSpPr>
            <p:cNvPr id="6" name="TextBox 5">
              <a:extLst>
                <a:ext uri="{FF2B5EF4-FFF2-40B4-BE49-F238E27FC236}">
                  <a16:creationId xmlns:a16="http://schemas.microsoft.com/office/drawing/2014/main" id="{2D9507FD-AA21-45AE-93EA-61B1241D937A}"/>
                </a:ext>
              </a:extLst>
            </p:cNvPr>
            <p:cNvSpPr txBox="1"/>
            <p:nvPr/>
          </p:nvSpPr>
          <p:spPr>
            <a:xfrm>
              <a:off x="4459779" y="1862990"/>
              <a:ext cx="3151793" cy="3139321"/>
            </a:xfrm>
            <a:prstGeom prst="rect">
              <a:avLst/>
            </a:prstGeom>
            <a:noFill/>
          </p:spPr>
          <p:txBody>
            <a:bodyPr wrap="square" rtlCol="0">
              <a:spAutoFit/>
            </a:bodyPr>
            <a:lstStyle/>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CỦA VUA MI - ĐÁT</a:t>
              </a:r>
            </a:p>
          </p:txBody>
        </p:sp>
        <p:sp>
          <p:nvSpPr>
            <p:cNvPr id="7" name="TextBox 6">
              <a:extLst>
                <a:ext uri="{FF2B5EF4-FFF2-40B4-BE49-F238E27FC236}">
                  <a16:creationId xmlns:a16="http://schemas.microsoft.com/office/drawing/2014/main" id="{CB4E32AF-A0CA-434C-9AB1-6DCE960B8EAC}"/>
                </a:ext>
              </a:extLst>
            </p:cNvPr>
            <p:cNvSpPr txBox="1"/>
            <p:nvPr/>
          </p:nvSpPr>
          <p:spPr>
            <a:xfrm>
              <a:off x="4436874" y="1862990"/>
              <a:ext cx="3151793" cy="3139321"/>
            </a:xfrm>
            <a:prstGeom prst="rect">
              <a:avLst/>
            </a:prstGeom>
            <a:noFill/>
          </p:spPr>
          <p:txBody>
            <a:bodyPr wrap="square" rtlCol="0">
              <a:spAutoFit/>
            </a:bodyPr>
            <a:lstStyle/>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CỦA VUA MI - ĐÁT</a:t>
              </a:r>
            </a:p>
          </p:txBody>
        </p:sp>
      </p:grpSp>
      <p:sp>
        <p:nvSpPr>
          <p:cNvPr id="2" name="TextBox 1">
            <a:extLst>
              <a:ext uri="{FF2B5EF4-FFF2-40B4-BE49-F238E27FC236}">
                <a16:creationId xmlns:a16="http://schemas.microsoft.com/office/drawing/2014/main" id="{BACAF016-D079-4DC0-9392-6CB381F3AFB0}"/>
              </a:ext>
            </a:extLst>
          </p:cNvPr>
          <p:cNvSpPr txBox="1"/>
          <p:nvPr/>
        </p:nvSpPr>
        <p:spPr>
          <a:xfrm rot="1050641">
            <a:off x="441282" y="4272457"/>
            <a:ext cx="897169" cy="369332"/>
          </a:xfrm>
          <a:prstGeom prst="rect">
            <a:avLst/>
          </a:prstGeom>
          <a:noFill/>
        </p:spPr>
        <p:txBody>
          <a:bodyPr wrap="none" rtlCol="0">
            <a:spAutoFit/>
          </a:bodyPr>
          <a:lstStyle/>
          <a:p>
            <a:r>
              <a:rPr lang="en-US">
                <a:solidFill>
                  <a:srgbClr val="FFC000"/>
                </a:solidFill>
                <a:latin typeface="UTM Netmuc KT" panose="02040603050506020204" pitchFamily="18" charset="0"/>
              </a:rPr>
              <a:t>KTUTS</a:t>
            </a:r>
          </a:p>
        </p:txBody>
      </p:sp>
    </p:spTree>
    <p:extLst>
      <p:ext uri="{BB962C8B-B14F-4D97-AF65-F5344CB8AC3E}">
        <p14:creationId xmlns:p14="http://schemas.microsoft.com/office/powerpoint/2010/main" val="34866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par>
                                <p:cTn id="21" presetID="50" presetClass="entr" presetSubtype="0" decel="100000" fill="hold" nodeType="withEffect">
                                  <p:stCondLst>
                                    <p:cond delay="150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3"/>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D0365-F7DC-4CDF-B78F-15DD2FA9618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276FDB0-A334-4A57-82A5-9B4F34DB7A06}"/>
              </a:ext>
            </a:extLst>
          </p:cNvPr>
          <p:cNvSpPr txBox="1"/>
          <p:nvPr/>
        </p:nvSpPr>
        <p:spPr>
          <a:xfrm>
            <a:off x="3361962" y="2231136"/>
            <a:ext cx="5305686" cy="2800767"/>
          </a:xfrm>
          <a:prstGeom prst="rect">
            <a:avLst/>
          </a:prstGeom>
          <a:noFill/>
        </p:spPr>
        <p:txBody>
          <a:bodyPr wrap="square" rtlCol="0">
            <a:spAutoFit/>
          </a:bodyPr>
          <a:lstStyle/>
          <a:p>
            <a:pPr algn="ctr"/>
            <a:r>
              <a:rPr lang="en-US" sz="88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LUYỆN ĐỌC</a:t>
            </a:r>
          </a:p>
        </p:txBody>
      </p:sp>
      <p:sp>
        <p:nvSpPr>
          <p:cNvPr id="4" name="TextBox 3">
            <a:extLst>
              <a:ext uri="{FF2B5EF4-FFF2-40B4-BE49-F238E27FC236}">
                <a16:creationId xmlns:a16="http://schemas.microsoft.com/office/drawing/2014/main" id="{EFC5DD26-17F7-4FB2-B363-64C87991310F}"/>
              </a:ext>
            </a:extLst>
          </p:cNvPr>
          <p:cNvSpPr txBox="1"/>
          <p:nvPr/>
        </p:nvSpPr>
        <p:spPr>
          <a:xfrm>
            <a:off x="3482346" y="2218073"/>
            <a:ext cx="5305686" cy="2800767"/>
          </a:xfrm>
          <a:prstGeom prst="rect">
            <a:avLst/>
          </a:prstGeom>
          <a:noFill/>
        </p:spPr>
        <p:txBody>
          <a:bodyPr wrap="square" rtlCol="0">
            <a:spAutoFit/>
          </a:bodyPr>
          <a:lstStyle/>
          <a:p>
            <a:pPr algn="ctr"/>
            <a:r>
              <a:rPr lang="en-US" sz="8800" dirty="0">
                <a:solidFill>
                  <a:srgbClr val="C2F784"/>
                </a:solidFill>
                <a:effectLst>
                  <a:outerShdw blurRad="50800" dist="38100" dir="2700000" algn="tl" rotWithShape="0">
                    <a:prstClr val="black">
                      <a:alpha val="40000"/>
                    </a:prstClr>
                  </a:outerShdw>
                </a:effectLst>
                <a:latin typeface="UTM Showcard" panose="02040603050506020204" pitchFamily="18" charset="0"/>
              </a:rPr>
              <a:t>LUYỆN ĐỌC</a:t>
            </a:r>
          </a:p>
        </p:txBody>
      </p:sp>
    </p:spTree>
    <p:extLst>
      <p:ext uri="{BB962C8B-B14F-4D97-AF65-F5344CB8AC3E}">
        <p14:creationId xmlns:p14="http://schemas.microsoft.com/office/powerpoint/2010/main" val="148681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6" presetClass="emph" presetSubtype="0" fill="hold" grpId="1" nodeType="withEffect">
                                  <p:stCondLst>
                                    <p:cond delay="0"/>
                                  </p:stCondLst>
                                  <p:childTnLst>
                                    <p:animScale>
                                      <p:cBhvr>
                                        <p:cTn id="16" dur="2250" fill="hold"/>
                                        <p:tgtEl>
                                          <p:spTgt spid="3"/>
                                        </p:tgtEl>
                                      </p:cBhvr>
                                      <p:by x="150000" y="150000"/>
                                    </p:animScale>
                                  </p:childTnLst>
                                </p:cTn>
                              </p:par>
                              <p:par>
                                <p:cTn id="17" presetID="10" presetClass="exit" presetSubtype="0" fill="hold" grpId="2" nodeType="withEffect">
                                  <p:stCondLst>
                                    <p:cond delay="0"/>
                                  </p:stCondLst>
                                  <p:childTnLst>
                                    <p:animEffect transition="out" filter="fade">
                                      <p:cBhvr>
                                        <p:cTn id="18" dur="2250"/>
                                        <p:tgtEl>
                                          <p:spTgt spid="3"/>
                                        </p:tgtEl>
                                      </p:cBhvr>
                                    </p:animEffect>
                                    <p:set>
                                      <p:cBhvr>
                                        <p:cTn id="19" dur="1" fill="hold">
                                          <p:stCondLst>
                                            <p:cond delay="2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530909" y="82296"/>
            <a:ext cx="7145421" cy="757245"/>
            <a:chOff x="4459779" y="1813631"/>
            <a:chExt cx="3174698" cy="757245"/>
          </a:xfrm>
        </p:grpSpPr>
        <p:sp>
          <p:nvSpPr>
            <p:cNvPr id="4" name="TextBox 3"/>
            <p:cNvSpPr txBox="1"/>
            <p:nvPr/>
          </p:nvSpPr>
          <p:spPr>
            <a:xfrm>
              <a:off x="4459779" y="1862990"/>
              <a:ext cx="3151793" cy="707886"/>
            </a:xfrm>
            <a:prstGeom prst="rect">
              <a:avLst/>
            </a:prstGeom>
            <a:noFill/>
          </p:spPr>
          <p:txBody>
            <a:bodyPr wrap="square" rtlCol="0">
              <a:spAutoFit/>
            </a:bodyPr>
            <a:lstStyle/>
            <a:p>
              <a:pPr algn="ctr"/>
              <a:r>
                <a:rPr lang="en-US" sz="4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707886"/>
            </a:xfrm>
            <a:prstGeom prst="rect">
              <a:avLst/>
            </a:prstGeom>
            <a:noFill/>
          </p:spPr>
          <p:txBody>
            <a:bodyPr wrap="square" rtlCol="0">
              <a:spAutoFit/>
            </a:bodyPr>
            <a:lstStyle/>
            <a:p>
              <a:pPr algn="ctr"/>
              <a:r>
                <a:rPr lang="en-US" sz="4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799392"/>
            <a:ext cx="11548872" cy="5909310"/>
          </a:xfrm>
          <a:prstGeom prst="rect">
            <a:avLst/>
          </a:prstGeom>
          <a:noFill/>
        </p:spPr>
        <p:txBody>
          <a:bodyPr wrap="square" rtlCol="0">
            <a:spAutoFit/>
          </a:bodyPr>
          <a:lstStyle/>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100" dirty="0">
                <a:solidFill>
                  <a:srgbClr val="002060"/>
                </a:solidFill>
                <a:latin typeface="UTM Avo" panose="02040603050506020204" pitchFamily="18" charset="0"/>
              </a:rPr>
              <a:t>- Xin Thần cho mọi vật tôi chạm đến đều hóa thành vàng!</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Thần Đi-ô-ni-dốt mỉm cười ưng thuận.</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100" dirty="0">
                <a:solidFill>
                  <a:srgbClr val="002060"/>
                </a:solidFill>
                <a:latin typeface="UTM Avo" panose="02040603050506020204" pitchFamily="18" charset="0"/>
              </a:rPr>
              <a:t>- Xin Thần tha tội cho tôi! Xin Người lấy lại điều ước để cho tôi được sống!</a:t>
            </a:r>
          </a:p>
          <a:p>
            <a:pPr algn="just"/>
            <a:r>
              <a:rPr lang="vi-VN" sz="2100" dirty="0">
                <a:solidFill>
                  <a:srgbClr val="002060"/>
                </a:solidFill>
                <a:latin typeface="UTM Avo" panose="02040603050506020204" pitchFamily="18" charset="0"/>
              </a:rPr>
              <a:t>Thần Đi-ô-ni-dốt liền hiện ra và phán:</a:t>
            </a:r>
          </a:p>
          <a:p>
            <a:pPr algn="just"/>
            <a:r>
              <a:rPr lang="vi-VN" sz="21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1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3212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5625" y1="74500" x2="53250" y2="86625"/>
                        <a14:foregroundMark x1="51375" y1="77500" x2="51375" y2="84375"/>
                        <a14:backgroundMark x1="46250" y1="88500" x2="47000" y2="94000"/>
                      </a14:backgroundRemoval>
                    </a14:imgEffect>
                  </a14:imgLayer>
                </a14:imgProps>
              </a:ext>
              <a:ext uri="{28A0092B-C50C-407E-A947-70E740481C1C}">
                <a14:useLocalDpi xmlns:a14="http://schemas.microsoft.com/office/drawing/2010/main" val="0"/>
              </a:ext>
            </a:extLst>
          </a:blip>
          <a:stretch>
            <a:fillRect/>
          </a:stretch>
        </p:blipFill>
        <p:spPr>
          <a:xfrm>
            <a:off x="628701" y="2366538"/>
            <a:ext cx="3424420" cy="3424420"/>
          </a:xfrm>
          <a:prstGeom prst="rect">
            <a:avLst/>
          </a:prstGeom>
        </p:spPr>
      </p:pic>
      <p:grpSp>
        <p:nvGrpSpPr>
          <p:cNvPr id="22" name="Group 21"/>
          <p:cNvGrpSpPr/>
          <p:nvPr/>
        </p:nvGrpSpPr>
        <p:grpSpPr>
          <a:xfrm>
            <a:off x="6628398" y="1138308"/>
            <a:ext cx="2011801" cy="1655064"/>
            <a:chOff x="6628398" y="1138308"/>
            <a:chExt cx="2011801" cy="1655064"/>
          </a:xfrm>
        </p:grpSpPr>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23" name="Group 22"/>
          <p:cNvGrpSpPr/>
          <p:nvPr/>
        </p:nvGrpSpPr>
        <p:grpSpPr>
          <a:xfrm flipH="1">
            <a:off x="3540941" y="1146976"/>
            <a:ext cx="2011801" cy="1655064"/>
            <a:chOff x="6628398" y="1138308"/>
            <a:chExt cx="2011801" cy="1655064"/>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5" name="Picture 2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sp>
        <p:nvSpPr>
          <p:cNvPr id="12" name="TextBox 11"/>
          <p:cNvSpPr txBox="1"/>
          <p:nvPr/>
        </p:nvSpPr>
        <p:spPr>
          <a:xfrm>
            <a:off x="3427275" y="2048256"/>
            <a:ext cx="5305686" cy="2800767"/>
          </a:xfrm>
          <a:prstGeom prst="rect">
            <a:avLst/>
          </a:prstGeom>
          <a:noFill/>
        </p:spPr>
        <p:txBody>
          <a:bodyPr wrap="square" rtlCol="0">
            <a:spAutoFit/>
          </a:bodyPr>
          <a:lstStyle/>
          <a:p>
            <a:pPr algn="ctr"/>
            <a:r>
              <a:rPr lang="en-US" sz="88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CHIA ĐOẠN</a:t>
            </a:r>
          </a:p>
        </p:txBody>
      </p:sp>
      <p:sp>
        <p:nvSpPr>
          <p:cNvPr id="19" name="TextBox 18"/>
          <p:cNvSpPr txBox="1"/>
          <p:nvPr/>
        </p:nvSpPr>
        <p:spPr>
          <a:xfrm>
            <a:off x="3477497" y="2056922"/>
            <a:ext cx="5305686" cy="2800767"/>
          </a:xfrm>
          <a:prstGeom prst="rect">
            <a:avLst/>
          </a:prstGeom>
          <a:noFill/>
        </p:spPr>
        <p:txBody>
          <a:bodyPr wrap="square" rtlCol="0">
            <a:spAutoFit/>
          </a:bodyPr>
          <a:lstStyle/>
          <a:p>
            <a:pPr algn="ctr"/>
            <a:r>
              <a:rPr lang="en-US" sz="8800" dirty="0">
                <a:solidFill>
                  <a:srgbClr val="F6A9A9"/>
                </a:solidFill>
                <a:effectLst>
                  <a:outerShdw blurRad="50800" dist="38100" dir="2700000" algn="tl" rotWithShape="0">
                    <a:prstClr val="black">
                      <a:alpha val="40000"/>
                    </a:prstClr>
                  </a:outerShdw>
                </a:effectLst>
                <a:latin typeface="UTM Showcard" panose="02040603050506020204" pitchFamily="18" charset="0"/>
              </a:rPr>
              <a:t>CHIA ĐOẠN </a:t>
            </a:r>
          </a:p>
        </p:txBody>
      </p:sp>
      <p:grpSp>
        <p:nvGrpSpPr>
          <p:cNvPr id="4" name="Group 3"/>
          <p:cNvGrpSpPr/>
          <p:nvPr/>
        </p:nvGrpSpPr>
        <p:grpSpPr>
          <a:xfrm>
            <a:off x="-461316" y="5275481"/>
            <a:ext cx="16622396" cy="1655671"/>
            <a:chOff x="-461316" y="5275481"/>
            <a:chExt cx="16622396" cy="1655671"/>
          </a:xfrm>
        </p:grpSpPr>
        <p:pic>
          <p:nvPicPr>
            <p:cNvPr id="2" name="Picture 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26" name="Picture 2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27" name="Picture 2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29" name="Picture 2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30" name="Picture 2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5625" y1="74500" x2="53250" y2="86625"/>
                        <a14:foregroundMark x1="51375" y1="77500" x2="51375" y2="84375"/>
                        <a14:backgroundMark x1="46250" y1="88500" x2="47000" y2="94000"/>
                      </a14:backgroundRemoval>
                    </a14:imgEffect>
                  </a14:imgLayer>
                </a14:imgProps>
              </a:ext>
              <a:ext uri="{28A0092B-C50C-407E-A947-70E740481C1C}">
                <a14:useLocalDpi xmlns:a14="http://schemas.microsoft.com/office/drawing/2010/main" val="0"/>
              </a:ext>
            </a:extLst>
          </a:blip>
          <a:stretch>
            <a:fillRect/>
          </a:stretch>
        </p:blipFill>
        <p:spPr>
          <a:xfrm>
            <a:off x="8207558" y="2224796"/>
            <a:ext cx="3424420" cy="3424420"/>
          </a:xfrm>
          <a:prstGeom prst="rect">
            <a:avLst/>
          </a:prstGeom>
        </p:spPr>
      </p:pic>
    </p:spTree>
    <p:extLst>
      <p:ext uri="{BB962C8B-B14F-4D97-AF65-F5344CB8AC3E}">
        <p14:creationId xmlns:p14="http://schemas.microsoft.com/office/powerpoint/2010/main" val="250644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3500"/>
                            </p:stCondLst>
                            <p:childTnLst>
                              <p:par>
                                <p:cTn id="31" presetID="6" presetClass="emph" presetSubtype="0" fill="hold" grpId="2" nodeType="afterEffect">
                                  <p:stCondLst>
                                    <p:cond delay="0"/>
                                  </p:stCondLst>
                                  <p:childTnLst>
                                    <p:animScale>
                                      <p:cBhvr>
                                        <p:cTn id="32" dur="2000" fill="hold"/>
                                        <p:tgtEl>
                                          <p:spTgt spid="12"/>
                                        </p:tgtEl>
                                      </p:cBhvr>
                                      <p:by x="150000" y="150000"/>
                                    </p:animScale>
                                  </p:childTnLst>
                                </p:cTn>
                              </p:par>
                              <p:par>
                                <p:cTn id="33" presetID="10" presetClass="exit" presetSubtype="0" fill="hold" grpId="1" nodeType="withEffect">
                                  <p:stCondLst>
                                    <p:cond delay="0"/>
                                  </p:stCondLst>
                                  <p:childTnLst>
                                    <p:animEffect transition="out" filter="fade">
                                      <p:cBhvr>
                                        <p:cTn id="34" dur="2000"/>
                                        <p:tgtEl>
                                          <p:spTgt spid="12"/>
                                        </p:tgtEl>
                                      </p:cBhvr>
                                    </p:animEffect>
                                    <p:set>
                                      <p:cBhvr>
                                        <p:cTn id="35"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755648" y="2592070"/>
            <a:ext cx="9015984" cy="1877437"/>
          </a:xfrm>
          <a:prstGeom prst="rect">
            <a:avLst/>
          </a:prstGeom>
          <a:noFill/>
        </p:spPr>
        <p:txBody>
          <a:bodyPr wrap="square" rtlCol="0">
            <a:spAutoFit/>
          </a:bodyPr>
          <a:lstStyle/>
          <a:p>
            <a:pPr algn="just">
              <a:spcBef>
                <a:spcPts val="600"/>
              </a:spcBef>
              <a:spcAft>
                <a:spcPts val="600"/>
              </a:spcAft>
            </a:pPr>
            <a:r>
              <a:rPr lang="vi-VN" sz="3200" b="1" dirty="0">
                <a:solidFill>
                  <a:srgbClr val="002060"/>
                </a:solidFill>
                <a:latin typeface="UTM Avo" panose="02040603050506020204" pitchFamily="18" charset="0"/>
              </a:rPr>
              <a:t>Đoạn 1: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lần</a:t>
            </a:r>
            <a:r>
              <a:rPr lang="en-US" sz="3200" dirty="0">
                <a:solidFill>
                  <a:srgbClr val="002060"/>
                </a:solidFill>
                <a:latin typeface="UTM Avo" panose="02040603050506020204" pitchFamily="18" charset="0"/>
              </a:rPr>
              <a:t> … </a:t>
            </a:r>
            <a:r>
              <a:rPr lang="vi-VN" sz="3200" dirty="0">
                <a:solidFill>
                  <a:srgbClr val="002060"/>
                </a:solidFill>
                <a:latin typeface="UTM Avo" panose="02040603050506020204" pitchFamily="18" charset="0"/>
              </a:rPr>
              <a:t>sung sướng hơn thế nữa!</a:t>
            </a:r>
          </a:p>
          <a:p>
            <a:pPr algn="just">
              <a:spcBef>
                <a:spcPts val="600"/>
              </a:spcBef>
              <a:spcAft>
                <a:spcPts val="600"/>
              </a:spcAft>
            </a:pPr>
            <a:r>
              <a:rPr lang="vi-VN" sz="3200" b="1" dirty="0">
                <a:solidFill>
                  <a:srgbClr val="002060"/>
                </a:solidFill>
                <a:latin typeface="UTM Avo" panose="02040603050506020204" pitchFamily="18" charset="0"/>
              </a:rPr>
              <a:t>Đoạn 2: </a:t>
            </a:r>
            <a:r>
              <a:rPr lang="en-US" sz="3200" dirty="0" err="1">
                <a:solidFill>
                  <a:srgbClr val="002060"/>
                </a:solidFill>
                <a:latin typeface="UTM Avo" panose="02040603050506020204" pitchFamily="18" charset="0"/>
              </a:rPr>
              <a:t>Bọn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đầy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tớ</a:t>
            </a: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 cho tôi được sống!</a:t>
            </a:r>
          </a:p>
          <a:p>
            <a:pPr algn="just">
              <a:spcBef>
                <a:spcPts val="600"/>
              </a:spcBef>
              <a:spcAft>
                <a:spcPts val="600"/>
              </a:spcAft>
            </a:pPr>
            <a:r>
              <a:rPr lang="vi-VN" sz="3200" b="1" dirty="0">
                <a:solidFill>
                  <a:srgbClr val="002060"/>
                </a:solidFill>
                <a:latin typeface="UTM Avo" panose="02040603050506020204" pitchFamily="18" charset="0"/>
              </a:rPr>
              <a:t>Đoạn 3: </a:t>
            </a:r>
            <a:r>
              <a:rPr lang="vi-VN" sz="3200" dirty="0">
                <a:solidFill>
                  <a:srgbClr val="002060"/>
                </a:solidFill>
                <a:latin typeface="UTM Avo" panose="02040603050506020204" pitchFamily="18" charset="0"/>
              </a:rPr>
              <a:t>Thần Đi-ô-ni-dốt … tham lam</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151620" y="293900"/>
            <a:ext cx="2691384" cy="269138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502920" y="3530789"/>
            <a:ext cx="2817642" cy="3334468"/>
          </a:xfrm>
          <a:prstGeom prst="rect">
            <a:avLst/>
          </a:prstGeom>
        </p:spPr>
      </p:pic>
      <p:sp>
        <p:nvSpPr>
          <p:cNvPr id="7" name="TextBox 6"/>
          <p:cNvSpPr txBox="1"/>
          <p:nvPr/>
        </p:nvSpPr>
        <p:spPr>
          <a:xfrm>
            <a:off x="3087624" y="1147449"/>
            <a:ext cx="5855208" cy="1323439"/>
          </a:xfrm>
          <a:prstGeom prst="rect">
            <a:avLst/>
          </a:prstGeom>
          <a:noFill/>
        </p:spPr>
        <p:txBody>
          <a:bodyPr wrap="square" rtlCol="0">
            <a:spAutoFit/>
          </a:bodyPr>
          <a:lstStyle/>
          <a:p>
            <a:pPr algn="ctr">
              <a:spcBef>
                <a:spcPts val="600"/>
              </a:spcBef>
              <a:spcAft>
                <a:spcPts val="600"/>
              </a:spcAft>
            </a:pP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CHIA ĐOẠN </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1620" y="3959368"/>
            <a:ext cx="1620012" cy="2188172"/>
          </a:xfrm>
          <a:prstGeom prst="rect">
            <a:avLst/>
          </a:prstGeom>
        </p:spPr>
      </p:pic>
    </p:spTree>
    <p:extLst>
      <p:ext uri="{BB962C8B-B14F-4D97-AF65-F5344CB8AC3E}">
        <p14:creationId xmlns:p14="http://schemas.microsoft.com/office/powerpoint/2010/main" val="45169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8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683875" y="862711"/>
            <a:ext cx="1031443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138079" y="92333"/>
            <a:ext cx="1720910" cy="22311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407" y="2803771"/>
            <a:ext cx="2965593" cy="3942213"/>
          </a:xfrm>
          <a:prstGeom prst="rect">
            <a:avLst/>
          </a:prstGeom>
        </p:spPr>
      </p:pic>
      <p:sp>
        <p:nvSpPr>
          <p:cNvPr id="7" name="TextBox 6"/>
          <p:cNvSpPr txBox="1"/>
          <p:nvPr/>
        </p:nvSpPr>
        <p:spPr>
          <a:xfrm>
            <a:off x="594360" y="2005533"/>
            <a:ext cx="8776682" cy="4401205"/>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800" dirty="0">
                <a:solidFill>
                  <a:srgbClr val="002060"/>
                </a:solidFill>
                <a:latin typeface="UTM Avo" panose="02040603050506020204" pitchFamily="18" charset="0"/>
              </a:rPr>
              <a:t>- Xin Thần cho mọi vật tôi chạm đến đều hóa thành vàng!</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Thần Đi-ô-ni-dốt mỉm cười ưng thuận.</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p:txBody>
      </p:sp>
    </p:spTree>
    <p:extLst>
      <p:ext uri="{BB962C8B-B14F-4D97-AF65-F5344CB8AC3E}">
        <p14:creationId xmlns:p14="http://schemas.microsoft.com/office/powerpoint/2010/main" val="365259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1415</Words>
  <Application>Microsoft Office PowerPoint</Application>
  <PresentationFormat>Widescreen</PresentationFormat>
  <Paragraphs>98</Paragraphs>
  <Slides>27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UTM Netmuc KT</vt:lpstr>
      <vt:lpstr>UTM Avo</vt:lpstr>
      <vt:lpstr>UVN Mau Tim 1</vt:lpstr>
      <vt:lpstr>Calibri</vt:lpstr>
      <vt:lpstr>UTM Flamenco</vt:lpstr>
      <vt:lpstr>UTM Showcard</vt:lpstr>
      <vt:lpstr>HP001 4 hàng</vt:lpstr>
      <vt:lpstr>Calibri Light</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Dieu uoc cua vua Mi-dat</dc:title>
  <dc:subject>Tap doc</dc:subject>
  <dc:creator>KTUTS</dc:creator>
  <cp:keywords>VIET BAO</cp:keywords>
  <cp:lastModifiedBy>Phan Thị Hà Thu</cp:lastModifiedBy>
  <cp:revision>34</cp:revision>
  <dcterms:created xsi:type="dcterms:W3CDTF">2021-10-24T12:15:49Z</dcterms:created>
  <dcterms:modified xsi:type="dcterms:W3CDTF">2021-11-02T17:56:52Z</dcterms:modified>
</cp:coreProperties>
</file>