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341" r:id="rId3"/>
    <p:sldId id="342" r:id="rId4"/>
    <p:sldId id="343" r:id="rId5"/>
    <p:sldId id="345" r:id="rId6"/>
    <p:sldId id="346" r:id="rId7"/>
    <p:sldId id="348" r:id="rId8"/>
    <p:sldId id="350" r:id="rId9"/>
    <p:sldId id="351" r:id="rId10"/>
    <p:sldId id="349" r:id="rId11"/>
    <p:sldId id="353" r:id="rId12"/>
    <p:sldId id="354" r:id="rId13"/>
    <p:sldId id="355" r:id="rId14"/>
    <p:sldId id="356" r:id="rId15"/>
    <p:sldId id="352" r:id="rId16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iCiel Cadena" panose="02000503000000020004" pitchFamily="2" charset="0"/>
      <p:bold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  <p:embeddedFont>
      <p:font typeface="UTM Showcard" panose="02040603050506020204" pitchFamily="18" charset="0"/>
      <p:regular r:id="rId30"/>
    </p:embeddedFont>
    <p:embeddedFont>
      <p:font typeface="UVN Binh Duong" pitchFamily="2" charset="0"/>
      <p:regular r:id="rId31"/>
    </p:embeddedFont>
    <p:embeddedFont>
      <p:font typeface="UVN Thanh Pho" panose="02060506040706070203" pitchFamily="18" charset="0"/>
      <p:regular r:id="rId32"/>
      <p:bold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81"/>
    <a:srgbClr val="F0847A"/>
    <a:srgbClr val="FCE410"/>
    <a:srgbClr val="FF0066"/>
    <a:srgbClr val="FDDFD4"/>
    <a:srgbClr val="EA6274"/>
    <a:srgbClr val="FFB289"/>
    <a:srgbClr val="F8CBE0"/>
    <a:srgbClr val="FF0826"/>
    <a:srgbClr val="E50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8" autoAdjust="0"/>
    <p:restoredTop sz="94660"/>
  </p:normalViewPr>
  <p:slideViewPr>
    <p:cSldViewPr snapToGrid="0" showGuides="1">
      <p:cViewPr>
        <p:scale>
          <a:sx n="36" d="100"/>
          <a:sy n="36" d="100"/>
        </p:scale>
        <p:origin x="2179" y="9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6" d="100"/>
        <a:sy n="36" d="100"/>
      </p:scale>
      <p:origin x="0" y="-501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6401ED-FAEA-4DD7-9F1F-BE4021163A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1DAB8-37E8-430C-B7E5-5F881A1518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1CAE07-ACCD-468C-92DA-9C5A237F796F}" type="datetimeFigureOut">
              <a:rPr lang="en-US" smtClean="0"/>
              <a:t>06-Nov-21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A8B9E-B4C4-4107-AF5B-1ED1C33141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FBFE4D-93B6-4E76-BBA2-778C18F1B1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C6201-B8C2-4522-906C-418B275DA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F8B772-1E0C-44DA-9F32-26574B541009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A2C7BB-6C52-4B00-8942-105A1C7416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42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040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01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trái dâu để ra kết quả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1455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Củng cố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1516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Củng cố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A2C7BB-6C52-4B00-8942-105A1C7416B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740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8579F4-9FCE-4B80-8D11-EEB1E4856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26AAF4B-B8B0-4F95-9E1D-D14F4033CC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42ABA-D1AF-48A2-9605-8D7CCDF19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F7C5A7-6F92-4632-ABB2-0C208ADA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DF3006-3898-4799-AF46-A5623A537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2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CC2E9-0CC5-4CFB-BC23-238EFFE3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58CD1B9-C954-410A-A677-15745DAB6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8299BE-78AD-43DD-B18A-FADBDDBB6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2C700A-D583-4CD0-B190-CC21B5606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93D4284-5A1C-49B9-8ED6-C43F1324C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9E82BDD-FA3B-41CC-89FD-8E406D71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54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32F395-D285-47DF-BFB0-205262E1F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711D386-CD1F-4568-A96A-AA4FF50A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701691-E24F-4BED-A5E3-3703ED16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6A40F7-FE4B-471D-ABBF-99E0DC86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1D6C6E-8B0A-4CA7-BE87-DC51FD9D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22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A777D9-385A-4427-8BB7-DFB83FA779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55B88A-E4C0-4617-B43B-E37487A125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81901-46B0-48F8-A172-657F5114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4CFFD6-3E45-479F-8384-10E422724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C41E8-9477-45B6-9661-1B1784AD5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67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5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9C70D-B7C8-466D-B87C-22D855EF72C6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9045BA-9AC9-4435-A9A0-D822685BA7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26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2AD7C3-69D7-4C36-B515-3E5D7997B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338576-D73C-4EF0-B4CD-8555F7141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095EF0-D763-4B69-963A-D0C5797AF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1AE13C-DDB5-4C27-871F-6E767AB22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2F222D-1922-48F6-83DE-F73A1A9C8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0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F11CB-20C2-45EE-92F2-DF12C7C30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8B785E-8D9A-4916-95F0-705E9FF0E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9FA58D-2E00-452D-AB9D-389993C28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C5CF153-7AAC-43CC-996D-1E1570B5C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8C4884-2AB7-4D03-86D9-1DDEA92F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97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9FC287-DFD6-4353-98B3-ACD538FDE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CF12874-E155-4AE6-8810-606653D737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688E6A-D2E6-4301-8D8F-3ADC62CF0C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5F5AB1-C58A-47E3-A13E-E872581A0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4FAD24-02B9-46BD-B9CD-B822ABED3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941F83-ED8E-4A76-A1CD-9750F1BBF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6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7E5B57-81AD-4C1A-A251-F2E8A1169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76EE5D-DC54-48F3-94A3-472F89064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921FEF-1322-4B86-AB11-2D5ABA82ED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969CEDA-EF23-4EBC-94B5-0939F96A53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C9AB67-D203-4CEF-83DA-929E603BE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B7E8EC-40CD-43EB-BA0F-A4CBDA80E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C8BBD63-2654-4888-B83C-FAA14C38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E175864-63B8-477E-BA93-815BCC5CD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9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414B6B-0B35-4158-90F9-47FC7BC88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7D0A3B0-A6D7-4C62-81E3-8C96CC700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F53A080-7AA5-4667-B07E-A596F893C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7300F2-D50F-4404-8CBC-680A1312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428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39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9FD87A-1AD5-4C55-A132-3B3A398E8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81F1F3-0496-49EA-90AA-EFF5193B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2FF04D9-B88C-4069-880B-D7E76A5E5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693ECFB-505F-4B1B-9D28-D580F67BE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06014"/>
            <a:ext cx="12247000" cy="67519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ACF2965-CC8C-42A7-95D0-7C5973254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9" y="-1"/>
            <a:ext cx="12075803" cy="69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12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D45D4D-2D59-46E4-915E-4DC850B8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C75C79-091D-4315-A845-51D8DDAFB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2B4632B-1BCD-4393-AA69-748A69991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47DAD2D-2F31-4FEE-A389-BA300F6F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C6E02A0-0BFE-4C00-8817-482E6D7FB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0A91E0-8F7E-49AB-B8F8-57FB299D4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06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3F373C4-1483-4C7F-ABA2-D425C5E1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B840F9-39A6-4752-81FF-BE6131079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E5025-DB34-4127-882E-E193E8543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F0DF-C2EE-413A-B214-CBAC37ABA5ED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A664C2-3CDE-461A-9BB7-93CF42E10F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C74263-E865-4DE9-9869-17B582F67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5C3E7-3E88-429A-BF83-3B01D13B3F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ED16F892-AAA8-4496-8917-363574C40A3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2154" y="9377917"/>
            <a:ext cx="1243085" cy="10738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A301DF-F110-4143-90EB-56019AE18C20}"/>
              </a:ext>
            </a:extLst>
          </p:cNvPr>
          <p:cNvSpPr txBox="1"/>
          <p:nvPr userDrawn="1"/>
        </p:nvSpPr>
        <p:spPr>
          <a:xfrm>
            <a:off x="8860" y="45522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0847A"/>
                </a:solidFill>
                <a:latin typeface="UVN Thanh Pho" panose="02060506040706070203" pitchFamily="18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BDB413-A4BA-4E20-932B-C0E999904BEC}"/>
              </a:ext>
            </a:extLst>
          </p:cNvPr>
          <p:cNvSpPr txBox="1"/>
          <p:nvPr userDrawn="1"/>
        </p:nvSpPr>
        <p:spPr>
          <a:xfrm>
            <a:off x="56768" y="6443146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CC81"/>
                </a:solidFill>
                <a:latin typeface="UVN Thanh Pho" panose="02060506040706070203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0908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3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7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openxmlformats.org/officeDocument/2006/relationships/image" Target="../media/image55.png"/><Relationship Id="rId4" Type="http://schemas.openxmlformats.org/officeDocument/2006/relationships/image" Target="../media/image49.jp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60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9.png"/><Relationship Id="rId12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47.png"/><Relationship Id="rId5" Type="http://schemas.microsoft.com/office/2007/relationships/hdphoto" Target="../media/hdphoto6.wdp"/><Relationship Id="rId15" Type="http://schemas.openxmlformats.org/officeDocument/2006/relationships/image" Target="../media/image53.png"/><Relationship Id="rId10" Type="http://schemas.openxmlformats.org/officeDocument/2006/relationships/image" Target="../media/image46.jpg"/><Relationship Id="rId4" Type="http://schemas.openxmlformats.org/officeDocument/2006/relationships/image" Target="../media/image57.png"/><Relationship Id="rId9" Type="http://schemas.openxmlformats.org/officeDocument/2006/relationships/image" Target="../media/image43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11" Type="http://schemas.openxmlformats.org/officeDocument/2006/relationships/image" Target="../media/image310.png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5" y="687997"/>
            <a:ext cx="6650182" cy="33250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4FD8E76-469F-4147-8DF3-AAEBB2194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38" y="1429292"/>
            <a:ext cx="1858311" cy="374072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" y="3196266"/>
            <a:ext cx="4914041" cy="374072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369" y="-22124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17484" y="1905000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775" y="4013088"/>
            <a:ext cx="1460862" cy="14684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4DA8AB-2BB3-4E99-BBBA-B7AE876EA8EF}"/>
              </a:ext>
            </a:extLst>
          </p:cNvPr>
          <p:cNvGrpSpPr/>
          <p:nvPr/>
        </p:nvGrpSpPr>
        <p:grpSpPr>
          <a:xfrm>
            <a:off x="4910773" y="2314993"/>
            <a:ext cx="6173584" cy="2218683"/>
            <a:chOff x="4910773" y="2314993"/>
            <a:chExt cx="6173584" cy="22186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5BEE06-F115-4E63-BD3F-BF47C675B8FE}"/>
                </a:ext>
              </a:extLst>
            </p:cNvPr>
            <p:cNvSpPr txBox="1"/>
            <p:nvPr/>
          </p:nvSpPr>
          <p:spPr>
            <a:xfrm>
              <a:off x="4991022" y="2314993"/>
              <a:ext cx="609333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13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Toán 4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E11C8-9831-480D-8181-8E9310346AD6}"/>
                </a:ext>
              </a:extLst>
            </p:cNvPr>
            <p:cNvSpPr txBox="1"/>
            <p:nvPr/>
          </p:nvSpPr>
          <p:spPr>
            <a:xfrm>
              <a:off x="4910773" y="2317685"/>
              <a:ext cx="6093335" cy="221599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13800">
                  <a:solidFill>
                    <a:srgbClr val="E59A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3800">
                  <a:solidFill>
                    <a:srgbClr val="FAAD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3800">
                  <a:solidFill>
                    <a:srgbClr val="68B2F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á</a:t>
              </a:r>
              <a:r>
                <a:rPr lang="en-US" sz="13800">
                  <a:solidFill>
                    <a:srgbClr val="76D6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38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3800">
                  <a:solidFill>
                    <a:srgbClr val="E58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711DE41-107C-4EE3-9184-BB120844104C}"/>
              </a:ext>
            </a:extLst>
          </p:cNvPr>
          <p:cNvSpPr txBox="1"/>
          <p:nvPr/>
        </p:nvSpPr>
        <p:spPr>
          <a:xfrm>
            <a:off x="1688835" y="2362742"/>
            <a:ext cx="14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2">
                    <a:lumMod val="20000"/>
                    <a:lumOff val="80000"/>
                  </a:schemeClr>
                </a:solidFill>
                <a:latin typeface="UTM Showcard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846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11">
            <a:extLst>
              <a:ext uri="{FF2B5EF4-FFF2-40B4-BE49-F238E27FC236}">
                <a16:creationId xmlns:a16="http://schemas.microsoft.com/office/drawing/2014/main" id="{8131FAFB-2B04-40B4-8A8E-7CDA7B2FEEAC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42">
            <a:extLst>
              <a:ext uri="{FF2B5EF4-FFF2-40B4-BE49-F238E27FC236}">
                <a16:creationId xmlns:a16="http://schemas.microsoft.com/office/drawing/2014/main" id="{794DAA01-2418-4F8E-9106-18D1DD97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7" y="2122464"/>
            <a:ext cx="8831454" cy="143250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cs typeface="Times New Roman" panose="02020603050405020304" pitchFamily="18" charset="0"/>
              </a:rPr>
              <a:t>a.  1357 x 5 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EE8AB-B0E2-45D7-B156-680C9E69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34" y="2201074"/>
            <a:ext cx="22764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0066"/>
                </a:solidFill>
                <a:cs typeface="Times New Roman" panose="02020603050405020304" pitchFamily="18" charset="0"/>
              </a:rPr>
              <a:t>6 785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01585132-6190-42B8-9B5E-7B31B3698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27" y="4050184"/>
            <a:ext cx="8831454" cy="1467326"/>
          </a:xfrm>
          <a:prstGeom prst="roundRect">
            <a:avLst>
              <a:gd name="adj" fmla="val 32100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F0847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        </a:t>
            </a:r>
            <a:r>
              <a:rPr lang="en-US" altLang="en-US">
                <a:solidFill>
                  <a:schemeClr val="tx1"/>
                </a:solidFill>
              </a:rPr>
              <a:t>7 x 853 =</a:t>
            </a:r>
          </a:p>
        </p:txBody>
      </p:sp>
      <p:pic>
        <p:nvPicPr>
          <p:cNvPr id="12" name="Picture 8" descr="Cute Bakery chef girl welcome smiling cartoon art illustration 1936523  Vector Art at Vecteezy">
            <a:extLst>
              <a:ext uri="{FF2B5EF4-FFF2-40B4-BE49-F238E27FC236}">
                <a16:creationId xmlns:a16="http://schemas.microsoft.com/office/drawing/2014/main" id="{62B5CC93-A3C6-4925-A5DA-4238C7766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E0DC"/>
              </a:clrFrom>
              <a:clrTo>
                <a:srgbClr val="FDE0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527" y="4232172"/>
            <a:ext cx="3592975" cy="28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ake with strawberries and whipped cream on top&#10;&#10;Description automatically generated with low confidence">
            <a:extLst>
              <a:ext uri="{FF2B5EF4-FFF2-40B4-BE49-F238E27FC236}">
                <a16:creationId xmlns:a16="http://schemas.microsoft.com/office/drawing/2014/main" id="{011D2A53-997B-4636-AF44-40347D28C81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481" y="1869810"/>
            <a:ext cx="2624469" cy="196835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69685FE-2A4F-4AB1-86C2-E35161AC70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40" y="4050184"/>
            <a:ext cx="1880399" cy="16312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07F18-D2E0-492D-8124-266373F23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3189" y="4187396"/>
            <a:ext cx="28577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0066"/>
                </a:solidFill>
                <a:cs typeface="Times New Roman" panose="02020603050405020304" pitchFamily="18" charset="0"/>
              </a:rPr>
              <a:t>5 971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8115881-2823-422B-9384-837F353E7D1D}"/>
              </a:ext>
            </a:extLst>
          </p:cNvPr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CDFEFB7-8968-4874-9EAD-ECED651B6610}"/>
                </a:ext>
              </a:extLst>
            </p:cNvPr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28" name="Picture 27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DBE1FA19-939E-48AB-8A44-7E8EBF0E87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/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35" name="Picture 34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100855FB-D575-4FCC-8D7B-956575CD2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/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36" name="Picture 35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3B8C7F2D-AF0D-4F20-B7AE-9F8CDC0B88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/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8" name="Text Box 19">
                <a:extLst>
                  <a:ext uri="{FF2B5EF4-FFF2-40B4-BE49-F238E27FC236}">
                    <a16:creationId xmlns:a16="http://schemas.microsoft.com/office/drawing/2014/main" id="{4E393E10-DCDE-4E05-8149-D2AE33091D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6457" y="322198"/>
                <a:ext cx="3661121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7200" b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2. Tính:</a:t>
                </a:r>
                <a:endParaRPr lang="en-US" altLang="en-US" sz="720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47351AEC-352C-41E4-B7C4-A4DAEA17B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38" name="Picture 37" descr="Logo&#10;&#10;Description automatically generated">
              <a:extLst>
                <a:ext uri="{FF2B5EF4-FFF2-40B4-BE49-F238E27FC236}">
                  <a16:creationId xmlns:a16="http://schemas.microsoft.com/office/drawing/2014/main" id="{4D5428CE-4EC7-4223-B46D-A5DE922A4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345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任意多边形 11">
            <a:extLst>
              <a:ext uri="{FF2B5EF4-FFF2-40B4-BE49-F238E27FC236}">
                <a16:creationId xmlns:a16="http://schemas.microsoft.com/office/drawing/2014/main" id="{8131FAFB-2B04-40B4-8A8E-7CDA7B2FEEAC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42">
            <a:extLst>
              <a:ext uri="{FF2B5EF4-FFF2-40B4-BE49-F238E27FC236}">
                <a16:creationId xmlns:a16="http://schemas.microsoft.com/office/drawing/2014/main" id="{794DAA01-2418-4F8E-9106-18D1DD97A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27" y="2122464"/>
            <a:ext cx="8831454" cy="1432500"/>
          </a:xfrm>
          <a:prstGeom prst="roundRect">
            <a:avLst>
              <a:gd name="adj" fmla="val 28539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cs typeface="Times New Roman" panose="02020603050405020304" pitchFamily="18" charset="0"/>
              </a:rPr>
              <a:t>b. 40263 x 7 =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9EE8AB-B0E2-45D7-B156-680C9E69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5034" y="2201074"/>
            <a:ext cx="348424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0066"/>
                </a:solidFill>
                <a:cs typeface="Times New Roman" panose="02020603050405020304" pitchFamily="18" charset="0"/>
              </a:rPr>
              <a:t>281 841</a:t>
            </a:r>
          </a:p>
        </p:txBody>
      </p:sp>
      <p:sp>
        <p:nvSpPr>
          <p:cNvPr id="9" name="Text Box 20">
            <a:extLst>
              <a:ext uri="{FF2B5EF4-FFF2-40B4-BE49-F238E27FC236}">
                <a16:creationId xmlns:a16="http://schemas.microsoft.com/office/drawing/2014/main" id="{01585132-6190-42B8-9B5E-7B31B3698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27" y="4050184"/>
            <a:ext cx="8831454" cy="1467326"/>
          </a:xfrm>
          <a:prstGeom prst="roundRect">
            <a:avLst>
              <a:gd name="adj" fmla="val 32100"/>
            </a:avLst>
          </a:prstGeom>
          <a:solidFill>
            <a:schemeClr val="bg1">
              <a:alpha val="75000"/>
            </a:schemeClr>
          </a:solidFill>
          <a:ln w="28575">
            <a:solidFill>
              <a:srgbClr val="F0847A"/>
            </a:solidFill>
            <a:prstDash val="lgDash"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7200" b="1">
                <a:solidFill>
                  <a:srgbClr val="F0847A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</a:rPr>
              <a:t>        </a:t>
            </a:r>
            <a:r>
              <a:rPr lang="en-US" altLang="en-US" sz="7200" b="1">
                <a:solidFill>
                  <a:schemeClr val="tx1"/>
                </a:solidFill>
                <a:cs typeface="Times New Roman" panose="02020603050405020304" pitchFamily="18" charset="0"/>
              </a:rPr>
              <a:t>5 x 1326 =</a:t>
            </a:r>
            <a:endParaRPr lang="en-US" altLang="en-US" sz="720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1D2A53-997B-4636-AF44-40347D28C8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6"/>
          <a:stretch/>
        </p:blipFill>
        <p:spPr>
          <a:xfrm>
            <a:off x="9216788" y="1503170"/>
            <a:ext cx="2975212" cy="22017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9685FE-2A4F-4AB1-86C2-E35161AC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0008" y="4150696"/>
            <a:ext cx="2305831" cy="14788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E07F18-D2E0-492D-8124-266373F23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10" y="4183682"/>
            <a:ext cx="254612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0066"/>
                </a:solidFill>
                <a:cs typeface="Times New Roman" panose="02020603050405020304" pitchFamily="18" charset="0"/>
              </a:rPr>
              <a:t>6 630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8115881-2823-422B-9384-837F353E7D1D}"/>
              </a:ext>
            </a:extLst>
          </p:cNvPr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CDFEFB7-8968-4874-9EAD-ECED651B6610}"/>
                </a:ext>
              </a:extLst>
            </p:cNvPr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28" name="Picture 27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DBE1FA19-939E-48AB-8A44-7E8EBF0E87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/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35" name="Picture 34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100855FB-D575-4FCC-8D7B-956575CD2E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/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36" name="Picture 35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3B8C7F2D-AF0D-4F20-B7AE-9F8CDC0B88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/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8" name="Text Box 19">
                <a:extLst>
                  <a:ext uri="{FF2B5EF4-FFF2-40B4-BE49-F238E27FC236}">
                    <a16:creationId xmlns:a16="http://schemas.microsoft.com/office/drawing/2014/main" id="{4E393E10-DCDE-4E05-8149-D2AE33091D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6457" y="322198"/>
                <a:ext cx="3661121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7200" b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2. Tính:</a:t>
                </a:r>
                <a:endParaRPr lang="en-US" altLang="en-US" sz="720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34" name="Picture 33" descr="Logo&#10;&#10;Description automatically generated">
              <a:extLst>
                <a:ext uri="{FF2B5EF4-FFF2-40B4-BE49-F238E27FC236}">
                  <a16:creationId xmlns:a16="http://schemas.microsoft.com/office/drawing/2014/main" id="{47351AEC-352C-41E4-B7C4-A4DAEA17B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38" name="Picture 37" descr="Logo&#10;&#10;Description automatically generated">
              <a:extLst>
                <a:ext uri="{FF2B5EF4-FFF2-40B4-BE49-F238E27FC236}">
                  <a16:creationId xmlns:a16="http://schemas.microsoft.com/office/drawing/2014/main" id="{4D5428CE-4EC7-4223-B46D-A5DE922A4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  <p:pic>
        <p:nvPicPr>
          <p:cNvPr id="18" name="Picture 6" descr="Premium Vector | Cute chef girl smiling holding cookies logo hand drawn  cartoon art illustration">
            <a:extLst>
              <a:ext uri="{FF2B5EF4-FFF2-40B4-BE49-F238E27FC236}">
                <a16:creationId xmlns:a16="http://schemas.microsoft.com/office/drawing/2014/main" id="{40C3BF6D-1A51-45A6-8BA8-827AB1329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994" r="94888">
                        <a14:foregroundMark x1="30192" y1="22200" x2="19010" y2="63800"/>
                        <a14:foregroundMark x1="21725" y1="33800" x2="19489" y2="60400"/>
                        <a14:foregroundMark x1="16613" y1="36400" x2="27636" y2="70800"/>
                        <a14:foregroundMark x1="23642" y1="66800" x2="73642" y2="68200"/>
                        <a14:foregroundMark x1="73642" y1="35400" x2="81789" y2="61200"/>
                        <a14:foregroundMark x1="56070" y1="91200" x2="70128" y2="82000"/>
                        <a14:foregroundMark x1="60863" y1="90400" x2="74920" y2="80000"/>
                        <a14:foregroundMark x1="81470" y1="34600" x2="78754" y2="67400"/>
                        <a14:foregroundMark x1="79712" y1="33600" x2="84824" y2="50200"/>
                        <a14:foregroundMark x1="76198" y1="23200" x2="86102" y2="44600"/>
                        <a14:foregroundMark x1="27476" y1="22400" x2="16454" y2="41800"/>
                        <a14:foregroundMark x1="25240" y1="20800" x2="13898" y2="40600"/>
                        <a14:foregroundMark x1="14856" y1="48000" x2="32748" y2="82200"/>
                        <a14:foregroundMark x1="31310" y1="67000" x2="38658" y2="84400"/>
                        <a14:foregroundMark x1="16613" y1="61000" x2="26038" y2="74400"/>
                        <a14:foregroundMark x1="19169" y1="70800" x2="30032" y2="80600"/>
                        <a14:foregroundMark x1="25559" y1="80800" x2="33706" y2="85600"/>
                        <a14:foregroundMark x1="35783" y1="87000" x2="41534" y2="90600"/>
                        <a14:foregroundMark x1="28115" y1="82400" x2="38818" y2="89400"/>
                        <a14:foregroundMark x1="28594" y1="83000" x2="36262" y2="89000"/>
                        <a14:foregroundMark x1="26837" y1="22600" x2="44728" y2="8600"/>
                        <a14:foregroundMark x1="26518" y1="19000" x2="46006" y2="9400"/>
                        <a14:foregroundMark x1="46965" y1="9400" x2="52556" y2="11000"/>
                        <a14:foregroundMark x1="47764" y1="9200" x2="51438" y2="9200"/>
                        <a14:foregroundMark x1="48403" y1="8400" x2="50639" y2="8800"/>
                        <a14:foregroundMark x1="73163" y1="16800" x2="79073" y2="2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24"/>
          <a:stretch/>
        </p:blipFill>
        <p:spPr bwMode="auto">
          <a:xfrm>
            <a:off x="-381000" y="4321465"/>
            <a:ext cx="3002827" cy="261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2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 11">
            <a:extLst>
              <a:ext uri="{FF2B5EF4-FFF2-40B4-BE49-F238E27FC236}">
                <a16:creationId xmlns:a16="http://schemas.microsoft.com/office/drawing/2014/main" id="{2C8F0919-CD9C-41E4-BD6B-BC06F241E8B0}"/>
              </a:ext>
            </a:extLst>
          </p:cNvPr>
          <p:cNvSpPr/>
          <p:nvPr/>
        </p:nvSpPr>
        <p:spPr>
          <a:xfrm flipV="1">
            <a:off x="-190500" y="-445865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0" name="任意多边形 11">
            <a:extLst>
              <a:ext uri="{FF2B5EF4-FFF2-40B4-BE49-F238E27FC236}">
                <a16:creationId xmlns:a16="http://schemas.microsoft.com/office/drawing/2014/main" id="{46312017-B07E-4158-8300-44545C2CECE0}"/>
              </a:ext>
            </a:extLst>
          </p:cNvPr>
          <p:cNvSpPr/>
          <p:nvPr/>
        </p:nvSpPr>
        <p:spPr>
          <a:xfrm rot="10800000" flipV="1">
            <a:off x="-381000" y="5247614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5649341-A660-4390-AFFF-3195A4678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85" y="3283490"/>
            <a:ext cx="3770588" cy="377058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B6507EA-C2C6-4C0C-A39F-51DA63524336}"/>
              </a:ext>
            </a:extLst>
          </p:cNvPr>
          <p:cNvGrpSpPr/>
          <p:nvPr/>
        </p:nvGrpSpPr>
        <p:grpSpPr>
          <a:xfrm>
            <a:off x="-32946" y="1063417"/>
            <a:ext cx="7922183" cy="3125818"/>
            <a:chOff x="-32946" y="1063417"/>
            <a:chExt cx="7922183" cy="3125818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6C5E1D-62AF-4B43-92B2-F98684C434EA}"/>
                </a:ext>
              </a:extLst>
            </p:cNvPr>
            <p:cNvSpPr txBox="1"/>
            <p:nvPr/>
          </p:nvSpPr>
          <p:spPr>
            <a:xfrm>
              <a:off x="-32946" y="1142247"/>
              <a:ext cx="78676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9600">
                  <a:solidFill>
                    <a:srgbClr val="F8CBE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Kem dâu</a:t>
              </a:r>
            </a:p>
            <a:p>
              <a:pPr algn="ctr"/>
              <a:r>
                <a:rPr lang="en-US" sz="960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Ngọt ngào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9E0A6-ECC8-4331-8571-AAB079FDFD4E}"/>
                </a:ext>
              </a:extLst>
            </p:cNvPr>
            <p:cNvSpPr txBox="1"/>
            <p:nvPr/>
          </p:nvSpPr>
          <p:spPr>
            <a:xfrm>
              <a:off x="21587" y="1063417"/>
              <a:ext cx="78676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9600">
                  <a:solidFill>
                    <a:srgbClr val="EA62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Kem dâu</a:t>
              </a:r>
            </a:p>
            <a:p>
              <a:pPr algn="ctr"/>
              <a:r>
                <a:rPr lang="en-US" sz="9600">
                  <a:solidFill>
                    <a:srgbClr val="FFB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Ngọt ngào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C778F3A-55E3-4D9A-96DC-9EE3A4D0A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953" y="331076"/>
            <a:ext cx="7714446" cy="652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11">
            <a:extLst>
              <a:ext uri="{FF2B5EF4-FFF2-40B4-BE49-F238E27FC236}">
                <a16:creationId xmlns:a16="http://schemas.microsoft.com/office/drawing/2014/main" id="{AF107823-FDD2-4481-A004-B78CD4EED542}"/>
              </a:ext>
            </a:extLst>
          </p:cNvPr>
          <p:cNvSpPr/>
          <p:nvPr/>
        </p:nvSpPr>
        <p:spPr>
          <a:xfrm flipV="1">
            <a:off x="-190500" y="-445865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29934D-9E7D-4928-97BB-861481FC0CFE}"/>
              </a:ext>
            </a:extLst>
          </p:cNvPr>
          <p:cNvGrpSpPr/>
          <p:nvPr/>
        </p:nvGrpSpPr>
        <p:grpSpPr>
          <a:xfrm>
            <a:off x="1431097" y="51964"/>
            <a:ext cx="9211527" cy="1589959"/>
            <a:chOff x="2042161" y="162560"/>
            <a:chExt cx="7833360" cy="1488958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CE28B4B1-FD19-4805-A35E-EDAE978BA275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EA6274">
                <a:alpha val="89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5A632DF2-6C3C-413D-9184-F87C50D7F303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F0847A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4D2D6B63-4894-45EC-9E51-05BA181594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14" y="4431451"/>
            <a:ext cx="8548476" cy="923330"/>
          </a:xfrm>
          <a:prstGeom prst="rect">
            <a:avLst/>
          </a:prstGeom>
        </p:spPr>
      </p:pic>
      <p:pic>
        <p:nvPicPr>
          <p:cNvPr id="8" name="Picture 7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1B3E039-B948-4771-815F-84B930ABF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097" y="2690008"/>
            <a:ext cx="8548476" cy="923330"/>
          </a:xfrm>
          <a:prstGeom prst="rect">
            <a:avLst/>
          </a:prstGeom>
        </p:spPr>
      </p:pic>
      <p:sp>
        <p:nvSpPr>
          <p:cNvPr id="7" name="任意多边形 11">
            <a:extLst>
              <a:ext uri="{FF2B5EF4-FFF2-40B4-BE49-F238E27FC236}">
                <a16:creationId xmlns:a16="http://schemas.microsoft.com/office/drawing/2014/main" id="{7CB0D81F-3D82-457D-8328-1BC97F682B40}"/>
              </a:ext>
            </a:extLst>
          </p:cNvPr>
          <p:cNvSpPr/>
          <p:nvPr/>
        </p:nvSpPr>
        <p:spPr>
          <a:xfrm rot="10800000" flipV="1">
            <a:off x="-381000" y="5247614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" name="Rectangle 37">
            <a:extLst>
              <a:ext uri="{FF2B5EF4-FFF2-40B4-BE49-F238E27FC236}">
                <a16:creationId xmlns:a16="http://schemas.microsoft.com/office/drawing/2014/main" id="{44CABD1D-9C30-4CA4-8A3C-F09CF4AF8671}"/>
              </a:ext>
            </a:extLst>
          </p:cNvPr>
          <p:cNvSpPr>
            <a:spLocks/>
          </p:cNvSpPr>
          <p:nvPr/>
        </p:nvSpPr>
        <p:spPr bwMode="auto">
          <a:xfrm>
            <a:off x="1939774" y="309625"/>
            <a:ext cx="909057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000" b="1">
                <a:solidFill>
                  <a:srgbClr val="FF0066"/>
                </a:solidFill>
                <a:cs typeface="Times New Roman" panose="02020603050405020304" pitchFamily="18" charset="0"/>
              </a:rPr>
              <a:t>Điền số thích hợp vào ô trống:</a:t>
            </a:r>
          </a:p>
        </p:txBody>
      </p:sp>
      <p:sp>
        <p:nvSpPr>
          <p:cNvPr id="3" name="Text Box 30">
            <a:extLst>
              <a:ext uri="{FF2B5EF4-FFF2-40B4-BE49-F238E27FC236}">
                <a16:creationId xmlns:a16="http://schemas.microsoft.com/office/drawing/2014/main" id="{A153C20F-AB4F-4E99-BC46-CB7380DC3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234" y="2616343"/>
            <a:ext cx="716620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UTM Avo" panose="02040603050506020204" pitchFamily="18" charset="0"/>
              </a:rPr>
              <a:t>a x</a:t>
            </a:r>
            <a:r>
              <a:rPr lang="vi-VN" altLang="en-US" sz="5400" b="1">
                <a:latin typeface="Arial" panose="020B0604020202020204" pitchFamily="34" charset="0"/>
              </a:rPr>
              <a:t> </a:t>
            </a:r>
            <a:r>
              <a:rPr lang="en-US" altLang="en-US" sz="5400" b="1">
                <a:latin typeface="Arial" panose="020B0604020202020204" pitchFamily="34" charset="0"/>
              </a:rPr>
              <a:t>  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1</a:t>
            </a:r>
            <a:r>
              <a:rPr lang="vi-VN" altLang="en-US" sz="5400" b="1">
                <a:solidFill>
                  <a:srgbClr val="FF0066"/>
                </a:solidFill>
                <a:latin typeface="Arial" panose="020B0604020202020204" pitchFamily="34" charset="0"/>
              </a:rPr>
              <a:t> </a:t>
            </a:r>
            <a:r>
              <a:rPr lang="vi-VN" altLang="en-US" sz="5400" b="1">
                <a:latin typeface="Arial" panose="020B0604020202020204" pitchFamily="34" charset="0"/>
              </a:rPr>
              <a:t> =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   1</a:t>
            </a:r>
            <a:r>
              <a:rPr lang="vi-VN" altLang="en-US" sz="5400" b="1">
                <a:latin typeface="Arial" panose="020B0604020202020204" pitchFamily="34" charset="0"/>
              </a:rPr>
              <a:t>  </a:t>
            </a:r>
            <a:r>
              <a:rPr lang="en-US" altLang="en-US" sz="5400" b="1">
                <a:latin typeface="UTM Avo" panose="02040603050506020204" pitchFamily="18" charset="0"/>
              </a:rPr>
              <a:t>x a = a</a:t>
            </a:r>
            <a:endParaRPr lang="vi-VN" altLang="en-US" sz="5400" b="1"/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1C4C86E3-BEE0-4E8E-B82E-70C4271D0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832" y="4395368"/>
            <a:ext cx="905111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5400" b="1">
                <a:latin typeface="UTM Avo" panose="02040603050506020204" pitchFamily="18" charset="0"/>
              </a:rPr>
              <a:t>a x   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0</a:t>
            </a:r>
            <a:r>
              <a:rPr lang="en-US" altLang="en-US" sz="5400" b="1">
                <a:latin typeface="UTM Avo" panose="02040603050506020204" pitchFamily="18" charset="0"/>
              </a:rPr>
              <a:t>  =  </a:t>
            </a:r>
            <a:r>
              <a:rPr lang="en-US" altLang="en-US" sz="5400" b="1">
                <a:solidFill>
                  <a:srgbClr val="FF0066"/>
                </a:solidFill>
                <a:latin typeface="UTM Avo" panose="02040603050506020204" pitchFamily="18" charset="0"/>
              </a:rPr>
              <a:t>0</a:t>
            </a:r>
            <a:r>
              <a:rPr lang="en-US" altLang="en-US" sz="5400" b="1">
                <a:latin typeface="UTM Avo" panose="02040603050506020204" pitchFamily="18" charset="0"/>
              </a:rPr>
              <a:t>  </a:t>
            </a:r>
            <a:r>
              <a:rPr lang="vi-VN" altLang="en-US" sz="5400" b="1">
                <a:latin typeface="Arial" panose="020B0604020202020204" pitchFamily="34" charset="0"/>
              </a:rPr>
              <a:t> </a:t>
            </a:r>
            <a:r>
              <a:rPr lang="en-US" altLang="en-US" sz="5400" b="1">
                <a:latin typeface="UTM Avo" panose="02040603050506020204" pitchFamily="18" charset="0"/>
              </a:rPr>
              <a:t>x a = 0</a:t>
            </a:r>
            <a:endParaRPr lang="vi-VN" altLang="en-US" sz="5400" b="1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40059D-09D2-4A9B-B479-AEDF01A6E8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/>
        </p:blipFill>
        <p:spPr>
          <a:xfrm>
            <a:off x="9856381" y="1278317"/>
            <a:ext cx="2188798" cy="2480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8295A5-66AA-4821-BA3D-E5C1C33FA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0472" y="3826560"/>
            <a:ext cx="2480617" cy="2480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D83B0A-E4BC-48B9-BB1C-3B12A01858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0" b="93108" l="10000" r="90000">
                        <a14:foregroundMark x1="35950" y1="91241" x2="68750" y2="93108"/>
                        <a14:backgroundMark x1="44450" y1="46065" x2="85700" y2="53624"/>
                        <a14:backgroundMark x1="73000" y1="45131" x2="24350" y2="47977"/>
                        <a14:backgroundMark x1="57150" y1="52646" x2="29600" y2="4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/>
        </p:blipFill>
        <p:spPr>
          <a:xfrm>
            <a:off x="5035110" y="1845492"/>
            <a:ext cx="1542338" cy="17479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8E4B8E-C129-4C3E-99CE-36DB66B8DF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0" b="93108" l="10000" r="90000">
                        <a14:foregroundMark x1="35950" y1="91241" x2="68750" y2="93108"/>
                        <a14:backgroundMark x1="44450" y1="46065" x2="85700" y2="53624"/>
                        <a14:backgroundMark x1="73000" y1="45131" x2="24350" y2="47977"/>
                        <a14:backgroundMark x1="57150" y1="52646" x2="29600" y2="48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/>
        </p:blipFill>
        <p:spPr>
          <a:xfrm>
            <a:off x="3232382" y="1737547"/>
            <a:ext cx="1657790" cy="18788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8BE0BF-643B-4D90-A3E2-E99367FDD54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3778" l="14667" r="85111">
                        <a14:foregroundMark x1="46222" y1="57778" x2="46222" y2="76444"/>
                        <a14:foregroundMark x1="58370" y1="90444" x2="48148" y2="92296"/>
                        <a14:foregroundMark x1="46222" y1="66444" x2="54000" y2="68000"/>
                        <a14:foregroundMark x1="66519" y1="65630" x2="36370" y2="68000"/>
                        <a14:foregroundMark x1="36370" y1="68000" x2="33704" y2="67259"/>
                        <a14:foregroundMark x1="68815" y1="55481" x2="38370" y2="55481"/>
                        <a14:foregroundMark x1="24222" y1="53407" x2="35407" y2="92889"/>
                        <a14:foregroundMark x1="64409" y1="88000" x2="66000" y2="87630"/>
                        <a14:foregroundMark x1="39556" y1="93778" x2="64409" y2="88000"/>
                        <a14:foregroundMark x1="66000" y1="87630" x2="53704" y2="69259"/>
                        <a14:foregroundMark x1="65778" y1="72519" x2="62000" y2="77556"/>
                        <a14:foregroundMark x1="67407" y1="68370" x2="51185" y2="66741"/>
                        <a14:foregroundMark x1="69481" y1="60519" x2="33333" y2="58444"/>
                        <a14:foregroundMark x1="31704" y1="65481" x2="35037" y2="73407"/>
                        <a14:foregroundMark x1="30444" y1="67185" x2="35852" y2="93778"/>
                        <a14:foregroundMark x1="67407" y1="67185" x2="66148" y2="68815"/>
                        <a14:foregroundMark x1="37926" y1="92074" x2="59481" y2="93778"/>
                        <a14:backgroundMark x1="51852" y1="26074" x2="55630" y2="41926"/>
                        <a14:backgroundMark x1="65111" y1="88000" x2="65111" y2="88000"/>
                        <a14:backgroundMark x1="38963" y1="94222" x2="38963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" t="50653" r="5882"/>
          <a:stretch/>
        </p:blipFill>
        <p:spPr>
          <a:xfrm>
            <a:off x="3160183" y="4403448"/>
            <a:ext cx="1992914" cy="1114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14A9CE-1161-4B0F-BE55-F48A77D9AA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3778" l="14667" r="85111">
                        <a14:foregroundMark x1="46222" y1="57778" x2="46222" y2="76444"/>
                        <a14:foregroundMark x1="58370" y1="90444" x2="48148" y2="92296"/>
                        <a14:foregroundMark x1="46222" y1="66444" x2="54000" y2="68000"/>
                        <a14:foregroundMark x1="66519" y1="65630" x2="36370" y2="68000"/>
                        <a14:foregroundMark x1="36370" y1="68000" x2="33704" y2="67259"/>
                        <a14:foregroundMark x1="68815" y1="55481" x2="38370" y2="55481"/>
                        <a14:foregroundMark x1="24222" y1="53407" x2="35407" y2="92889"/>
                        <a14:foregroundMark x1="64409" y1="88000" x2="66000" y2="87630"/>
                        <a14:foregroundMark x1="39556" y1="93778" x2="64409" y2="88000"/>
                        <a14:foregroundMark x1="66000" y1="87630" x2="53704" y2="69259"/>
                        <a14:foregroundMark x1="65778" y1="72519" x2="62000" y2="77556"/>
                        <a14:foregroundMark x1="67407" y1="68370" x2="51185" y2="66741"/>
                        <a14:foregroundMark x1="69481" y1="60519" x2="33333" y2="58444"/>
                        <a14:foregroundMark x1="31704" y1="65481" x2="35037" y2="73407"/>
                        <a14:foregroundMark x1="30444" y1="67185" x2="35852" y2="93778"/>
                        <a14:foregroundMark x1="67407" y1="67185" x2="66148" y2="68815"/>
                        <a14:foregroundMark x1="37926" y1="92074" x2="59481" y2="93778"/>
                        <a14:backgroundMark x1="51852" y1="26074" x2="55630" y2="41926"/>
                        <a14:backgroundMark x1="65111" y1="88000" x2="65111" y2="88000"/>
                        <a14:backgroundMark x1="38963" y1="94222" x2="38963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2" t="50653" r="5882"/>
          <a:stretch/>
        </p:blipFill>
        <p:spPr>
          <a:xfrm>
            <a:off x="4784655" y="4385420"/>
            <a:ext cx="1992914" cy="1114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7E8B4E-145B-445C-AD27-DD4833281B6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922" y="-10692"/>
            <a:ext cx="2835151" cy="283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1">
            <a:extLst>
              <a:ext uri="{FF2B5EF4-FFF2-40B4-BE49-F238E27FC236}">
                <a16:creationId xmlns:a16="http://schemas.microsoft.com/office/drawing/2014/main" id="{CA85FFF5-EA2C-4A29-9230-58DAF3E8B351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64FB82-4F98-47D0-A417-8367EFDB6986}"/>
              </a:ext>
            </a:extLst>
          </p:cNvPr>
          <p:cNvGrpSpPr/>
          <p:nvPr/>
        </p:nvGrpSpPr>
        <p:grpSpPr>
          <a:xfrm>
            <a:off x="-174308" y="-178538"/>
            <a:ext cx="12622352" cy="1935536"/>
            <a:chOff x="-174308" y="-178538"/>
            <a:chExt cx="12622352" cy="193553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335ADF-2577-4989-B81B-F0DF46658348}"/>
                </a:ext>
              </a:extLst>
            </p:cNvPr>
            <p:cNvGrpSpPr/>
            <p:nvPr/>
          </p:nvGrpSpPr>
          <p:grpSpPr>
            <a:xfrm>
              <a:off x="-37617" y="91629"/>
              <a:ext cx="12423078" cy="1646449"/>
              <a:chOff x="0" y="100187"/>
              <a:chExt cx="12423078" cy="1646449"/>
            </a:xfrm>
          </p:grpSpPr>
          <p:pic>
            <p:nvPicPr>
              <p:cNvPr id="13" name="Picture 12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567D3BB7-7469-4F0F-B28A-98C073D8A4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409" b="39699"/>
              <a:stretch/>
            </p:blipFill>
            <p:spPr>
              <a:xfrm>
                <a:off x="0" y="100637"/>
                <a:ext cx="5630020" cy="1643453"/>
              </a:xfrm>
              <a:prstGeom prst="rect">
                <a:avLst/>
              </a:prstGeom>
            </p:spPr>
          </p:pic>
          <p:pic>
            <p:nvPicPr>
              <p:cNvPr id="14" name="Picture 13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CEE460D4-4408-40F4-8C73-8E79AE99C7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48" t="17409" b="39699"/>
              <a:stretch/>
            </p:blipFill>
            <p:spPr>
              <a:xfrm>
                <a:off x="5593284" y="100187"/>
                <a:ext cx="5430265" cy="1643453"/>
              </a:xfrm>
              <a:prstGeom prst="rect">
                <a:avLst/>
              </a:prstGeom>
            </p:spPr>
          </p:pic>
          <p:pic>
            <p:nvPicPr>
              <p:cNvPr id="15" name="Picture 14" descr="A group of cupcakes with pink frosting&#10;&#10;Description automatically generated with medium confidence">
                <a:extLst>
                  <a:ext uri="{FF2B5EF4-FFF2-40B4-BE49-F238E27FC236}">
                    <a16:creationId xmlns:a16="http://schemas.microsoft.com/office/drawing/2014/main" id="{2F7AB56D-1606-4F8C-91F7-50A0D08CB6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9" t="17409" r="69533" b="39699"/>
              <a:stretch/>
            </p:blipFill>
            <p:spPr>
              <a:xfrm>
                <a:off x="10956064" y="103183"/>
                <a:ext cx="1467014" cy="1643453"/>
              </a:xfrm>
              <a:prstGeom prst="rect">
                <a:avLst/>
              </a:prstGeom>
            </p:spPr>
          </p:pic>
          <p:sp>
            <p:nvSpPr>
              <p:cNvPr id="16" name="Text Box 19">
                <a:extLst>
                  <a:ext uri="{FF2B5EF4-FFF2-40B4-BE49-F238E27FC236}">
                    <a16:creationId xmlns:a16="http://schemas.microsoft.com/office/drawing/2014/main" id="{B355F265-BA16-4DBF-B38E-3DA515F496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6457" y="322198"/>
                <a:ext cx="3661121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57150" h="38100" prst="hardEdge"/>
                </a:sp3d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7200" b="1">
                    <a:ln w="28575">
                      <a:noFill/>
                    </a:ln>
                    <a:solidFill>
                      <a:srgbClr val="FF0066"/>
                    </a:solidFill>
                    <a:latin typeface="UVN Binh Duong" pitchFamily="2" charset="0"/>
                  </a:rPr>
                  <a:t>DẶN DÒ</a:t>
                </a:r>
                <a:endParaRPr lang="en-US" altLang="en-US" sz="7200">
                  <a:ln w="28575">
                    <a:noFill/>
                  </a:ln>
                  <a:solidFill>
                    <a:srgbClr val="FF0066"/>
                  </a:solidFill>
                  <a:latin typeface="UVN Binh Duong" pitchFamily="2" charset="0"/>
                </a:endParaRPr>
              </a:p>
            </p:txBody>
          </p:sp>
        </p:grp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50F9A771-1E4A-4FF6-B2CA-FF8BD865C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308" y="-178538"/>
              <a:ext cx="1935536" cy="1935536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34574BE4-089D-40A8-9A16-8D5A7E3DE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5800" y1="51000" x2="15800" y2="51000"/>
                          <a14:backgroundMark x1="79300" y1="56800" x2="79300" y2="56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508" y="-178538"/>
              <a:ext cx="1935536" cy="1935536"/>
            </a:xfrm>
            <a:prstGeom prst="rect">
              <a:avLst/>
            </a:prstGeom>
          </p:spPr>
        </p:pic>
      </p:grpSp>
      <p:pic>
        <p:nvPicPr>
          <p:cNvPr id="19" name="Picture 18" descr="A picture containing doll&#10;&#10;Description automatically generated">
            <a:extLst>
              <a:ext uri="{FF2B5EF4-FFF2-40B4-BE49-F238E27FC236}">
                <a16:creationId xmlns:a16="http://schemas.microsoft.com/office/drawing/2014/main" id="{D53FA7C4-C62E-4847-B273-FDF3871B4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32" y="2307252"/>
            <a:ext cx="1997212" cy="44880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2D8AABB-748B-4753-B858-F148EE509551}"/>
              </a:ext>
            </a:extLst>
          </p:cNvPr>
          <p:cNvGrpSpPr/>
          <p:nvPr/>
        </p:nvGrpSpPr>
        <p:grpSpPr>
          <a:xfrm>
            <a:off x="2515587" y="2075812"/>
            <a:ext cx="8994746" cy="1625072"/>
            <a:chOff x="2515587" y="2075812"/>
            <a:chExt cx="8994746" cy="1625072"/>
          </a:xfrm>
        </p:grpSpPr>
        <p:sp>
          <p:nvSpPr>
            <p:cNvPr id="3" name="Rectangle 42">
              <a:extLst>
                <a:ext uri="{FF2B5EF4-FFF2-40B4-BE49-F238E27FC236}">
                  <a16:creationId xmlns:a16="http://schemas.microsoft.com/office/drawing/2014/main" id="{FC7C189E-431F-4F71-834C-3C5DAD268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879" y="2122464"/>
              <a:ext cx="8831454" cy="1432500"/>
            </a:xfrm>
            <a:prstGeom prst="roundRect">
              <a:avLst>
                <a:gd name="adj" fmla="val 28539"/>
              </a:avLst>
            </a:prstGeom>
            <a:solidFill>
              <a:schemeClr val="bg1">
                <a:alpha val="75000"/>
              </a:schemeClr>
            </a:solidFill>
            <a:ln w="28575">
              <a:solidFill>
                <a:srgbClr val="F0847A"/>
              </a:solidFill>
              <a:prstDash val="lgDash"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7200" b="1">
                  <a:cs typeface="Times New Roman" panose="02020603050405020304" pitchFamily="18" charset="0"/>
                </a:rPr>
                <a:t>	1. Làm BT vào vở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82A1F3A-AD0F-408B-8B3E-7262F70B0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587" y="2075812"/>
              <a:ext cx="1625072" cy="162507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EEB122-5EEC-4E73-A19C-EE3F52D06A47}"/>
              </a:ext>
            </a:extLst>
          </p:cNvPr>
          <p:cNvGrpSpPr/>
          <p:nvPr/>
        </p:nvGrpSpPr>
        <p:grpSpPr>
          <a:xfrm>
            <a:off x="2515587" y="3989288"/>
            <a:ext cx="8994746" cy="1625072"/>
            <a:chOff x="2515587" y="3989288"/>
            <a:chExt cx="8994746" cy="1625072"/>
          </a:xfrm>
        </p:grpSpPr>
        <p:sp>
          <p:nvSpPr>
            <p:cNvPr id="5" name="Text Box 20">
              <a:extLst>
                <a:ext uri="{FF2B5EF4-FFF2-40B4-BE49-F238E27FC236}">
                  <a16:creationId xmlns:a16="http://schemas.microsoft.com/office/drawing/2014/main" id="{2B195AA2-1FCB-4A36-B1A4-B4F335616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8879" y="4050184"/>
              <a:ext cx="8831454" cy="1467326"/>
            </a:xfrm>
            <a:prstGeom prst="roundRect">
              <a:avLst>
                <a:gd name="adj" fmla="val 32100"/>
              </a:avLst>
            </a:prstGeom>
            <a:solidFill>
              <a:schemeClr val="bg1">
                <a:alpha val="75000"/>
              </a:schemeClr>
            </a:solidFill>
            <a:ln w="28575">
              <a:solidFill>
                <a:srgbClr val="F0847A"/>
              </a:solidFill>
              <a:prstDash val="lgDash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7200" b="1">
                  <a:solidFill>
                    <a:srgbClr val="F0847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>
                  <a:solidFill>
                    <a:schemeClr val="tx1"/>
                  </a:solidFill>
                </a:rPr>
                <a:t> 	2. Làm SBT Toán</a:t>
              </a:r>
              <a:endParaRPr lang="en-US" altLang="en-US" sz="720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0DEF57A-FE48-4920-BC73-754389DCB6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587" y="3989288"/>
              <a:ext cx="1625072" cy="1625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0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CD8FEBB7-2274-4C8B-B8A5-C66C27C2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920" y="1627045"/>
            <a:ext cx="6400932" cy="512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F768CC77-568E-4A8A-B4E6-16D14DD758A8}"/>
              </a:ext>
            </a:extLst>
          </p:cNvPr>
          <p:cNvGrpSpPr/>
          <p:nvPr/>
        </p:nvGrpSpPr>
        <p:grpSpPr>
          <a:xfrm>
            <a:off x="162871" y="222700"/>
            <a:ext cx="5610733" cy="2843137"/>
            <a:chOff x="5539527" y="-288430"/>
            <a:chExt cx="5610733" cy="2843137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94906C71-BD3B-416E-AB8B-3F784D7DFDEC}"/>
                </a:ext>
              </a:extLst>
            </p:cNvPr>
            <p:cNvSpPr/>
            <p:nvPr/>
          </p:nvSpPr>
          <p:spPr>
            <a:xfrm rot="10989257">
              <a:off x="5539527" y="-288430"/>
              <a:ext cx="5610733" cy="2843137"/>
            </a:xfrm>
            <a:prstGeom prst="wedgeEllipseCallout">
              <a:avLst>
                <a:gd name="adj1" fmla="val -24952"/>
                <a:gd name="adj2" fmla="val -77089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76DD155-4686-4A79-AAD6-979288CA0B27}"/>
                </a:ext>
              </a:extLst>
            </p:cNvPr>
            <p:cNvSpPr txBox="1"/>
            <p:nvPr/>
          </p:nvSpPr>
          <p:spPr>
            <a:xfrm>
              <a:off x="6326712" y="165626"/>
              <a:ext cx="4036361" cy="1846659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0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Chúc em </a:t>
              </a:r>
            </a:p>
            <a:p>
              <a:pPr algn="ctr"/>
              <a:r>
                <a:rPr lang="en-US" sz="60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học tốt nhé!</a:t>
              </a:r>
            </a:p>
          </p:txBody>
        </p:sp>
      </p:grpSp>
      <p:pic>
        <p:nvPicPr>
          <p:cNvPr id="19" name="Picture 12" descr="Cute Chef girl smiling cartoon art holding label illustration logo. Premium  Vector Stock Vector | Adobe Stock">
            <a:extLst>
              <a:ext uri="{FF2B5EF4-FFF2-40B4-BE49-F238E27FC236}">
                <a16:creationId xmlns:a16="http://schemas.microsoft.com/office/drawing/2014/main" id="{89E0615D-C96F-4091-BE8F-E41E0D2112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6" b="97222" l="5111" r="92222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8" t="67271" r="16184"/>
          <a:stretch/>
        </p:blipFill>
        <p:spPr bwMode="auto">
          <a:xfrm>
            <a:off x="-1" y="5068781"/>
            <a:ext cx="12192001" cy="241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Tieng-yeah-tre-con-www_nhacchuongvui_com (1)">
            <a:hlinkClick r:id="" action="ppaction://media"/>
            <a:extLst>
              <a:ext uri="{FF2B5EF4-FFF2-40B4-BE49-F238E27FC236}">
                <a16:creationId xmlns:a16="http://schemas.microsoft.com/office/drawing/2014/main" id="{4F7D1FDA-5BDD-42A4-8A4D-72AD90B9A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  <p:pic>
        <p:nvPicPr>
          <p:cNvPr id="25" name="Picture 24" descr="A cake with strawberries and whipped cream on top&#10;&#10;Description automatically generated with low confidence">
            <a:extLst>
              <a:ext uri="{FF2B5EF4-FFF2-40B4-BE49-F238E27FC236}">
                <a16:creationId xmlns:a16="http://schemas.microsoft.com/office/drawing/2014/main" id="{9292B72C-A697-4BDF-B7D6-8DB2533A440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2518">
            <a:off x="7689777" y="4723655"/>
            <a:ext cx="2804563" cy="2103423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8581E5AF-B145-4048-ADD1-032D4C7C4B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540">
            <a:off x="10256859" y="5041418"/>
            <a:ext cx="1959048" cy="16994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9563218-152D-45F8-AFA0-A859D97626A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6"/>
          <a:stretch/>
        </p:blipFill>
        <p:spPr>
          <a:xfrm>
            <a:off x="2105189" y="4981438"/>
            <a:ext cx="2303781" cy="17048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B6A51F-3FD8-4467-93F9-E83244D92C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00" y="5068781"/>
            <a:ext cx="2176356" cy="1395825"/>
          </a:xfrm>
          <a:prstGeom prst="rect">
            <a:avLst/>
          </a:prstGeom>
        </p:spPr>
      </p:pic>
      <p:pic>
        <p:nvPicPr>
          <p:cNvPr id="29" name="Picture 28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7D9F71-B4EE-4878-A662-B9FAB0919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/>
        </p:blipFill>
        <p:spPr>
          <a:xfrm>
            <a:off x="6444908" y="-61858"/>
            <a:ext cx="5709747" cy="2547346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6D609170-0A5A-418F-9E88-74F9E6BCEE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4" y="2286031"/>
            <a:ext cx="2857500" cy="28575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B20AD6D-9F4D-4524-97D1-01551364418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" b="-618"/>
          <a:stretch/>
        </p:blipFill>
        <p:spPr>
          <a:xfrm rot="20611436">
            <a:off x="5309804" y="4873630"/>
            <a:ext cx="1599420" cy="18126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275170A-B703-40DF-8A88-9422503036C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266867">
            <a:off x="6294807" y="4843496"/>
            <a:ext cx="1904295" cy="190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2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e1ed7f935192fceca30dfb2bcebe602">
            <a:extLst>
              <a:ext uri="{FF2B5EF4-FFF2-40B4-BE49-F238E27FC236}">
                <a16:creationId xmlns:a16="http://schemas.microsoft.com/office/drawing/2014/main" id="{4DE3BA07-FC4F-46EF-A0E9-EBEB009BFE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88" t="20367" r="10619" b="19944"/>
          <a:stretch>
            <a:fillRect/>
          </a:stretch>
        </p:blipFill>
        <p:spPr>
          <a:xfrm>
            <a:off x="2673860" y="-34132"/>
            <a:ext cx="9174170" cy="5002529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A282E656-2E7D-4BA2-9958-D7B1779740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46528"/>
            <a:ext cx="12192000" cy="3613823"/>
          </a:xfrm>
          <a:prstGeom prst="rect">
            <a:avLst/>
          </a:prstGeom>
        </p:spPr>
      </p:pic>
      <p:pic>
        <p:nvPicPr>
          <p:cNvPr id="3" name="图片 18">
            <a:extLst>
              <a:ext uri="{FF2B5EF4-FFF2-40B4-BE49-F238E27FC236}">
                <a16:creationId xmlns:a16="http://schemas.microsoft.com/office/drawing/2014/main" id="{F61C8F66-AECF-4D75-953F-C5583FA4F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64F0C5-793D-45FC-9645-929BE29A8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124662">
            <a:off x="-59839" y="2590940"/>
            <a:ext cx="5545455" cy="420414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F1E9C9F-462A-40A5-8724-5124015262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90909" y="3743325"/>
            <a:ext cx="4821192" cy="324900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06A1CB1-CBC2-41A1-A4F2-C783D41FB16F}"/>
              </a:ext>
            </a:extLst>
          </p:cNvPr>
          <p:cNvGrpSpPr/>
          <p:nvPr/>
        </p:nvGrpSpPr>
        <p:grpSpPr>
          <a:xfrm>
            <a:off x="3186325" y="673380"/>
            <a:ext cx="7592563" cy="3139921"/>
            <a:chOff x="2882344" y="1660376"/>
            <a:chExt cx="7155270" cy="313992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9BD91E-C71B-4E3E-AD09-1EE4E1B0BC8E}"/>
                </a:ext>
              </a:extLst>
            </p:cNvPr>
            <p:cNvSpPr txBox="1"/>
            <p:nvPr/>
          </p:nvSpPr>
          <p:spPr>
            <a:xfrm>
              <a:off x="2936749" y="1660376"/>
              <a:ext cx="7100865" cy="3139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>
                  <a:solidFill>
                    <a:srgbClr val="6BCBFC"/>
                  </a:solidFill>
                  <a:latin typeface="UVN Binh Duong" pitchFamily="2" charset="0"/>
                  <a:cs typeface="Times New Roman" panose="02020603050405020304" pitchFamily="18" charset="0"/>
                </a:rPr>
                <a:t>TÍNH CHẤT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>
                  <a:solidFill>
                    <a:srgbClr val="6BCBFC"/>
                  </a:solidFill>
                  <a:latin typeface="UVN Binh Duong" pitchFamily="2" charset="0"/>
                  <a:cs typeface="Times New Roman" panose="02020603050405020304" pitchFamily="18" charset="0"/>
                </a:rPr>
                <a:t> GIAO HOÁN CỦA PHÉP NHÂN</a:t>
              </a:r>
              <a:endParaRPr lang="en-US" altLang="en-US" sz="4800">
                <a:solidFill>
                  <a:srgbClr val="6BCBFC"/>
                </a:solidFill>
                <a:latin typeface="UVN Binh Duong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176B995-062D-4D4A-861C-F81678DFD2C8}"/>
                </a:ext>
              </a:extLst>
            </p:cNvPr>
            <p:cNvSpPr txBox="1"/>
            <p:nvPr/>
          </p:nvSpPr>
          <p:spPr>
            <a:xfrm>
              <a:off x="2882344" y="1660976"/>
              <a:ext cx="7119914" cy="3139321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>
                  <a:solidFill>
                    <a:srgbClr val="2627A6"/>
                  </a:solidFill>
                  <a:latin typeface="UVN Binh Duong" pitchFamily="2" charset="0"/>
                  <a:cs typeface="Times New Roman" panose="02020603050405020304" pitchFamily="18" charset="0"/>
                </a:rPr>
                <a:t>TÍNH CHẤT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6600" b="1">
                  <a:solidFill>
                    <a:srgbClr val="2627A6"/>
                  </a:solidFill>
                  <a:latin typeface="UVN Binh Duong" pitchFamily="2" charset="0"/>
                  <a:cs typeface="Times New Roman" panose="02020603050405020304" pitchFamily="18" charset="0"/>
                </a:rPr>
                <a:t> GIAO HOÁN CỦA PHÉP NHÂN</a:t>
              </a:r>
              <a:endParaRPr lang="en-US" altLang="en-US" sz="4800">
                <a:solidFill>
                  <a:srgbClr val="2627A6"/>
                </a:solidFill>
                <a:latin typeface="UVN Binh Duong" pitchFamily="2" charset="0"/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E3F424A2-3D89-49B8-8031-81D53B780F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605863">
            <a:off x="9620153" y="15162"/>
            <a:ext cx="1846040" cy="184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2474518-1511-47CD-AEE3-22AA1689B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65488" y="1942925"/>
            <a:ext cx="3527584" cy="3527584"/>
          </a:xfrm>
          <a:prstGeom prst="rect">
            <a:avLst/>
          </a:prstGeom>
        </p:spPr>
      </p:pic>
      <p:pic>
        <p:nvPicPr>
          <p:cNvPr id="29" name="图片 18">
            <a:extLst>
              <a:ext uri="{FF2B5EF4-FFF2-40B4-BE49-F238E27FC236}">
                <a16:creationId xmlns:a16="http://schemas.microsoft.com/office/drawing/2014/main" id="{56AB33CA-787B-4A6C-AB36-FBAC1C4B11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95251" y="-187515"/>
            <a:ext cx="3724275" cy="253398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6A5DB9C-5208-443E-B0E9-8DC941866C8C}"/>
              </a:ext>
            </a:extLst>
          </p:cNvPr>
          <p:cNvGrpSpPr/>
          <p:nvPr/>
        </p:nvGrpSpPr>
        <p:grpSpPr>
          <a:xfrm>
            <a:off x="1490236" y="292512"/>
            <a:ext cx="9211527" cy="1589959"/>
            <a:chOff x="2042161" y="162560"/>
            <a:chExt cx="7833360" cy="148895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0C34E3C-F789-45A5-BB10-974F0EA8331D}"/>
                </a:ext>
              </a:extLst>
            </p:cNvPr>
            <p:cNvSpPr/>
            <p:nvPr/>
          </p:nvSpPr>
          <p:spPr>
            <a:xfrm>
              <a:off x="2042161" y="162560"/>
              <a:ext cx="7833360" cy="1488958"/>
            </a:xfrm>
            <a:prstGeom prst="wedgeRoundRectCallout">
              <a:avLst>
                <a:gd name="adj1" fmla="val -19808"/>
                <a:gd name="adj2" fmla="val 76772"/>
                <a:gd name="adj3" fmla="val 16667"/>
              </a:avLst>
            </a:prstGeom>
            <a:solidFill>
              <a:srgbClr val="92D7F2">
                <a:alpha val="89000"/>
              </a:srgbClr>
            </a:solidFill>
            <a:ln>
              <a:solidFill>
                <a:srgbClr val="2627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35C4544F-E46E-485B-A7A9-6643900BE3F4}"/>
                </a:ext>
              </a:extLst>
            </p:cNvPr>
            <p:cNvSpPr/>
            <p:nvPr/>
          </p:nvSpPr>
          <p:spPr>
            <a:xfrm>
              <a:off x="2245360" y="378351"/>
              <a:ext cx="7386320" cy="1057375"/>
            </a:xfrm>
            <a:prstGeom prst="wedgeRoundRectCallout">
              <a:avLst>
                <a:gd name="adj1" fmla="val -20716"/>
                <a:gd name="adj2" fmla="val 81548"/>
                <a:gd name="adj3" fmla="val 16667"/>
              </a:avLst>
            </a:prstGeom>
            <a:solidFill>
              <a:schemeClr val="bg1">
                <a:alpha val="95000"/>
              </a:schemeClr>
            </a:solidFill>
            <a:ln w="57150">
              <a:solidFill>
                <a:srgbClr val="0070C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图片 11">
            <a:extLst>
              <a:ext uri="{FF2B5EF4-FFF2-40B4-BE49-F238E27FC236}">
                <a16:creationId xmlns:a16="http://schemas.microsoft.com/office/drawing/2014/main" id="{E5467979-1461-4E3B-B518-9D12D5FEE0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46528"/>
            <a:ext cx="12192000" cy="3613823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6BA9C17F-2C07-4E4C-975D-BE4B83EAB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-341" r="49582" b="14474"/>
          <a:stretch>
            <a:fillRect/>
          </a:stretch>
        </p:blipFill>
        <p:spPr>
          <a:xfrm>
            <a:off x="-1564" y="1668187"/>
            <a:ext cx="3957824" cy="3332642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7E66BAA2-0A0B-439D-B89D-627211B6F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r="5972" b="14132"/>
          <a:stretch>
            <a:fillRect/>
          </a:stretch>
        </p:blipFill>
        <p:spPr>
          <a:xfrm>
            <a:off x="8235742" y="1668187"/>
            <a:ext cx="3957824" cy="3332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AD4810-F6E6-4A12-8235-43B6418D45B7}"/>
              </a:ext>
            </a:extLst>
          </p:cNvPr>
          <p:cNvSpPr txBox="1"/>
          <p:nvPr/>
        </p:nvSpPr>
        <p:spPr>
          <a:xfrm>
            <a:off x="1769993" y="724750"/>
            <a:ext cx="872743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>
              <a:buFont typeface="+mj-lt"/>
              <a:buAutoNum type="alphaLcParenR"/>
            </a:pP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sánh </a:t>
            </a:r>
            <a:r>
              <a:rPr lang="en-US" altLang="en-US" sz="36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 trị của hai biểu thức:</a:t>
            </a:r>
            <a:endParaRPr lang="en-US" sz="36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8EA018-7DDC-41EB-BB10-4179BDF43C90}"/>
              </a:ext>
            </a:extLst>
          </p:cNvPr>
          <p:cNvSpPr txBox="1"/>
          <p:nvPr/>
        </p:nvSpPr>
        <p:spPr>
          <a:xfrm>
            <a:off x="1179788" y="2685796"/>
            <a:ext cx="159512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45A0E1-9540-4357-98DD-3E55FABD070B}"/>
              </a:ext>
            </a:extLst>
          </p:cNvPr>
          <p:cNvSpPr txBox="1"/>
          <p:nvPr/>
        </p:nvSpPr>
        <p:spPr>
          <a:xfrm>
            <a:off x="9417094" y="2685796"/>
            <a:ext cx="159512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endParaRPr lang="en-US" sz="54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3AA0D-DA8D-4416-BC5C-F46F2CEDB126}"/>
              </a:ext>
            </a:extLst>
          </p:cNvPr>
          <p:cNvSpPr txBox="1"/>
          <p:nvPr/>
        </p:nvSpPr>
        <p:spPr>
          <a:xfrm>
            <a:off x="509228" y="3598966"/>
            <a:ext cx="312976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0572B-AA17-448E-B65A-80E1CF335B2F}"/>
              </a:ext>
            </a:extLst>
          </p:cNvPr>
          <p:cNvSpPr txBox="1"/>
          <p:nvPr/>
        </p:nvSpPr>
        <p:spPr>
          <a:xfrm>
            <a:off x="8649773" y="3609126"/>
            <a:ext cx="3129762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en-US" sz="5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r>
              <a:rPr lang="en-US" altLang="en-US" sz="5400" b="1"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>
              <a:solidFill>
                <a:srgbClr val="2627A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F14F82-F4D6-4B35-B8C6-01F3CCA4E559}"/>
              </a:ext>
            </a:extLst>
          </p:cNvPr>
          <p:cNvGrpSpPr/>
          <p:nvPr/>
        </p:nvGrpSpPr>
        <p:grpSpPr>
          <a:xfrm>
            <a:off x="3239607" y="2983788"/>
            <a:ext cx="5712789" cy="4139301"/>
            <a:chOff x="3239607" y="2983788"/>
            <a:chExt cx="5712789" cy="413930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8ECF81-0E1B-45F2-9B22-AA37C429B803}"/>
                </a:ext>
              </a:extLst>
            </p:cNvPr>
            <p:cNvGrpSpPr/>
            <p:nvPr/>
          </p:nvGrpSpPr>
          <p:grpSpPr>
            <a:xfrm>
              <a:off x="3239607" y="2983788"/>
              <a:ext cx="5712789" cy="4139301"/>
              <a:chOff x="3239607" y="2983788"/>
              <a:chExt cx="5712789" cy="4139301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24BA44E-FEFB-4A8B-A4DF-D33D89BA3BC8}"/>
                  </a:ext>
                </a:extLst>
              </p:cNvPr>
              <p:cNvGrpSpPr/>
              <p:nvPr/>
            </p:nvGrpSpPr>
            <p:grpSpPr>
              <a:xfrm>
                <a:off x="3239607" y="2983788"/>
                <a:ext cx="5712789" cy="4139301"/>
                <a:chOff x="3188939" y="3192025"/>
                <a:chExt cx="5712789" cy="3908871"/>
              </a:xfrm>
            </p:grpSpPr>
            <p:pic>
              <p:nvPicPr>
                <p:cNvPr id="22" name="图片 25">
                  <a:extLst>
                    <a:ext uri="{FF2B5EF4-FFF2-40B4-BE49-F238E27FC236}">
                      <a16:creationId xmlns:a16="http://schemas.microsoft.com/office/drawing/2014/main" id="{2440C472-4EF2-4FF2-973E-9CB0510560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88939" y="3192025"/>
                  <a:ext cx="5712789" cy="3908871"/>
                </a:xfrm>
                <a:prstGeom prst="rect">
                  <a:avLst/>
                </a:prstGeom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419884D9-B0C4-47C7-8979-0F788049C235}"/>
                    </a:ext>
                  </a:extLst>
                </p:cNvPr>
                <p:cNvSpPr txBox="1"/>
                <p:nvPr/>
              </p:nvSpPr>
              <p:spPr>
                <a:xfrm>
                  <a:off x="4043680" y="4832309"/>
                  <a:ext cx="4160016" cy="101566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  <a:scene3d>
                    <a:camera prst="orthographicFront"/>
                    <a:lightRig rig="threePt" dir="t"/>
                  </a:scene3d>
                  <a:sp3d extrusionH="57150">
                    <a:bevelT w="38100" h="38100"/>
                  </a:sp3d>
                </a:bodyPr>
                <a:lstStyle/>
                <a:p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 </a:t>
                  </a:r>
                  <a:r>
                    <a:rPr lang="en-US" altLang="en-US" sz="6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60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 </a:t>
                  </a:r>
                  <a:r>
                    <a:rPr lang="en-US" altLang="en-US" sz="6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= </a:t>
                  </a:r>
                  <a:r>
                    <a:rPr lang="en-US" altLang="en-US" sz="60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en-US" sz="6000" b="1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r>
                    <a:rPr lang="en-US" altLang="en-US" sz="6000" b="1">
                      <a:solidFill>
                        <a:srgbClr val="2627A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7</a:t>
                  </a:r>
                  <a:r>
                    <a:rPr lang="en-US" altLang="en-US" sz="6000" b="1">
                      <a:solidFill>
                        <a:srgbClr val="C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endParaRPr lang="en-US" sz="6000"/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C3CDEB0-BD60-4F93-BD4A-40D57C66BA2E}"/>
                  </a:ext>
                </a:extLst>
              </p:cNvPr>
              <p:cNvSpPr txBox="1"/>
              <p:nvPr/>
            </p:nvSpPr>
            <p:spPr>
              <a:xfrm>
                <a:off x="5399537" y="3797438"/>
                <a:ext cx="169357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r>
                  <a:rPr lang="en-US" altLang="en-US" sz="5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Vậy:</a:t>
                </a:r>
                <a:endParaRPr lang="en-US" sz="5400"/>
              </a:p>
            </p:txBody>
          </p:sp>
        </p:grpSp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2847C2A6-95A1-46B5-AC4C-3F2D8D6EA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690319" y="3857891"/>
              <a:ext cx="781359" cy="80242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72838B12-9367-4B1A-857B-275753CBAF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25469" y="4949177"/>
            <a:ext cx="1366531" cy="1894671"/>
          </a:xfrm>
          <a:prstGeom prst="rect">
            <a:avLst/>
          </a:prstGeom>
        </p:spPr>
      </p:pic>
      <p:pic>
        <p:nvPicPr>
          <p:cNvPr id="33" name="图片 17">
            <a:extLst>
              <a:ext uri="{FF2B5EF4-FFF2-40B4-BE49-F238E27FC236}">
                <a16:creationId xmlns:a16="http://schemas.microsoft.com/office/drawing/2014/main" id="{5830B415-F67B-48AF-ABA6-BFD85145E5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" t="73182" r="70569" b="7721"/>
          <a:stretch>
            <a:fillRect/>
          </a:stretch>
        </p:blipFill>
        <p:spPr>
          <a:xfrm>
            <a:off x="-592434" y="5053438"/>
            <a:ext cx="2333534" cy="22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1">
            <a:extLst>
              <a:ext uri="{FF2B5EF4-FFF2-40B4-BE49-F238E27FC236}">
                <a16:creationId xmlns:a16="http://schemas.microsoft.com/office/drawing/2014/main" id="{16F48212-47F7-4777-8644-0E8CE6991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1" b="11046"/>
          <a:stretch/>
        </p:blipFill>
        <p:spPr>
          <a:xfrm>
            <a:off x="0" y="3265578"/>
            <a:ext cx="12192000" cy="361382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66FF757-D925-445E-A89B-8709859ED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315870"/>
              </p:ext>
            </p:extLst>
          </p:nvPr>
        </p:nvGraphicFramePr>
        <p:xfrm>
          <a:off x="87084" y="999177"/>
          <a:ext cx="12012560" cy="45136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003140">
                  <a:extLst>
                    <a:ext uri="{9D8B030D-6E8A-4147-A177-3AD203B41FA5}">
                      <a16:colId xmlns:a16="http://schemas.microsoft.com/office/drawing/2014/main" val="3416024900"/>
                    </a:ext>
                  </a:extLst>
                </a:gridCol>
                <a:gridCol w="2892287">
                  <a:extLst>
                    <a:ext uri="{9D8B030D-6E8A-4147-A177-3AD203B41FA5}">
                      <a16:colId xmlns:a16="http://schemas.microsoft.com/office/drawing/2014/main" val="2871870674"/>
                    </a:ext>
                  </a:extLst>
                </a:gridCol>
                <a:gridCol w="3015574">
                  <a:extLst>
                    <a:ext uri="{9D8B030D-6E8A-4147-A177-3AD203B41FA5}">
                      <a16:colId xmlns:a16="http://schemas.microsoft.com/office/drawing/2014/main" val="6956903"/>
                    </a:ext>
                  </a:extLst>
                </a:gridCol>
                <a:gridCol w="3101559">
                  <a:extLst>
                    <a:ext uri="{9D8B030D-6E8A-4147-A177-3AD203B41FA5}">
                      <a16:colId xmlns:a16="http://schemas.microsoft.com/office/drawing/2014/main" val="1524752063"/>
                    </a:ext>
                  </a:extLst>
                </a:gridCol>
              </a:tblGrid>
              <a:tr h="1125521">
                <a:tc>
                  <a:txBody>
                    <a:bodyPr/>
                    <a:lstStyle/>
                    <a:p>
                      <a:pPr algn="ctr"/>
                      <a:r>
                        <a:rPr lang="en-US" sz="5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anchor="ctr">
                    <a:solidFill>
                      <a:srgbClr val="6BCB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00791"/>
                  </a:ext>
                </a:extLst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2522558"/>
                  </a:ext>
                </a:extLst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55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9581834"/>
                  </a:ext>
                </a:extLst>
              </a:tr>
              <a:tr h="1129373">
                <a:tc>
                  <a:txBody>
                    <a:bodyPr/>
                    <a:lstStyle/>
                    <a:p>
                      <a:pPr algn="ctr"/>
                      <a:r>
                        <a:rPr lang="en-US" sz="5500" b="1">
                          <a:solidFill>
                            <a:srgbClr val="2627A6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55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 </a:t>
                      </a:r>
                      <a:r>
                        <a:rPr lang="en-US" sz="5500" b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5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38207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7C3AF1A-EF86-4732-A458-853FB10AC7F8}"/>
              </a:ext>
            </a:extLst>
          </p:cNvPr>
          <p:cNvSpPr/>
          <p:nvPr/>
        </p:nvSpPr>
        <p:spPr>
          <a:xfrm>
            <a:off x="6340669" y="3580068"/>
            <a:ext cx="2271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8E63CE-A7DD-4E94-B4D1-8500329E48D3}"/>
              </a:ext>
            </a:extLst>
          </p:cNvPr>
          <p:cNvSpPr/>
          <p:nvPr/>
        </p:nvSpPr>
        <p:spPr>
          <a:xfrm>
            <a:off x="6336078" y="4629173"/>
            <a:ext cx="2271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A0606-001A-4F65-B996-9A967788DBF7}"/>
              </a:ext>
            </a:extLst>
          </p:cNvPr>
          <p:cNvSpPr/>
          <p:nvPr/>
        </p:nvSpPr>
        <p:spPr>
          <a:xfrm>
            <a:off x="9458997" y="3580067"/>
            <a:ext cx="2271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FDA1E-F922-487A-9D75-91EC2871CE1F}"/>
              </a:ext>
            </a:extLst>
          </p:cNvPr>
          <p:cNvSpPr/>
          <p:nvPr/>
        </p:nvSpPr>
        <p:spPr>
          <a:xfrm>
            <a:off x="9458997" y="4629172"/>
            <a:ext cx="227177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none" spc="0">
                <a:ln w="0"/>
                <a:solidFill>
                  <a:srgbClr val="2627A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4000" b="1" cap="none" spc="0">
                <a:ln w="0"/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id="{AB8F695B-E9C8-40A4-90AD-F63DA3151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659" y="3698775"/>
            <a:ext cx="2271777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4000" b="1">
                <a:cs typeface="Times New Roman" panose="02020603050405020304" pitchFamily="18" charset="0"/>
              </a:rPr>
              <a:t> x </a:t>
            </a:r>
            <a:r>
              <a:rPr lang="en-US" altLang="en-US" sz="4000" b="1">
                <a:solidFill>
                  <a:srgbClr val="2627A6"/>
                </a:solidFill>
                <a:cs typeface="Times New Roman" panose="02020603050405020304" pitchFamily="18" charset="0"/>
              </a:rPr>
              <a:t>8</a:t>
            </a:r>
            <a:r>
              <a:rPr lang="en-US" altLang="en-US" sz="4000" b="1">
                <a:cs typeface="Times New Roman" panose="02020603050405020304" pitchFamily="18" charset="0"/>
              </a:rPr>
              <a:t> = 32</a:t>
            </a:r>
          </a:p>
        </p:txBody>
      </p:sp>
      <p:sp>
        <p:nvSpPr>
          <p:cNvPr id="17" name="Hình Chữ nhật 11">
            <a:extLst>
              <a:ext uri="{FF2B5EF4-FFF2-40B4-BE49-F238E27FC236}">
                <a16:creationId xmlns:a16="http://schemas.microsoft.com/office/drawing/2014/main" id="{D0F67C2B-BC3A-4BD9-94D1-A1273AA10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4659" y="4778658"/>
            <a:ext cx="2271777" cy="40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2627A6"/>
                </a:solidFill>
                <a:cs typeface="Times New Roman" panose="02020603050405020304" pitchFamily="18" charset="0"/>
              </a:rPr>
              <a:t>8</a:t>
            </a:r>
            <a:r>
              <a:rPr lang="en-US" altLang="en-US" sz="4000" b="1">
                <a:cs typeface="Times New Roman" panose="02020603050405020304" pitchFamily="18" charset="0"/>
              </a:rPr>
              <a:t> x </a:t>
            </a:r>
            <a:r>
              <a:rPr lang="en-US" altLang="en-US" sz="40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4000" b="1">
                <a:cs typeface="Times New Roman" panose="02020603050405020304" pitchFamily="18" charset="0"/>
              </a:rPr>
              <a:t> = 32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0E682A-395B-4466-B800-87C24EB43958}"/>
              </a:ext>
            </a:extLst>
          </p:cNvPr>
          <p:cNvSpPr txBox="1"/>
          <p:nvPr/>
        </p:nvSpPr>
        <p:spPr>
          <a:xfrm>
            <a:off x="4781647" y="3405521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952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b="1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92F9CD-D537-4ABE-90E8-30A9B153EE09}"/>
              </a:ext>
            </a:extLst>
          </p:cNvPr>
          <p:cNvSpPr txBox="1"/>
          <p:nvPr/>
        </p:nvSpPr>
        <p:spPr>
          <a:xfrm>
            <a:off x="4785976" y="4485404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952B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US" sz="4000" b="1">
              <a:solidFill>
                <a:srgbClr val="952B9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6A0823-AB38-4E9B-884D-C4694A831AF0}"/>
              </a:ext>
            </a:extLst>
          </p:cNvPr>
          <p:cNvSpPr txBox="1"/>
          <p:nvPr/>
        </p:nvSpPr>
        <p:spPr>
          <a:xfrm>
            <a:off x="7762258" y="3436299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0C01E8-0226-460B-80EA-270190B9C69E}"/>
              </a:ext>
            </a:extLst>
          </p:cNvPr>
          <p:cNvSpPr txBox="1"/>
          <p:nvPr/>
        </p:nvSpPr>
        <p:spPr>
          <a:xfrm>
            <a:off x="7757667" y="4484286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endParaRPr lang="en-US" sz="40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B9D056-044B-46AA-B53E-A7FFFF742828}"/>
              </a:ext>
            </a:extLst>
          </p:cNvPr>
          <p:cNvSpPr txBox="1"/>
          <p:nvPr/>
        </p:nvSpPr>
        <p:spPr>
          <a:xfrm>
            <a:off x="10880586" y="3436299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B33072-36A8-49D6-AD9E-799AFF16F7BA}"/>
              </a:ext>
            </a:extLst>
          </p:cNvPr>
          <p:cNvSpPr txBox="1"/>
          <p:nvPr/>
        </p:nvSpPr>
        <p:spPr>
          <a:xfrm>
            <a:off x="10891824" y="4484286"/>
            <a:ext cx="1034623" cy="9954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altLang="en-US" sz="4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41C4C8-E5F4-464A-A5EC-1AABF27156D3}"/>
              </a:ext>
            </a:extLst>
          </p:cNvPr>
          <p:cNvSpPr txBox="1"/>
          <p:nvPr/>
        </p:nvSpPr>
        <p:spPr>
          <a:xfrm>
            <a:off x="257057" y="302123"/>
            <a:ext cx="116726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So sánh giá trị của hai biểu thức a x b và b x a trong bảng sau:</a:t>
            </a:r>
          </a:p>
        </p:txBody>
      </p:sp>
      <p:sp>
        <p:nvSpPr>
          <p:cNvPr id="27" name="文本框 7">
            <a:extLst>
              <a:ext uri="{FF2B5EF4-FFF2-40B4-BE49-F238E27FC236}">
                <a16:creationId xmlns:a16="http://schemas.microsoft.com/office/drawing/2014/main" id="{A3C842CD-5478-4EAB-9875-CBC1794EB3EC}"/>
              </a:ext>
            </a:extLst>
          </p:cNvPr>
          <p:cNvSpPr txBox="1"/>
          <p:nvPr/>
        </p:nvSpPr>
        <p:spPr>
          <a:xfrm>
            <a:off x="178962" y="5522026"/>
            <a:ext cx="11828802" cy="58477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Ta thấy giá trị của a x b và b x a luôn luôn </a:t>
            </a:r>
            <a:r>
              <a:rPr lang="en-US" altLang="zh-CN" sz="3200" b="1">
                <a:highlight>
                  <a:srgbClr val="FCE410"/>
                </a:highlight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bằng nhau</a:t>
            </a:r>
            <a:r>
              <a:rPr lang="en-US" altLang="zh-CN" sz="32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, ta viết:</a:t>
            </a:r>
            <a:endParaRPr lang="zh-CN" altLang="en-US" sz="3200" b="1" dirty="0"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7">
            <a:extLst>
              <a:ext uri="{FF2B5EF4-FFF2-40B4-BE49-F238E27FC236}">
                <a16:creationId xmlns:a16="http://schemas.microsoft.com/office/drawing/2014/main" id="{050D625E-5B5F-4EFB-9E2E-7EB0654AACC9}"/>
              </a:ext>
            </a:extLst>
          </p:cNvPr>
          <p:cNvSpPr txBox="1"/>
          <p:nvPr/>
        </p:nvSpPr>
        <p:spPr>
          <a:xfrm>
            <a:off x="4569987" y="6036707"/>
            <a:ext cx="3046752" cy="783193"/>
          </a:xfrm>
          <a:prstGeom prst="round2DiagRect">
            <a:avLst>
              <a:gd name="adj1" fmla="val 37342"/>
              <a:gd name="adj2" fmla="val 0"/>
            </a:avLst>
          </a:prstGeom>
          <a:gradFill flip="none" rotWithShape="1">
            <a:gsLst>
              <a:gs pos="0">
                <a:srgbClr val="92D7F2">
                  <a:tint val="66000"/>
                  <a:satMod val="160000"/>
                </a:srgbClr>
              </a:gs>
              <a:gs pos="50000">
                <a:srgbClr val="92D7F2">
                  <a:tint val="44500"/>
                  <a:satMod val="160000"/>
                </a:srgbClr>
              </a:gs>
              <a:gs pos="100000">
                <a:srgbClr val="92D7F2">
                  <a:tint val="23500"/>
                  <a:satMod val="160000"/>
                </a:srgbClr>
              </a:gs>
            </a:gsLst>
            <a:lin ang="16200000" scaled="1"/>
            <a:tileRect/>
          </a:gradFill>
          <a:ln>
            <a:solidFill>
              <a:srgbClr val="2627A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9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50"/>
                            </p:stCondLst>
                            <p:childTnLst>
                              <p:par>
                                <p:cTn id="9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/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6" grpId="0"/>
      <p:bldP spid="27" grpId="0"/>
      <p:bldP spid="28" grpId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5">
            <a:extLst>
              <a:ext uri="{FF2B5EF4-FFF2-40B4-BE49-F238E27FC236}">
                <a16:creationId xmlns:a16="http://schemas.microsoft.com/office/drawing/2014/main" id="{9FC98A71-BF71-4B25-8575-98414E517CD1}"/>
              </a:ext>
            </a:extLst>
          </p:cNvPr>
          <p:cNvSpPr txBox="1"/>
          <p:nvPr/>
        </p:nvSpPr>
        <p:spPr>
          <a:xfrm>
            <a:off x="3628163" y="1086634"/>
            <a:ext cx="4439037" cy="132343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8000">
                <a:gradFill flip="none" rotWithShape="1">
                  <a:gsLst>
                    <a:gs pos="35000">
                      <a:srgbClr val="2627A6"/>
                    </a:gs>
                    <a:gs pos="46000">
                      <a:srgbClr val="3A3AD2"/>
                    </a:gs>
                    <a:gs pos="82000">
                      <a:srgbClr val="3AAEE8"/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Ghi nhớ</a:t>
            </a:r>
            <a:endParaRPr lang="en-US" altLang="zh-CN" sz="8000" dirty="0">
              <a:gradFill flip="none" rotWithShape="1">
                <a:gsLst>
                  <a:gs pos="35000">
                    <a:srgbClr val="2627A6"/>
                  </a:gs>
                  <a:gs pos="46000">
                    <a:srgbClr val="3A3AD2"/>
                  </a:gs>
                  <a:gs pos="82000">
                    <a:srgbClr val="3AAEE8"/>
                  </a:gs>
                </a:gsLst>
                <a:lin ang="5400000" scaled="1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7C183B7-4539-4596-B2FE-03DA1F11C713}"/>
              </a:ext>
            </a:extLst>
          </p:cNvPr>
          <p:cNvGrpSpPr/>
          <p:nvPr/>
        </p:nvGrpSpPr>
        <p:grpSpPr>
          <a:xfrm>
            <a:off x="1859280" y="2337991"/>
            <a:ext cx="8859520" cy="2681048"/>
            <a:chOff x="1859280" y="2337991"/>
            <a:chExt cx="8859520" cy="268104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E1C6891-9EE8-41C9-92BE-F388F273FAE0}"/>
                </a:ext>
              </a:extLst>
            </p:cNvPr>
            <p:cNvGrpSpPr/>
            <p:nvPr/>
          </p:nvGrpSpPr>
          <p:grpSpPr>
            <a:xfrm>
              <a:off x="1859280" y="2337991"/>
              <a:ext cx="8859520" cy="2681048"/>
              <a:chOff x="3648230" y="4849733"/>
              <a:chExt cx="4446215" cy="2121402"/>
            </a:xfrm>
          </p:grpSpPr>
          <p:pic>
            <p:nvPicPr>
              <p:cNvPr id="8" name="图片 1">
                <a:extLst>
                  <a:ext uri="{FF2B5EF4-FFF2-40B4-BE49-F238E27FC236}">
                    <a16:creationId xmlns:a16="http://schemas.microsoft.com/office/drawing/2014/main" id="{7C7F90DB-1CF1-4073-A114-CC4114F22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907"/>
              <a:stretch>
                <a:fillRect/>
              </a:stretch>
            </p:blipFill>
            <p:spPr>
              <a:xfrm>
                <a:off x="3648230" y="4898729"/>
                <a:ext cx="2398622" cy="2064367"/>
              </a:xfrm>
              <a:prstGeom prst="rect">
                <a:avLst/>
              </a:prstGeom>
            </p:spPr>
          </p:pic>
          <p:pic>
            <p:nvPicPr>
              <p:cNvPr id="9" name="图片 12">
                <a:extLst>
                  <a:ext uri="{FF2B5EF4-FFF2-40B4-BE49-F238E27FC236}">
                    <a16:creationId xmlns:a16="http://schemas.microsoft.com/office/drawing/2014/main" id="{AB420214-B317-49BA-88F2-0F3251B246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48"/>
              <a:stretch>
                <a:fillRect/>
              </a:stretch>
            </p:blipFill>
            <p:spPr>
              <a:xfrm>
                <a:off x="5907959" y="4849733"/>
                <a:ext cx="2186486" cy="2121402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4ACE2F-84A2-4792-AFAB-3E42E15C3A1F}"/>
                </a:ext>
              </a:extLst>
            </p:cNvPr>
            <p:cNvSpPr txBox="1"/>
            <p:nvPr/>
          </p:nvSpPr>
          <p:spPr>
            <a:xfrm>
              <a:off x="2839720" y="3071792"/>
              <a:ext cx="72898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en-US" sz="40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đổi chỗ các thừa số trong một tích thì tích không thay đổi.</a:t>
              </a:r>
              <a:endParaRPr 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图片 26">
            <a:extLst>
              <a:ext uri="{FF2B5EF4-FFF2-40B4-BE49-F238E27FC236}">
                <a16:creationId xmlns:a16="http://schemas.microsoft.com/office/drawing/2014/main" id="{133FA8BD-3E6B-4E46-B776-164AB1314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840">
            <a:off x="8964244" y="1833514"/>
            <a:ext cx="1460862" cy="1468470"/>
          </a:xfrm>
          <a:prstGeom prst="rect">
            <a:avLst/>
          </a:prstGeom>
        </p:spPr>
      </p:pic>
      <p:pic>
        <p:nvPicPr>
          <p:cNvPr id="14" name="图片 18">
            <a:extLst>
              <a:ext uri="{FF2B5EF4-FFF2-40B4-BE49-F238E27FC236}">
                <a16:creationId xmlns:a16="http://schemas.microsoft.com/office/drawing/2014/main" id="{FFAEFD40-6AD6-4056-902A-CC06E9F1A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5" t="-2257" r="71679" b="67230"/>
          <a:stretch/>
        </p:blipFill>
        <p:spPr>
          <a:xfrm>
            <a:off x="-115570" y="-135920"/>
            <a:ext cx="1974850" cy="1401689"/>
          </a:xfrm>
          <a:prstGeom prst="rect">
            <a:avLst/>
          </a:prstGeom>
        </p:spPr>
      </p:pic>
      <p:pic>
        <p:nvPicPr>
          <p:cNvPr id="17" name="图片 16" descr="87ec9db96d05da8aa10259b6dae4d4a7">
            <a:extLst>
              <a:ext uri="{FF2B5EF4-FFF2-40B4-BE49-F238E27FC236}">
                <a16:creationId xmlns:a16="http://schemas.microsoft.com/office/drawing/2014/main" id="{4C39640C-AABD-462A-A51D-8CBC599C5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6740" y="4276102"/>
            <a:ext cx="2906126" cy="2906126"/>
          </a:xfrm>
          <a:prstGeom prst="rect">
            <a:avLst/>
          </a:prstGeom>
        </p:spPr>
      </p:pic>
      <p:pic>
        <p:nvPicPr>
          <p:cNvPr id="6" name="图片 11" descr="bfb0c8febf47825ae5b6eb113c4b174e">
            <a:extLst>
              <a:ext uri="{FF2B5EF4-FFF2-40B4-BE49-F238E27FC236}">
                <a16:creationId xmlns:a16="http://schemas.microsoft.com/office/drawing/2014/main" id="{9174F290-267B-4219-88AF-BC9DF94AC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5570" y="4176950"/>
            <a:ext cx="2879090" cy="2681050"/>
          </a:xfrm>
          <a:prstGeom prst="rect">
            <a:avLst/>
          </a:prstGeom>
        </p:spPr>
      </p:pic>
      <p:sp>
        <p:nvSpPr>
          <p:cNvPr id="19" name="文本框 7">
            <a:extLst>
              <a:ext uri="{FF2B5EF4-FFF2-40B4-BE49-F238E27FC236}">
                <a16:creationId xmlns:a16="http://schemas.microsoft.com/office/drawing/2014/main" id="{E2E07D9E-4E95-4C93-9CCA-365B46893237}"/>
              </a:ext>
            </a:extLst>
          </p:cNvPr>
          <p:cNvSpPr txBox="1"/>
          <p:nvPr/>
        </p:nvSpPr>
        <p:spPr>
          <a:xfrm>
            <a:off x="4572624" y="4734282"/>
            <a:ext cx="3046752" cy="783193"/>
          </a:xfrm>
          <a:prstGeom prst="round2DiagRect">
            <a:avLst>
              <a:gd name="adj1" fmla="val 37342"/>
              <a:gd name="adj2" fmla="val 0"/>
            </a:avLst>
          </a:prstGeom>
          <a:gradFill flip="none" rotWithShape="1">
            <a:gsLst>
              <a:gs pos="0">
                <a:srgbClr val="92D7F2">
                  <a:tint val="66000"/>
                  <a:satMod val="160000"/>
                </a:srgbClr>
              </a:gs>
              <a:gs pos="50000">
                <a:srgbClr val="92D7F2">
                  <a:tint val="44500"/>
                  <a:satMod val="160000"/>
                </a:srgbClr>
              </a:gs>
              <a:gs pos="100000">
                <a:srgbClr val="92D7F2">
                  <a:tint val="23500"/>
                  <a:satMod val="160000"/>
                </a:srgbClr>
              </a:gs>
            </a:gsLst>
            <a:lin ang="16200000" scaled="1"/>
            <a:tileRect/>
          </a:gradFill>
          <a:ln w="28575">
            <a:solidFill>
              <a:srgbClr val="2627A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2627A6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b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x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>
                <a:solidFill>
                  <a:srgbClr val="C00000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a</a:t>
            </a:r>
            <a:endParaRPr lang="zh-CN" alt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5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"/>
                            </p:stCondLst>
                            <p:childTnLst>
                              <p:par>
                                <p:cTn id="3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6646DEB-2299-43F6-A6C3-76736EFB1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75" y="-538355"/>
            <a:ext cx="4007959" cy="72903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6BF15C-A4B6-4F22-91B4-5918C5395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7838" r="16314" b="7092"/>
          <a:stretch/>
        </p:blipFill>
        <p:spPr>
          <a:xfrm>
            <a:off x="-27500" y="190500"/>
            <a:ext cx="12247000" cy="665399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88725-D5CE-42AE-983D-13E8D098AA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555" y="687997"/>
            <a:ext cx="6650182" cy="33250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6028529-2307-4E35-B215-4937DDFAA8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1744" y="1760706"/>
            <a:ext cx="7143801" cy="714380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49A2346-CA93-4344-85D9-E25DD0531D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369" y="-22124"/>
            <a:ext cx="4163807" cy="211702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5227F37-51F5-4D12-BF75-5460975438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93" y="1676215"/>
            <a:ext cx="1464005" cy="83737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4C94B03-B9CE-4B0D-9130-2FB66B4483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707" y="3278853"/>
            <a:ext cx="1460862" cy="146847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94DA8AB-2BB3-4E99-BBBA-B7AE876EA8EF}"/>
              </a:ext>
            </a:extLst>
          </p:cNvPr>
          <p:cNvGrpSpPr/>
          <p:nvPr/>
        </p:nvGrpSpPr>
        <p:grpSpPr>
          <a:xfrm>
            <a:off x="4848754" y="2074117"/>
            <a:ext cx="6686883" cy="1574543"/>
            <a:chOff x="4934480" y="2310110"/>
            <a:chExt cx="6686883" cy="157454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B5BEE06-F115-4E63-BD3F-BF47C675B8FE}"/>
                </a:ext>
              </a:extLst>
            </p:cNvPr>
            <p:cNvSpPr txBox="1"/>
            <p:nvPr/>
          </p:nvSpPr>
          <p:spPr>
            <a:xfrm>
              <a:off x="4991022" y="2314993"/>
              <a:ext cx="66303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96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AE11C8-9831-480D-8181-8E9310346AD6}"/>
                </a:ext>
              </a:extLst>
            </p:cNvPr>
            <p:cNvSpPr txBox="1"/>
            <p:nvPr/>
          </p:nvSpPr>
          <p:spPr>
            <a:xfrm>
              <a:off x="4934480" y="2310110"/>
              <a:ext cx="663034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en-US" sz="9600">
                  <a:gradFill flip="none" rotWithShape="1">
                    <a:gsLst>
                      <a:gs pos="30000">
                        <a:srgbClr val="E088EC"/>
                      </a:gs>
                      <a:gs pos="56000">
                        <a:schemeClr val="accent1">
                          <a:tint val="44500"/>
                          <a:satMod val="160000"/>
                        </a:schemeClr>
                      </a:gs>
                      <a:gs pos="87000">
                        <a:srgbClr val="3AAEE8"/>
                      </a:gs>
                    </a:gsLst>
                    <a:lin ang="162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00400A-E051-44EB-AC48-90CBCFFF8CD4}"/>
                  </a:ext>
                </a:extLst>
              </p:cNvPr>
              <p:cNvSpPr txBox="1"/>
              <p:nvPr/>
            </p:nvSpPr>
            <p:spPr>
              <a:xfrm>
                <a:off x="5794870" y="3638570"/>
                <a:ext cx="4742709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8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8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8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÷</m:t>
                    </m:r>
                  </m:oMath>
                </a14:m>
                <a:r>
                  <a:rPr lang="en-US" sz="8800">
                    <a:latin typeface="UTM Showcard" panose="0204060305050602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C00400A-E051-44EB-AC48-90CBCFFF8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4870" y="3638570"/>
                <a:ext cx="4742709" cy="144655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64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3.7037E-7 L -1.66667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任意多边形 11">
            <a:extLst>
              <a:ext uri="{FF2B5EF4-FFF2-40B4-BE49-F238E27FC236}">
                <a16:creationId xmlns:a16="http://schemas.microsoft.com/office/drawing/2014/main" id="{7492B31A-5807-47F9-9E26-FB81930BE77B}"/>
              </a:ext>
            </a:extLst>
          </p:cNvPr>
          <p:cNvSpPr/>
          <p:nvPr/>
        </p:nvSpPr>
        <p:spPr>
          <a:xfrm flipV="1">
            <a:off x="-174308" y="-531193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3" name="任意多边形 11">
            <a:extLst>
              <a:ext uri="{FF2B5EF4-FFF2-40B4-BE49-F238E27FC236}">
                <a16:creationId xmlns:a16="http://schemas.microsoft.com/office/drawing/2014/main" id="{5F1F9F92-C348-45E2-91C4-D4EFC9ADD3E1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4054D1D-AF7B-4B25-8C5E-005ED7271E68}"/>
              </a:ext>
            </a:extLst>
          </p:cNvPr>
          <p:cNvGrpSpPr/>
          <p:nvPr/>
        </p:nvGrpSpPr>
        <p:grpSpPr>
          <a:xfrm>
            <a:off x="1482116" y="-147320"/>
            <a:ext cx="9775164" cy="6246929"/>
            <a:chOff x="1612202" y="76200"/>
            <a:chExt cx="9775164" cy="624692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940DC0-826F-4915-AFB9-5191339EC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202" y="76200"/>
              <a:ext cx="9775164" cy="6246929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38B1004-5EA3-47A5-A6E9-DC38735A0DEA}"/>
                </a:ext>
              </a:extLst>
            </p:cNvPr>
            <p:cNvGrpSpPr/>
            <p:nvPr/>
          </p:nvGrpSpPr>
          <p:grpSpPr>
            <a:xfrm>
              <a:off x="2426334" y="2667000"/>
              <a:ext cx="7957821" cy="3046988"/>
              <a:chOff x="2426334" y="2758440"/>
              <a:chExt cx="7957821" cy="3046988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3C2A454-C1DA-43A5-939F-F633E4D80D9E}"/>
                  </a:ext>
                </a:extLst>
              </p:cNvPr>
              <p:cNvSpPr txBox="1"/>
              <p:nvPr/>
            </p:nvSpPr>
            <p:spPr>
              <a:xfrm>
                <a:off x="2516505" y="2758440"/>
                <a:ext cx="786765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r>
                  <a:rPr lang="en-US" sz="9600">
                    <a:solidFill>
                      <a:srgbClr val="CEDC8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Thu hoạch </a:t>
                </a:r>
                <a:r>
                  <a:rPr lang="en-US" sz="9600">
                    <a:solidFill>
                      <a:srgbClr val="F0847A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dâu tây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04119FA-DFB8-4C29-BDB3-E1521CC6974B}"/>
                  </a:ext>
                </a:extLst>
              </p:cNvPr>
              <p:cNvSpPr txBox="1"/>
              <p:nvPr/>
            </p:nvSpPr>
            <p:spPr>
              <a:xfrm>
                <a:off x="2426334" y="2758440"/>
                <a:ext cx="7867650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r>
                  <a:rPr lang="en-US" sz="960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Thu hoạch </a:t>
                </a:r>
                <a:r>
                  <a:rPr lang="en-US" sz="9600">
                    <a:solidFill>
                      <a:srgbClr val="E5014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TM Showcard" panose="02040603050506020204" pitchFamily="18" charset="0"/>
                    <a:cs typeface="Times New Roman" panose="02020603050405020304" pitchFamily="18" charset="0"/>
                  </a:rPr>
                  <a:t>dâu tây</a:t>
                </a:r>
              </a:p>
            </p:txBody>
          </p:sp>
        </p:grpSp>
      </p:grp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758A410D-B695-441B-9926-A4DB2E522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2" y="3407951"/>
            <a:ext cx="2605828" cy="3474437"/>
          </a:xfrm>
          <a:prstGeom prst="rect">
            <a:avLst/>
          </a:prstGeom>
        </p:spPr>
      </p:pic>
      <p:pic>
        <p:nvPicPr>
          <p:cNvPr id="11" name="Picture 10" descr="A picture containing doll, clipart&#10;&#10;Description automatically generated">
            <a:extLst>
              <a:ext uri="{FF2B5EF4-FFF2-40B4-BE49-F238E27FC236}">
                <a16:creationId xmlns:a16="http://schemas.microsoft.com/office/drawing/2014/main" id="{0C42647B-BCBD-4A37-8734-D82C604DE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58400" y="2195305"/>
            <a:ext cx="2133600" cy="4687083"/>
          </a:xfrm>
          <a:prstGeom prst="rect">
            <a:avLst/>
          </a:prstGeom>
        </p:spPr>
      </p:pic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C5CBA950-9D34-4B0E-B879-0AAF3182BC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" y="-796243"/>
            <a:ext cx="4572000" cy="2924175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">
            <a:extLst>
              <a:ext uri="{FF2B5EF4-FFF2-40B4-BE49-F238E27FC236}">
                <a16:creationId xmlns:a16="http://schemas.microsoft.com/office/drawing/2014/main" id="{2A928AC8-E519-462F-9011-BEA7A31F2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62" y="-796243"/>
            <a:ext cx="45720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任意多边形 11">
            <a:extLst>
              <a:ext uri="{FF2B5EF4-FFF2-40B4-BE49-F238E27FC236}">
                <a16:creationId xmlns:a16="http://schemas.microsoft.com/office/drawing/2014/main" id="{7C607AD5-58FA-4C76-984B-DB70928881BB}"/>
              </a:ext>
            </a:extLst>
          </p:cNvPr>
          <p:cNvSpPr/>
          <p:nvPr/>
        </p:nvSpPr>
        <p:spPr>
          <a:xfrm flipV="1">
            <a:off x="-174308" y="-531193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8" name="任意多边形 11">
            <a:extLst>
              <a:ext uri="{FF2B5EF4-FFF2-40B4-BE49-F238E27FC236}">
                <a16:creationId xmlns:a16="http://schemas.microsoft.com/office/drawing/2014/main" id="{884435DF-3BFA-4C6E-A3C0-B180C3F229D8}"/>
              </a:ext>
            </a:extLst>
          </p:cNvPr>
          <p:cNvSpPr/>
          <p:nvPr/>
        </p:nvSpPr>
        <p:spPr>
          <a:xfrm>
            <a:off x="-381000" y="5235416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BD429B8F-98BF-4852-A1EB-AD4CE18D0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6" y="1146134"/>
            <a:ext cx="4920634" cy="1851066"/>
          </a:xfrm>
          <a:prstGeom prst="rect">
            <a:avLst/>
          </a:prstGeom>
        </p:spPr>
      </p:pic>
      <p:pic>
        <p:nvPicPr>
          <p:cNvPr id="4" name="Picture 3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F772CE64-3AA5-49CA-ADBA-517B41051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6" y="1146134"/>
            <a:ext cx="4920634" cy="1851066"/>
          </a:xfrm>
          <a:prstGeom prst="rect">
            <a:avLst/>
          </a:prstGeom>
        </p:spPr>
      </p:pic>
      <p:pic>
        <p:nvPicPr>
          <p:cNvPr id="5" name="Picture 4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06DEB2BB-53D3-439A-9176-43332AC1F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" y="4143334"/>
            <a:ext cx="5191760" cy="1851066"/>
          </a:xfrm>
          <a:prstGeom prst="rect">
            <a:avLst/>
          </a:prstGeom>
        </p:spPr>
      </p:pic>
      <p:pic>
        <p:nvPicPr>
          <p:cNvPr id="6" name="Picture 5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01F6597C-8D35-4573-A87A-2673FCABC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286" y="4143334"/>
            <a:ext cx="5191760" cy="1851066"/>
          </a:xfrm>
          <a:prstGeom prst="rect">
            <a:avLst/>
          </a:prstGeom>
        </p:spPr>
      </p:pic>
      <p:sp>
        <p:nvSpPr>
          <p:cNvPr id="7" name="Text Box 21">
            <a:extLst>
              <a:ext uri="{FF2B5EF4-FFF2-40B4-BE49-F238E27FC236}">
                <a16:creationId xmlns:a16="http://schemas.microsoft.com/office/drawing/2014/main" id="{AC64BCC7-9586-4E8E-BAF7-F3839A623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2" y="1656168"/>
            <a:ext cx="3438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cs typeface="Times New Roman" panose="02020603050405020304" pitchFamily="18" charset="0"/>
              </a:rPr>
              <a:t>4 x 6 = 6 x </a:t>
            </a:r>
            <a:r>
              <a:rPr lang="en-US" altLang="en-US" sz="4800" b="1">
                <a:solidFill>
                  <a:srgbClr val="C00000"/>
                </a:solidFill>
                <a:cs typeface="Times New Roman" panose="02020603050405020304" pitchFamily="18" charset="0"/>
              </a:rPr>
              <a:t>4</a:t>
            </a:r>
            <a:r>
              <a:rPr lang="en-US" altLang="en-US" sz="4800" b="1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21">
            <a:extLst>
              <a:ext uri="{FF2B5EF4-FFF2-40B4-BE49-F238E27FC236}">
                <a16:creationId xmlns:a16="http://schemas.microsoft.com/office/drawing/2014/main" id="{77C37F59-CD22-439C-8E6A-752318B9D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48" y="4653368"/>
            <a:ext cx="49266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cs typeface="Times New Roman" panose="02020603050405020304" pitchFamily="18" charset="0"/>
              </a:rPr>
              <a:t>207 x 7 = </a:t>
            </a:r>
            <a:r>
              <a:rPr lang="en-US" altLang="en-US" sz="4800" b="1">
                <a:solidFill>
                  <a:srgbClr val="C00000"/>
                </a:solidFill>
                <a:cs typeface="Times New Roman" panose="02020603050405020304" pitchFamily="18" charset="0"/>
              </a:rPr>
              <a:t>7</a:t>
            </a:r>
            <a:r>
              <a:rPr lang="en-US" altLang="en-US" sz="4800" b="1">
                <a:cs typeface="Times New Roman" panose="02020603050405020304" pitchFamily="18" charset="0"/>
              </a:rPr>
              <a:t>  x 207 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AAF6AF0A-ED35-4A49-AECF-628B5F6AB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8752" y="1656167"/>
            <a:ext cx="3438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cs typeface="Times New Roman" panose="02020603050405020304" pitchFamily="18" charset="0"/>
              </a:rPr>
              <a:t>3 x 5 = 5 x </a:t>
            </a:r>
            <a:r>
              <a:rPr lang="en-US" altLang="en-US" sz="48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r>
              <a:rPr lang="en-US" altLang="en-US" sz="4800" b="1"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 Box 21">
            <a:extLst>
              <a:ext uri="{FF2B5EF4-FFF2-40B4-BE49-F238E27FC236}">
                <a16:creationId xmlns:a16="http://schemas.microsoft.com/office/drawing/2014/main" id="{4BAC9A40-116E-4E1F-82B1-C0CB2CD4B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563" y="4630651"/>
            <a:ext cx="51467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>
                <a:cs typeface="Times New Roman" panose="02020603050405020304" pitchFamily="18" charset="0"/>
              </a:rPr>
              <a:t>2138 x 9 = </a:t>
            </a:r>
            <a:r>
              <a:rPr lang="en-US" altLang="en-US" sz="4400" b="1">
                <a:solidFill>
                  <a:srgbClr val="C00000"/>
                </a:solidFill>
                <a:cs typeface="Times New Roman" panose="02020603050405020304" pitchFamily="18" charset="0"/>
              </a:rPr>
              <a:t>9</a:t>
            </a:r>
            <a:r>
              <a:rPr lang="en-US" altLang="en-US" sz="4400" b="1">
                <a:cs typeface="Times New Roman" panose="02020603050405020304" pitchFamily="18" charset="0"/>
              </a:rPr>
              <a:t>  x 2138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C682C1-8B08-41F6-98C1-A57B96CF8A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39" y="4864381"/>
            <a:ext cx="2007326" cy="1936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6E65A-13A8-468A-9EBE-D1FC763AA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90885"/>
            <a:ext cx="2106315" cy="2106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0B143A-9AA6-47FA-8509-9977438C77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677">
            <a:off x="2344737" y="4197978"/>
            <a:ext cx="1634786" cy="16347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9C3803-F562-4D4D-A2BA-72E77EDB5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220" y="4119345"/>
            <a:ext cx="1634786" cy="1634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4F3D9B-ED48-4940-92CA-D941773EF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085" y="1018507"/>
            <a:ext cx="2106315" cy="21063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1CE600A-E997-4AE8-95C7-9409CACC110C}"/>
              </a:ext>
            </a:extLst>
          </p:cNvPr>
          <p:cNvSpPr txBox="1"/>
          <p:nvPr/>
        </p:nvSpPr>
        <p:spPr>
          <a:xfrm>
            <a:off x="1104767" y="3060139"/>
            <a:ext cx="10222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n>
                  <a:solidFill>
                    <a:schemeClr val="bg1"/>
                  </a:solidFill>
                </a:ln>
                <a:solidFill>
                  <a:srgbClr val="F0847A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VN Binh Duong" pitchFamily="2" charset="0"/>
              </a:rPr>
              <a:t>1. Viết số thích hợp vào ô trống</a:t>
            </a:r>
          </a:p>
        </p:txBody>
      </p:sp>
    </p:spTree>
    <p:extLst>
      <p:ext uri="{BB962C8B-B14F-4D97-AF65-F5344CB8AC3E}">
        <p14:creationId xmlns:p14="http://schemas.microsoft.com/office/powerpoint/2010/main" val="330674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33333E-6 L 0.15117 0.5557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2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21107 0.1078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0.00625 L -0.37305 0.5370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62" y="2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59259E-6 L -0.27761 0.1192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0" y="5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Cute chef girl smiling in uniform mascot gesturing ok sign cartoon art  illustration 2335552 Vector Art at Vecteezy">
            <a:extLst>
              <a:ext uri="{FF2B5EF4-FFF2-40B4-BE49-F238E27FC236}">
                <a16:creationId xmlns:a16="http://schemas.microsoft.com/office/drawing/2014/main" id="{102DF7B2-B665-4366-B18E-C43193225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8" t="-1268"/>
          <a:stretch/>
        </p:blipFill>
        <p:spPr bwMode="auto">
          <a:xfrm>
            <a:off x="0" y="811421"/>
            <a:ext cx="6510236" cy="590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任意多边形 11">
            <a:extLst>
              <a:ext uri="{FF2B5EF4-FFF2-40B4-BE49-F238E27FC236}">
                <a16:creationId xmlns:a16="http://schemas.microsoft.com/office/drawing/2014/main" id="{6565E503-D3AF-4820-B6EC-580A02FECECC}"/>
              </a:ext>
            </a:extLst>
          </p:cNvPr>
          <p:cNvSpPr/>
          <p:nvPr/>
        </p:nvSpPr>
        <p:spPr>
          <a:xfrm flipV="1">
            <a:off x="-174308" y="-531193"/>
            <a:ext cx="12573000" cy="1939992"/>
          </a:xfrm>
          <a:custGeom>
            <a:avLst/>
            <a:gdLst>
              <a:gd name="connsiteX0" fmla="*/ 12007172 w 13813071"/>
              <a:gd name="connsiteY0" fmla="*/ 0 h 1939992"/>
              <a:gd name="connsiteX1" fmla="*/ 13813071 w 13813071"/>
              <a:gd name="connsiteY1" fmla="*/ 1687855 h 1939992"/>
              <a:gd name="connsiteX2" fmla="*/ 13785876 w 13813071"/>
              <a:gd name="connsiteY2" fmla="*/ 1939992 h 1939992"/>
              <a:gd name="connsiteX3" fmla="*/ 22309 w 13813071"/>
              <a:gd name="connsiteY3" fmla="*/ 1939992 h 1939992"/>
              <a:gd name="connsiteX4" fmla="*/ 0 w 13813071"/>
              <a:gd name="connsiteY4" fmla="*/ 1848125 h 1939992"/>
              <a:gd name="connsiteX5" fmla="*/ 2464594 w 13813071"/>
              <a:gd name="connsiteY5" fmla="*/ 825015 h 1939992"/>
              <a:gd name="connsiteX6" fmla="*/ 3639366 w 13813071"/>
              <a:gd name="connsiteY6" fmla="*/ 948499 h 1939992"/>
              <a:gd name="connsiteX7" fmla="*/ 3718132 w 13813071"/>
              <a:gd name="connsiteY7" fmla="*/ 968363 h 1939992"/>
              <a:gd name="connsiteX8" fmla="*/ 3722470 w 13813071"/>
              <a:gd name="connsiteY8" fmla="*/ 964407 h 1939992"/>
              <a:gd name="connsiteX9" fmla="*/ 4683919 w 13813071"/>
              <a:gd name="connsiteY9" fmla="*/ 664745 h 1939992"/>
              <a:gd name="connsiteX10" fmla="*/ 5444137 w 13813071"/>
              <a:gd name="connsiteY10" fmla="*/ 839476 h 1939992"/>
              <a:gd name="connsiteX11" fmla="*/ 5534786 w 13813071"/>
              <a:gd name="connsiteY11" fmla="*/ 890482 h 1939992"/>
              <a:gd name="connsiteX12" fmla="*/ 5651050 w 13813071"/>
              <a:gd name="connsiteY12" fmla="*/ 817005 h 1939992"/>
              <a:gd name="connsiteX13" fmla="*/ 7393781 w 13813071"/>
              <a:gd name="connsiteY13" fmla="*/ 402381 h 1939992"/>
              <a:gd name="connsiteX14" fmla="*/ 9295581 w 13813071"/>
              <a:gd name="connsiteY14" fmla="*/ 917534 h 1939992"/>
              <a:gd name="connsiteX15" fmla="*/ 9305557 w 13813071"/>
              <a:gd name="connsiteY15" fmla="*/ 925196 h 1939992"/>
              <a:gd name="connsiteX16" fmla="*/ 9314594 w 13813071"/>
              <a:gd name="connsiteY16" fmla="*/ 918370 h 1939992"/>
              <a:gd name="connsiteX17" fmla="*/ 9706886 w 13813071"/>
              <a:gd name="connsiteY17" fmla="*/ 794886 h 1939992"/>
              <a:gd name="connsiteX18" fmla="*/ 10288836 w 13813071"/>
              <a:gd name="connsiteY18" fmla="*/ 1094548 h 1939992"/>
              <a:gd name="connsiteX19" fmla="*/ 10307336 w 13813071"/>
              <a:gd name="connsiteY19" fmla="*/ 1122422 h 1939992"/>
              <a:gd name="connsiteX20" fmla="*/ 10343190 w 13813071"/>
              <a:gd name="connsiteY20" fmla="*/ 1030866 h 1939992"/>
              <a:gd name="connsiteX21" fmla="*/ 12007172 w 13813071"/>
              <a:gd name="connsiteY21" fmla="*/ 0 h 193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813071" h="1939992">
                <a:moveTo>
                  <a:pt x="12007172" y="0"/>
                </a:moveTo>
                <a:cubicBezTo>
                  <a:pt x="13004542" y="0"/>
                  <a:pt x="13813071" y="755678"/>
                  <a:pt x="13813071" y="1687855"/>
                </a:cubicBezTo>
                <a:lnTo>
                  <a:pt x="13785876" y="1939992"/>
                </a:lnTo>
                <a:lnTo>
                  <a:pt x="22309" y="1939992"/>
                </a:lnTo>
                <a:lnTo>
                  <a:pt x="0" y="1848125"/>
                </a:lnTo>
                <a:cubicBezTo>
                  <a:pt x="0" y="1283077"/>
                  <a:pt x="1103436" y="825015"/>
                  <a:pt x="2464594" y="825015"/>
                </a:cubicBezTo>
                <a:cubicBezTo>
                  <a:pt x="2889956" y="825015"/>
                  <a:pt x="3290150" y="869748"/>
                  <a:pt x="3639366" y="948499"/>
                </a:cubicBezTo>
                <a:lnTo>
                  <a:pt x="3718132" y="968363"/>
                </a:lnTo>
                <a:lnTo>
                  <a:pt x="3722470" y="964407"/>
                </a:lnTo>
                <a:cubicBezTo>
                  <a:pt x="3968527" y="779261"/>
                  <a:pt x="4308450" y="664745"/>
                  <a:pt x="4683919" y="664745"/>
                </a:cubicBezTo>
                <a:cubicBezTo>
                  <a:pt x="4965521" y="664745"/>
                  <a:pt x="5227128" y="729160"/>
                  <a:pt x="5444137" y="839476"/>
                </a:cubicBezTo>
                <a:lnTo>
                  <a:pt x="5534786" y="890482"/>
                </a:lnTo>
                <a:lnTo>
                  <a:pt x="5651050" y="817005"/>
                </a:lnTo>
                <a:cubicBezTo>
                  <a:pt x="6097054" y="560829"/>
                  <a:pt x="6713202" y="402381"/>
                  <a:pt x="7393781" y="402381"/>
                </a:cubicBezTo>
                <a:cubicBezTo>
                  <a:pt x="8159432" y="402381"/>
                  <a:pt x="8843539" y="602917"/>
                  <a:pt x="9295581" y="917534"/>
                </a:cubicBezTo>
                <a:lnTo>
                  <a:pt x="9305557" y="925196"/>
                </a:lnTo>
                <a:lnTo>
                  <a:pt x="9314594" y="918370"/>
                </a:lnTo>
                <a:cubicBezTo>
                  <a:pt x="9431208" y="839619"/>
                  <a:pt x="9564845" y="794886"/>
                  <a:pt x="9706886" y="794886"/>
                </a:cubicBezTo>
                <a:cubicBezTo>
                  <a:pt x="9934152" y="794886"/>
                  <a:pt x="10139902" y="909402"/>
                  <a:pt x="10288836" y="1094548"/>
                </a:cubicBezTo>
                <a:lnTo>
                  <a:pt x="10307336" y="1122422"/>
                </a:lnTo>
                <a:lnTo>
                  <a:pt x="10343190" y="1030866"/>
                </a:lnTo>
                <a:cubicBezTo>
                  <a:pt x="10617340" y="425069"/>
                  <a:pt x="11259145" y="0"/>
                  <a:pt x="1200717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21059F-FC87-452A-9EB8-2F4B58C5A19C}"/>
              </a:ext>
            </a:extLst>
          </p:cNvPr>
          <p:cNvGrpSpPr/>
          <p:nvPr/>
        </p:nvGrpSpPr>
        <p:grpSpPr>
          <a:xfrm>
            <a:off x="4694464" y="1359032"/>
            <a:ext cx="7932966" cy="3112302"/>
            <a:chOff x="4694464" y="1359032"/>
            <a:chExt cx="7932966" cy="31123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5E059B-BA35-4FD3-8030-2D0B264E2840}"/>
                </a:ext>
              </a:extLst>
            </p:cNvPr>
            <p:cNvSpPr txBox="1"/>
            <p:nvPr/>
          </p:nvSpPr>
          <p:spPr>
            <a:xfrm>
              <a:off x="4759780" y="1424346"/>
              <a:ext cx="78676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Tiệm bánh</a:t>
              </a:r>
            </a:p>
            <a:p>
              <a:pPr algn="ctr"/>
              <a:r>
                <a:rPr lang="en-US" sz="96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dâu tây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DC358F-DEFF-43C9-AB2B-AB86065D6D7C}"/>
                </a:ext>
              </a:extLst>
            </p:cNvPr>
            <p:cNvSpPr txBox="1"/>
            <p:nvPr/>
          </p:nvSpPr>
          <p:spPr>
            <a:xfrm>
              <a:off x="4694464" y="1359032"/>
              <a:ext cx="786765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9600">
                  <a:solidFill>
                    <a:srgbClr val="FCE41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Tiệm bánh</a:t>
              </a:r>
            </a:p>
            <a:p>
              <a:pPr algn="ctr"/>
              <a:r>
                <a:rPr lang="en-US" sz="9600">
                  <a:solidFill>
                    <a:srgbClr val="E501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  <a:cs typeface="Times New Roman" panose="02020603050405020304" pitchFamily="18" charset="0"/>
                </a:rPr>
                <a:t>dâu tây</a:t>
              </a:r>
            </a:p>
          </p:txBody>
        </p:sp>
      </p:grpSp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24285196-5406-4585-AEAF-8922DA63A4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7"/>
          <a:stretch/>
        </p:blipFill>
        <p:spPr>
          <a:xfrm>
            <a:off x="6096000" y="4406020"/>
            <a:ext cx="5709747" cy="254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5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6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kkadtdw">
      <a:majorFont>
        <a:latin typeface="字魂105号-简雅黑" panose="020F0302020204030204"/>
        <a:ea typeface="字魂105号-简雅黑"/>
        <a:cs typeface=""/>
      </a:majorFont>
      <a:minorFont>
        <a:latin typeface="字魂105号-简雅黑" panose="020F0502020204030204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572</TotalTime>
  <Words>352</Words>
  <Application>Microsoft Office PowerPoint</Application>
  <PresentationFormat>Widescreen</PresentationFormat>
  <Paragraphs>86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iCiel Cadena</vt:lpstr>
      <vt:lpstr>UVN Binh Duong</vt:lpstr>
      <vt:lpstr>等线</vt:lpstr>
      <vt:lpstr>UTM Showcard</vt:lpstr>
      <vt:lpstr>UVN Thanh Pho</vt:lpstr>
      <vt:lpstr>Times New Roman</vt:lpstr>
      <vt:lpstr>Cambria Math</vt:lpstr>
      <vt:lpstr>Calibri</vt:lpstr>
      <vt:lpstr>Arial</vt:lpstr>
      <vt:lpstr>字魂105号-简雅黑</vt:lpstr>
      <vt:lpstr>UTM Avo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TCGiaoHoanPhepNhan</dc:title>
  <dc:subject>Toan4_Tuan10</dc:subject>
  <dc:creator>KTUTS</dc:creator>
  <cp:keywords>YenVu</cp:keywords>
  <cp:lastModifiedBy>Nguyen Huu Hieu</cp:lastModifiedBy>
  <cp:revision>22</cp:revision>
  <dcterms:created xsi:type="dcterms:W3CDTF">2019-10-14T06:35:19Z</dcterms:created>
  <dcterms:modified xsi:type="dcterms:W3CDTF">2021-11-06T05:43:32Z</dcterms:modified>
</cp:coreProperties>
</file>