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96" r:id="rId3"/>
    <p:sldId id="302" r:id="rId4"/>
    <p:sldId id="303" r:id="rId5"/>
    <p:sldId id="260" r:id="rId6"/>
    <p:sldId id="299" r:id="rId7"/>
    <p:sldId id="300" r:id="rId8"/>
    <p:sldId id="301" r:id="rId9"/>
    <p:sldId id="304" r:id="rId10"/>
    <p:sldId id="305" r:id="rId11"/>
    <p:sldId id="306" r:id="rId12"/>
    <p:sldId id="309" r:id="rId13"/>
    <p:sldId id="310" r:id="rId14"/>
    <p:sldId id="307" r:id="rId15"/>
    <p:sldId id="30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9376B75-29AD-4373-B5F5-52DD3BA49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92F6B-8B0F-4FAE-A231-0A5B5FF756DF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4E0F63F-9ECF-4539-8618-26B8A10529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DDC4DC0-4EED-43A0-871A-289FD5E056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86F2F-D1C4-4ADA-832F-CCE74F892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78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74C83C7-31E6-41C2-810E-1BBA22EC7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DC60E-2847-4A1D-B064-FE9E638BB3AA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A839DD9-2301-4BA8-BAED-B4061ADD7F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191FCBA-BD1E-4D2F-A2C1-F053C1F9C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B457C-751D-43EC-919E-CB7878090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51272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00A511B-8D23-40F1-B23B-898C7FE8E9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F23E3-8B59-4417-AFD4-8CC9FB594992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ECAE895-95C9-44B2-B797-2603F83874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4B34191-B698-4DF9-B552-5173A046ED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47ED4-D29C-4C34-AB74-78A80E7D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3835"/>
      </p:ext>
    </p:extLst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71912"/>
      </p:ext>
    </p:extLst>
  </p:cSld>
  <p:clrMapOvr>
    <a:masterClrMapping/>
  </p:clrMapOvr>
  <p:transition spd="slow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53871"/>
      </p:ext>
    </p:extLst>
  </p:cSld>
  <p:clrMapOvr>
    <a:masterClrMapping/>
  </p:clrMapOvr>
  <p:transition spd="slow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0750"/>
      </p:ext>
    </p:extLst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22263"/>
      </p:ext>
    </p:extLst>
  </p:cSld>
  <p:clrMapOvr>
    <a:masterClrMapping/>
  </p:clrMapOvr>
  <p:transition spd="slow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46568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06048"/>
      </p:ext>
    </p:extLst>
  </p:cSld>
  <p:clrMapOvr>
    <a:masterClrMapping/>
  </p:clrMapOvr>
  <p:transition spd="slow">
    <p:circl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3666"/>
      </p:ext>
    </p:extLst>
  </p:cSld>
  <p:clrMapOvr>
    <a:masterClrMapping/>
  </p:clrMapOvr>
  <p:transition spd="slow">
    <p:circl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13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39464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6384727-4645-49B4-A77C-E332F066EC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FA2A0-1172-427C-A693-5324E92E84D6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AB2A22F-7FB9-4B83-86D2-6FB8FFF120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249A884-0FF1-43C2-B78E-0B8AFA7806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DA7D5-E5F2-45B9-9486-E33116C29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3458"/>
      </p:ext>
    </p:extLst>
  </p:cSld>
  <p:clrMapOvr>
    <a:masterClrMapping/>
  </p:clrMapOvr>
  <p:transition spd="slow">
    <p:circl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3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16762"/>
      </p:ext>
    </p:extLst>
  </p:cSld>
  <p:clrMapOvr>
    <a:masterClrMapping/>
  </p:clrMapOvr>
  <p:transition spd="slow">
    <p:circl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21831"/>
      </p:ext>
    </p:extLst>
  </p:cSld>
  <p:clrMapOvr>
    <a:masterClrMapping/>
  </p:clrMapOvr>
  <p:transition spd="slow">
    <p:circl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10319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1AEC728-C772-4D33-8FB6-007E48ED3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2AFE8-8EB4-4255-9A3E-81B3118B4E21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46A17A1-B5C8-47C6-B0A0-9096E0E41E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8778EB1-6DCB-48DA-8DF0-8E3478EF98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12417-8DD5-4995-B046-80FF8A890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41380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79F4F41-0C2A-4159-9EE7-296C4BA0B2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0491A-F182-4BC9-8B86-291266004402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25CA686-69AB-4C2F-AC4A-08814FB69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AC38EEB-8763-468D-A0B4-84EFC1F3B8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48684-7E92-4E41-9F1F-1E56E45D2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20865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40C4677F-CB80-4ACA-81ED-60A83EE8C8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E4ADD-201A-4920-98AD-E91E445A904B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192F9ED4-11B1-482B-A0E7-E17A60728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C8CB2477-88A5-47DC-9F05-661A0F6AF9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96B27-5D4A-4362-85BF-E6712BB07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87056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5F87B9D-C67A-4632-97B9-D88F78D0F2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C5F51-38DA-4E36-91B2-A1DC85643A81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D51FA574-110B-433D-82F9-0D49C300C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173CE43-D848-47D7-90F4-CB3E62A6A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4C99-EE89-4A0F-89C7-69140A2C4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88709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FAF98C7-B484-478B-97ED-E22B922478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9E5F-DE6A-4F65-B48A-E43194C1411D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422D1FF-D5CC-486D-9881-173C46DFA0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6112C482-61BD-4D0E-95F7-84D8E50C3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D328A-B70A-4BAA-958C-72582C8EB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72975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83E739B-DA6D-421F-A551-C9489A5020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C564-066D-49E4-8C1A-AED1627B7E4A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03C81F5-C2DA-4781-9F91-74FA71CB56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66020EC-712E-42F4-9950-07CBB2AE80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298A2-6078-451A-BA19-E47A8A8EE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34869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3E6CB4C-6D66-4469-B3A5-45BD22A84F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6C53E-AC9B-41F6-A0E3-3B643469C6ED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F235AE5-3A02-4DD8-A536-5A0FE2F7EE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4E11730-A74D-4213-9918-5B220FF6D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A81D8-B9EA-4A9C-805B-6C733EE29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70988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E84D2C24-4883-47B3-93AA-7A647FA3C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082F4DF-D699-488E-8F74-DA99CD002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xmlns="" id="{D6EF84C8-F1CD-4159-9F64-9A65437701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20C315CB-5D26-43F6-AB92-2F06A065D00B}" type="datetimeFigureOut">
              <a:rPr lang="en-US"/>
              <a:pPr>
                <a:defRPr/>
              </a:pPr>
              <a:t>11/18/2021</a:t>
            </a:fld>
            <a:endParaRPr lang="en-US"/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xmlns="" id="{886FB2DC-DC98-4398-8626-14A08128B4B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xmlns="" id="{CB101B51-01CD-43B7-A5B8-A825C0468A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483CC76-8E60-45A2-8FE6-440138B16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4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ircle/>
  </p:transition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9F4AB4C-2064-4A76-8DCB-93AC2D6F6F2E}"/>
              </a:ext>
            </a:extLst>
          </p:cNvPr>
          <p:cNvSpPr/>
          <p:nvPr/>
        </p:nvSpPr>
        <p:spPr>
          <a:xfrm>
            <a:off x="5081335" y="2020835"/>
            <a:ext cx="2666179" cy="1231106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all" spc="0" normalizeH="0" baseline="0" noProof="0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en-US" sz="720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8109910-0338-49F9-B158-FCF6968F9A7A}"/>
              </a:ext>
            </a:extLst>
          </p:cNvPr>
          <p:cNvSpPr/>
          <p:nvPr/>
        </p:nvSpPr>
        <p:spPr>
          <a:xfrm>
            <a:off x="2435866" y="3022600"/>
            <a:ext cx="7320274" cy="1107996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1" i="0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Bài</a:t>
            </a:r>
            <a:r>
              <a:rPr kumimoji="0" lang="en-US" sz="64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: LUYỆN</a:t>
            </a:r>
            <a:r>
              <a:rPr kumimoji="0" lang="en-US" sz="6400" b="1" i="0" u="none" strike="noStrike" kern="1200" cap="none" spc="0" normalizeH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TẬP tr.68</a:t>
            </a:r>
            <a:endParaRPr kumimoji="0" lang="en-US" sz="64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F3B0973-F439-48B4-8FEF-28A589588B7E}"/>
              </a:ext>
            </a:extLst>
          </p:cNvPr>
          <p:cNvSpPr txBox="1"/>
          <p:nvPr/>
        </p:nvSpPr>
        <p:spPr>
          <a:xfrm>
            <a:off x="4164464" y="1068547"/>
            <a:ext cx="3994235" cy="4205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</a:t>
            </a:r>
            <a:r>
              <a:rPr kumimoji="0" lang="vi-VN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2133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ỜNG TIỂU </a:t>
            </a:r>
            <a:r>
              <a:rPr kumimoji="0" lang="en-US" sz="2133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133" b="1" i="0" u="none" strike="noStrike" kern="1200" cap="none" spc="0" normalizeH="0" noProof="0" dirty="0" smtClean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ÁI MỘ A</a:t>
            </a:r>
            <a:endParaRPr kumimoji="0" lang="en-US" sz="2133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53076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xmlns="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131" y="1527313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xmlns="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531" y="1527313"/>
            <a:ext cx="356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xmlns="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658019" y="1155838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xmlns="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131" y="2060713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137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6" name="Text Box 16">
            <a:extLst>
              <a:ext uri="{FF2B5EF4-FFF2-40B4-BE49-F238E27FC236}">
                <a16:creationId xmlns:a16="http://schemas.microsoft.com/office/drawing/2014/main" xmlns="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131" y="1984513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x ( 3 + 97 )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xmlns="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2670313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137 x    100   = 13700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xmlns="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131" y="2136913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428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xmlns="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131" y="2060713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x ( 12 – 2 )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xmlns="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3931" y="2670313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428 x   10     =  4280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731" y="3425687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xmlns="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131" y="3425687"/>
            <a:ext cx="356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xmlns="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886619" y="3054212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xmlns="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331" y="3959087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 X (12 + 88)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xmlns="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456868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 x    100  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xmlns="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8731" y="4035287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537 X (39 – 19 )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xmlns="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931" y="4568687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537 x   20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xmlns="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531" y="510208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9400   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xmlns="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931" y="4949687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99"/>
                </a:solidFill>
              </a:rPr>
              <a:t>= 10740</a:t>
            </a:r>
            <a:endParaRPr lang="en-US" altLang="en-US" b="1">
              <a:solidFill>
                <a:srgbClr val="000099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C225E8CD-6EAA-4A20-8A17-1FD2971CB2EF}"/>
              </a:ext>
            </a:extLst>
          </p:cNvPr>
          <p:cNvSpPr txBox="1"/>
          <p:nvPr/>
        </p:nvSpPr>
        <p:spPr>
          <a:xfrm>
            <a:off x="2022898" y="90004"/>
            <a:ext cx="6369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b)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theo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mẫu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8601730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CCE8C50-F49B-4B06-9B52-C71FC0B960FA}"/>
              </a:ext>
            </a:extLst>
          </p:cNvPr>
          <p:cNvSpPr txBox="1"/>
          <p:nvPr/>
        </p:nvSpPr>
        <p:spPr>
          <a:xfrm>
            <a:off x="2003020" y="219212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3: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C7822A1-0183-4070-825B-75FFC7CAC8FB}"/>
              </a:ext>
            </a:extLst>
          </p:cNvPr>
          <p:cNvSpPr/>
          <p:nvPr/>
        </p:nvSpPr>
        <p:spPr>
          <a:xfrm>
            <a:off x="884582" y="1521310"/>
            <a:ext cx="30492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a)     217 x 11</a:t>
            </a:r>
            <a:endParaRPr lang="en-US" sz="40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39C5BDB-2204-4BA0-8DB7-F5004F875122}"/>
              </a:ext>
            </a:extLst>
          </p:cNvPr>
          <p:cNvSpPr/>
          <p:nvPr/>
        </p:nvSpPr>
        <p:spPr>
          <a:xfrm>
            <a:off x="884582" y="2242689"/>
            <a:ext cx="6096000" cy="28671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29DC5A9-5246-4C9D-9AED-B2A68D050BCE}"/>
              </a:ext>
            </a:extLst>
          </p:cNvPr>
          <p:cNvSpPr/>
          <p:nvPr/>
        </p:nvSpPr>
        <p:spPr>
          <a:xfrm>
            <a:off x="6864625" y="1534802"/>
            <a:ext cx="4257261" cy="3575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1957</a:t>
            </a:r>
          </a:p>
        </p:txBody>
      </p:sp>
    </p:spTree>
    <p:extLst>
      <p:ext uri="{BB962C8B-B14F-4D97-AF65-F5344CB8AC3E}">
        <p14:creationId xmlns:p14="http://schemas.microsoft.com/office/powerpoint/2010/main" val="58211216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CCE8C50-F49B-4B06-9B52-C71FC0B960FA}"/>
              </a:ext>
            </a:extLst>
          </p:cNvPr>
          <p:cNvSpPr txBox="1"/>
          <p:nvPr/>
        </p:nvSpPr>
        <p:spPr>
          <a:xfrm>
            <a:off x="2003020" y="219212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3: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0D28506-F68E-40C7-9D88-3E725127D7F0}"/>
              </a:ext>
            </a:extLst>
          </p:cNvPr>
          <p:cNvSpPr/>
          <p:nvPr/>
        </p:nvSpPr>
        <p:spPr>
          <a:xfrm>
            <a:off x="1229138" y="783532"/>
            <a:ext cx="5469547" cy="529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b,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413 x 21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413 x 19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7847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A327914-F1AE-4DD2-8C72-A37EF206E1A7}"/>
              </a:ext>
            </a:extLst>
          </p:cNvPr>
          <p:cNvSpPr/>
          <p:nvPr/>
        </p:nvSpPr>
        <p:spPr>
          <a:xfrm>
            <a:off x="6387835" y="783532"/>
            <a:ext cx="5469547" cy="529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c,   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1234 x 31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875 x 29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25 375</a:t>
            </a:r>
          </a:p>
        </p:txBody>
      </p:sp>
    </p:spTree>
    <p:extLst>
      <p:ext uri="{BB962C8B-B14F-4D97-AF65-F5344CB8AC3E}">
        <p14:creationId xmlns:p14="http://schemas.microsoft.com/office/powerpoint/2010/main" val="307089136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8570CC0-53C5-480C-872E-F771CF9115C3}"/>
              </a:ext>
            </a:extLst>
          </p:cNvPr>
          <p:cNvSpPr/>
          <p:nvPr/>
        </p:nvSpPr>
        <p:spPr>
          <a:xfrm>
            <a:off x="801757" y="593587"/>
            <a:ext cx="98397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/>
              <a:t>Bài</a:t>
            </a:r>
            <a:r>
              <a:rPr lang="en-US" sz="3600" b="1" dirty="0"/>
              <a:t> 4: </a:t>
            </a:r>
            <a:r>
              <a:rPr lang="en-US" altLang="en-US" sz="3600" dirty="0" err="1">
                <a:latin typeface="Tahoma" panose="020B0604030504040204" pitchFamily="34" charset="0"/>
              </a:rPr>
              <a:t>Một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sân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vận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hình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chữ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nhật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có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dài</a:t>
            </a:r>
            <a:r>
              <a:rPr lang="en-US" altLang="en-US" sz="3600" dirty="0">
                <a:latin typeface="Tahoma" panose="020B0604030504040204" pitchFamily="34" charset="0"/>
              </a:rPr>
              <a:t> 180m,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rộng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bằng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nửa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chiều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dài</a:t>
            </a:r>
            <a:r>
              <a:rPr lang="en-US" altLang="en-US" sz="3600" dirty="0">
                <a:latin typeface="Tahoma" panose="020B0604030504040204" pitchFamily="34" charset="0"/>
              </a:rPr>
              <a:t>. </a:t>
            </a:r>
            <a:r>
              <a:rPr lang="en-US" altLang="en-US" sz="3600" dirty="0" err="1">
                <a:latin typeface="Tahoma" panose="020B0604030504040204" pitchFamily="34" charset="0"/>
              </a:rPr>
              <a:t>Tính</a:t>
            </a:r>
            <a:r>
              <a:rPr lang="en-US" altLang="en-US" sz="3600" dirty="0">
                <a:latin typeface="Tahoma" panose="020B0604030504040204" pitchFamily="34" charset="0"/>
              </a:rPr>
              <a:t> chu vi </a:t>
            </a:r>
            <a:r>
              <a:rPr lang="en-US" altLang="en-US" sz="3600" dirty="0" err="1">
                <a:latin typeface="Tahoma" panose="020B0604030504040204" pitchFamily="34" charset="0"/>
              </a:rPr>
              <a:t>và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diện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tích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của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sân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vận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động</a:t>
            </a:r>
            <a:r>
              <a:rPr lang="en-US" altLang="en-US" sz="3600" dirty="0">
                <a:latin typeface="Tahoma" panose="020B0604030504040204" pitchFamily="34" charset="0"/>
              </a:rPr>
              <a:t> </a:t>
            </a:r>
            <a:r>
              <a:rPr lang="en-US" altLang="en-US" sz="3600" dirty="0" err="1">
                <a:latin typeface="Tahoma" panose="020B0604030504040204" pitchFamily="34" charset="0"/>
              </a:rPr>
              <a:t>đó</a:t>
            </a:r>
            <a:r>
              <a:rPr lang="en-US" altLang="en-US" sz="36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:a16="http://schemas.microsoft.com/office/drawing/2014/main" xmlns="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5061" y="2269124"/>
            <a:ext cx="367747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:a16="http://schemas.microsoft.com/office/drawing/2014/main" xmlns="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06956" y="1751564"/>
            <a:ext cx="2130287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:a16="http://schemas.microsoft.com/office/drawing/2014/main" xmlns="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19390" y="1731684"/>
            <a:ext cx="276307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:a16="http://schemas.microsoft.com/office/drawing/2014/main" xmlns="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930964" y="1721747"/>
            <a:ext cx="300161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xmlns="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887" y="2361044"/>
            <a:ext cx="24214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32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32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xmlns="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964" y="3232526"/>
            <a:ext cx="27170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D8078BB1-CB71-4449-93A1-D292D04C6C06}"/>
              </a:ext>
            </a:extLst>
          </p:cNvPr>
          <p:cNvGrpSpPr/>
          <p:nvPr/>
        </p:nvGrpSpPr>
        <p:grpSpPr>
          <a:xfrm>
            <a:off x="3794094" y="3277925"/>
            <a:ext cx="5805759" cy="449191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:a16="http://schemas.microsoft.com/office/drawing/2014/main" xmlns="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:a16="http://schemas.microsoft.com/office/drawing/2014/main" xmlns="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:a16="http://schemas.microsoft.com/office/drawing/2014/main" xmlns="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:a16="http://schemas.microsoft.com/office/drawing/2014/main" xmlns="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xmlns="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:a16="http://schemas.microsoft.com/office/drawing/2014/main" xmlns="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757" y="4063462"/>
            <a:ext cx="31244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32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32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:a16="http://schemas.microsoft.com/office/drawing/2014/main" xmlns="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3789554" y="4400053"/>
            <a:ext cx="2895593" cy="187572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:a16="http://schemas.microsoft.com/office/drawing/2014/main" xmlns="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xmlns="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:a16="http://schemas.microsoft.com/office/drawing/2014/main" xmlns="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xmlns="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3799492" y="3517801"/>
            <a:ext cx="2895600" cy="238407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:a16="http://schemas.microsoft.com/office/drawing/2014/main" xmlns="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:a16="http://schemas.microsoft.com/office/drawing/2014/main" xmlns="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:a16="http://schemas.microsoft.com/office/drawing/2014/main" xmlns="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:a16="http://schemas.microsoft.com/office/drawing/2014/main" xmlns="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5099359" y="3308613"/>
            <a:ext cx="275979" cy="2895591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:a16="http://schemas.microsoft.com/office/drawing/2014/main" xmlns="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6" y="4892541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09ECC475-CC5E-432C-92CE-FA811B90FB42}"/>
              </a:ext>
            </a:extLst>
          </p:cNvPr>
          <p:cNvGrpSpPr/>
          <p:nvPr/>
        </p:nvGrpSpPr>
        <p:grpSpPr>
          <a:xfrm>
            <a:off x="1187625" y="4916215"/>
            <a:ext cx="3979175" cy="1323439"/>
            <a:chOff x="1187625" y="4916215"/>
            <a:chExt cx="3979175" cy="1323439"/>
          </a:xfrm>
        </p:grpSpPr>
        <p:sp>
          <p:nvSpPr>
            <p:cNvPr id="29" name="Text Box 13">
              <a:extLst>
                <a:ext uri="{FF2B5EF4-FFF2-40B4-BE49-F238E27FC236}">
                  <a16:creationId xmlns:a16="http://schemas.microsoft.com/office/drawing/2014/main" xmlns="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23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32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32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:a16="http://schemas.microsoft.com/office/drawing/2014/main" xmlns="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3530" y="2817848"/>
            <a:ext cx="1107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</p:spTree>
    <p:extLst>
      <p:ext uri="{BB962C8B-B14F-4D97-AF65-F5344CB8AC3E}">
        <p14:creationId xmlns:p14="http://schemas.microsoft.com/office/powerpoint/2010/main" val="322526689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:a16="http://schemas.microsoft.com/office/drawing/2014/main" xmlns="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8323" y="891210"/>
            <a:ext cx="1223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CC"/>
                </a:solidFill>
                <a:latin typeface="Tahoma" panose="020B0604030504040204" pitchFamily="34" charset="0"/>
              </a:rPr>
              <a:t>Bài giải</a:t>
            </a:r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xmlns="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1322" y="13484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Chiều rộng của sân vận động là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:a16="http://schemas.microsoft.com/office/drawing/2014/main" xmlns="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922" y="18056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:a16="http://schemas.microsoft.com/office/drawing/2014/main" xmlns="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6522" y="22628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Chu vi của sân vận động là: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xmlns="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8522" y="27200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:a16="http://schemas.microsoft.com/office/drawing/2014/main" xmlns="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122" y="31010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Diện tích của sân vận động là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:a16="http://schemas.microsoft.com/office/drawing/2014/main" xmlns="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722" y="3634409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180 x 90 = 16200 (m2)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:a16="http://schemas.microsoft.com/office/drawing/2014/main" xmlns="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722" y="4091610"/>
            <a:ext cx="6553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4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400" u="sng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400" u="sng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</a:b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4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400" dirty="0">
                <a:solidFill>
                  <a:srgbClr val="0000FF"/>
                </a:solidFill>
                <a:latin typeface="Tahoma" panose="020B0604030504040204" pitchFamily="34" charset="0"/>
              </a:rPr>
              <a:t> : 16200 (m2)</a:t>
            </a:r>
          </a:p>
        </p:txBody>
      </p:sp>
    </p:spTree>
    <p:extLst>
      <p:ext uri="{BB962C8B-B14F-4D97-AF65-F5344CB8AC3E}">
        <p14:creationId xmlns:p14="http://schemas.microsoft.com/office/powerpoint/2010/main" val="152837452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4B118C19-B7A5-4210-BFFD-3F2040F01B0F}"/>
              </a:ext>
            </a:extLst>
          </p:cNvPr>
          <p:cNvGrpSpPr/>
          <p:nvPr/>
        </p:nvGrpSpPr>
        <p:grpSpPr>
          <a:xfrm>
            <a:off x="2458277" y="1117647"/>
            <a:ext cx="6599582" cy="2126975"/>
            <a:chOff x="2971800" y="785190"/>
            <a:chExt cx="6599582" cy="2126975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xmlns="" id="{62A6F911-0591-40E7-854E-58C412875FEA}"/>
                </a:ext>
              </a:extLst>
            </p:cNvPr>
            <p:cNvSpPr/>
            <p:nvPr/>
          </p:nvSpPr>
          <p:spPr>
            <a:xfrm>
              <a:off x="2971800" y="785190"/>
              <a:ext cx="6599582" cy="2126975"/>
            </a:xfrm>
            <a:prstGeom prst="hexagon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FB78BCE4-0268-477E-98B7-F9C4D22756D2}"/>
                </a:ext>
              </a:extLst>
            </p:cNvPr>
            <p:cNvSpPr/>
            <p:nvPr/>
          </p:nvSpPr>
          <p:spPr>
            <a:xfrm>
              <a:off x="3543978" y="1041706"/>
              <a:ext cx="5455226" cy="1661737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D87B63F-DD06-40FA-9F97-CF605F1C956A}"/>
              </a:ext>
            </a:extLst>
          </p:cNvPr>
          <p:cNvSpPr txBox="1"/>
          <p:nvPr/>
        </p:nvSpPr>
        <p:spPr>
          <a:xfrm>
            <a:off x="4395216" y="1808922"/>
            <a:ext cx="30700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ÔN </a:t>
            </a:r>
            <a:r>
              <a:rPr lang="en-US" sz="4400" dirty="0" smtClean="0">
                <a:solidFill>
                  <a:schemeClr val="bg1"/>
                </a:solidFill>
              </a:rPr>
              <a:t>BÀI </a:t>
            </a:r>
            <a:r>
              <a:rPr lang="en-US" sz="4400" dirty="0">
                <a:solidFill>
                  <a:schemeClr val="bg1"/>
                </a:solidFill>
              </a:rPr>
              <a:t>CŨ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07BAE33-B91F-4AA5-8ED7-B1B6600B2AD9}"/>
              </a:ext>
            </a:extLst>
          </p:cNvPr>
          <p:cNvSpPr/>
          <p:nvPr/>
        </p:nvSpPr>
        <p:spPr>
          <a:xfrm>
            <a:off x="3657555" y="3700867"/>
            <a:ext cx="4201026" cy="2130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36 x (6 + 4)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x (9 – 3)       </a:t>
            </a:r>
          </a:p>
        </p:txBody>
      </p:sp>
    </p:spTree>
    <p:extLst>
      <p:ext uri="{BB962C8B-B14F-4D97-AF65-F5344CB8AC3E}">
        <p14:creationId xmlns:p14="http://schemas.microsoft.com/office/powerpoint/2010/main" val="783052271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2438C7B-CAAC-408A-9039-005281AEF730}"/>
              </a:ext>
            </a:extLst>
          </p:cNvPr>
          <p:cNvSpPr/>
          <p:nvPr/>
        </p:nvSpPr>
        <p:spPr>
          <a:xfrm>
            <a:off x="2651185" y="1287548"/>
            <a:ext cx="8338868" cy="4282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36 x (6 + 4) = 36 x 6 + 36 x 4 </a:t>
            </a:r>
          </a:p>
          <a:p>
            <a:pPr indent="2570163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216 + 144 </a:t>
            </a:r>
          </a:p>
          <a:p>
            <a:pPr indent="2570163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360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x ( 9 – 3) = 12 x 9 – 12 x 3</a:t>
            </a:r>
          </a:p>
          <a:p>
            <a:pPr indent="26225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108 – 36 </a:t>
            </a:r>
          </a:p>
          <a:p>
            <a:pPr indent="2622550" algn="just">
              <a:lnSpc>
                <a:spcPct val="115000"/>
              </a:lnSpc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72</a:t>
            </a:r>
          </a:p>
        </p:txBody>
      </p:sp>
    </p:spTree>
    <p:extLst>
      <p:ext uri="{BB962C8B-B14F-4D97-AF65-F5344CB8AC3E}">
        <p14:creationId xmlns:p14="http://schemas.microsoft.com/office/powerpoint/2010/main" val="389790092"/>
      </p:ext>
    </p:extLst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Rectangle 10">
            <a:extLst>
              <a:ext uri="{FF2B5EF4-FFF2-40B4-BE49-F238E27FC236}">
                <a16:creationId xmlns:a16="http://schemas.microsoft.com/office/drawing/2014/main" xmlns="" id="{E7B8132D-AC46-4363-8C4B-AB2180EBB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6469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135  x ( 20 + 3 ) = </a:t>
            </a:r>
          </a:p>
        </p:txBody>
      </p:sp>
      <p:sp>
        <p:nvSpPr>
          <p:cNvPr id="6158" name="Rectangle 14">
            <a:extLst>
              <a:ext uri="{FF2B5EF4-FFF2-40B4-BE49-F238E27FC236}">
                <a16:creationId xmlns:a16="http://schemas.microsoft.com/office/drawing/2014/main" xmlns="" id="{F34F1A69-EAE2-4706-8C4E-5F3A6D755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86469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642 x ( 30 – 6 ) = </a:t>
            </a:r>
          </a:p>
        </p:txBody>
      </p:sp>
      <p:sp>
        <p:nvSpPr>
          <p:cNvPr id="12292" name="AutoShape 4">
            <a:extLst>
              <a:ext uri="{FF2B5EF4-FFF2-40B4-BE49-F238E27FC236}">
                <a16:creationId xmlns:a16="http://schemas.microsoft.com/office/drawing/2014/main" xmlns="" id="{7E67121F-AB83-4FFD-B3B5-5E79FF7B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124200"/>
            <a:ext cx="6629400" cy="2133600"/>
          </a:xfrm>
          <a:prstGeom prst="wedgeEllipseCallout">
            <a:avLst>
              <a:gd name="adj1" fmla="val 67745"/>
              <a:gd name="adj2" fmla="val 39806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nhân một số với một tổng, ta làm như thế nào?</a:t>
            </a:r>
          </a:p>
        </p:txBody>
      </p:sp>
      <p:sp>
        <p:nvSpPr>
          <p:cNvPr id="2" name="AutoShape 4">
            <a:extLst>
              <a:ext uri="{FF2B5EF4-FFF2-40B4-BE49-F238E27FC236}">
                <a16:creationId xmlns:a16="http://schemas.microsoft.com/office/drawing/2014/main" xmlns="" id="{0B31E5C0-AB7F-4C99-81C9-504E7D501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76600"/>
            <a:ext cx="6629400" cy="2133600"/>
          </a:xfrm>
          <a:prstGeom prst="wedgeEllipseCallout">
            <a:avLst>
              <a:gd name="adj1" fmla="val 67745"/>
              <a:gd name="adj2" fmla="val 39806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nhân một số với một hiệu, ta làm như thế nào?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BC8C841-6433-4342-9E9B-B704A6BD3797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Bài</a:t>
            </a:r>
            <a:r>
              <a:rPr lang="en-US" sz="4000" b="1" dirty="0"/>
              <a:t> 1: </a:t>
            </a:r>
            <a:r>
              <a:rPr lang="en-US" sz="4000" b="1" dirty="0" err="1"/>
              <a:t>Tính</a:t>
            </a:r>
            <a:endParaRPr lang="en-US" sz="4000" b="1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6158" grpId="0"/>
      <p:bldP spid="12292" grpId="0" animBg="1"/>
      <p:bldP spid="12292" grpId="1" animBg="1"/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2123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AutoNum type="arabicPlain" startAt="135"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x ( 20 + 3 )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xmlns="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676400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xmlns="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2504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xmlns="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31142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xmlns="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771900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xmlns="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2888" y="2389533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xmlns="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102666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xmlns="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3652" y="3771900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Times" pitchFamily="2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22B4ADF-EB3E-4050-B8B8-401DAE4C8A31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Bài</a:t>
            </a:r>
            <a:r>
              <a:rPr lang="en-US" sz="4000" b="1" dirty="0"/>
              <a:t> 1: </a:t>
            </a:r>
            <a:r>
              <a:rPr lang="en-US" sz="4000" b="1" dirty="0" err="1"/>
              <a:t>Tính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4709662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22B4ADF-EB3E-4050-B8B8-401DAE4C8A31}"/>
              </a:ext>
            </a:extLst>
          </p:cNvPr>
          <p:cNvSpPr txBox="1"/>
          <p:nvPr/>
        </p:nvSpPr>
        <p:spPr>
          <a:xfrm>
            <a:off x="2164436" y="964096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1: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xmlns="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505" y="18188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xmlns="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905" y="15902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xmlns="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905" y="28094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427 x 10  +  427 x 8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xmlns="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105" y="36476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xmlns="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705" y="4562061"/>
            <a:ext cx="350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xmlns="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905" y="25046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 287 x 40 – 287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x 8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xmlns="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305" y="36476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11480  –   2296</a:t>
            </a:r>
            <a:endParaRPr lang="en-US" altLang="en-US" sz="2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xmlns="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4905" y="4485861"/>
            <a:ext cx="350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=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    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9184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8409492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:a16="http://schemas.microsoft.com/office/drawing/2014/main" xmlns="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12" y="1675295"/>
            <a:ext cx="38795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0000FF"/>
                </a:solidFill>
              </a:rPr>
              <a:t>35 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xmlns="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4204" y="1663146"/>
            <a:ext cx="28762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xmlns="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8777288" y="619125"/>
            <a:ext cx="42862" cy="33020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:a16="http://schemas.microsoft.com/office/drawing/2014/main" xmlns="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37942"/>
            <a:ext cx="15621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:a16="http://schemas.microsoft.com/office/drawing/2014/main" xmlns="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487" y="1663146"/>
            <a:ext cx="4414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5" name="AutoShape 4">
            <a:extLst>
              <a:ext uri="{FF2B5EF4-FFF2-40B4-BE49-F238E27FC236}">
                <a16:creationId xmlns:a16="http://schemas.microsoft.com/office/drawing/2014/main" xmlns="" id="{80DA0521-7EF0-4C46-8C3E-FF03722EA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76600"/>
            <a:ext cx="6629400" cy="2438400"/>
          </a:xfrm>
          <a:prstGeom prst="wedgeEllipseCallout">
            <a:avLst>
              <a:gd name="adj1" fmla="val 67745"/>
              <a:gd name="adj2" fmla="val 28579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Muốn tính bằng cách thuận tiện nhất trong phép nhân, ta làm như thế nào?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C4B3100-AD80-4B6D-8E0F-5A904D67D582}"/>
              </a:ext>
            </a:extLst>
          </p:cNvPr>
          <p:cNvSpPr txBox="1"/>
          <p:nvPr/>
        </p:nvSpPr>
        <p:spPr>
          <a:xfrm>
            <a:off x="730812" y="179456"/>
            <a:ext cx="10070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a)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bằng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cách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thuận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nhất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65285935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1EC5933-23C3-49B8-95B9-E9AFECB4A146}"/>
              </a:ext>
            </a:extLst>
          </p:cNvPr>
          <p:cNvSpPr txBox="1"/>
          <p:nvPr/>
        </p:nvSpPr>
        <p:spPr>
          <a:xfrm>
            <a:off x="730812" y="179456"/>
            <a:ext cx="10070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a)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bằng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cách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thuận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nhất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D454AE13-3EB6-4753-9B08-A8C75092D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0931" y="176916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134 x 4 x 5</a:t>
            </a:r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xmlns="" id="{82CA9873-197C-48F4-A651-7E123CC9B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131" y="1752600"/>
            <a:ext cx="163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xmlns="" id="{7C66EED1-E095-49F7-B734-9E03CF2D6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531" y="17526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xmlns="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731" y="22098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= 134 x (4 x 5)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xmlns="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531" y="2743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 =  134 x    20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xmlns="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931" y="3200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2680</a:t>
            </a:r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xmlns="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531" y="2209801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/>
            </a:r>
            <a:br>
              <a:rPr lang="en-US" altLang="en-US" sz="2400" b="1">
                <a:solidFill>
                  <a:srgbClr val="0000FF"/>
                </a:solidFill>
              </a:rPr>
            </a:b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xmlns="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31" y="2667000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10   x 36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xmlns="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132" y="3200400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    360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xmlns="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531" y="2286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(42 x 7) x (2 x 5)</a:t>
            </a: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xmlns="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131" y="27432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294   x    10</a:t>
            </a: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xmlns="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6331" y="3200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407408277"/>
      </p:ext>
    </p:extLst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23BEC51-9B9C-4D62-9DEB-F6FC8AC0228C}"/>
              </a:ext>
            </a:extLst>
          </p:cNvPr>
          <p:cNvSpPr txBox="1"/>
          <p:nvPr/>
        </p:nvSpPr>
        <p:spPr>
          <a:xfrm>
            <a:off x="2022898" y="90004"/>
            <a:ext cx="6369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2: b)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theo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mẫu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xmlns="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676400"/>
            <a:ext cx="93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srgbClr val="000099"/>
                </a:solidFill>
                <a:latin typeface="Tahoma" panose="020B0604030504040204" pitchFamily="34" charset="0"/>
              </a:rPr>
              <a:t>M</a:t>
            </a:r>
            <a:r>
              <a:rPr lang="en-US" altLang="en-US" dirty="0" err="1">
                <a:solidFill>
                  <a:srgbClr val="000099"/>
                </a:solidFill>
                <a:latin typeface="Tahoma" panose="020B0604030504040204" pitchFamily="34" charset="0"/>
              </a:rPr>
              <a:t>ẫu</a:t>
            </a:r>
            <a:r>
              <a:rPr lang="en-US" altLang="en-US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xmlns="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9617" y="173355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4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xmlns="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3089" y="1688964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xmlns="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9906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4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xmlns="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236" y="1693519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xmlns="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2628" y="1692277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0" name="Text Box 18">
            <a:extLst>
              <a:ext uri="{FF2B5EF4-FFF2-40B4-BE49-F238E27FC236}">
                <a16:creationId xmlns:a16="http://schemas.microsoft.com/office/drawing/2014/main" xmlns="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4635" y="2242517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  <a:endParaRPr lang="en-US" altLang="en-US" dirty="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204" y="3434799"/>
            <a:ext cx="51642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xmlns="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5282" y="3434799"/>
            <a:ext cx="63533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428 x 12 – 428 x 2</a:t>
            </a:r>
          </a:p>
        </p:txBody>
      </p:sp>
    </p:spTree>
    <p:extLst>
      <p:ext uri="{BB962C8B-B14F-4D97-AF65-F5344CB8AC3E}">
        <p14:creationId xmlns:p14="http://schemas.microsoft.com/office/powerpoint/2010/main" val="358808155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765</Words>
  <Application>Microsoft Office PowerPoint</Application>
  <PresentationFormat>Custom</PresentationFormat>
  <Paragraphs>134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Yến Trần Nữ Hoàng</dc:creator>
  <cp:lastModifiedBy>Sony 622</cp:lastModifiedBy>
  <cp:revision>9</cp:revision>
  <dcterms:created xsi:type="dcterms:W3CDTF">2021-07-23T08:39:38Z</dcterms:created>
  <dcterms:modified xsi:type="dcterms:W3CDTF">2021-11-18T02:38:40Z</dcterms:modified>
</cp:coreProperties>
</file>