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308" r:id="rId2"/>
    <p:sldId id="297" r:id="rId3"/>
    <p:sldId id="306" r:id="rId4"/>
    <p:sldId id="299" r:id="rId5"/>
    <p:sldId id="301" r:id="rId6"/>
    <p:sldId id="291" r:id="rId7"/>
    <p:sldId id="259" r:id="rId8"/>
    <p:sldId id="288" r:id="rId9"/>
    <p:sldId id="295" r:id="rId10"/>
    <p:sldId id="304" r:id="rId1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CCCC"/>
    <a:srgbClr val="FF0000"/>
    <a:srgbClr val="FFFFFF"/>
    <a:srgbClr val="CCCCFF"/>
    <a:srgbClr val="FFCCFF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48" d="100"/>
          <a:sy n="48" d="100"/>
        </p:scale>
        <p:origin x="53" y="6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93F2C0-A5D7-4E9F-8BCE-9E5F55779B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D46468-4E47-488A-BA30-4625592C124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F968B5E-E7B3-4B4A-8E34-F681705DF7B6}" type="datetimeFigureOut">
              <a:rPr lang="en-US"/>
              <a:pPr>
                <a:defRPr/>
              </a:pPr>
              <a:t>10/31/2021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C80E730-FCD7-48CC-99F9-0744620AD0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D93CF9B-F463-426E-B56E-72E52864D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AB72D-86C4-4E53-AF8A-F543B6062D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69972-46A0-4F6E-9499-819E7DF6FB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D90BB66-43D4-4A21-A7DD-458FE3F44F9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>
            <a:extLst>
              <a:ext uri="{FF2B5EF4-FFF2-40B4-BE49-F238E27FC236}">
                <a16:creationId xmlns:a16="http://schemas.microsoft.com/office/drawing/2014/main" id="{BBA7573E-43EF-4B00-942E-DE12061FC6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>
            <a:extLst>
              <a:ext uri="{FF2B5EF4-FFF2-40B4-BE49-F238E27FC236}">
                <a16:creationId xmlns:a16="http://schemas.microsoft.com/office/drawing/2014/main" id="{DE465C31-9BC8-437B-95C6-F92EF8B67C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100" name="灯片编号占位符 3">
            <a:extLst>
              <a:ext uri="{FF2B5EF4-FFF2-40B4-BE49-F238E27FC236}">
                <a16:creationId xmlns:a16="http://schemas.microsoft.com/office/drawing/2014/main" id="{FE1F0ACE-F064-40B1-8E8C-99F098C158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AC18AC-BA41-474D-B1FA-820D05F811B9}" type="slidenum">
              <a:rPr lang="zh-CN" altLang="en-US">
                <a:solidFill>
                  <a:srgbClr val="000000"/>
                </a:solidFill>
                <a:latin typeface="等线" panose="02010600030101010101" pitchFamily="2" charset="-122"/>
              </a:rPr>
              <a:pPr/>
              <a:t>1</a:t>
            </a:fld>
            <a:endParaRPr lang="zh-CN" altLang="en-US">
              <a:solidFill>
                <a:srgbClr val="000000"/>
              </a:solidFill>
              <a:latin typeface="等线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>
            <a:extLst>
              <a:ext uri="{FF2B5EF4-FFF2-40B4-BE49-F238E27FC236}">
                <a16:creationId xmlns:a16="http://schemas.microsoft.com/office/drawing/2014/main" id="{5DC45B1E-7CA8-4400-9B88-5A24933AD5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备注占位符 2">
            <a:extLst>
              <a:ext uri="{FF2B5EF4-FFF2-40B4-BE49-F238E27FC236}">
                <a16:creationId xmlns:a16="http://schemas.microsoft.com/office/drawing/2014/main" id="{5B7793B5-DCC2-4B80-A71C-E71C44739A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172" name="灯片编号占位符 3">
            <a:extLst>
              <a:ext uri="{FF2B5EF4-FFF2-40B4-BE49-F238E27FC236}">
                <a16:creationId xmlns:a16="http://schemas.microsoft.com/office/drawing/2014/main" id="{5C8E87C2-E123-4518-A855-C1F79F52C4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88CD9C-2DB4-4EB6-81B1-4B16872B63A0}" type="slidenum">
              <a:rPr lang="zh-CN" altLang="en-US">
                <a:solidFill>
                  <a:srgbClr val="000000"/>
                </a:solidFill>
                <a:latin typeface="等线" panose="02010600030101010101" pitchFamily="2" charset="-122"/>
              </a:rPr>
              <a:pPr/>
              <a:t>3</a:t>
            </a:fld>
            <a:endParaRPr lang="zh-CN" altLang="en-US">
              <a:solidFill>
                <a:srgbClr val="000000"/>
              </a:solidFill>
              <a:latin typeface="等线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E2972B05-4355-4309-93BC-F91CFBDE42C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7822DB5C-7EAB-4643-B1E6-F7015FCC9F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55917ADC-E3CC-4399-BEE5-5DE8CA58E3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DF16A91-E460-43D4-B692-649A0C1073BC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E8C4F-9BB5-45DC-87D6-FDC5D643D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28A5B-FF6B-4017-A504-CD2D5D2F7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13134-5A78-4747-BB48-B6DDBF330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3633B-D793-47D4-A0F2-00AA712353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66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EC308-CAD0-49FF-8498-D4D51111A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B1CD7-B7F9-42B0-B8D3-A024B67E5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64721-3B42-49B5-86CC-261109F2C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A3FD88-B553-4129-B168-5911D8D167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24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BA32A-1BF1-43B9-9833-E2EA81261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E7E2D-9704-40C9-9714-53DFAC054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FA503-9659-4C3D-B849-9F57A37F3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B75C23-31CE-4238-8192-85DE02716E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11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3E959-D5D0-4E17-9CC9-9FC7A88DD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80665-74D5-436D-90B2-865F43408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50D4C-FEA9-48FF-8638-D41289023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951A2-5A03-4A49-8912-B18010D77C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267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97A5D-B972-4D06-9852-D851EAD44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8D0C7-F0C1-4FD0-ACA4-E1F77DA8E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CCAC4-A8DC-4ACA-949F-318660413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26D49-4533-4C29-87C1-FFF30F2623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91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03CBF5A-3458-49CE-AB3B-F90636EC3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CFFAC7-4C62-4F73-9048-ACE141F39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E03B7A7-BBC4-414B-8DE5-D2E5CBC09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B9D28-6FF4-471B-A63C-C5D834B5F2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771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EBEA75-B082-4980-8911-2043696CD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07C46F-1FAD-43DC-B7A2-C923829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9889E4A-01CE-4488-A8C9-7B1897CFB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67F267-16E4-4685-9FB7-C9C472D0E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138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E3AB558-FD04-44FE-B0A2-6BCA38464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85D0AB-2843-4000-BA97-46F9EA5A1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3319204-5581-4DD9-9BC2-BA7FF75F4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9BA8B-C763-44A3-9069-732945432E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07C4D75-0AE4-498D-904C-AAC5E336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704EE15-58B1-46C8-8275-E6539978F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AFCF07-8C1E-4EA2-8387-D4296924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2D63C-915B-447A-B5F2-3C8F0447CB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7940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1082672-4043-4E4D-99F5-AA735D04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C17350-E441-4C10-8F17-F95039C4C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134B121-FDF7-4EF5-A098-C1E617441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223AB-35D8-4A29-BA0E-F997621253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854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809702C-8EA8-426E-80F7-186317C75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2AFDEE-2B4D-40CA-81FA-100FD8B67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0DECC8-C984-4ADE-9F61-409A0FEBB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A3624-FC4F-4AA6-89D0-6826FF0CB7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6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2B64128-2EA6-4BA4-8410-33961CD46B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E651222-91E7-41FB-A9DC-2752E56330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09FEC-993C-4BD5-87D0-C15DC51BD8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DDC76-540A-43A3-92A6-3D37CBD51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9FB1F-1263-4A0A-BE5A-5EAF0190F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70E2AC3-9CBC-4692-A029-1B3659D869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3">
            <a:extLst>
              <a:ext uri="{FF2B5EF4-FFF2-40B4-BE49-F238E27FC236}">
                <a16:creationId xmlns:a16="http://schemas.microsoft.com/office/drawing/2014/main" id="{32A6A81A-6F38-4916-B5A0-2CF9768DF8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39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图片 4">
            <a:extLst>
              <a:ext uri="{FF2B5EF4-FFF2-40B4-BE49-F238E27FC236}">
                <a16:creationId xmlns:a16="http://schemas.microsoft.com/office/drawing/2014/main" id="{F6BE3149-592E-40ED-AB07-A16D5D9E10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96875"/>
            <a:ext cx="6240462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图片 9">
            <a:extLst>
              <a:ext uri="{FF2B5EF4-FFF2-40B4-BE49-F238E27FC236}">
                <a16:creationId xmlns:a16="http://schemas.microsoft.com/office/drawing/2014/main" id="{4FF474F9-852E-458C-973F-CB1DAAD061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71" t="36974" r="10977" b="32834"/>
          <a:stretch>
            <a:fillRect/>
          </a:stretch>
        </p:blipFill>
        <p:spPr bwMode="auto">
          <a:xfrm>
            <a:off x="533401" y="1800225"/>
            <a:ext cx="4006850" cy="549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图片 11">
            <a:extLst>
              <a:ext uri="{FF2B5EF4-FFF2-40B4-BE49-F238E27FC236}">
                <a16:creationId xmlns:a16="http://schemas.microsoft.com/office/drawing/2014/main" id="{BECE8D73-2C71-49D7-A0A3-069951C084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4652">
            <a:off x="1609725" y="968375"/>
            <a:ext cx="314325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图片 12">
            <a:extLst>
              <a:ext uri="{FF2B5EF4-FFF2-40B4-BE49-F238E27FC236}">
                <a16:creationId xmlns:a16="http://schemas.microsoft.com/office/drawing/2014/main" id="{CDAA7506-7B00-44EE-8AEE-4A13BCD752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274763"/>
            <a:ext cx="42862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图片 13">
            <a:extLst>
              <a:ext uri="{FF2B5EF4-FFF2-40B4-BE49-F238E27FC236}">
                <a16:creationId xmlns:a16="http://schemas.microsoft.com/office/drawing/2014/main" id="{4FC7E091-D482-496F-A7AB-592EDFA9C8F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15" b="75098"/>
          <a:stretch>
            <a:fillRect/>
          </a:stretch>
        </p:blipFill>
        <p:spPr bwMode="auto">
          <a:xfrm rot="660128">
            <a:off x="9814491" y="-903289"/>
            <a:ext cx="2550316" cy="3146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图片 15">
            <a:extLst>
              <a:ext uri="{FF2B5EF4-FFF2-40B4-BE49-F238E27FC236}">
                <a16:creationId xmlns:a16="http://schemas.microsoft.com/office/drawing/2014/main" id="{6306E96B-AC90-44D2-B90A-E0DC57FA2AB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0565">
            <a:off x="3937000" y="3211513"/>
            <a:ext cx="3175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图片 16">
            <a:extLst>
              <a:ext uri="{FF2B5EF4-FFF2-40B4-BE49-F238E27FC236}">
                <a16:creationId xmlns:a16="http://schemas.microsoft.com/office/drawing/2014/main" id="{5C4528B3-9885-48CC-B5E3-1900CA5EBA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203325"/>
            <a:ext cx="482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图片 17">
            <a:extLst>
              <a:ext uri="{FF2B5EF4-FFF2-40B4-BE49-F238E27FC236}">
                <a16:creationId xmlns:a16="http://schemas.microsoft.com/office/drawing/2014/main" id="{7C2E98D5-4E87-494C-84E3-4A40398C927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963" y="669925"/>
            <a:ext cx="2921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图片 19">
            <a:extLst>
              <a:ext uri="{FF2B5EF4-FFF2-40B4-BE49-F238E27FC236}">
                <a16:creationId xmlns:a16="http://schemas.microsoft.com/office/drawing/2014/main" id="{7F3D7D9F-6E4D-48B7-A146-879502A6329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7701">
            <a:off x="3543300" y="708025"/>
            <a:ext cx="29368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图片 20">
            <a:extLst>
              <a:ext uri="{FF2B5EF4-FFF2-40B4-BE49-F238E27FC236}">
                <a16:creationId xmlns:a16="http://schemas.microsoft.com/office/drawing/2014/main" id="{2ABC7885-69B0-4FDD-9189-2318094B0BC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325" y="1471613"/>
            <a:ext cx="79057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09ABFF8-FB75-4D8B-B351-77388038A49D}"/>
              </a:ext>
            </a:extLst>
          </p:cNvPr>
          <p:cNvSpPr/>
          <p:nvPr/>
        </p:nvSpPr>
        <p:spPr>
          <a:xfrm>
            <a:off x="6256338" y="2700338"/>
            <a:ext cx="4319587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KHỞI ĐỘNG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3">
            <a:extLst>
              <a:ext uri="{FF2B5EF4-FFF2-40B4-BE49-F238E27FC236}">
                <a16:creationId xmlns:a16="http://schemas.microsoft.com/office/drawing/2014/main" id="{8CBCA3EF-C17E-4C51-8809-428604922A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39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图片 4">
            <a:extLst>
              <a:ext uri="{FF2B5EF4-FFF2-40B4-BE49-F238E27FC236}">
                <a16:creationId xmlns:a16="http://schemas.microsoft.com/office/drawing/2014/main" id="{876A4D25-95B9-4CBD-B648-1EF623DF36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017" y="396875"/>
            <a:ext cx="9206983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E2C4DC7-83E4-4396-AB09-56DE06D2F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4316" y="1066800"/>
            <a:ext cx="5924384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9834" tIns="24917" rIns="49834" bIns="24917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và trải nghiệm </a:t>
            </a: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9AEFF909-B497-41E4-883D-20BA46CC5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8860" y="2899127"/>
            <a:ext cx="8377366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nb-NO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 chiều dài, chiều rộng lớp học với đơn vị đo là m rồi tính diện tích của lớp học và đổi ra đơn vị </a:t>
            </a:r>
            <a:r>
              <a:rPr lang="en-US" alt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</a:t>
            </a:r>
            <a:r>
              <a:rPr lang="en-US" altLang="en-US" b="1" baseline="30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b-NO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图片 9">
            <a:extLst>
              <a:ext uri="{FF2B5EF4-FFF2-40B4-BE49-F238E27FC236}">
                <a16:creationId xmlns:a16="http://schemas.microsoft.com/office/drawing/2014/main" id="{0DD97FF7-FC38-4A3D-9B42-04A6E0580C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71" t="36974" r="10977" b="32834"/>
          <a:stretch>
            <a:fillRect/>
          </a:stretch>
        </p:blipFill>
        <p:spPr bwMode="auto">
          <a:xfrm>
            <a:off x="-463932" y="3567112"/>
            <a:ext cx="2892807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图片 11">
            <a:extLst>
              <a:ext uri="{FF2B5EF4-FFF2-40B4-BE49-F238E27FC236}">
                <a16:creationId xmlns:a16="http://schemas.microsoft.com/office/drawing/2014/main" id="{5795BA20-3FDD-42E1-80EF-35877CE2FF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4652">
            <a:off x="91890" y="2125663"/>
            <a:ext cx="314325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图片 12">
            <a:extLst>
              <a:ext uri="{FF2B5EF4-FFF2-40B4-BE49-F238E27FC236}">
                <a16:creationId xmlns:a16="http://schemas.microsoft.com/office/drawing/2014/main" id="{7BAB639A-BB9A-4800-9C6F-861CA3A1E8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15" y="2432051"/>
            <a:ext cx="42862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图片 13">
            <a:extLst>
              <a:ext uri="{FF2B5EF4-FFF2-40B4-BE49-F238E27FC236}">
                <a16:creationId xmlns:a16="http://schemas.microsoft.com/office/drawing/2014/main" id="{47DD7F0E-AFB6-4FE0-BACA-2BB0C58B71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15" b="75098"/>
          <a:stretch>
            <a:fillRect/>
          </a:stretch>
        </p:blipFill>
        <p:spPr bwMode="auto">
          <a:xfrm rot="660128">
            <a:off x="9814491" y="-903289"/>
            <a:ext cx="2550316" cy="3146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图片 15">
            <a:extLst>
              <a:ext uri="{FF2B5EF4-FFF2-40B4-BE49-F238E27FC236}">
                <a16:creationId xmlns:a16="http://schemas.microsoft.com/office/drawing/2014/main" id="{FE6B039A-9928-40A7-A95B-8B7934472CB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89435">
            <a:off x="10578071" y="5978086"/>
            <a:ext cx="317500" cy="41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图片 16">
            <a:extLst>
              <a:ext uri="{FF2B5EF4-FFF2-40B4-BE49-F238E27FC236}">
                <a16:creationId xmlns:a16="http://schemas.microsoft.com/office/drawing/2014/main" id="{D89D8573-4675-41EE-B350-3C0FAB50BDB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910" y="2432051"/>
            <a:ext cx="482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图片 17">
            <a:extLst>
              <a:ext uri="{FF2B5EF4-FFF2-40B4-BE49-F238E27FC236}">
                <a16:creationId xmlns:a16="http://schemas.microsoft.com/office/drawing/2014/main" id="{786EE1A4-6DCF-4845-951E-80FF38A3097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309" y="449897"/>
            <a:ext cx="2921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图片 19">
            <a:extLst>
              <a:ext uri="{FF2B5EF4-FFF2-40B4-BE49-F238E27FC236}">
                <a16:creationId xmlns:a16="http://schemas.microsoft.com/office/drawing/2014/main" id="{D9F85ABE-6BF2-4AC2-9CA7-B6347B602D0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7701">
            <a:off x="1067847" y="1501459"/>
            <a:ext cx="29368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E0E725D-EC97-4F66-B792-9A3ACAF7C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674" y="0"/>
            <a:ext cx="12196674" cy="6855372"/>
          </a:xfrm>
          <a:prstGeom prst="rect">
            <a:avLst/>
          </a:prstGeom>
        </p:spPr>
      </p:pic>
      <p:sp>
        <p:nvSpPr>
          <p:cNvPr id="3078" name="Rectangle 6">
            <a:extLst>
              <a:ext uri="{FF2B5EF4-FFF2-40B4-BE49-F238E27FC236}">
                <a16:creationId xmlns:a16="http://schemas.microsoft.com/office/drawing/2014/main" id="{28EB1748-C047-49DB-A3AB-4C8198C43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762000"/>
            <a:ext cx="64770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                          </a:t>
            </a:r>
          </a:p>
        </p:txBody>
      </p:sp>
      <p:sp>
        <p:nvSpPr>
          <p:cNvPr id="10255" name="Text Box 15">
            <a:extLst>
              <a:ext uri="{FF2B5EF4-FFF2-40B4-BE49-F238E27FC236}">
                <a16:creationId xmlns:a16="http://schemas.microsoft.com/office/drawing/2014/main" id="{B8445C1A-A00C-40EB-815A-545722004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362200"/>
            <a:ext cx="6934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a)   3m</a:t>
            </a:r>
            <a:r>
              <a:rPr lang="en-US" altLang="en-US" sz="3200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62dm</a:t>
            </a:r>
            <a:r>
              <a:rPr lang="en-US" altLang="en-US" sz="3200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  =…….. .m</a:t>
            </a:r>
            <a:r>
              <a:rPr lang="en-US" altLang="en-US" sz="3200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endParaRPr lang="en-US" altLang="en-US" sz="3200" b="1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 Box 15">
            <a:extLst>
              <a:ext uri="{FF2B5EF4-FFF2-40B4-BE49-F238E27FC236}">
                <a16:creationId xmlns:a16="http://schemas.microsoft.com/office/drawing/2014/main" id="{FAB6AEC1-5A2F-40FA-86FF-4C9A8AE20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124200"/>
            <a:ext cx="6934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b)  4m</a:t>
            </a:r>
            <a:r>
              <a:rPr lang="en-US" altLang="en-US" sz="3200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3dm</a:t>
            </a:r>
            <a:r>
              <a:rPr lang="en-US" altLang="en-US" sz="3200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    = ……..m</a:t>
            </a:r>
            <a:r>
              <a:rPr lang="en-US" altLang="en-US" sz="3200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endParaRPr lang="en-US" altLang="en-US" sz="3200" b="1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5" name="Text Box 13">
            <a:extLst>
              <a:ext uri="{FF2B5EF4-FFF2-40B4-BE49-F238E27FC236}">
                <a16:creationId xmlns:a16="http://schemas.microsoft.com/office/drawing/2014/main" id="{518A3645-BD75-45D8-A605-3B2A93292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9050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51AC4DFD-BE7A-43B5-9EE0-ECD5D4A42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3712" y="2301081"/>
            <a:ext cx="9032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3,62</a:t>
            </a:r>
          </a:p>
        </p:txBody>
      </p:sp>
      <p:sp>
        <p:nvSpPr>
          <p:cNvPr id="3087" name="Text Box 15">
            <a:extLst>
              <a:ext uri="{FF2B5EF4-FFF2-40B4-BE49-F238E27FC236}">
                <a16:creationId xmlns:a16="http://schemas.microsoft.com/office/drawing/2014/main" id="{BDFD3AFE-A202-4DB9-AF2E-D0F042566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3713" y="3078163"/>
            <a:ext cx="9032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4,03</a:t>
            </a:r>
          </a:p>
        </p:txBody>
      </p:sp>
      <p:sp>
        <p:nvSpPr>
          <p:cNvPr id="10256" name="Text Box 16">
            <a:extLst>
              <a:ext uri="{FF2B5EF4-FFF2-40B4-BE49-F238E27FC236}">
                <a16:creationId xmlns:a16="http://schemas.microsoft.com/office/drawing/2014/main" id="{3EC93F7D-025D-41AA-A677-7396B2C04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962400"/>
            <a:ext cx="6934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c)  37dm</a:t>
            </a:r>
            <a:r>
              <a:rPr lang="en-US" altLang="en-US" sz="3200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 = ….....</a:t>
            </a:r>
            <a:endParaRPr lang="en-US" altLang="en-US" sz="3200" b="1" baseline="3000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Box 16">
            <a:extLst>
              <a:ext uri="{FF2B5EF4-FFF2-40B4-BE49-F238E27FC236}">
                <a16:creationId xmlns:a16="http://schemas.microsoft.com/office/drawing/2014/main" id="{2E64CFE5-8E02-4F03-AC3F-C8B26190C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906963"/>
            <a:ext cx="6934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d)  8dm</a:t>
            </a:r>
            <a:r>
              <a:rPr lang="en-US" altLang="en-US" sz="3200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3333CC"/>
                </a:solidFill>
                <a:latin typeface="Times New Roman" panose="02020603050405020304" pitchFamily="18" charset="0"/>
              </a:rPr>
              <a:t>            = ……..m</a:t>
            </a:r>
            <a:r>
              <a:rPr lang="en-US" altLang="en-US" sz="3200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endParaRPr lang="en-US" altLang="en-US" sz="3200" b="1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0" name="Text Box 18">
            <a:extLst>
              <a:ext uri="{FF2B5EF4-FFF2-40B4-BE49-F238E27FC236}">
                <a16:creationId xmlns:a16="http://schemas.microsoft.com/office/drawing/2014/main" id="{3C15DD60-F91C-455A-A70E-355919DC5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911600"/>
            <a:ext cx="160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0,37 </a:t>
            </a:r>
            <a:r>
              <a:rPr lang="en-US" altLang="en-US" b="1">
                <a:solidFill>
                  <a:srgbClr val="3333CC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b="1" baseline="30000">
                <a:solidFill>
                  <a:srgbClr val="3333CC"/>
                </a:solidFill>
                <a:latin typeface="Times New Roman" panose="02020603050405020304" pitchFamily="18" charset="0"/>
              </a:rPr>
              <a:t>2</a:t>
            </a:r>
            <a:endParaRPr lang="en-US" altLang="en-US" b="1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91" name="Text Box 19">
            <a:extLst>
              <a:ext uri="{FF2B5EF4-FFF2-40B4-BE49-F238E27FC236}">
                <a16:creationId xmlns:a16="http://schemas.microsoft.com/office/drawing/2014/main" id="{3C129108-C932-48E7-85A6-04A57ADAE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830763"/>
            <a:ext cx="11001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0,08</a:t>
            </a:r>
          </a:p>
        </p:txBody>
      </p:sp>
      <p:sp>
        <p:nvSpPr>
          <p:cNvPr id="30763" name="Text Box 43">
            <a:extLst>
              <a:ext uri="{FF2B5EF4-FFF2-40B4-BE49-F238E27FC236}">
                <a16:creationId xmlns:a16="http://schemas.microsoft.com/office/drawing/2014/main" id="{57B418BB-5F4C-40C2-A45E-DC8204FCD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77963"/>
            <a:ext cx="8610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Viết số thập thích hợp vào chỗ chấm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/>
      <p:bldP spid="2" grpId="0"/>
      <p:bldP spid="3086" grpId="0"/>
      <p:bldP spid="3087" grpId="0"/>
      <p:bldP spid="10256" grpId="0"/>
      <p:bldP spid="3" grpId="0"/>
      <p:bldP spid="3090" grpId="0"/>
      <p:bldP spid="30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3">
            <a:extLst>
              <a:ext uri="{FF2B5EF4-FFF2-40B4-BE49-F238E27FC236}">
                <a16:creationId xmlns:a16="http://schemas.microsoft.com/office/drawing/2014/main" id="{8D51CF2B-F6E9-44C0-9EBB-2B366AA751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39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图片 4">
            <a:extLst>
              <a:ext uri="{FF2B5EF4-FFF2-40B4-BE49-F238E27FC236}">
                <a16:creationId xmlns:a16="http://schemas.microsoft.com/office/drawing/2014/main" id="{0F8C726B-E02E-4527-A986-00CC51A9B2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图片 23">
            <a:extLst>
              <a:ext uri="{FF2B5EF4-FFF2-40B4-BE49-F238E27FC236}">
                <a16:creationId xmlns:a16="http://schemas.microsoft.com/office/drawing/2014/main" id="{6C413729-C24A-414C-A220-D493C55E75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2" t="72885" r="51707" b="5978"/>
          <a:stretch>
            <a:fillRect/>
          </a:stretch>
        </p:blipFill>
        <p:spPr bwMode="auto">
          <a:xfrm>
            <a:off x="7966075" y="3641725"/>
            <a:ext cx="4225925" cy="355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图片 20">
            <a:extLst>
              <a:ext uri="{FF2B5EF4-FFF2-40B4-BE49-F238E27FC236}">
                <a16:creationId xmlns:a16="http://schemas.microsoft.com/office/drawing/2014/main" id="{EC2DEDC7-60E8-4A00-BDCE-08BD411711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16764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A9BB9DC5-0DED-46EB-8B04-4A44E859472D}"/>
              </a:ext>
            </a:extLst>
          </p:cNvPr>
          <p:cNvSpPr txBox="1">
            <a:spLocks/>
          </p:cNvSpPr>
          <p:nvPr/>
        </p:nvSpPr>
        <p:spPr>
          <a:xfrm>
            <a:off x="3009900" y="152400"/>
            <a:ext cx="5829300" cy="1470025"/>
          </a:xfr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202020"/>
                </a:solidFill>
                <a:effectLst>
                  <a:outerShdw blurRad="50800" dist="38100" dir="5400000" algn="t" rotWithShape="0">
                    <a:prstClr val="black">
                      <a:alpha val="2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150" name="Subtitle 5">
            <a:extLst>
              <a:ext uri="{FF2B5EF4-FFF2-40B4-BE49-F238E27FC236}">
                <a16:creationId xmlns:a16="http://schemas.microsoft.com/office/drawing/2014/main" id="{8DB2BCD4-5E24-47E3-AF52-4F050C3668D4}"/>
              </a:ext>
            </a:extLst>
          </p:cNvPr>
          <p:cNvSpPr>
            <a:spLocks/>
          </p:cNvSpPr>
          <p:nvPr/>
        </p:nvSpPr>
        <p:spPr bwMode="auto">
          <a:xfrm>
            <a:off x="2852738" y="2019300"/>
            <a:ext cx="624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buSzPct val="75000"/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LUYỆN TẬP CHUNG</a:t>
            </a:r>
          </a:p>
          <a:p>
            <a:pPr algn="ctr" eaLnBrk="1" hangingPunct="1">
              <a:lnSpc>
                <a:spcPct val="120000"/>
              </a:lnSpc>
              <a:buSzPct val="75000"/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(trang 47)</a:t>
            </a:r>
          </a:p>
        </p:txBody>
      </p:sp>
    </p:spTree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3">
            <a:extLst>
              <a:ext uri="{FF2B5EF4-FFF2-40B4-BE49-F238E27FC236}">
                <a16:creationId xmlns:a16="http://schemas.microsoft.com/office/drawing/2014/main" id="{6A99775A-CCE4-4110-8BFE-67AE58BFCD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1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3">
            <a:extLst>
              <a:ext uri="{FF2B5EF4-FFF2-40B4-BE49-F238E27FC236}">
                <a16:creationId xmlns:a16="http://schemas.microsoft.com/office/drawing/2014/main" id="{127B2DEA-0EAA-4DFE-A900-E4234C3BBCA3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048000"/>
            <a:ext cx="7270750" cy="954088"/>
            <a:chOff x="898574" y="4682150"/>
            <a:chExt cx="8568830" cy="953494"/>
          </a:xfrm>
        </p:grpSpPr>
        <p:sp>
          <p:nvSpPr>
            <p:cNvPr id="5" name="Freeform 11">
              <a:extLst>
                <a:ext uri="{FF2B5EF4-FFF2-40B4-BE49-F238E27FC236}">
                  <a16:creationId xmlns:a16="http://schemas.microsoft.com/office/drawing/2014/main" id="{6902E8CF-EC27-48B8-96FA-7DE1FCEE9FBF}"/>
                </a:ext>
              </a:extLst>
            </p:cNvPr>
            <p:cNvSpPr/>
            <p:nvPr/>
          </p:nvSpPr>
          <p:spPr>
            <a:xfrm>
              <a:off x="898574" y="4839215"/>
              <a:ext cx="503279" cy="366484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65A6EB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>
                <a:solidFill>
                  <a:schemeClr val="tx1"/>
                </a:solidFill>
              </a:endParaRPr>
            </a:p>
          </p:txBody>
        </p:sp>
        <p:sp>
          <p:nvSpPr>
            <p:cNvPr id="8204" name="Rectangle 12">
              <a:extLst>
                <a:ext uri="{FF2B5EF4-FFF2-40B4-BE49-F238E27FC236}">
                  <a16:creationId xmlns:a16="http://schemas.microsoft.com/office/drawing/2014/main" id="{1D319E47-983D-4BF6-B41A-D9902CB48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7439" y="4682150"/>
              <a:ext cx="7889965" cy="9534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 bài toán có liên quan đến số đo độ dài và diện tích của một hình.</a:t>
              </a:r>
            </a:p>
          </p:txBody>
        </p:sp>
      </p:grpSp>
      <p:grpSp>
        <p:nvGrpSpPr>
          <p:cNvPr id="4" name="Group 6">
            <a:extLst>
              <a:ext uri="{FF2B5EF4-FFF2-40B4-BE49-F238E27FC236}">
                <a16:creationId xmlns:a16="http://schemas.microsoft.com/office/drawing/2014/main" id="{86E98CF7-D895-4490-9577-39E2026A9D21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1219200"/>
            <a:ext cx="8343900" cy="1384300"/>
            <a:chOff x="833998" y="2483635"/>
            <a:chExt cx="8016211" cy="1382892"/>
          </a:xfrm>
        </p:grpSpPr>
        <p:sp>
          <p:nvSpPr>
            <p:cNvPr id="8201" name="Rectangle 14">
              <a:extLst>
                <a:ext uri="{FF2B5EF4-FFF2-40B4-BE49-F238E27FC236}">
                  <a16:creationId xmlns:a16="http://schemas.microsoft.com/office/drawing/2014/main" id="{4656BB38-45DE-45E5-9B2C-673340D3F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2970" y="2483635"/>
              <a:ext cx="7357239" cy="1382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 </a:t>
              </a:r>
              <a:r>
                <a:rPr lang="da-DK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 các số đo độ dài, số đo khối lượng, số đo diện tích dưới dạng số thập phân. </a:t>
              </a:r>
              <a:endPara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2122DD90-3A38-4F84-AE92-EB18A90BC3E7}"/>
                </a:ext>
              </a:extLst>
            </p:cNvPr>
            <p:cNvSpPr/>
            <p:nvPr/>
          </p:nvSpPr>
          <p:spPr>
            <a:xfrm>
              <a:off x="833998" y="2840460"/>
              <a:ext cx="471273" cy="366339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65A6EB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0866B6A-C9C9-41F3-8781-1963EAA51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98450"/>
            <a:ext cx="4953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7030A0"/>
                </a:solidFill>
                <a:latin typeface="Times New Roman" panose="02020603050405020304" pitchFamily="18" charset="0"/>
              </a:rPr>
              <a:t>Yêu cầu cần đạt</a:t>
            </a:r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DE621B27-559A-43DD-A0AD-08D2E3522F53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4572000"/>
            <a:ext cx="7335838" cy="954088"/>
            <a:chOff x="898574" y="4682149"/>
            <a:chExt cx="8645807" cy="953494"/>
          </a:xfrm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9E28CD4-ACDC-41F4-A38D-689B5F7F35B4}"/>
                </a:ext>
              </a:extLst>
            </p:cNvPr>
            <p:cNvSpPr/>
            <p:nvPr/>
          </p:nvSpPr>
          <p:spPr>
            <a:xfrm>
              <a:off x="898574" y="4839214"/>
              <a:ext cx="503295" cy="366484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65A6EB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>
                <a:solidFill>
                  <a:schemeClr val="tx1"/>
                </a:solidFill>
              </a:endParaRPr>
            </a:p>
          </p:txBody>
        </p:sp>
        <p:sp>
          <p:nvSpPr>
            <p:cNvPr id="8200" name="Rectangle 12">
              <a:extLst>
                <a:ext uri="{FF2B5EF4-FFF2-40B4-BE49-F238E27FC236}">
                  <a16:creationId xmlns:a16="http://schemas.microsoft.com/office/drawing/2014/main" id="{07501681-CEDF-46C5-918A-2F9F4D1ED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416" y="4682149"/>
              <a:ext cx="7889965" cy="9534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 dụng kiến thức làm được các bài tập 1, 2, 3, 4.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3">
            <a:extLst>
              <a:ext uri="{FF2B5EF4-FFF2-40B4-BE49-F238E27FC236}">
                <a16:creationId xmlns:a16="http://schemas.microsoft.com/office/drawing/2014/main" id="{DF502855-BDB8-4223-B045-39F1EBDF2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39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4">
            <a:extLst>
              <a:ext uri="{FF2B5EF4-FFF2-40B4-BE49-F238E27FC236}">
                <a16:creationId xmlns:a16="http://schemas.microsoft.com/office/drawing/2014/main" id="{C415C018-AD2E-4162-9896-7309ABA85B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352" y="152400"/>
            <a:ext cx="6240462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CE6E55-91E0-4606-861D-82413F114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8350" y="1951038"/>
            <a:ext cx="4468812" cy="13255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  <p:pic>
        <p:nvPicPr>
          <p:cNvPr id="7" name="图片 9">
            <a:extLst>
              <a:ext uri="{FF2B5EF4-FFF2-40B4-BE49-F238E27FC236}">
                <a16:creationId xmlns:a16="http://schemas.microsoft.com/office/drawing/2014/main" id="{F980FB59-84C1-4FB5-8972-89F96FB41F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71" t="36974" r="10977" b="32834"/>
          <a:stretch>
            <a:fillRect/>
          </a:stretch>
        </p:blipFill>
        <p:spPr bwMode="auto">
          <a:xfrm>
            <a:off x="533401" y="1800225"/>
            <a:ext cx="4006850" cy="549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11">
            <a:extLst>
              <a:ext uri="{FF2B5EF4-FFF2-40B4-BE49-F238E27FC236}">
                <a16:creationId xmlns:a16="http://schemas.microsoft.com/office/drawing/2014/main" id="{A6AC1B9D-012D-4D44-B354-B60830CEC6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4652">
            <a:off x="1609725" y="968375"/>
            <a:ext cx="314325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12">
            <a:extLst>
              <a:ext uri="{FF2B5EF4-FFF2-40B4-BE49-F238E27FC236}">
                <a16:creationId xmlns:a16="http://schemas.microsoft.com/office/drawing/2014/main" id="{AC253185-CDC5-4FEF-B981-80B31B715AA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274763"/>
            <a:ext cx="428625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13">
            <a:extLst>
              <a:ext uri="{FF2B5EF4-FFF2-40B4-BE49-F238E27FC236}">
                <a16:creationId xmlns:a16="http://schemas.microsoft.com/office/drawing/2014/main" id="{14057094-78CA-4DD3-9817-2EF8435875D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15" b="75098"/>
          <a:stretch>
            <a:fillRect/>
          </a:stretch>
        </p:blipFill>
        <p:spPr bwMode="auto">
          <a:xfrm rot="660128">
            <a:off x="9814491" y="-903289"/>
            <a:ext cx="2550316" cy="3146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5">
            <a:extLst>
              <a:ext uri="{FF2B5EF4-FFF2-40B4-BE49-F238E27FC236}">
                <a16:creationId xmlns:a16="http://schemas.microsoft.com/office/drawing/2014/main" id="{19FCDEF7-86BB-42AA-8F6B-BAD4010DDDC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89435">
            <a:off x="3937000" y="3211513"/>
            <a:ext cx="3175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图片 16">
            <a:extLst>
              <a:ext uri="{FF2B5EF4-FFF2-40B4-BE49-F238E27FC236}">
                <a16:creationId xmlns:a16="http://schemas.microsoft.com/office/drawing/2014/main" id="{C759FF3D-5B28-4631-957C-C7CF0F091A5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203325"/>
            <a:ext cx="482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图片 17">
            <a:extLst>
              <a:ext uri="{FF2B5EF4-FFF2-40B4-BE49-F238E27FC236}">
                <a16:creationId xmlns:a16="http://schemas.microsoft.com/office/drawing/2014/main" id="{11FEBB69-7003-4B7A-9C33-85FDD5F31D1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963" y="669925"/>
            <a:ext cx="2921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图片 19">
            <a:extLst>
              <a:ext uri="{FF2B5EF4-FFF2-40B4-BE49-F238E27FC236}">
                <a16:creationId xmlns:a16="http://schemas.microsoft.com/office/drawing/2014/main" id="{AFFA60F8-C151-4AB0-B370-7E536B11E95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7701">
            <a:off x="3543300" y="708025"/>
            <a:ext cx="29368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0">
            <a:extLst>
              <a:ext uri="{FF2B5EF4-FFF2-40B4-BE49-F238E27FC236}">
                <a16:creationId xmlns:a16="http://schemas.microsoft.com/office/drawing/2014/main" id="{5FD4419B-7A0C-49B1-AECD-EB4217F093B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325" y="1471613"/>
            <a:ext cx="79057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4C93EA-CFE9-4CD0-A84E-0C230F467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27"/>
            <a:ext cx="12192000" cy="6852745"/>
          </a:xfrm>
          <a:prstGeom prst="rect">
            <a:avLst/>
          </a:prstGeom>
        </p:spPr>
      </p:pic>
      <p:sp>
        <p:nvSpPr>
          <p:cNvPr id="4108" name="Text Box 12">
            <a:extLst>
              <a:ext uri="{FF2B5EF4-FFF2-40B4-BE49-F238E27FC236}">
                <a16:creationId xmlns:a16="http://schemas.microsoft.com/office/drawing/2014/main" id="{844A42C0-36C0-4A0D-9799-334E0F04F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905000"/>
            <a:ext cx="7543800" cy="3754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i="1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514350" indent="-51435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42m 34cm  = ………..m;   </a:t>
            </a:r>
          </a:p>
          <a:p>
            <a:pPr marL="514350" indent="-51435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56m 29cm  = ………..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</a:rPr>
              <a:t>dm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pPr marL="514350" indent="-51435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 6m 2cm     = ……….m;</a:t>
            </a:r>
          </a:p>
          <a:p>
            <a:pPr marL="514350" indent="-514350"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4352 m       = ………..km;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121" name="Text Box 25">
            <a:extLst>
              <a:ext uri="{FF2B5EF4-FFF2-40B4-BE49-F238E27FC236}">
                <a16:creationId xmlns:a16="http://schemas.microsoft.com/office/drawing/2014/main" id="{404D5C76-7669-44D0-8196-0DFDB4322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4384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42,34</a:t>
            </a:r>
          </a:p>
        </p:txBody>
      </p:sp>
      <p:sp>
        <p:nvSpPr>
          <p:cNvPr id="4123" name="Text Box 27">
            <a:extLst>
              <a:ext uri="{FF2B5EF4-FFF2-40B4-BE49-F238E27FC236}">
                <a16:creationId xmlns:a16="http://schemas.microsoft.com/office/drawing/2014/main" id="{9AD602DC-8B9D-4C34-A962-0DDE823FA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3124200"/>
            <a:ext cx="165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562,9</a:t>
            </a:r>
          </a:p>
        </p:txBody>
      </p:sp>
      <p:sp>
        <p:nvSpPr>
          <p:cNvPr id="4124" name="Text Box 28">
            <a:extLst>
              <a:ext uri="{FF2B5EF4-FFF2-40B4-BE49-F238E27FC236}">
                <a16:creationId xmlns:a16="http://schemas.microsoft.com/office/drawing/2014/main" id="{A8E015C5-6E2E-4095-A0B6-11A348984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33800"/>
            <a:ext cx="149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6,02</a:t>
            </a:r>
          </a:p>
        </p:txBody>
      </p:sp>
      <p:sp>
        <p:nvSpPr>
          <p:cNvPr id="4125" name="Text Box 29">
            <a:extLst>
              <a:ext uri="{FF2B5EF4-FFF2-40B4-BE49-F238E27FC236}">
                <a16:creationId xmlns:a16="http://schemas.microsoft.com/office/drawing/2014/main" id="{924A1CA6-4FCD-4430-A058-FE05B461B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343400"/>
            <a:ext cx="160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4,352.</a:t>
            </a:r>
          </a:p>
        </p:txBody>
      </p:sp>
      <p:sp>
        <p:nvSpPr>
          <p:cNvPr id="13" name="Text Box 43">
            <a:extLst>
              <a:ext uri="{FF2B5EF4-FFF2-40B4-BE49-F238E27FC236}">
                <a16:creationId xmlns:a16="http://schemas.microsoft.com/office/drawing/2014/main" id="{048EEAA2-B56F-4BD7-A6D1-77ED7A24C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3830"/>
            <a:ext cx="8610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: Viết số thập thích hợp vào chỗ chấm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/>
      <p:bldP spid="4121" grpId="0"/>
      <p:bldP spid="4123" grpId="0"/>
      <p:bldP spid="4124" grpId="0"/>
      <p:bldP spid="4125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CC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BBAC7F-42A4-4C5C-947E-19E7CBAB8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27"/>
            <a:ext cx="12192000" cy="6852745"/>
          </a:xfrm>
          <a:prstGeom prst="rect">
            <a:avLst/>
          </a:prstGeom>
        </p:spPr>
      </p:pic>
      <p:sp>
        <p:nvSpPr>
          <p:cNvPr id="12290" name="Text Box 32">
            <a:extLst>
              <a:ext uri="{FF2B5EF4-FFF2-40B4-BE49-F238E27FC236}">
                <a16:creationId xmlns:a16="http://schemas.microsoft.com/office/drawing/2014/main" id="{2157CC76-4653-4E8A-B314-B72E2BAD8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0" y="1409132"/>
            <a:ext cx="10896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</a:rPr>
              <a:t>: Viết các số đo sau dưới dạng số đo có đơn vị là ki-lô-gam:</a:t>
            </a:r>
          </a:p>
        </p:txBody>
      </p:sp>
      <p:sp>
        <p:nvSpPr>
          <p:cNvPr id="5153" name="Text Box 33">
            <a:extLst>
              <a:ext uri="{FF2B5EF4-FFF2-40B4-BE49-F238E27FC236}">
                <a16:creationId xmlns:a16="http://schemas.microsoft.com/office/drawing/2014/main" id="{A3C5D90C-6148-4F09-906F-2E51B585B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850964"/>
            <a:ext cx="3352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b) 347g </a:t>
            </a:r>
          </a:p>
        </p:txBody>
      </p:sp>
      <p:sp>
        <p:nvSpPr>
          <p:cNvPr id="5154" name="Text Box 34">
            <a:extLst>
              <a:ext uri="{FF2B5EF4-FFF2-40B4-BE49-F238E27FC236}">
                <a16:creationId xmlns:a16="http://schemas.microsoft.com/office/drawing/2014/main" id="{7B634CD9-ED7E-4A34-85B5-72129D65F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2992" y="4812745"/>
            <a:ext cx="220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c)  1,5 tấn</a:t>
            </a:r>
          </a:p>
        </p:txBody>
      </p:sp>
      <p:sp>
        <p:nvSpPr>
          <p:cNvPr id="5156" name="Text Box 36">
            <a:extLst>
              <a:ext uri="{FF2B5EF4-FFF2-40B4-BE49-F238E27FC236}">
                <a16:creationId xmlns:a16="http://schemas.microsoft.com/office/drawing/2014/main" id="{96B1DCEC-E3BB-4C6B-B76D-717747847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192" y="2818877"/>
            <a:ext cx="2514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a) 500g  </a:t>
            </a:r>
          </a:p>
        </p:txBody>
      </p:sp>
      <p:sp>
        <p:nvSpPr>
          <p:cNvPr id="5157" name="Text Box 37">
            <a:extLst>
              <a:ext uri="{FF2B5EF4-FFF2-40B4-BE49-F238E27FC236}">
                <a16:creationId xmlns:a16="http://schemas.microsoft.com/office/drawing/2014/main" id="{CA6B923B-D85C-4016-9381-FBDE171A2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3192" y="2856976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=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0,5 kg </a:t>
            </a:r>
          </a:p>
        </p:txBody>
      </p:sp>
      <p:sp>
        <p:nvSpPr>
          <p:cNvPr id="5160" name="Text Box 40">
            <a:extLst>
              <a:ext uri="{FF2B5EF4-FFF2-40B4-BE49-F238E27FC236}">
                <a16:creationId xmlns:a16="http://schemas.microsoft.com/office/drawing/2014/main" id="{3F9BD574-5A7D-43F7-A52B-28B145746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862077"/>
            <a:ext cx="3352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=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0,347kg </a:t>
            </a:r>
          </a:p>
        </p:txBody>
      </p:sp>
      <p:sp>
        <p:nvSpPr>
          <p:cNvPr id="5163" name="Text Box 43">
            <a:extLst>
              <a:ext uri="{FF2B5EF4-FFF2-40B4-BE49-F238E27FC236}">
                <a16:creationId xmlns:a16="http://schemas.microsoft.com/office/drawing/2014/main" id="{53BCFB64-40D6-48D1-A894-E39B13FAB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0392" y="4828998"/>
            <a:ext cx="3352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=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1500kg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5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5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54"/>
                  </p:tgtEl>
                </p:cond>
              </p:nextCondLst>
            </p:seq>
          </p:childTnLst>
        </p:cTn>
      </p:par>
    </p:tnLst>
    <p:bldLst>
      <p:bldP spid="5157" grpId="0"/>
      <p:bldP spid="5160" grpId="0"/>
      <p:bldP spid="51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8F8F75B-2239-4852-A2AA-AF8C60270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27"/>
            <a:ext cx="12192000" cy="7160173"/>
          </a:xfrm>
          <a:prstGeom prst="rect">
            <a:avLst/>
          </a:prstGeom>
        </p:spPr>
      </p:pic>
      <p:sp>
        <p:nvSpPr>
          <p:cNvPr id="11269" name="Text Box 32">
            <a:extLst>
              <a:ext uri="{FF2B5EF4-FFF2-40B4-BE49-F238E27FC236}">
                <a16:creationId xmlns:a16="http://schemas.microsoft.com/office/drawing/2014/main" id="{FCE62F9A-8A8C-4400-8176-E9673B9A6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394220"/>
            <a:ext cx="1082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b="1" u="sng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en-US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: Viết các số đo sau dưới dạng số đo có đơn vị là mét vuông</a:t>
            </a:r>
          </a:p>
        </p:txBody>
      </p:sp>
      <p:sp>
        <p:nvSpPr>
          <p:cNvPr id="11270" name="Text Box 33">
            <a:extLst>
              <a:ext uri="{FF2B5EF4-FFF2-40B4-BE49-F238E27FC236}">
                <a16:creationId xmlns:a16="http://schemas.microsoft.com/office/drawing/2014/main" id="{EA415FF6-3C55-4693-B1E4-3E948610E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2777201"/>
            <a:ext cx="739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b) 30 dm</a:t>
            </a:r>
            <a:r>
              <a:rPr lang="en-US" altLang="en-US" sz="3200" b="1" baseline="300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;             300dm</a:t>
            </a:r>
            <a:r>
              <a:rPr lang="en-US" altLang="en-US" sz="3200" b="1" baseline="300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;             515dm</a:t>
            </a:r>
            <a:r>
              <a:rPr lang="en-US" altLang="en-US" sz="3200" b="1" baseline="300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2</a:t>
            </a:r>
            <a:endParaRPr lang="en-US" altLang="en-US" sz="3200" b="1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1" name="Text Box 36">
            <a:extLst>
              <a:ext uri="{FF2B5EF4-FFF2-40B4-BE49-F238E27FC236}">
                <a16:creationId xmlns:a16="http://schemas.microsoft.com/office/drawing/2014/main" id="{7F606B70-202B-4DB3-A801-8746D2895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543389"/>
            <a:ext cx="8686800" cy="132343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None/>
              <a:defRPr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a, 	7km</a:t>
            </a:r>
            <a:r>
              <a:rPr lang="en-US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= 7000000m</a:t>
            </a:r>
            <a:r>
              <a:rPr lang="en-US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;  	4ha = 40000m</a:t>
            </a:r>
            <a:r>
              <a:rPr lang="en-US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; </a:t>
            </a:r>
          </a:p>
          <a:p>
            <a:pPr marL="0" indent="0" eaLnBrk="1" hangingPunct="1">
              <a:spcBef>
                <a:spcPct val="50000"/>
              </a:spcBef>
              <a:buNone/>
              <a:defRPr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	8,5 ha =85000m</a:t>
            </a:r>
            <a:r>
              <a:rPr lang="en-US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2" name="Text Box 33">
            <a:extLst>
              <a:ext uri="{FF2B5EF4-FFF2-40B4-BE49-F238E27FC236}">
                <a16:creationId xmlns:a16="http://schemas.microsoft.com/office/drawing/2014/main" id="{EAC8659B-26F8-4AD4-A2AF-315A2D901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2010438"/>
            <a:ext cx="7391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a) 7km</a:t>
            </a:r>
            <a:r>
              <a:rPr lang="en-US" altLang="en-US" sz="3200" b="1" baseline="30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;             	4ha;                8,5ha </a:t>
            </a:r>
          </a:p>
        </p:txBody>
      </p:sp>
      <p:sp>
        <p:nvSpPr>
          <p:cNvPr id="11273" name="Text Box 33">
            <a:extLst>
              <a:ext uri="{FF2B5EF4-FFF2-40B4-BE49-F238E27FC236}">
                <a16:creationId xmlns:a16="http://schemas.microsoft.com/office/drawing/2014/main" id="{0D15EF96-8E2D-4EA9-9BF5-5F915A457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918166"/>
            <a:ext cx="9328826" cy="14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b) 	30 dm</a:t>
            </a:r>
            <a:r>
              <a:rPr lang="en-US" altLang="en-US" sz="3200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= 0,3m</a:t>
            </a:r>
            <a:r>
              <a:rPr lang="en-US" altLang="en-US" sz="3200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;     		300dm</a:t>
            </a:r>
            <a:r>
              <a:rPr lang="en-US" altLang="en-US" sz="3200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= 3m</a:t>
            </a:r>
            <a:r>
              <a:rPr lang="en-US" altLang="en-US" sz="3200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;             	515dm</a:t>
            </a:r>
            <a:r>
              <a:rPr lang="en-US" altLang="en-US" sz="3200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= 5,15m</a:t>
            </a:r>
            <a:r>
              <a:rPr lang="en-US" altLang="en-US" sz="3200" b="1" baseline="30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 </a:t>
            </a:r>
            <a:endParaRPr lang="en-US" altLang="en-US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1" grpId="0"/>
      <p:bldP spid="11272" grpId="0"/>
      <p:bldP spid="112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FB30E1B6-DF22-4228-8226-122FCAC9C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0" y="-914399"/>
            <a:ext cx="14356768" cy="8534400"/>
          </a:xfrm>
          <a:prstGeom prst="rect">
            <a:avLst/>
          </a:prstGeom>
        </p:spPr>
      </p:pic>
      <p:sp>
        <p:nvSpPr>
          <p:cNvPr id="27650" name="Text Box 5">
            <a:extLst>
              <a:ext uri="{FF2B5EF4-FFF2-40B4-BE49-F238E27FC236}">
                <a16:creationId xmlns:a16="http://schemas.microsoft.com/office/drawing/2014/main" id="{8B593628-B2E7-46C2-9B94-25404E25E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4428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chemeClr val="tx2"/>
                </a:solidFill>
                <a:latin typeface="Times New Roman" panose="02020603050405020304" pitchFamily="18" charset="0"/>
              </a:rPr>
              <a:t>Bài 4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:Tóm tắt :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3D71D2E9-4186-4F2A-8326-CE735E25D4AE}"/>
              </a:ext>
            </a:extLst>
          </p:cNvPr>
          <p:cNvGrpSpPr>
            <a:grpSpLocks/>
          </p:cNvGrpSpPr>
          <p:nvPr/>
        </p:nvGrpSpPr>
        <p:grpSpPr bwMode="auto">
          <a:xfrm>
            <a:off x="5515583" y="785882"/>
            <a:ext cx="2971800" cy="152400"/>
            <a:chOff x="2286000" y="1371600"/>
            <a:chExt cx="2971800" cy="15240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C2E3E4C-5E9E-44D3-9285-5CE2C9ECA22A}"/>
                </a:ext>
              </a:extLst>
            </p:cNvPr>
            <p:cNvCxnSpPr/>
            <p:nvPr/>
          </p:nvCxnSpPr>
          <p:spPr>
            <a:xfrm>
              <a:off x="2286000" y="1447800"/>
              <a:ext cx="990600" cy="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B9547D6-72C6-4896-9708-E7AC54103823}"/>
                </a:ext>
              </a:extLst>
            </p:cNvPr>
            <p:cNvCxnSpPr/>
            <p:nvPr/>
          </p:nvCxnSpPr>
          <p:spPr>
            <a:xfrm>
              <a:off x="3276600" y="1371600"/>
              <a:ext cx="0" cy="15240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1B7FEB6-58C3-423E-AE13-A2F920D29803}"/>
                </a:ext>
              </a:extLst>
            </p:cNvPr>
            <p:cNvCxnSpPr/>
            <p:nvPr/>
          </p:nvCxnSpPr>
          <p:spPr>
            <a:xfrm>
              <a:off x="2286000" y="1371600"/>
              <a:ext cx="0" cy="15240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039568D-5CE8-437A-85A6-E020100D3F05}"/>
                </a:ext>
              </a:extLst>
            </p:cNvPr>
            <p:cNvCxnSpPr/>
            <p:nvPr/>
          </p:nvCxnSpPr>
          <p:spPr>
            <a:xfrm>
              <a:off x="3276600" y="1447800"/>
              <a:ext cx="990600" cy="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EAA1818-8516-48EF-BAC4-ACC294996FB6}"/>
                </a:ext>
              </a:extLst>
            </p:cNvPr>
            <p:cNvCxnSpPr/>
            <p:nvPr/>
          </p:nvCxnSpPr>
          <p:spPr>
            <a:xfrm>
              <a:off x="4267200" y="1371600"/>
              <a:ext cx="0" cy="15240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CB49033-5FBE-446A-9220-7D630528A026}"/>
                </a:ext>
              </a:extLst>
            </p:cNvPr>
            <p:cNvCxnSpPr/>
            <p:nvPr/>
          </p:nvCxnSpPr>
          <p:spPr>
            <a:xfrm>
              <a:off x="3276600" y="1371600"/>
              <a:ext cx="0" cy="15240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96E1E13-1C05-4789-B006-C3D82120EAAB}"/>
                </a:ext>
              </a:extLst>
            </p:cNvPr>
            <p:cNvCxnSpPr/>
            <p:nvPr/>
          </p:nvCxnSpPr>
          <p:spPr>
            <a:xfrm>
              <a:off x="4267200" y="1447800"/>
              <a:ext cx="990600" cy="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3E430F4-1BC7-43A0-9E42-0CEDDFEA3E28}"/>
                </a:ext>
              </a:extLst>
            </p:cNvPr>
            <p:cNvCxnSpPr/>
            <p:nvPr/>
          </p:nvCxnSpPr>
          <p:spPr>
            <a:xfrm>
              <a:off x="5257800" y="1371600"/>
              <a:ext cx="0" cy="15240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87BC36D4-6957-4600-BC82-EB268D3E67AA}"/>
                </a:ext>
              </a:extLst>
            </p:cNvPr>
            <p:cNvCxnSpPr/>
            <p:nvPr/>
          </p:nvCxnSpPr>
          <p:spPr>
            <a:xfrm>
              <a:off x="4267200" y="1371600"/>
              <a:ext cx="0" cy="15240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661" name="Text Box 5">
            <a:extLst>
              <a:ext uri="{FF2B5EF4-FFF2-40B4-BE49-F238E27FC236}">
                <a16:creationId xmlns:a16="http://schemas.microsoft.com/office/drawing/2014/main" id="{E6B12A72-4261-4421-8D4E-443A2EF51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" y="1098352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Chiều rộng :</a:t>
            </a:r>
            <a:r>
              <a:rPr lang="en-US" altLang="en-US" sz="24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F04E16F8-CF81-4341-93ED-D21D9C350C43}"/>
              </a:ext>
            </a:extLst>
          </p:cNvPr>
          <p:cNvGrpSpPr>
            <a:grpSpLocks/>
          </p:cNvGrpSpPr>
          <p:nvPr/>
        </p:nvGrpSpPr>
        <p:grpSpPr bwMode="auto">
          <a:xfrm>
            <a:off x="5515583" y="1319282"/>
            <a:ext cx="1981200" cy="152400"/>
            <a:chOff x="2514600" y="1981200"/>
            <a:chExt cx="1981200" cy="152400"/>
          </a:xfrm>
        </p:grpSpPr>
        <p:grpSp>
          <p:nvGrpSpPr>
            <p:cNvPr id="14347" name="Group 29">
              <a:extLst>
                <a:ext uri="{FF2B5EF4-FFF2-40B4-BE49-F238E27FC236}">
                  <a16:creationId xmlns:a16="http://schemas.microsoft.com/office/drawing/2014/main" id="{B6528FE5-5350-482F-A709-90F2A856CD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4600" y="1981200"/>
              <a:ext cx="990600" cy="152400"/>
              <a:chOff x="2514600" y="2286000"/>
              <a:chExt cx="990600" cy="152400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B7A09473-B012-470C-AEDD-BCE216006020}"/>
                  </a:ext>
                </a:extLst>
              </p:cNvPr>
              <p:cNvCxnSpPr/>
              <p:nvPr/>
            </p:nvCxnSpPr>
            <p:spPr>
              <a:xfrm>
                <a:off x="2514600" y="2362200"/>
                <a:ext cx="990600" cy="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E8F3EC1E-D3AF-430E-984F-3979D259A199}"/>
                  </a:ext>
                </a:extLst>
              </p:cNvPr>
              <p:cNvCxnSpPr/>
              <p:nvPr/>
            </p:nvCxnSpPr>
            <p:spPr>
              <a:xfrm>
                <a:off x="3505200" y="2286000"/>
                <a:ext cx="0" cy="15240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B2B1644A-6B0E-4970-AD29-09C135626257}"/>
                  </a:ext>
                </a:extLst>
              </p:cNvPr>
              <p:cNvCxnSpPr/>
              <p:nvPr/>
            </p:nvCxnSpPr>
            <p:spPr>
              <a:xfrm>
                <a:off x="2514600" y="2286000"/>
                <a:ext cx="0" cy="15240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348" name="Group 33">
              <a:extLst>
                <a:ext uri="{FF2B5EF4-FFF2-40B4-BE49-F238E27FC236}">
                  <a16:creationId xmlns:a16="http://schemas.microsoft.com/office/drawing/2014/main" id="{8D3F42A1-B107-4F18-9201-77596A03A5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5200" y="1981200"/>
              <a:ext cx="990600" cy="152400"/>
              <a:chOff x="2514600" y="2286000"/>
              <a:chExt cx="990600" cy="152400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C5073E3-639B-4983-BF67-FBC49714560F}"/>
                  </a:ext>
                </a:extLst>
              </p:cNvPr>
              <p:cNvCxnSpPr/>
              <p:nvPr/>
            </p:nvCxnSpPr>
            <p:spPr>
              <a:xfrm>
                <a:off x="2514600" y="2362200"/>
                <a:ext cx="990600" cy="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7D70128-06F0-46FA-BF05-0F1E93950BE1}"/>
                  </a:ext>
                </a:extLst>
              </p:cNvPr>
              <p:cNvCxnSpPr/>
              <p:nvPr/>
            </p:nvCxnSpPr>
            <p:spPr>
              <a:xfrm>
                <a:off x="3505200" y="2286000"/>
                <a:ext cx="0" cy="15240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F114783E-E7C8-4149-8286-C8D43A6D60E2}"/>
                  </a:ext>
                </a:extLst>
              </p:cNvPr>
              <p:cNvCxnSpPr/>
              <p:nvPr/>
            </p:nvCxnSpPr>
            <p:spPr>
              <a:xfrm>
                <a:off x="2514600" y="2286000"/>
                <a:ext cx="0" cy="152400"/>
              </a:xfrm>
              <a:prstGeom prst="line">
                <a:avLst/>
              </a:prstGeom>
              <a:ln w="38100">
                <a:solidFill>
                  <a:srgbClr val="000099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Right Brace 5">
            <a:extLst>
              <a:ext uri="{FF2B5EF4-FFF2-40B4-BE49-F238E27FC236}">
                <a16:creationId xmlns:a16="http://schemas.microsoft.com/office/drawing/2014/main" id="{D9D80F53-CD3C-453E-AA29-BA88A0D10126}"/>
              </a:ext>
            </a:extLst>
          </p:cNvPr>
          <p:cNvSpPr/>
          <p:nvPr/>
        </p:nvSpPr>
        <p:spPr>
          <a:xfrm>
            <a:off x="8639783" y="709682"/>
            <a:ext cx="381000" cy="898525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31E569-07EB-45D9-8881-DADACAC64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5583" y="862082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</a:rPr>
              <a:t>0,15km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2C12638-D33E-4687-AA99-F66CC48B4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" y="2375487"/>
            <a:ext cx="5638800" cy="47705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altLang="en-US" sz="2400" dirty="0">
                <a:solidFill>
                  <a:srgbClr val="000099"/>
                </a:solidFill>
                <a:latin typeface="Times New Roman" pitchFamily="18" charset="0"/>
              </a:rPr>
              <a:t>Bài giải :</a:t>
            </a:r>
          </a:p>
          <a:p>
            <a:pPr algn="ctr">
              <a:defRPr/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0,15km =150m</a:t>
            </a:r>
          </a:p>
          <a:p>
            <a:pPr>
              <a:defRPr/>
            </a:pP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Tổng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phần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bằng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nhau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:</a:t>
            </a:r>
          </a:p>
          <a:p>
            <a:pPr>
              <a:defRPr/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     2 + 3 = 5 (phần)</a:t>
            </a:r>
          </a:p>
          <a:p>
            <a:pPr>
              <a:defRPr/>
            </a:pP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Chiều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dài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sân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trường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:</a:t>
            </a:r>
          </a:p>
          <a:p>
            <a:pPr>
              <a:defRPr/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     150 : 5 x 3 = 90 (m)</a:t>
            </a:r>
          </a:p>
          <a:p>
            <a:pPr>
              <a:defRPr/>
            </a:pP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Chiều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rộng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sân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trường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:</a:t>
            </a:r>
          </a:p>
          <a:p>
            <a:pPr>
              <a:defRPr/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      150 – 90   = 60 (m)</a:t>
            </a:r>
          </a:p>
          <a:p>
            <a:pPr>
              <a:defRPr/>
            </a:pP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Diện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tích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sân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trường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:</a:t>
            </a:r>
          </a:p>
          <a:p>
            <a:pPr>
              <a:defRPr/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      90 x 60     = 5400 (m</a:t>
            </a:r>
            <a:r>
              <a:rPr lang="en-US" altLang="en-US" sz="2400" b="1" baseline="30000" dirty="0">
                <a:solidFill>
                  <a:srgbClr val="000099"/>
                </a:solidFill>
                <a:latin typeface="Times New Roman" pitchFamily="18" charset="0"/>
              </a:rPr>
              <a:t>2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)</a:t>
            </a:r>
            <a:r>
              <a:rPr lang="en-US" altLang="en-US" sz="2400" b="1" baseline="30000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strike="dblStrike" dirty="0">
                <a:solidFill>
                  <a:srgbClr val="000099"/>
                </a:solidFill>
                <a:latin typeface="Times New Roman" pitchFamily="18" charset="0"/>
              </a:rPr>
              <a:t>=</a:t>
            </a:r>
            <a:r>
              <a:rPr lang="en-US" altLang="en-US" sz="2400" b="1" baseline="-25000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 0,54 ha</a:t>
            </a:r>
          </a:p>
          <a:p>
            <a:pPr>
              <a:defRPr/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		Đáp số: 5400 m</a:t>
            </a:r>
            <a:r>
              <a:rPr lang="en-US" altLang="en-US" sz="2400" b="1" baseline="30000" dirty="0">
                <a:solidFill>
                  <a:srgbClr val="000099"/>
                </a:solidFill>
                <a:latin typeface="Times New Roman" pitchFamily="18" charset="0"/>
              </a:rPr>
              <a:t>2  </a:t>
            </a: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;0,54ha</a:t>
            </a:r>
          </a:p>
          <a:p>
            <a:pPr>
              <a:defRPr/>
            </a:pPr>
            <a:endParaRPr lang="en-US" altLang="en-US" sz="2400" b="1" baseline="30000" dirty="0">
              <a:solidFill>
                <a:srgbClr val="000099"/>
              </a:solidFill>
              <a:latin typeface="Times New Roman" pitchFamily="18" charset="0"/>
            </a:endParaRPr>
          </a:p>
          <a:p>
            <a:pPr>
              <a:defRPr/>
            </a:pPr>
            <a:endParaRPr lang="en-US" altLang="en-US" sz="2400" b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DF605FE-4028-4E60-AE72-33574ED3F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183" y="1628547"/>
            <a:ext cx="541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Diện tích   :….m</a:t>
            </a:r>
            <a:r>
              <a:rPr lang="en-US" altLang="en-US" sz="2400" b="1" baseline="30000" dirty="0">
                <a:solidFill>
                  <a:srgbClr val="000099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;…..ha?</a:t>
            </a:r>
          </a:p>
        </p:txBody>
      </p:sp>
      <p:sp>
        <p:nvSpPr>
          <p:cNvPr id="27677" name="Rectangle 29">
            <a:extLst>
              <a:ext uri="{FF2B5EF4-FFF2-40B4-BE49-F238E27FC236}">
                <a16:creationId xmlns:a16="http://schemas.microsoft.com/office/drawing/2014/main" id="{8138F060-E419-4CC1-BCD5-69C9B537E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983" y="523945"/>
            <a:ext cx="16385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Chiều dài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61" grpId="0"/>
      <p:bldP spid="6" grpId="0" animBg="1"/>
      <p:bldP spid="7" grpId="0"/>
      <p:bldP spid="40" grpId="0"/>
      <p:bldP spid="27677" grpId="0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1220</TotalTime>
  <Words>396</Words>
  <Application>Microsoft Office PowerPoint</Application>
  <PresentationFormat>Widescreen</PresentationFormat>
  <Paragraphs>63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等线</vt:lpstr>
      <vt:lpstr>Arial</vt:lpstr>
      <vt:lpstr>Calibri</vt:lpstr>
      <vt:lpstr>Calibri Light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Quoc Hung</cp:lastModifiedBy>
  <cp:revision>326</cp:revision>
  <dcterms:created xsi:type="dcterms:W3CDTF">2009-10-30T05:37:35Z</dcterms:created>
  <dcterms:modified xsi:type="dcterms:W3CDTF">2021-10-31T09:34:57Z</dcterms:modified>
</cp:coreProperties>
</file>