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421" r:id="rId2"/>
    <p:sldId id="367" r:id="rId3"/>
    <p:sldId id="419" r:id="rId4"/>
    <p:sldId id="420" r:id="rId5"/>
    <p:sldId id="404" r:id="rId6"/>
    <p:sldId id="257" r:id="rId7"/>
    <p:sldId id="258" r:id="rId8"/>
    <p:sldId id="376" r:id="rId9"/>
    <p:sldId id="373" r:id="rId10"/>
    <p:sldId id="377" r:id="rId11"/>
    <p:sldId id="368" r:id="rId12"/>
    <p:sldId id="369" r:id="rId13"/>
    <p:sldId id="375" r:id="rId14"/>
    <p:sldId id="379" r:id="rId15"/>
    <p:sldId id="382" r:id="rId16"/>
    <p:sldId id="409" r:id="rId17"/>
    <p:sldId id="378" r:id="rId18"/>
    <p:sldId id="384" r:id="rId19"/>
    <p:sldId id="396" r:id="rId20"/>
    <p:sldId id="397" r:id="rId21"/>
    <p:sldId id="385" r:id="rId22"/>
    <p:sldId id="387" r:id="rId23"/>
    <p:sldId id="370" r:id="rId24"/>
    <p:sldId id="389" r:id="rId25"/>
    <p:sldId id="410" r:id="rId26"/>
    <p:sldId id="390" r:id="rId27"/>
    <p:sldId id="411" r:id="rId28"/>
    <p:sldId id="412" r:id="rId29"/>
    <p:sldId id="392" r:id="rId30"/>
    <p:sldId id="413" r:id="rId31"/>
    <p:sldId id="414" r:id="rId32"/>
    <p:sldId id="391" r:id="rId33"/>
    <p:sldId id="415" r:id="rId34"/>
    <p:sldId id="393" r:id="rId35"/>
    <p:sldId id="417" r:id="rId36"/>
    <p:sldId id="416" r:id="rId37"/>
    <p:sldId id="394" r:id="rId38"/>
    <p:sldId id="371" r:id="rId39"/>
    <p:sldId id="395" r:id="rId40"/>
    <p:sldId id="418" r:id="rId41"/>
    <p:sldId id="299" r:id="rId42"/>
    <p:sldId id="298" r:id="rId43"/>
    <p:sldId id="366" r:id="rId44"/>
  </p:sldIdLst>
  <p:sldSz cx="12192000" cy="6858000"/>
  <p:notesSz cx="6858000" cy="9144000"/>
  <p:custDataLst>
    <p:tags r:id="rId4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99"/>
    <a:srgbClr val="FFDDEE"/>
    <a:srgbClr val="FFB7DB"/>
    <a:srgbClr val="CC3399"/>
    <a:srgbClr val="FFABD5"/>
    <a:srgbClr val="FF99CC"/>
    <a:srgbClr val="FF0000"/>
    <a:srgbClr val="6600CC"/>
    <a:srgbClr val="006600"/>
    <a:srgbClr val="800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9" autoAdjust="0"/>
    <p:restoredTop sz="94660"/>
  </p:normalViewPr>
  <p:slideViewPr>
    <p:cSldViewPr snapToGrid="0">
      <p:cViewPr varScale="1">
        <p:scale>
          <a:sx n="54" d="100"/>
          <a:sy n="54" d="100"/>
        </p:scale>
        <p:origin x="96" y="112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E1FB5C0-3F25-49A1-A868-969FA3D95A40}" type="datetimeFigureOut">
              <a:rPr lang="en-US" smtClean="0"/>
              <a:t>11/23/2021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D9E639-E1E2-4F0C-B0BD-64579594ACE6}" type="slidenum">
              <a:rPr lang="en-US" smtClean="0"/>
              <a:t>‹#›</a:t>
            </a:fld>
            <a:endParaRPr lang="en-US"/>
          </a:p>
        </p:txBody>
      </p:sp>
    </p:spTree>
    <p:extLst>
      <p:ext uri="{BB962C8B-B14F-4D97-AF65-F5344CB8AC3E}">
        <p14:creationId xmlns:p14="http://schemas.microsoft.com/office/powerpoint/2010/main" val="2780597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1FB5C0-3F25-49A1-A868-969FA3D95A40}" type="datetimeFigureOut">
              <a:rPr lang="en-US" smtClean="0"/>
              <a:t>11/23/2021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D9E639-E1E2-4F0C-B0BD-64579594ACE6}" type="slidenum">
              <a:rPr lang="en-US" smtClean="0"/>
              <a:t>‹#›</a:t>
            </a:fld>
            <a:endParaRPr lang="en-US"/>
          </a:p>
        </p:txBody>
      </p:sp>
    </p:spTree>
    <p:extLst>
      <p:ext uri="{BB962C8B-B14F-4D97-AF65-F5344CB8AC3E}">
        <p14:creationId xmlns:p14="http://schemas.microsoft.com/office/powerpoint/2010/main" val="12954013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1FB5C0-3F25-49A1-A868-969FA3D95A40}" type="datetimeFigureOut">
              <a:rPr lang="en-US" smtClean="0"/>
              <a:t>11/23/2021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D9E639-E1E2-4F0C-B0BD-64579594ACE6}" type="slidenum">
              <a:rPr lang="en-US" smtClean="0"/>
              <a:t>‹#›</a:t>
            </a:fld>
            <a:endParaRPr lang="en-US"/>
          </a:p>
        </p:txBody>
      </p:sp>
    </p:spTree>
    <p:extLst>
      <p:ext uri="{BB962C8B-B14F-4D97-AF65-F5344CB8AC3E}">
        <p14:creationId xmlns:p14="http://schemas.microsoft.com/office/powerpoint/2010/main" val="21862063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1FB5C0-3F25-49A1-A868-969FA3D95A40}" type="datetimeFigureOut">
              <a:rPr lang="en-US" smtClean="0"/>
              <a:t>11/23/2021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D9E639-E1E2-4F0C-B0BD-64579594ACE6}" type="slidenum">
              <a:rPr lang="en-US" smtClean="0"/>
              <a:t>‹#›</a:t>
            </a:fld>
            <a:endParaRPr lang="en-US"/>
          </a:p>
        </p:txBody>
      </p:sp>
    </p:spTree>
    <p:extLst>
      <p:ext uri="{BB962C8B-B14F-4D97-AF65-F5344CB8AC3E}">
        <p14:creationId xmlns:p14="http://schemas.microsoft.com/office/powerpoint/2010/main" val="29853677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1FB5C0-3F25-49A1-A868-969FA3D95A40}" type="datetimeFigureOut">
              <a:rPr lang="en-US" smtClean="0"/>
              <a:t>11/23/2021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D9E639-E1E2-4F0C-B0BD-64579594ACE6}" type="slidenum">
              <a:rPr lang="en-US" smtClean="0"/>
              <a:t>‹#›</a:t>
            </a:fld>
            <a:endParaRPr lang="en-US"/>
          </a:p>
        </p:txBody>
      </p:sp>
    </p:spTree>
    <p:extLst>
      <p:ext uri="{BB962C8B-B14F-4D97-AF65-F5344CB8AC3E}">
        <p14:creationId xmlns:p14="http://schemas.microsoft.com/office/powerpoint/2010/main" val="798335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1FB5C0-3F25-49A1-A868-969FA3D95A40}" type="datetimeFigureOut">
              <a:rPr lang="en-US" smtClean="0"/>
              <a:t>11/23/2021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D9E639-E1E2-4F0C-B0BD-64579594ACE6}" type="slidenum">
              <a:rPr lang="en-US" smtClean="0"/>
              <a:t>‹#›</a:t>
            </a:fld>
            <a:endParaRPr lang="en-US"/>
          </a:p>
        </p:txBody>
      </p:sp>
    </p:spTree>
    <p:extLst>
      <p:ext uri="{BB962C8B-B14F-4D97-AF65-F5344CB8AC3E}">
        <p14:creationId xmlns:p14="http://schemas.microsoft.com/office/powerpoint/2010/main" val="6814944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1FB5C0-3F25-49A1-A868-969FA3D95A40}" type="datetimeFigureOut">
              <a:rPr lang="en-US" smtClean="0"/>
              <a:t>11/23/2021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D9E639-E1E2-4F0C-B0BD-64579594ACE6}" type="slidenum">
              <a:rPr lang="en-US" smtClean="0"/>
              <a:t>‹#›</a:t>
            </a:fld>
            <a:endParaRPr lang="en-US"/>
          </a:p>
        </p:txBody>
      </p:sp>
    </p:spTree>
    <p:extLst>
      <p:ext uri="{BB962C8B-B14F-4D97-AF65-F5344CB8AC3E}">
        <p14:creationId xmlns:p14="http://schemas.microsoft.com/office/powerpoint/2010/main" val="33313943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1FB5C0-3F25-49A1-A868-969FA3D95A40}" type="datetimeFigureOut">
              <a:rPr lang="en-US" smtClean="0"/>
              <a:t>11/23/2021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D9E639-E1E2-4F0C-B0BD-64579594ACE6}" type="slidenum">
              <a:rPr lang="en-US" smtClean="0"/>
              <a:t>‹#›</a:t>
            </a:fld>
            <a:endParaRPr lang="en-US"/>
          </a:p>
        </p:txBody>
      </p:sp>
    </p:spTree>
    <p:extLst>
      <p:ext uri="{BB962C8B-B14F-4D97-AF65-F5344CB8AC3E}">
        <p14:creationId xmlns:p14="http://schemas.microsoft.com/office/powerpoint/2010/main" val="42704249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1FB5C0-3F25-49A1-A868-969FA3D95A40}" type="datetimeFigureOut">
              <a:rPr lang="en-US" smtClean="0"/>
              <a:t>11/23/2021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D9E639-E1E2-4F0C-B0BD-64579594ACE6}" type="slidenum">
              <a:rPr lang="en-US" smtClean="0"/>
              <a:t>‹#›</a:t>
            </a:fld>
            <a:endParaRPr lang="en-US"/>
          </a:p>
        </p:txBody>
      </p:sp>
    </p:spTree>
    <p:extLst>
      <p:ext uri="{BB962C8B-B14F-4D97-AF65-F5344CB8AC3E}">
        <p14:creationId xmlns:p14="http://schemas.microsoft.com/office/powerpoint/2010/main" val="11657523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1FB5C0-3F25-49A1-A868-969FA3D95A40}" type="datetimeFigureOut">
              <a:rPr lang="en-US" smtClean="0"/>
              <a:t>11/23/2021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D9E639-E1E2-4F0C-B0BD-64579594ACE6}" type="slidenum">
              <a:rPr lang="en-US" smtClean="0"/>
              <a:t>‹#›</a:t>
            </a:fld>
            <a:endParaRPr lang="en-US"/>
          </a:p>
        </p:txBody>
      </p:sp>
    </p:spTree>
    <p:extLst>
      <p:ext uri="{BB962C8B-B14F-4D97-AF65-F5344CB8AC3E}">
        <p14:creationId xmlns:p14="http://schemas.microsoft.com/office/powerpoint/2010/main" val="30263115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1FB5C0-3F25-49A1-A868-969FA3D95A40}" type="datetimeFigureOut">
              <a:rPr lang="en-US" smtClean="0"/>
              <a:t>11/23/2021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D9E639-E1E2-4F0C-B0BD-64579594ACE6}" type="slidenum">
              <a:rPr lang="en-US" smtClean="0"/>
              <a:t>‹#›</a:t>
            </a:fld>
            <a:endParaRPr lang="en-US"/>
          </a:p>
        </p:txBody>
      </p:sp>
    </p:spTree>
    <p:extLst>
      <p:ext uri="{BB962C8B-B14F-4D97-AF65-F5344CB8AC3E}">
        <p14:creationId xmlns:p14="http://schemas.microsoft.com/office/powerpoint/2010/main" val="2781933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1FB5C0-3F25-49A1-A868-969FA3D95A40}" type="datetimeFigureOut">
              <a:rPr lang="en-US" smtClean="0"/>
              <a:t>11/23/2021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D9E639-E1E2-4F0C-B0BD-64579594ACE6}" type="slidenum">
              <a:rPr lang="en-US" smtClean="0"/>
              <a:t>‹#›</a:t>
            </a:fld>
            <a:endParaRPr lang="en-US"/>
          </a:p>
        </p:txBody>
      </p:sp>
    </p:spTree>
    <p:extLst>
      <p:ext uri="{BB962C8B-B14F-4D97-AF65-F5344CB8AC3E}">
        <p14:creationId xmlns:p14="http://schemas.microsoft.com/office/powerpoint/2010/main" val="34955357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E1FB5C0-3F25-49A1-A868-969FA3D95A40}" type="datetimeFigureOut">
              <a:rPr lang="en-US" smtClean="0"/>
              <a:t>11/23/2021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D9E639-E1E2-4F0C-B0BD-64579594ACE6}" type="slidenum">
              <a:rPr lang="en-US" smtClean="0"/>
              <a:t>‹#›</a:t>
            </a:fld>
            <a:endParaRPr lang="en-US"/>
          </a:p>
        </p:txBody>
      </p:sp>
    </p:spTree>
    <p:extLst>
      <p:ext uri="{BB962C8B-B14F-4D97-AF65-F5344CB8AC3E}">
        <p14:creationId xmlns:p14="http://schemas.microsoft.com/office/powerpoint/2010/main" val="17523724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E1FB5C0-3F25-49A1-A868-969FA3D95A40}" type="datetimeFigureOut">
              <a:rPr lang="en-US" smtClean="0"/>
              <a:t>11/23/2021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D9E639-E1E2-4F0C-B0BD-64579594ACE6}" type="slidenum">
              <a:rPr lang="en-US" smtClean="0"/>
              <a:t>‹#›</a:t>
            </a:fld>
            <a:endParaRPr lang="en-US"/>
          </a:p>
        </p:txBody>
      </p:sp>
    </p:spTree>
    <p:extLst>
      <p:ext uri="{BB962C8B-B14F-4D97-AF65-F5344CB8AC3E}">
        <p14:creationId xmlns:p14="http://schemas.microsoft.com/office/powerpoint/2010/main" val="25993120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E1FB5C0-3F25-49A1-A868-969FA3D95A40}" type="datetimeFigureOut">
              <a:rPr lang="en-US" smtClean="0"/>
              <a:t>11/23/2021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1D9E639-E1E2-4F0C-B0BD-64579594ACE6}" type="slidenum">
              <a:rPr lang="en-US" smtClean="0"/>
              <a:t>‹#›</a:t>
            </a:fld>
            <a:endParaRPr lang="en-US"/>
          </a:p>
        </p:txBody>
      </p:sp>
    </p:spTree>
    <p:extLst>
      <p:ext uri="{BB962C8B-B14F-4D97-AF65-F5344CB8AC3E}">
        <p14:creationId xmlns:p14="http://schemas.microsoft.com/office/powerpoint/2010/main" val="8748720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E1FB5C0-3F25-49A1-A868-969FA3D95A40}" type="datetimeFigureOut">
              <a:rPr lang="en-US" smtClean="0"/>
              <a:t>11/23/2021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1D9E639-E1E2-4F0C-B0BD-64579594ACE6}" type="slidenum">
              <a:rPr lang="en-US" smtClean="0"/>
              <a:t>‹#›</a:t>
            </a:fld>
            <a:endParaRPr lang="en-US"/>
          </a:p>
        </p:txBody>
      </p:sp>
    </p:spTree>
    <p:extLst>
      <p:ext uri="{BB962C8B-B14F-4D97-AF65-F5344CB8AC3E}">
        <p14:creationId xmlns:p14="http://schemas.microsoft.com/office/powerpoint/2010/main" val="18544712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1FB5C0-3F25-49A1-A868-969FA3D95A40}" type="datetimeFigureOut">
              <a:rPr lang="en-US" smtClean="0"/>
              <a:t>11/23/2021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1D9E639-E1E2-4F0C-B0BD-64579594ACE6}" type="slidenum">
              <a:rPr lang="en-US" smtClean="0"/>
              <a:t>‹#›</a:t>
            </a:fld>
            <a:endParaRPr lang="en-US"/>
          </a:p>
        </p:txBody>
      </p:sp>
    </p:spTree>
    <p:extLst>
      <p:ext uri="{BB962C8B-B14F-4D97-AF65-F5344CB8AC3E}">
        <p14:creationId xmlns:p14="http://schemas.microsoft.com/office/powerpoint/2010/main" val="2858553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E1FB5C0-3F25-49A1-A868-969FA3D95A40}" type="datetimeFigureOut">
              <a:rPr lang="en-US" smtClean="0"/>
              <a:t>11/23/2021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D9E639-E1E2-4F0C-B0BD-64579594ACE6}" type="slidenum">
              <a:rPr lang="en-US" smtClean="0"/>
              <a:t>‹#›</a:t>
            </a:fld>
            <a:endParaRPr lang="en-US"/>
          </a:p>
        </p:txBody>
      </p:sp>
    </p:spTree>
    <p:extLst>
      <p:ext uri="{BB962C8B-B14F-4D97-AF65-F5344CB8AC3E}">
        <p14:creationId xmlns:p14="http://schemas.microsoft.com/office/powerpoint/2010/main" val="18563725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E1FB5C0-3F25-49A1-A868-969FA3D95A40}" type="datetimeFigureOut">
              <a:rPr lang="en-US" smtClean="0"/>
              <a:t>11/23/2021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D9E639-E1E2-4F0C-B0BD-64579594ACE6}" type="slidenum">
              <a:rPr lang="en-US" smtClean="0"/>
              <a:t>‹#›</a:t>
            </a:fld>
            <a:endParaRPr lang="en-US"/>
          </a:p>
        </p:txBody>
      </p:sp>
    </p:spTree>
    <p:extLst>
      <p:ext uri="{BB962C8B-B14F-4D97-AF65-F5344CB8AC3E}">
        <p14:creationId xmlns:p14="http://schemas.microsoft.com/office/powerpoint/2010/main" val="5147986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1FB5C0-3F25-49A1-A868-969FA3D95A40}" type="datetimeFigureOut">
              <a:rPr lang="en-US" smtClean="0"/>
              <a:t>11/23/2021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D9E639-E1E2-4F0C-B0BD-64579594ACE6}" type="slidenum">
              <a:rPr lang="en-US" smtClean="0"/>
              <a:t>‹#›</a:t>
            </a:fld>
            <a:endParaRPr lang="en-US"/>
          </a:p>
        </p:txBody>
      </p:sp>
    </p:spTree>
    <p:extLst>
      <p:ext uri="{BB962C8B-B14F-4D97-AF65-F5344CB8AC3E}">
        <p14:creationId xmlns:p14="http://schemas.microsoft.com/office/powerpoint/2010/main" val="20685023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1FB5C0-3F25-49A1-A868-969FA3D95A40}" type="datetimeFigureOut">
              <a:rPr lang="en-US" smtClean="0"/>
              <a:t>11/23/2021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D9E639-E1E2-4F0C-B0BD-64579594ACE6}" type="slidenum">
              <a:rPr lang="en-US" smtClean="0"/>
              <a:t>‹#›</a:t>
            </a:fld>
            <a:endParaRPr lang="en-US"/>
          </a:p>
        </p:txBody>
      </p:sp>
    </p:spTree>
    <p:extLst>
      <p:ext uri="{BB962C8B-B14F-4D97-AF65-F5344CB8AC3E}">
        <p14:creationId xmlns:p14="http://schemas.microsoft.com/office/powerpoint/2010/main" val="32884887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1FB5C0-3F25-49A1-A868-969FA3D95A40}" type="datetimeFigureOut">
              <a:rPr lang="en-US" smtClean="0"/>
              <a:t>11/23/2021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D9E639-E1E2-4F0C-B0BD-64579594ACE6}" type="slidenum">
              <a:rPr lang="en-US" smtClean="0"/>
              <a:t>‹#›</a:t>
            </a:fld>
            <a:endParaRPr lang="en-US"/>
          </a:p>
        </p:txBody>
      </p:sp>
    </p:spTree>
    <p:extLst>
      <p:ext uri="{BB962C8B-B14F-4D97-AF65-F5344CB8AC3E}">
        <p14:creationId xmlns:p14="http://schemas.microsoft.com/office/powerpoint/2010/main" val="10277977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1FB5C0-3F25-49A1-A868-969FA3D95A40}" type="datetimeFigureOut">
              <a:rPr lang="en-US" smtClean="0"/>
              <a:t>11/23/2021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D9E639-E1E2-4F0C-B0BD-64579594ACE6}" type="slidenum">
              <a:rPr lang="en-US" smtClean="0"/>
              <a:t>‹#›</a:t>
            </a:fld>
            <a:endParaRPr lang="en-US"/>
          </a:p>
        </p:txBody>
      </p:sp>
    </p:spTree>
    <p:extLst>
      <p:ext uri="{BB962C8B-B14F-4D97-AF65-F5344CB8AC3E}">
        <p14:creationId xmlns:p14="http://schemas.microsoft.com/office/powerpoint/2010/main" val="62827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1FB5C0-3F25-49A1-A868-969FA3D95A40}" type="datetimeFigureOut">
              <a:rPr lang="en-US" smtClean="0"/>
              <a:t>11/23/2021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D9E639-E1E2-4F0C-B0BD-64579594ACE6}" type="slidenum">
              <a:rPr lang="en-US" smtClean="0"/>
              <a:t>‹#›</a:t>
            </a:fld>
            <a:endParaRPr lang="en-US"/>
          </a:p>
        </p:txBody>
      </p:sp>
    </p:spTree>
    <p:extLst>
      <p:ext uri="{BB962C8B-B14F-4D97-AF65-F5344CB8AC3E}">
        <p14:creationId xmlns:p14="http://schemas.microsoft.com/office/powerpoint/2010/main" val="14924172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1FB5C0-3F25-49A1-A868-969FA3D95A40}" type="datetimeFigureOut">
              <a:rPr lang="en-US" smtClean="0"/>
              <a:t>11/23/2021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D9E639-E1E2-4F0C-B0BD-64579594ACE6}" type="slidenum">
              <a:rPr lang="en-US" smtClean="0"/>
              <a:t>‹#›</a:t>
            </a:fld>
            <a:endParaRPr lang="en-US"/>
          </a:p>
        </p:txBody>
      </p:sp>
    </p:spTree>
    <p:extLst>
      <p:ext uri="{BB962C8B-B14F-4D97-AF65-F5344CB8AC3E}">
        <p14:creationId xmlns:p14="http://schemas.microsoft.com/office/powerpoint/2010/main" val="28784981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1FB5C0-3F25-49A1-A868-969FA3D95A40}" type="datetimeFigureOut">
              <a:rPr lang="en-US" smtClean="0"/>
              <a:t>11/23/2021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D9E639-E1E2-4F0C-B0BD-64579594ACE6}" type="slidenum">
              <a:rPr lang="en-US" smtClean="0"/>
              <a:t>‹#›</a:t>
            </a:fld>
            <a:endParaRPr lang="en-US"/>
          </a:p>
        </p:txBody>
      </p:sp>
    </p:spTree>
    <p:extLst>
      <p:ext uri="{BB962C8B-B14F-4D97-AF65-F5344CB8AC3E}">
        <p14:creationId xmlns:p14="http://schemas.microsoft.com/office/powerpoint/2010/main" val="5941386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1FB5C0-3F25-49A1-A868-969FA3D95A40}" type="datetimeFigureOut">
              <a:rPr lang="en-US" smtClean="0"/>
              <a:t>11/23/2021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D9E639-E1E2-4F0C-B0BD-64579594ACE6}" type="slidenum">
              <a:rPr lang="en-US" smtClean="0"/>
              <a:t>‹#›</a:t>
            </a:fld>
            <a:endParaRPr lang="en-US"/>
          </a:p>
        </p:txBody>
      </p:sp>
    </p:spTree>
    <p:extLst>
      <p:ext uri="{BB962C8B-B14F-4D97-AF65-F5344CB8AC3E}">
        <p14:creationId xmlns:p14="http://schemas.microsoft.com/office/powerpoint/2010/main" val="13691550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1FB5C0-3F25-49A1-A868-969FA3D95A40}" type="datetimeFigureOut">
              <a:rPr lang="en-US" smtClean="0"/>
              <a:t>11/23/2021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D9E639-E1E2-4F0C-B0BD-64579594ACE6}" type="slidenum">
              <a:rPr lang="en-US" smtClean="0"/>
              <a:t>‹#›</a:t>
            </a:fld>
            <a:endParaRPr lang="en-US"/>
          </a:p>
        </p:txBody>
      </p:sp>
    </p:spTree>
    <p:extLst>
      <p:ext uri="{BB962C8B-B14F-4D97-AF65-F5344CB8AC3E}">
        <p14:creationId xmlns:p14="http://schemas.microsoft.com/office/powerpoint/2010/main" val="38183359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1FB5C0-3F25-49A1-A868-969FA3D95A40}" type="datetimeFigureOut">
              <a:rPr lang="en-US" smtClean="0"/>
              <a:t>11/23/2021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D9E639-E1E2-4F0C-B0BD-64579594ACE6}" type="slidenum">
              <a:rPr lang="en-US" smtClean="0"/>
              <a:t>‹#›</a:t>
            </a:fld>
            <a:endParaRPr lang="en-US"/>
          </a:p>
        </p:txBody>
      </p:sp>
    </p:spTree>
    <p:extLst>
      <p:ext uri="{BB962C8B-B14F-4D97-AF65-F5344CB8AC3E}">
        <p14:creationId xmlns:p14="http://schemas.microsoft.com/office/powerpoint/2010/main" val="14659350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76" r:id="rId3"/>
    <p:sldLayoutId id="2147483675" r:id="rId4"/>
    <p:sldLayoutId id="2147483674" r:id="rId5"/>
    <p:sldLayoutId id="2147483673" r:id="rId6"/>
    <p:sldLayoutId id="2147483672" r:id="rId7"/>
    <p:sldLayoutId id="2147483671" r:id="rId8"/>
    <p:sldLayoutId id="2147483670" r:id="rId9"/>
    <p:sldLayoutId id="2147483669" r:id="rId10"/>
    <p:sldLayoutId id="2147483668" r:id="rId11"/>
    <p:sldLayoutId id="2147483667" r:id="rId12"/>
    <p:sldLayoutId id="2147483666" r:id="rId13"/>
    <p:sldLayoutId id="2147483665" r:id="rId14"/>
    <p:sldLayoutId id="2147483664" r:id="rId15"/>
    <p:sldLayoutId id="2147483663" r:id="rId16"/>
    <p:sldLayoutId id="2147483662" r:id="rId17"/>
    <p:sldLayoutId id="2147483661" r:id="rId18"/>
    <p:sldLayoutId id="2147483660" r:id="rId19"/>
    <p:sldLayoutId id="2147483651" r:id="rId20"/>
    <p:sldLayoutId id="2147483652" r:id="rId21"/>
    <p:sldLayoutId id="2147483653" r:id="rId22"/>
    <p:sldLayoutId id="2147483654" r:id="rId23"/>
    <p:sldLayoutId id="2147483655" r:id="rId24"/>
    <p:sldLayoutId id="2147483656" r:id="rId25"/>
    <p:sldLayoutId id="2147483657" r:id="rId26"/>
    <p:sldLayoutId id="2147483658" r:id="rId27"/>
    <p:sldLayoutId id="2147483659" r:id="rId2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A0374-2EE2-4558-90EE-AB0A8D5A4365}"/>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88A3D809-8CED-4083-9100-69363822AA4C}"/>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607005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descr="Tải +9999 Hình Nền Powerpoint Đẹp Nhất của năm 20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430357" y="1690688"/>
            <a:ext cx="9636921" cy="2821927"/>
          </a:xfrm>
          <a:prstGeom prst="rect">
            <a:avLst/>
          </a:prstGeom>
          <a:noFill/>
          <a:ln>
            <a:noFill/>
          </a:ln>
        </p:spPr>
        <p:txBody>
          <a:bodyPr lIns="51435" tIns="25718" rIns="51435" bIns="25718">
            <a:spAutoFit/>
          </a:bodyPr>
          <a:lstStyle/>
          <a:p>
            <a:pPr algn="ctr">
              <a:lnSpc>
                <a:spcPct val="200000"/>
              </a:lnSpc>
              <a:defRPr/>
            </a:pPr>
            <a:r>
              <a:rPr lang="en-US" sz="7200" b="1" dirty="0">
                <a:ln w="0">
                  <a:solidFill>
                    <a:srgbClr val="CC3399"/>
                  </a:solidFill>
                </a:ln>
                <a:solidFill>
                  <a:srgbClr val="990099"/>
                </a:solidFill>
                <a:effectLst>
                  <a:reflection blurRad="6350" stA="53000" endA="300" endPos="35500" dir="5400000" sy="-90000" algn="bl" rotWithShape="0"/>
                </a:effectLst>
              </a:rPr>
              <a:t>MÙA THẢO QUẢ</a:t>
            </a:r>
          </a:p>
          <a:p>
            <a:pPr algn="ctr">
              <a:defRPr/>
            </a:pPr>
            <a:r>
              <a:rPr lang="en-US" sz="3600" b="1" i="1" dirty="0">
                <a:ln w="0">
                  <a:solidFill>
                    <a:srgbClr val="CC3399"/>
                  </a:solidFill>
                </a:ln>
                <a:solidFill>
                  <a:srgbClr val="990099"/>
                </a:solidFill>
                <a:effectLst>
                  <a:reflection blurRad="6350" stA="53000" endA="300" endPos="35500" dir="5400000" sy="-90000" algn="bl" rotWithShape="0"/>
                </a:effectLst>
              </a:rPr>
              <a:t>MA VĂN KHÁNG</a:t>
            </a:r>
          </a:p>
        </p:txBody>
      </p:sp>
    </p:spTree>
    <p:extLst>
      <p:ext uri="{BB962C8B-B14F-4D97-AF65-F5344CB8AC3E}">
        <p14:creationId xmlns:p14="http://schemas.microsoft.com/office/powerpoint/2010/main" val="20099429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8151" y="758964"/>
            <a:ext cx="10515600" cy="1325563"/>
          </a:xfrm>
        </p:spPr>
        <p:txBody>
          <a:bodyPr/>
          <a:lstStyle/>
          <a:p>
            <a:endParaRPr lang="en-US"/>
          </a:p>
        </p:txBody>
      </p:sp>
      <p:sp>
        <p:nvSpPr>
          <p:cNvPr id="3" name="Content Placeholder 2"/>
          <p:cNvSpPr>
            <a:spLocks noGrp="1"/>
          </p:cNvSpPr>
          <p:nvPr>
            <p:ph idx="1"/>
          </p:nvPr>
        </p:nvSpPr>
        <p:spPr>
          <a:xfrm>
            <a:off x="1143000" y="1825625"/>
            <a:ext cx="10515600" cy="4351338"/>
          </a:xfrm>
        </p:spPr>
        <p:txBody>
          <a:bodyPr/>
          <a:lstStyle/>
          <a:p>
            <a:endParaRPr lang="en-US"/>
          </a:p>
        </p:txBody>
      </p:sp>
      <p:pic>
        <p:nvPicPr>
          <p:cNvPr id="2050" name="Picture 2" descr="Tải +9999 Hình Nền Powerpoint Đẹp Nhất của năm 20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84"/>
          <p:cNvSpPr>
            <a:spLocks noChangeArrowheads="1"/>
          </p:cNvSpPr>
          <p:nvPr/>
        </p:nvSpPr>
        <p:spPr bwMode="gray">
          <a:xfrm>
            <a:off x="3909322" y="3976856"/>
            <a:ext cx="3875778" cy="861517"/>
          </a:xfrm>
          <a:prstGeom prst="roundRect">
            <a:avLst>
              <a:gd name="adj" fmla="val 16667"/>
            </a:avLst>
          </a:prstGeom>
          <a:solidFill>
            <a:schemeClr val="accent6">
              <a:lumMod val="40000"/>
              <a:lumOff val="60000"/>
            </a:schemeClr>
          </a:soli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pPr eaLnBrk="1" hangingPunct="1">
              <a:defRPr/>
            </a:pPr>
            <a:endParaRPr lang="en-US" altLang="en-US" sz="4000" b="1">
              <a:solidFill>
                <a:schemeClr val="accent6">
                  <a:lumMod val="50000"/>
                </a:schemeClr>
              </a:solidFill>
              <a:cs typeface="Arial" panose="020B0604020202020204" pitchFamily="34" charset="0"/>
            </a:endParaRPr>
          </a:p>
        </p:txBody>
      </p:sp>
      <p:sp>
        <p:nvSpPr>
          <p:cNvPr id="7" name="AutoShape 85"/>
          <p:cNvSpPr>
            <a:spLocks noChangeArrowheads="1"/>
          </p:cNvSpPr>
          <p:nvPr/>
        </p:nvSpPr>
        <p:spPr bwMode="gray">
          <a:xfrm>
            <a:off x="2922563" y="3979042"/>
            <a:ext cx="836931" cy="843456"/>
          </a:xfrm>
          <a:prstGeom prst="diamond">
            <a:avLst/>
          </a:prstGeom>
          <a:solidFill>
            <a:schemeClr val="accent6">
              <a:lumMod val="40000"/>
              <a:lumOff val="60000"/>
            </a:schemeClr>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pPr eaLnBrk="1" hangingPunct="1">
              <a:defRPr/>
            </a:pPr>
            <a:endParaRPr lang="en-US" altLang="en-US" sz="4000" b="1">
              <a:solidFill>
                <a:schemeClr val="accent6">
                  <a:lumMod val="50000"/>
                </a:schemeClr>
              </a:solidFill>
              <a:cs typeface="Arial" panose="020B0604020202020204" pitchFamily="34" charset="0"/>
            </a:endParaRPr>
          </a:p>
        </p:txBody>
      </p:sp>
      <p:sp>
        <p:nvSpPr>
          <p:cNvPr id="8" name="Text Box 86"/>
          <p:cNvSpPr txBox="1">
            <a:spLocks noChangeArrowheads="1"/>
          </p:cNvSpPr>
          <p:nvPr/>
        </p:nvSpPr>
        <p:spPr bwMode="gray">
          <a:xfrm>
            <a:off x="4041084" y="4038273"/>
            <a:ext cx="4215713" cy="707886"/>
          </a:xfrm>
          <a:prstGeom prst="rect">
            <a:avLst/>
          </a:prstGeom>
          <a:noFill/>
          <a:ln w="9525" algn="ctr">
            <a:noFill/>
            <a:miter lim="800000"/>
            <a:headEnd/>
            <a:tailEnd/>
          </a:ln>
          <a:effectLst/>
        </p:spPr>
        <p:txBody>
          <a:bodyPr wrap="square">
            <a:spAutoFit/>
          </a:bodyPr>
          <a:lstStyle/>
          <a:p>
            <a:pPr>
              <a:defRPr/>
            </a:pPr>
            <a:r>
              <a:rPr lang="en-US" sz="4000" b="1" dirty="0">
                <a:solidFill>
                  <a:srgbClr val="002060"/>
                </a:solidFill>
                <a:cs typeface="Arial" panose="020B0604020202020204" pitchFamily="34" charset="0"/>
              </a:rPr>
              <a:t>   </a:t>
            </a:r>
            <a:r>
              <a:rPr lang="en-US" sz="4000" b="1" dirty="0" err="1">
                <a:solidFill>
                  <a:srgbClr val="002060"/>
                </a:solidFill>
                <a:cs typeface="Arial" panose="020B0604020202020204" pitchFamily="34" charset="0"/>
              </a:rPr>
              <a:t>Luyện</a:t>
            </a:r>
            <a:r>
              <a:rPr lang="en-US" sz="4000" b="1" dirty="0">
                <a:solidFill>
                  <a:srgbClr val="002060"/>
                </a:solidFill>
                <a:cs typeface="Arial" panose="020B0604020202020204" pitchFamily="34" charset="0"/>
              </a:rPr>
              <a:t> </a:t>
            </a:r>
            <a:r>
              <a:rPr lang="en-US" sz="4000" b="1" dirty="0" err="1">
                <a:solidFill>
                  <a:srgbClr val="002060"/>
                </a:solidFill>
                <a:cs typeface="Arial" panose="020B0604020202020204" pitchFamily="34" charset="0"/>
              </a:rPr>
              <a:t>đọc</a:t>
            </a:r>
            <a:r>
              <a:rPr lang="en-US" sz="4000" b="1" dirty="0">
                <a:solidFill>
                  <a:srgbClr val="002060"/>
                </a:solidFill>
                <a:cs typeface="Arial" panose="020B0604020202020204" pitchFamily="34" charset="0"/>
              </a:rPr>
              <a:t> hay</a:t>
            </a:r>
          </a:p>
        </p:txBody>
      </p:sp>
      <p:sp>
        <p:nvSpPr>
          <p:cNvPr id="9" name="Text Box 87"/>
          <p:cNvSpPr txBox="1">
            <a:spLocks noChangeArrowheads="1"/>
          </p:cNvSpPr>
          <p:nvPr/>
        </p:nvSpPr>
        <p:spPr bwMode="gray">
          <a:xfrm>
            <a:off x="2883176" y="4070023"/>
            <a:ext cx="90854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4000" b="1" dirty="0">
                <a:solidFill>
                  <a:srgbClr val="002060"/>
                </a:solidFill>
                <a:cs typeface="Arial" panose="020B0604020202020204" pitchFamily="34" charset="0"/>
              </a:rPr>
              <a:t>III</a:t>
            </a:r>
          </a:p>
        </p:txBody>
      </p:sp>
      <p:sp>
        <p:nvSpPr>
          <p:cNvPr id="10" name="AutoShape 89"/>
          <p:cNvSpPr>
            <a:spLocks noChangeArrowheads="1"/>
          </p:cNvSpPr>
          <p:nvPr/>
        </p:nvSpPr>
        <p:spPr bwMode="gray">
          <a:xfrm>
            <a:off x="5534473" y="1723371"/>
            <a:ext cx="3913936" cy="852487"/>
          </a:xfrm>
          <a:prstGeom prst="roundRect">
            <a:avLst>
              <a:gd name="adj" fmla="val 16667"/>
            </a:avLst>
          </a:prstGeom>
          <a:solidFill>
            <a:schemeClr val="accent4">
              <a:lumMod val="40000"/>
              <a:lumOff val="60000"/>
            </a:schemeClr>
          </a:soli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pPr eaLnBrk="1" hangingPunct="1">
              <a:defRPr/>
            </a:pPr>
            <a:endParaRPr lang="en-US" altLang="en-US" sz="4000" b="1">
              <a:solidFill>
                <a:schemeClr val="accent6"/>
              </a:solidFill>
              <a:cs typeface="Arial" panose="020B0604020202020204" pitchFamily="34" charset="0"/>
            </a:endParaRPr>
          </a:p>
        </p:txBody>
      </p:sp>
      <p:sp>
        <p:nvSpPr>
          <p:cNvPr id="11" name="AutoShape 90"/>
          <p:cNvSpPr>
            <a:spLocks noChangeArrowheads="1"/>
          </p:cNvSpPr>
          <p:nvPr/>
        </p:nvSpPr>
        <p:spPr bwMode="gray">
          <a:xfrm>
            <a:off x="4448017" y="1763324"/>
            <a:ext cx="967101" cy="810947"/>
          </a:xfrm>
          <a:prstGeom prst="diamond">
            <a:avLst/>
          </a:prstGeom>
          <a:solidFill>
            <a:schemeClr val="accent4">
              <a:lumMod val="40000"/>
              <a:lumOff val="60000"/>
            </a:schemeClr>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pPr eaLnBrk="1" hangingPunct="1">
              <a:defRPr/>
            </a:pPr>
            <a:endParaRPr lang="en-US" altLang="en-US" sz="4000" b="1">
              <a:solidFill>
                <a:schemeClr val="accent6"/>
              </a:solidFill>
              <a:cs typeface="Arial" panose="020B0604020202020204" pitchFamily="34" charset="0"/>
            </a:endParaRPr>
          </a:p>
        </p:txBody>
      </p:sp>
      <p:sp>
        <p:nvSpPr>
          <p:cNvPr id="12" name="Text Box 92"/>
          <p:cNvSpPr txBox="1">
            <a:spLocks noChangeArrowheads="1"/>
          </p:cNvSpPr>
          <p:nvPr/>
        </p:nvSpPr>
        <p:spPr bwMode="gray">
          <a:xfrm>
            <a:off x="4674715" y="1832908"/>
            <a:ext cx="34490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4000" b="1">
                <a:solidFill>
                  <a:srgbClr val="002060"/>
                </a:solidFill>
                <a:cs typeface="Arial" panose="020B0604020202020204" pitchFamily="34" charset="0"/>
              </a:rPr>
              <a:t>I</a:t>
            </a:r>
          </a:p>
        </p:txBody>
      </p:sp>
      <p:sp>
        <p:nvSpPr>
          <p:cNvPr id="13" name="AutoShape 94"/>
          <p:cNvSpPr>
            <a:spLocks noChangeArrowheads="1"/>
          </p:cNvSpPr>
          <p:nvPr/>
        </p:nvSpPr>
        <p:spPr bwMode="gray">
          <a:xfrm>
            <a:off x="4639572" y="2923984"/>
            <a:ext cx="3875778" cy="774825"/>
          </a:xfrm>
          <a:prstGeom prst="roundRect">
            <a:avLst>
              <a:gd name="adj" fmla="val 16667"/>
            </a:avLst>
          </a:prstGeom>
          <a:solidFill>
            <a:srgbClr val="FFB7DB"/>
          </a:soli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pPr eaLnBrk="1" hangingPunct="1">
              <a:defRPr/>
            </a:pPr>
            <a:endParaRPr lang="en-US" altLang="en-US" sz="4000" b="1">
              <a:solidFill>
                <a:srgbClr val="7030A0"/>
              </a:solidFill>
              <a:cs typeface="Arial" panose="020B0604020202020204" pitchFamily="34" charset="0"/>
            </a:endParaRPr>
          </a:p>
        </p:txBody>
      </p:sp>
      <p:sp>
        <p:nvSpPr>
          <p:cNvPr id="14" name="AutoShape 95"/>
          <p:cNvSpPr>
            <a:spLocks noChangeArrowheads="1"/>
          </p:cNvSpPr>
          <p:nvPr/>
        </p:nvSpPr>
        <p:spPr bwMode="gray">
          <a:xfrm>
            <a:off x="3555159" y="2927482"/>
            <a:ext cx="946324" cy="745927"/>
          </a:xfrm>
          <a:prstGeom prst="diamond">
            <a:avLst/>
          </a:prstGeom>
          <a:solidFill>
            <a:srgbClr val="FFB7DB"/>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pPr eaLnBrk="1" hangingPunct="1">
              <a:defRPr/>
            </a:pPr>
            <a:endParaRPr lang="en-US" altLang="en-US" sz="4000" b="1">
              <a:solidFill>
                <a:srgbClr val="7030A0"/>
              </a:solidFill>
              <a:cs typeface="Arial" panose="020B0604020202020204" pitchFamily="34" charset="0"/>
            </a:endParaRPr>
          </a:p>
        </p:txBody>
      </p:sp>
      <p:sp>
        <p:nvSpPr>
          <p:cNvPr id="15" name="Text Box 96"/>
          <p:cNvSpPr txBox="1">
            <a:spLocks noChangeArrowheads="1"/>
          </p:cNvSpPr>
          <p:nvPr/>
        </p:nvSpPr>
        <p:spPr bwMode="gray">
          <a:xfrm>
            <a:off x="6007548" y="1823383"/>
            <a:ext cx="330110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000" b="1" dirty="0">
                <a:solidFill>
                  <a:srgbClr val="002060"/>
                </a:solidFill>
                <a:cs typeface="Arial" panose="020B0604020202020204" pitchFamily="34" charset="0"/>
              </a:rPr>
              <a:t>Luyện đọc  </a:t>
            </a:r>
          </a:p>
        </p:txBody>
      </p:sp>
      <p:sp>
        <p:nvSpPr>
          <p:cNvPr id="16" name="Text Box 97"/>
          <p:cNvSpPr txBox="1">
            <a:spLocks noChangeArrowheads="1"/>
          </p:cNvSpPr>
          <p:nvPr/>
        </p:nvSpPr>
        <p:spPr bwMode="gray">
          <a:xfrm>
            <a:off x="3809977" y="2965384"/>
            <a:ext cx="47077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4000" b="1" dirty="0">
                <a:solidFill>
                  <a:srgbClr val="002060"/>
                </a:solidFill>
                <a:cs typeface="Arial" panose="020B0604020202020204" pitchFamily="34" charset="0"/>
              </a:rPr>
              <a:t>II</a:t>
            </a:r>
          </a:p>
        </p:txBody>
      </p:sp>
      <p:sp>
        <p:nvSpPr>
          <p:cNvPr id="17" name="Rectangle 16"/>
          <p:cNvSpPr>
            <a:spLocks noChangeArrowheads="1"/>
          </p:cNvSpPr>
          <p:nvPr/>
        </p:nvSpPr>
        <p:spPr bwMode="auto">
          <a:xfrm>
            <a:off x="4899922" y="2973321"/>
            <a:ext cx="518831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sz="4000" b="1" dirty="0">
                <a:solidFill>
                  <a:srgbClr val="002060"/>
                </a:solidFill>
                <a:cs typeface="Arial" panose="020B0604020202020204" pitchFamily="34" charset="0"/>
              </a:rPr>
              <a:t> Tìm hiểu bài</a:t>
            </a:r>
          </a:p>
        </p:txBody>
      </p:sp>
    </p:spTree>
    <p:extLst>
      <p:ext uri="{BB962C8B-B14F-4D97-AF65-F5344CB8AC3E}">
        <p14:creationId xmlns:p14="http://schemas.microsoft.com/office/powerpoint/2010/main" val="23142711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descr="Tải +9999 Hình Nền Powerpoint Đẹp Nhất của năm 20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468457" y="2472028"/>
            <a:ext cx="9636921" cy="1529266"/>
          </a:xfrm>
          <a:prstGeom prst="rect">
            <a:avLst/>
          </a:prstGeom>
          <a:noFill/>
          <a:ln>
            <a:noFill/>
          </a:ln>
        </p:spPr>
        <p:txBody>
          <a:bodyPr lIns="51435" tIns="25718" rIns="51435" bIns="25718">
            <a:spAutoFit/>
          </a:bodyPr>
          <a:lstStyle/>
          <a:p>
            <a:pPr algn="ctr">
              <a:defRPr/>
            </a:pPr>
            <a:r>
              <a:rPr lang="en-US" sz="9600" b="1" dirty="0">
                <a:ln w="0">
                  <a:solidFill>
                    <a:srgbClr val="CC3399"/>
                  </a:solidFill>
                </a:ln>
                <a:solidFill>
                  <a:srgbClr val="990099"/>
                </a:solidFill>
                <a:effectLst>
                  <a:reflection blurRad="6350" stA="53000" endA="300" endPos="35500" dir="5400000" sy="-90000" algn="bl" rotWithShape="0"/>
                </a:effectLst>
              </a:rPr>
              <a:t>LUYỆN ĐỌC</a:t>
            </a:r>
          </a:p>
        </p:txBody>
      </p:sp>
    </p:spTree>
    <p:extLst>
      <p:ext uri="{BB962C8B-B14F-4D97-AF65-F5344CB8AC3E}">
        <p14:creationId xmlns:p14="http://schemas.microsoft.com/office/powerpoint/2010/main" val="35146349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Hình nền Powerpoint đẹp nhất, đơn giản và dễ thươ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p:cNvGrpSpPr/>
          <p:nvPr/>
        </p:nvGrpSpPr>
        <p:grpSpPr>
          <a:xfrm>
            <a:off x="1588568" y="963466"/>
            <a:ext cx="7746214" cy="5894534"/>
            <a:chOff x="1588568" y="963466"/>
            <a:chExt cx="7746214" cy="5894534"/>
          </a:xfrm>
        </p:grpSpPr>
        <p:pic>
          <p:nvPicPr>
            <p:cNvPr id="5" name="Picture 4"/>
            <p:cNvPicPr>
              <a:picLocks noChangeAspect="1"/>
            </p:cNvPicPr>
            <p:nvPr/>
          </p:nvPicPr>
          <p:blipFill>
            <a:blip r:embed="rId3"/>
            <a:stretch>
              <a:fillRect/>
            </a:stretch>
          </p:blipFill>
          <p:spPr>
            <a:xfrm>
              <a:off x="1588568" y="963466"/>
              <a:ext cx="7746214" cy="3418017"/>
            </a:xfrm>
            <a:prstGeom prst="rect">
              <a:avLst/>
            </a:prstGeom>
          </p:spPr>
        </p:pic>
        <p:pic>
          <p:nvPicPr>
            <p:cNvPr id="6" name="Picture 5"/>
            <p:cNvPicPr>
              <a:picLocks noChangeAspect="1"/>
            </p:cNvPicPr>
            <p:nvPr/>
          </p:nvPicPr>
          <p:blipFill>
            <a:blip r:embed="rId4"/>
            <a:stretch>
              <a:fillRect/>
            </a:stretch>
          </p:blipFill>
          <p:spPr>
            <a:xfrm>
              <a:off x="1645718" y="4369528"/>
              <a:ext cx="7689064" cy="2488472"/>
            </a:xfrm>
            <a:prstGeom prst="rect">
              <a:avLst/>
            </a:prstGeom>
          </p:spPr>
        </p:pic>
      </p:grpSp>
      <p:cxnSp>
        <p:nvCxnSpPr>
          <p:cNvPr id="8" name="Straight Connector 7"/>
          <p:cNvCxnSpPr/>
          <p:nvPr/>
        </p:nvCxnSpPr>
        <p:spPr>
          <a:xfrm>
            <a:off x="1219200" y="838200"/>
            <a:ext cx="11066438" cy="0"/>
          </a:xfrm>
          <a:prstGeom prst="line">
            <a:avLst/>
          </a:prstGeom>
          <a:ln w="57150" cmpd="dbl">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1277539" y="34067"/>
            <a:ext cx="9636921" cy="729047"/>
          </a:xfrm>
          <a:prstGeom prst="rect">
            <a:avLst/>
          </a:prstGeom>
          <a:noFill/>
          <a:ln>
            <a:noFill/>
          </a:ln>
        </p:spPr>
        <p:txBody>
          <a:bodyPr lIns="51435" tIns="25718" rIns="51435" bIns="25718">
            <a:spAutoFit/>
          </a:bodyPr>
          <a:lstStyle/>
          <a:p>
            <a:pPr algn="ctr">
              <a:defRPr/>
            </a:pPr>
            <a:r>
              <a:rPr lang="en-US" sz="4400" b="1" dirty="0">
                <a:ln w="0">
                  <a:solidFill>
                    <a:srgbClr val="CC3399"/>
                  </a:solidFill>
                </a:ln>
                <a:solidFill>
                  <a:srgbClr val="990099"/>
                </a:solidFill>
                <a:effectLst>
                  <a:reflection blurRad="6350" stA="53000" endA="300" endPos="35500" dir="5400000" sy="-90000" algn="bl" rotWithShape="0"/>
                </a:effectLst>
              </a:rPr>
              <a:t>MÙA THẢO QUẢ</a:t>
            </a:r>
          </a:p>
        </p:txBody>
      </p:sp>
    </p:spTree>
    <p:extLst>
      <p:ext uri="{BB962C8B-B14F-4D97-AF65-F5344CB8AC3E}">
        <p14:creationId xmlns:p14="http://schemas.microsoft.com/office/powerpoint/2010/main" val="21663968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Hình nền Powerpoint đẹp nhất, đơn giản và dễ thươ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p:cNvCxnSpPr/>
          <p:nvPr/>
        </p:nvCxnSpPr>
        <p:spPr>
          <a:xfrm>
            <a:off x="1219200" y="838200"/>
            <a:ext cx="11066438" cy="0"/>
          </a:xfrm>
          <a:prstGeom prst="line">
            <a:avLst/>
          </a:prstGeom>
          <a:ln w="57150" cmpd="dbl">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1277539" y="34067"/>
            <a:ext cx="9636921" cy="729047"/>
          </a:xfrm>
          <a:prstGeom prst="rect">
            <a:avLst/>
          </a:prstGeom>
          <a:noFill/>
          <a:ln>
            <a:noFill/>
          </a:ln>
        </p:spPr>
        <p:txBody>
          <a:bodyPr lIns="51435" tIns="25718" rIns="51435" bIns="25718">
            <a:spAutoFit/>
          </a:bodyPr>
          <a:lstStyle/>
          <a:p>
            <a:pPr algn="ctr">
              <a:defRPr/>
            </a:pPr>
            <a:r>
              <a:rPr lang="en-US" sz="4400" b="1" dirty="0">
                <a:ln w="0">
                  <a:solidFill>
                    <a:srgbClr val="CC3399"/>
                  </a:solidFill>
                </a:ln>
                <a:solidFill>
                  <a:srgbClr val="990099"/>
                </a:solidFill>
                <a:effectLst>
                  <a:reflection blurRad="6350" stA="53000" endA="300" endPos="35500" dir="5400000" sy="-90000" algn="bl" rotWithShape="0"/>
                </a:effectLst>
              </a:rPr>
              <a:t>MÙA THẢO QUẢ</a:t>
            </a:r>
          </a:p>
        </p:txBody>
      </p:sp>
      <p:sp>
        <p:nvSpPr>
          <p:cNvPr id="11" name="Rectangle 10"/>
          <p:cNvSpPr>
            <a:spLocks noChangeArrowheads="1"/>
          </p:cNvSpPr>
          <p:nvPr/>
        </p:nvSpPr>
        <p:spPr bwMode="auto">
          <a:xfrm>
            <a:off x="1168520" y="2336126"/>
            <a:ext cx="7272338"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just">
              <a:spcBef>
                <a:spcPct val="20000"/>
              </a:spcBef>
            </a:pPr>
            <a:r>
              <a:rPr lang="en-US" altLang="en-US" sz="3200" dirty="0">
                <a:solidFill>
                  <a:srgbClr val="CC3399"/>
                </a:solidFill>
              </a:rPr>
              <a:t>- Đoạn 1: Từ đầu... nếp áo, nếp khăn.</a:t>
            </a:r>
          </a:p>
        </p:txBody>
      </p:sp>
      <p:sp>
        <p:nvSpPr>
          <p:cNvPr id="12" name="Rectangle 11"/>
          <p:cNvSpPr/>
          <p:nvPr/>
        </p:nvSpPr>
        <p:spPr>
          <a:xfrm>
            <a:off x="466477" y="1373016"/>
            <a:ext cx="7186613" cy="746358"/>
          </a:xfrm>
          <a:prstGeom prst="rect">
            <a:avLst/>
          </a:prstGeom>
          <a:noFill/>
        </p:spPr>
        <p:txBody>
          <a:bodyPr lIns="68580" tIns="34290" rIns="68580" bIns="34290">
            <a:spAutoFit/>
          </a:bodyPr>
          <a:lstStyle/>
          <a:p>
            <a:pPr algn="ctr">
              <a:defRPr/>
            </a:pPr>
            <a:r>
              <a:rPr lang="en-US" sz="4400" dirty="0">
                <a:ln w="0">
                  <a:solidFill>
                    <a:srgbClr val="CC3399"/>
                  </a:solidFill>
                </a:ln>
                <a:solidFill>
                  <a:srgbClr val="990099"/>
                </a:solidFill>
                <a:effectLst>
                  <a:reflection blurRad="6350" stA="53000" endA="300" endPos="35500" dir="5400000" sy="-90000" algn="bl" rotWithShape="0"/>
                </a:effectLst>
              </a:rPr>
              <a:t>Chia đoạn:</a:t>
            </a:r>
          </a:p>
        </p:txBody>
      </p:sp>
      <p:sp>
        <p:nvSpPr>
          <p:cNvPr id="13" name="Rectangle 12"/>
          <p:cNvSpPr>
            <a:spLocks noChangeArrowheads="1"/>
          </p:cNvSpPr>
          <p:nvPr/>
        </p:nvSpPr>
        <p:spPr bwMode="auto">
          <a:xfrm>
            <a:off x="1174870" y="3229888"/>
            <a:ext cx="871843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just">
              <a:spcBef>
                <a:spcPct val="20000"/>
              </a:spcBef>
            </a:pPr>
            <a:r>
              <a:rPr lang="en-US" altLang="en-US" sz="3200" dirty="0">
                <a:solidFill>
                  <a:srgbClr val="CC3399"/>
                </a:solidFill>
              </a:rPr>
              <a:t>- Đoạn 2: Tiếp theo ..... lấn chiếm không gian.</a:t>
            </a:r>
          </a:p>
        </p:txBody>
      </p:sp>
      <p:sp>
        <p:nvSpPr>
          <p:cNvPr id="14" name="Rectangle 13"/>
          <p:cNvSpPr>
            <a:spLocks noChangeArrowheads="1"/>
          </p:cNvSpPr>
          <p:nvPr/>
        </p:nvSpPr>
        <p:spPr bwMode="auto">
          <a:xfrm>
            <a:off x="1174870" y="4117301"/>
            <a:ext cx="9280902"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just">
              <a:spcBef>
                <a:spcPct val="20000"/>
              </a:spcBef>
            </a:pPr>
            <a:r>
              <a:rPr lang="en-US" altLang="en-US" sz="3200" dirty="0">
                <a:solidFill>
                  <a:srgbClr val="CC3399"/>
                </a:solidFill>
              </a:rPr>
              <a:t>- Đoạn 3: Đoạn còn lại</a:t>
            </a:r>
          </a:p>
        </p:txBody>
      </p:sp>
    </p:spTree>
    <p:extLst>
      <p:ext uri="{BB962C8B-B14F-4D97-AF65-F5344CB8AC3E}">
        <p14:creationId xmlns:p14="http://schemas.microsoft.com/office/powerpoint/2010/main" val="15873012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Hình nền Powerpoint đẹp nhất, đơn giản và dễ thươ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p:cNvCxnSpPr/>
          <p:nvPr/>
        </p:nvCxnSpPr>
        <p:spPr>
          <a:xfrm>
            <a:off x="1219200" y="838200"/>
            <a:ext cx="11066438" cy="0"/>
          </a:xfrm>
          <a:prstGeom prst="line">
            <a:avLst/>
          </a:prstGeom>
          <a:ln w="57150" cmpd="dbl">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1277539" y="34067"/>
            <a:ext cx="9636921" cy="729047"/>
          </a:xfrm>
          <a:prstGeom prst="rect">
            <a:avLst/>
          </a:prstGeom>
          <a:noFill/>
          <a:ln>
            <a:noFill/>
          </a:ln>
        </p:spPr>
        <p:txBody>
          <a:bodyPr lIns="51435" tIns="25718" rIns="51435" bIns="25718">
            <a:spAutoFit/>
          </a:bodyPr>
          <a:lstStyle/>
          <a:p>
            <a:pPr algn="ctr">
              <a:defRPr/>
            </a:pPr>
            <a:r>
              <a:rPr lang="en-US" sz="4400" b="1" dirty="0">
                <a:ln w="0">
                  <a:solidFill>
                    <a:srgbClr val="CC3399"/>
                  </a:solidFill>
                </a:ln>
                <a:solidFill>
                  <a:srgbClr val="990099"/>
                </a:solidFill>
                <a:effectLst>
                  <a:reflection blurRad="6350" stA="53000" endA="300" endPos="35500" dir="5400000" sy="-90000" algn="bl" rotWithShape="0"/>
                </a:effectLst>
              </a:rPr>
              <a:t>MÙA THẢO QUẢ</a:t>
            </a:r>
          </a:p>
        </p:txBody>
      </p:sp>
      <p:sp>
        <p:nvSpPr>
          <p:cNvPr id="11" name="Rectangle 10"/>
          <p:cNvSpPr>
            <a:spLocks noChangeArrowheads="1"/>
          </p:cNvSpPr>
          <p:nvPr/>
        </p:nvSpPr>
        <p:spPr bwMode="auto">
          <a:xfrm>
            <a:off x="838200" y="2139157"/>
            <a:ext cx="2604247"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just">
              <a:spcBef>
                <a:spcPct val="20000"/>
              </a:spcBef>
            </a:pPr>
            <a:r>
              <a:rPr lang="en-US" altLang="en-US" sz="3200" dirty="0">
                <a:solidFill>
                  <a:srgbClr val="CC3399"/>
                </a:solidFill>
              </a:rPr>
              <a:t>- </a:t>
            </a:r>
            <a:r>
              <a:rPr lang="en-US" altLang="en-US" sz="3200" dirty="0" err="1">
                <a:solidFill>
                  <a:srgbClr val="CC3399"/>
                </a:solidFill>
              </a:rPr>
              <a:t>thảo</a:t>
            </a:r>
            <a:r>
              <a:rPr lang="en-US" altLang="en-US" sz="3200" dirty="0">
                <a:solidFill>
                  <a:srgbClr val="CC3399"/>
                </a:solidFill>
              </a:rPr>
              <a:t> </a:t>
            </a:r>
            <a:r>
              <a:rPr lang="en-US" altLang="en-US" sz="3200" dirty="0" err="1">
                <a:solidFill>
                  <a:srgbClr val="CC3399"/>
                </a:solidFill>
              </a:rPr>
              <a:t>quả</a:t>
            </a:r>
            <a:r>
              <a:rPr lang="en-US" altLang="en-US" sz="3200" dirty="0">
                <a:solidFill>
                  <a:srgbClr val="CC3399"/>
                </a:solidFill>
              </a:rPr>
              <a:t>,</a:t>
            </a:r>
          </a:p>
        </p:txBody>
      </p:sp>
      <p:sp>
        <p:nvSpPr>
          <p:cNvPr id="13" name="Rectangle 12"/>
          <p:cNvSpPr>
            <a:spLocks noChangeArrowheads="1"/>
          </p:cNvSpPr>
          <p:nvPr/>
        </p:nvSpPr>
        <p:spPr bwMode="auto">
          <a:xfrm>
            <a:off x="3376957" y="2155143"/>
            <a:ext cx="2450105"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just">
              <a:spcBef>
                <a:spcPct val="20000"/>
              </a:spcBef>
            </a:pPr>
            <a:r>
              <a:rPr lang="en-US" altLang="en-US" sz="3200" dirty="0">
                <a:solidFill>
                  <a:srgbClr val="CC3399"/>
                </a:solidFill>
              </a:rPr>
              <a:t>Chin San,</a:t>
            </a:r>
          </a:p>
        </p:txBody>
      </p:sp>
      <p:sp>
        <p:nvSpPr>
          <p:cNvPr id="14" name="Rectangle 13"/>
          <p:cNvSpPr>
            <a:spLocks noChangeArrowheads="1"/>
          </p:cNvSpPr>
          <p:nvPr/>
        </p:nvSpPr>
        <p:spPr bwMode="auto">
          <a:xfrm>
            <a:off x="5459998" y="2163763"/>
            <a:ext cx="9280902"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just">
              <a:spcBef>
                <a:spcPct val="20000"/>
              </a:spcBef>
            </a:pPr>
            <a:r>
              <a:rPr lang="en-US" altLang="en-US" sz="3200" dirty="0" err="1">
                <a:solidFill>
                  <a:srgbClr val="CC3399"/>
                </a:solidFill>
              </a:rPr>
              <a:t>Đản</a:t>
            </a:r>
            <a:r>
              <a:rPr lang="en-US" altLang="en-US" sz="3200" dirty="0">
                <a:solidFill>
                  <a:srgbClr val="CC3399"/>
                </a:solidFill>
              </a:rPr>
              <a:t> Khao</a:t>
            </a:r>
          </a:p>
        </p:txBody>
      </p:sp>
      <p:sp>
        <p:nvSpPr>
          <p:cNvPr id="15" name="Rectangle 14"/>
          <p:cNvSpPr>
            <a:spLocks noChangeArrowheads="1"/>
          </p:cNvSpPr>
          <p:nvPr/>
        </p:nvSpPr>
        <p:spPr bwMode="auto">
          <a:xfrm>
            <a:off x="609600" y="3295650"/>
            <a:ext cx="11183537"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just">
              <a:spcBef>
                <a:spcPct val="20000"/>
              </a:spcBef>
            </a:pPr>
            <a:r>
              <a:rPr lang="en-US" altLang="en-US" sz="3200" dirty="0">
                <a:solidFill>
                  <a:srgbClr val="CC3399"/>
                </a:solidFill>
              </a:rPr>
              <a:t>- ủ </a:t>
            </a:r>
            <a:r>
              <a:rPr lang="en-US" altLang="en-US" sz="3200" dirty="0" err="1">
                <a:solidFill>
                  <a:srgbClr val="CC3399"/>
                </a:solidFill>
              </a:rPr>
              <a:t>ấp</a:t>
            </a:r>
            <a:r>
              <a:rPr lang="en-US" altLang="en-US" sz="3200" dirty="0">
                <a:solidFill>
                  <a:srgbClr val="CC3399"/>
                </a:solidFill>
              </a:rPr>
              <a:t>, </a:t>
            </a:r>
            <a:r>
              <a:rPr lang="en-US" altLang="en-US" sz="3200" dirty="0" err="1">
                <a:solidFill>
                  <a:srgbClr val="CC3399"/>
                </a:solidFill>
              </a:rPr>
              <a:t>ngọt</a:t>
            </a:r>
            <a:r>
              <a:rPr lang="en-US" altLang="en-US" sz="3200" dirty="0">
                <a:solidFill>
                  <a:srgbClr val="CC3399"/>
                </a:solidFill>
              </a:rPr>
              <a:t> </a:t>
            </a:r>
            <a:r>
              <a:rPr lang="en-US" altLang="en-US" sz="3200" dirty="0" err="1">
                <a:solidFill>
                  <a:srgbClr val="CC3399"/>
                </a:solidFill>
              </a:rPr>
              <a:t>lựng</a:t>
            </a:r>
            <a:r>
              <a:rPr lang="en-US" altLang="en-US" sz="3200" dirty="0">
                <a:solidFill>
                  <a:srgbClr val="CC3399"/>
                </a:solidFill>
              </a:rPr>
              <a:t>, </a:t>
            </a:r>
            <a:r>
              <a:rPr lang="en-US" altLang="en-US" sz="3200" dirty="0" err="1">
                <a:solidFill>
                  <a:srgbClr val="CC3399"/>
                </a:solidFill>
              </a:rPr>
              <a:t>thơm</a:t>
            </a:r>
            <a:r>
              <a:rPr lang="en-US" altLang="en-US" sz="3200" dirty="0">
                <a:solidFill>
                  <a:srgbClr val="CC3399"/>
                </a:solidFill>
              </a:rPr>
              <a:t> </a:t>
            </a:r>
            <a:r>
              <a:rPr lang="en-US" altLang="en-US" sz="3200" dirty="0" err="1">
                <a:solidFill>
                  <a:srgbClr val="CC3399"/>
                </a:solidFill>
              </a:rPr>
              <a:t>nồng</a:t>
            </a:r>
            <a:r>
              <a:rPr lang="en-US" altLang="en-US" sz="3200" dirty="0">
                <a:solidFill>
                  <a:srgbClr val="CC3399"/>
                </a:solidFill>
              </a:rPr>
              <a:t>, </a:t>
            </a:r>
            <a:r>
              <a:rPr lang="en-US" altLang="en-US" sz="3200" dirty="0" err="1">
                <a:solidFill>
                  <a:srgbClr val="CC3399"/>
                </a:solidFill>
              </a:rPr>
              <a:t>lướt</a:t>
            </a:r>
            <a:r>
              <a:rPr lang="en-US" altLang="en-US" sz="3200" dirty="0">
                <a:solidFill>
                  <a:srgbClr val="CC3399"/>
                </a:solidFill>
              </a:rPr>
              <a:t> </a:t>
            </a:r>
            <a:r>
              <a:rPr lang="en-US" altLang="en-US" sz="3200" dirty="0" err="1">
                <a:solidFill>
                  <a:srgbClr val="CC3399"/>
                </a:solidFill>
              </a:rPr>
              <a:t>thướt</a:t>
            </a:r>
            <a:r>
              <a:rPr lang="en-US" altLang="en-US" sz="3200" dirty="0">
                <a:solidFill>
                  <a:srgbClr val="CC3399"/>
                </a:solidFill>
              </a:rPr>
              <a:t>, </a:t>
            </a:r>
            <a:r>
              <a:rPr lang="en-US" altLang="en-US" sz="3200" dirty="0" err="1">
                <a:solidFill>
                  <a:srgbClr val="CC3399"/>
                </a:solidFill>
              </a:rPr>
              <a:t>nếp</a:t>
            </a:r>
            <a:r>
              <a:rPr lang="en-US" altLang="en-US" sz="3200" dirty="0">
                <a:solidFill>
                  <a:srgbClr val="CC3399"/>
                </a:solidFill>
              </a:rPr>
              <a:t> </a:t>
            </a:r>
            <a:r>
              <a:rPr lang="en-US" altLang="en-US" sz="3200" dirty="0" err="1">
                <a:solidFill>
                  <a:srgbClr val="CC3399"/>
                </a:solidFill>
              </a:rPr>
              <a:t>áo</a:t>
            </a:r>
            <a:r>
              <a:rPr lang="en-US" altLang="en-US" sz="3200" dirty="0">
                <a:solidFill>
                  <a:srgbClr val="CC3399"/>
                </a:solidFill>
              </a:rPr>
              <a:t>, </a:t>
            </a:r>
            <a:r>
              <a:rPr lang="en-US" altLang="en-US" sz="3200" dirty="0" err="1">
                <a:solidFill>
                  <a:srgbClr val="CC3399"/>
                </a:solidFill>
              </a:rPr>
              <a:t>nếp</a:t>
            </a:r>
            <a:r>
              <a:rPr lang="en-US" altLang="en-US" sz="3200" dirty="0">
                <a:solidFill>
                  <a:srgbClr val="CC3399"/>
                </a:solidFill>
              </a:rPr>
              <a:t> </a:t>
            </a:r>
            <a:r>
              <a:rPr lang="en-US" altLang="en-US" sz="3200" dirty="0" err="1">
                <a:solidFill>
                  <a:srgbClr val="CC3399"/>
                </a:solidFill>
              </a:rPr>
              <a:t>khăn</a:t>
            </a:r>
            <a:r>
              <a:rPr lang="en-US" altLang="en-US" sz="3200" dirty="0">
                <a:solidFill>
                  <a:srgbClr val="CC3399"/>
                </a:solidFill>
              </a:rPr>
              <a:t>. </a:t>
            </a:r>
          </a:p>
        </p:txBody>
      </p:sp>
      <p:sp>
        <p:nvSpPr>
          <p:cNvPr id="17" name="Rectangle 16"/>
          <p:cNvSpPr/>
          <p:nvPr/>
        </p:nvSpPr>
        <p:spPr>
          <a:xfrm>
            <a:off x="123697" y="1204679"/>
            <a:ext cx="7186613" cy="746358"/>
          </a:xfrm>
          <a:prstGeom prst="rect">
            <a:avLst/>
          </a:prstGeom>
          <a:noFill/>
        </p:spPr>
        <p:txBody>
          <a:bodyPr lIns="68580" tIns="34290" rIns="68580" bIns="34290">
            <a:spAutoFit/>
          </a:bodyPr>
          <a:lstStyle/>
          <a:p>
            <a:pPr algn="ctr">
              <a:defRPr/>
            </a:pPr>
            <a:r>
              <a:rPr lang="en-US" sz="4400" dirty="0">
                <a:ln w="0">
                  <a:solidFill>
                    <a:srgbClr val="CC3399"/>
                  </a:solidFill>
                </a:ln>
                <a:solidFill>
                  <a:srgbClr val="990099"/>
                </a:solidFill>
                <a:effectLst>
                  <a:reflection blurRad="6350" stA="53000" endA="300" endPos="35500" dir="5400000" sy="-90000" algn="bl" rotWithShape="0"/>
                </a:effectLst>
              </a:rPr>
              <a:t>Luyện đọc:</a:t>
            </a:r>
          </a:p>
        </p:txBody>
      </p:sp>
    </p:spTree>
    <p:extLst>
      <p:ext uri="{BB962C8B-B14F-4D97-AF65-F5344CB8AC3E}">
        <p14:creationId xmlns:p14="http://schemas.microsoft.com/office/powerpoint/2010/main" val="24153668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Hình nền Powerpoint đẹp nhất, đơn giản và dễ thươ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p:cNvCxnSpPr/>
          <p:nvPr/>
        </p:nvCxnSpPr>
        <p:spPr>
          <a:xfrm>
            <a:off x="1219200" y="838200"/>
            <a:ext cx="11066438" cy="0"/>
          </a:xfrm>
          <a:prstGeom prst="line">
            <a:avLst/>
          </a:prstGeom>
          <a:ln w="57150" cmpd="dbl">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1277539" y="34067"/>
            <a:ext cx="9636921" cy="729047"/>
          </a:xfrm>
          <a:prstGeom prst="rect">
            <a:avLst/>
          </a:prstGeom>
          <a:noFill/>
          <a:ln>
            <a:noFill/>
          </a:ln>
        </p:spPr>
        <p:txBody>
          <a:bodyPr lIns="51435" tIns="25718" rIns="51435" bIns="25718">
            <a:spAutoFit/>
          </a:bodyPr>
          <a:lstStyle/>
          <a:p>
            <a:pPr algn="ctr">
              <a:defRPr/>
            </a:pPr>
            <a:r>
              <a:rPr lang="en-US" sz="4400" b="1" dirty="0">
                <a:ln w="0">
                  <a:solidFill>
                    <a:srgbClr val="CC3399"/>
                  </a:solidFill>
                </a:ln>
                <a:solidFill>
                  <a:srgbClr val="990099"/>
                </a:solidFill>
                <a:effectLst>
                  <a:reflection blurRad="6350" stA="53000" endA="300" endPos="35500" dir="5400000" sy="-90000" algn="bl" rotWithShape="0"/>
                </a:effectLst>
              </a:rPr>
              <a:t>MÙA THẢO QUẢ</a:t>
            </a:r>
          </a:p>
        </p:txBody>
      </p:sp>
      <p:sp>
        <p:nvSpPr>
          <p:cNvPr id="16" name="Rectangle 15"/>
          <p:cNvSpPr>
            <a:spLocks noChangeArrowheads="1"/>
          </p:cNvSpPr>
          <p:nvPr/>
        </p:nvSpPr>
        <p:spPr bwMode="auto">
          <a:xfrm>
            <a:off x="838200" y="2566989"/>
            <a:ext cx="10269381"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just">
              <a:lnSpc>
                <a:spcPct val="150000"/>
              </a:lnSpc>
              <a:spcBef>
                <a:spcPct val="20000"/>
              </a:spcBef>
            </a:pPr>
            <a:r>
              <a:rPr lang="en-US" sz="2800" dirty="0">
                <a:solidFill>
                  <a:srgbClr val="CC3399"/>
                </a:solidFill>
              </a:rPr>
              <a:t>    </a:t>
            </a:r>
            <a:r>
              <a:rPr lang="vi-VN" sz="2800" dirty="0">
                <a:solidFill>
                  <a:srgbClr val="CC3399"/>
                </a:solidFill>
              </a:rPr>
              <a:t>Thoáng cái, dưới bóng râm của rừng già, thảo quả lan toả</a:t>
            </a:r>
            <a:r>
              <a:rPr lang="en-US" sz="2800" dirty="0">
                <a:solidFill>
                  <a:srgbClr val="CC3399"/>
                </a:solidFill>
              </a:rPr>
              <a:t> </a:t>
            </a:r>
            <a:r>
              <a:rPr lang="vi-VN" sz="2800" dirty="0">
                <a:solidFill>
                  <a:schemeClr val="accent6">
                    <a:lumMod val="50000"/>
                  </a:schemeClr>
                </a:solidFill>
              </a:rPr>
              <a:t>/</a:t>
            </a:r>
            <a:r>
              <a:rPr lang="vi-VN" sz="2800" dirty="0">
                <a:solidFill>
                  <a:srgbClr val="CC3399"/>
                </a:solidFill>
              </a:rPr>
              <a:t> nơi tầng rừng thấp,</a:t>
            </a:r>
            <a:r>
              <a:rPr lang="en-US" sz="2800" dirty="0">
                <a:solidFill>
                  <a:srgbClr val="CC3399"/>
                </a:solidFill>
              </a:rPr>
              <a:t> </a:t>
            </a:r>
            <a:r>
              <a:rPr lang="vi-VN" sz="2800" dirty="0">
                <a:solidFill>
                  <a:srgbClr val="CC3399"/>
                </a:solidFill>
              </a:rPr>
              <a:t>vươn ngọn,</a:t>
            </a:r>
            <a:r>
              <a:rPr lang="en-US" sz="2800" dirty="0">
                <a:solidFill>
                  <a:srgbClr val="CC3399"/>
                </a:solidFill>
              </a:rPr>
              <a:t> </a:t>
            </a:r>
            <a:r>
              <a:rPr lang="vi-VN" sz="2800" dirty="0">
                <a:solidFill>
                  <a:srgbClr val="CC3399"/>
                </a:solidFill>
              </a:rPr>
              <a:t>xoè lá,</a:t>
            </a:r>
            <a:r>
              <a:rPr lang="en-US" sz="2800" dirty="0">
                <a:solidFill>
                  <a:srgbClr val="CC3399"/>
                </a:solidFill>
              </a:rPr>
              <a:t> </a:t>
            </a:r>
            <a:r>
              <a:rPr lang="vi-VN" sz="2800" dirty="0">
                <a:solidFill>
                  <a:srgbClr val="CC3399"/>
                </a:solidFill>
              </a:rPr>
              <a:t>lấn chiếm không gian</a:t>
            </a:r>
            <a:r>
              <a:rPr lang="en-US" sz="2800" dirty="0">
                <a:solidFill>
                  <a:srgbClr val="CC3399"/>
                </a:solidFill>
              </a:rPr>
              <a:t>.</a:t>
            </a:r>
            <a:r>
              <a:rPr lang="vi-VN" sz="2800" dirty="0">
                <a:solidFill>
                  <a:schemeClr val="accent6">
                    <a:lumMod val="50000"/>
                  </a:schemeClr>
                </a:solidFill>
              </a:rPr>
              <a:t> //</a:t>
            </a:r>
            <a:endParaRPr lang="en-US" altLang="en-US" sz="2800" dirty="0">
              <a:solidFill>
                <a:srgbClr val="CC3399"/>
              </a:solidFill>
            </a:endParaRPr>
          </a:p>
        </p:txBody>
      </p:sp>
      <p:sp>
        <p:nvSpPr>
          <p:cNvPr id="17" name="Rectangle 16"/>
          <p:cNvSpPr/>
          <p:nvPr/>
        </p:nvSpPr>
        <p:spPr>
          <a:xfrm>
            <a:off x="123697" y="1204679"/>
            <a:ext cx="7186613" cy="746358"/>
          </a:xfrm>
          <a:prstGeom prst="rect">
            <a:avLst/>
          </a:prstGeom>
          <a:noFill/>
        </p:spPr>
        <p:txBody>
          <a:bodyPr lIns="68580" tIns="34290" rIns="68580" bIns="34290">
            <a:spAutoFit/>
          </a:bodyPr>
          <a:lstStyle/>
          <a:p>
            <a:pPr algn="ctr">
              <a:defRPr/>
            </a:pPr>
            <a:r>
              <a:rPr lang="en-US" sz="4400" dirty="0">
                <a:ln w="0">
                  <a:solidFill>
                    <a:srgbClr val="CC3399"/>
                  </a:solidFill>
                </a:ln>
                <a:solidFill>
                  <a:srgbClr val="990099"/>
                </a:solidFill>
                <a:effectLst>
                  <a:reflection blurRad="6350" stA="53000" endA="300" endPos="35500" dir="5400000" sy="-90000" algn="bl" rotWithShape="0"/>
                </a:effectLst>
              </a:rPr>
              <a:t>Luyện đọc:</a:t>
            </a:r>
          </a:p>
        </p:txBody>
      </p:sp>
    </p:spTree>
    <p:extLst>
      <p:ext uri="{BB962C8B-B14F-4D97-AF65-F5344CB8AC3E}">
        <p14:creationId xmlns:p14="http://schemas.microsoft.com/office/powerpoint/2010/main" val="13425140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38200" y="1724025"/>
            <a:ext cx="10515600" cy="4351338"/>
          </a:xfrm>
        </p:spPr>
        <p:txBody>
          <a:bodyPr/>
          <a:lstStyle/>
          <a:p>
            <a:pPr>
              <a:lnSpc>
                <a:spcPct val="150000"/>
              </a:lnSpc>
            </a:pPr>
            <a:endParaRPr lang="en-US"/>
          </a:p>
        </p:txBody>
      </p:sp>
      <p:pic>
        <p:nvPicPr>
          <p:cNvPr id="4" name="Picture 2" descr="Hình nền Powerpoint đẹp nhất, đơn giản và dễ thươ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p:cNvCxnSpPr/>
          <p:nvPr/>
        </p:nvCxnSpPr>
        <p:spPr>
          <a:xfrm>
            <a:off x="1219200" y="838200"/>
            <a:ext cx="11066438" cy="0"/>
          </a:xfrm>
          <a:prstGeom prst="line">
            <a:avLst/>
          </a:prstGeom>
          <a:ln w="57150" cmpd="dbl">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1277539" y="34067"/>
            <a:ext cx="9636921" cy="729047"/>
          </a:xfrm>
          <a:prstGeom prst="rect">
            <a:avLst/>
          </a:prstGeom>
          <a:noFill/>
          <a:ln>
            <a:noFill/>
          </a:ln>
        </p:spPr>
        <p:txBody>
          <a:bodyPr lIns="51435" tIns="25718" rIns="51435" bIns="25718">
            <a:spAutoFit/>
          </a:bodyPr>
          <a:lstStyle/>
          <a:p>
            <a:pPr algn="ctr">
              <a:defRPr/>
            </a:pPr>
            <a:r>
              <a:rPr lang="en-US" sz="4400" b="1" dirty="0">
                <a:ln w="0">
                  <a:solidFill>
                    <a:srgbClr val="CC3399"/>
                  </a:solidFill>
                </a:ln>
                <a:solidFill>
                  <a:srgbClr val="990099"/>
                </a:solidFill>
                <a:effectLst>
                  <a:reflection blurRad="6350" stA="53000" endA="300" endPos="35500" dir="5400000" sy="-90000" algn="bl" rotWithShape="0"/>
                </a:effectLst>
              </a:rPr>
              <a:t>MÙA THẢO QUẢ</a:t>
            </a:r>
          </a:p>
        </p:txBody>
      </p:sp>
      <p:sp>
        <p:nvSpPr>
          <p:cNvPr id="11" name="Rectangle 10"/>
          <p:cNvSpPr>
            <a:spLocks noChangeArrowheads="1"/>
          </p:cNvSpPr>
          <p:nvPr/>
        </p:nvSpPr>
        <p:spPr bwMode="auto">
          <a:xfrm>
            <a:off x="838200" y="2660650"/>
            <a:ext cx="10107535"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just">
              <a:lnSpc>
                <a:spcPct val="150000"/>
              </a:lnSpc>
              <a:spcBef>
                <a:spcPct val="20000"/>
              </a:spcBef>
            </a:pPr>
            <a:r>
              <a:rPr lang="en-US" altLang="en-US" sz="2800" dirty="0">
                <a:solidFill>
                  <a:srgbClr val="CC3399"/>
                </a:solidFill>
              </a:rPr>
              <a:t>- </a:t>
            </a:r>
            <a:r>
              <a:rPr lang="en-US" altLang="en-US" sz="2800" b="1" dirty="0">
                <a:solidFill>
                  <a:srgbClr val="CC3399"/>
                </a:solidFill>
              </a:rPr>
              <a:t>Thảo quả</a:t>
            </a:r>
            <a:r>
              <a:rPr lang="en-US" altLang="en-US" sz="2800" dirty="0">
                <a:solidFill>
                  <a:srgbClr val="CC3399"/>
                </a:solidFill>
              </a:rPr>
              <a:t>: cây thân cỏ, quả hình bầu dục, lúc chín màu đỏ, tỏa mùi thơm ngào ngạt, dùng làm thuốc hoặc gia vị.</a:t>
            </a:r>
          </a:p>
        </p:txBody>
      </p:sp>
      <p:sp>
        <p:nvSpPr>
          <p:cNvPr id="12" name="Rectangle 11"/>
          <p:cNvSpPr/>
          <p:nvPr/>
        </p:nvSpPr>
        <p:spPr>
          <a:xfrm>
            <a:off x="300630" y="1370573"/>
            <a:ext cx="7186613" cy="746358"/>
          </a:xfrm>
          <a:prstGeom prst="rect">
            <a:avLst/>
          </a:prstGeom>
          <a:noFill/>
        </p:spPr>
        <p:txBody>
          <a:bodyPr lIns="68580" tIns="34290" rIns="68580" bIns="34290">
            <a:spAutoFit/>
          </a:bodyPr>
          <a:lstStyle/>
          <a:p>
            <a:pPr algn="ctr">
              <a:defRPr/>
            </a:pPr>
            <a:r>
              <a:rPr lang="en-US" sz="4400" dirty="0">
                <a:ln w="0">
                  <a:solidFill>
                    <a:srgbClr val="CC3399"/>
                  </a:solidFill>
                </a:ln>
                <a:solidFill>
                  <a:srgbClr val="990099"/>
                </a:solidFill>
                <a:effectLst>
                  <a:reflection blurRad="6350" stA="53000" endA="300" endPos="35500" dir="5400000" sy="-90000" algn="bl" rotWithShape="0"/>
                </a:effectLst>
              </a:rPr>
              <a:t>Chú giải:</a:t>
            </a:r>
          </a:p>
        </p:txBody>
      </p:sp>
    </p:spTree>
    <p:extLst>
      <p:ext uri="{BB962C8B-B14F-4D97-AF65-F5344CB8AC3E}">
        <p14:creationId xmlns:p14="http://schemas.microsoft.com/office/powerpoint/2010/main" val="4502427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 name="Picture 2" descr="2009_08_24_113003_Thao%20qua%202[1]"/>
          <p:cNvPicPr>
            <a:picLocks noChangeAspect="1" noChangeArrowheads="1"/>
          </p:cNvPicPr>
          <p:nvPr/>
        </p:nvPicPr>
        <p:blipFill>
          <a:blip r:embed="rId2">
            <a:lum bright="10000" contrast="38000"/>
            <a:extLst>
              <a:ext uri="{28A0092B-C50C-407E-A947-70E740481C1C}">
                <a14:useLocalDpi xmlns:a14="http://schemas.microsoft.com/office/drawing/2010/main" val="0"/>
              </a:ext>
            </a:extLst>
          </a:blip>
          <a:srcRect/>
          <a:stretch>
            <a:fillRect/>
          </a:stretch>
        </p:blipFill>
        <p:spPr bwMode="auto">
          <a:xfrm>
            <a:off x="6629399" y="-25595"/>
            <a:ext cx="5562601" cy="3738797"/>
          </a:xfrm>
          <a:prstGeom prst="rect">
            <a:avLst/>
          </a:prstGeom>
          <a:noFill/>
          <a:ln w="53975">
            <a:noFill/>
            <a:miter lim="800000"/>
            <a:headEnd/>
            <a:tailEnd/>
          </a:ln>
          <a:extLst>
            <a:ext uri="{909E8E84-426E-40DD-AFC4-6F175D3DCCD1}">
              <a14:hiddenFill xmlns:a14="http://schemas.microsoft.com/office/drawing/2010/main">
                <a:solidFill>
                  <a:srgbClr val="FFFFFF"/>
                </a:solidFill>
              </a14:hiddenFill>
            </a:ext>
          </a:extLst>
        </p:spPr>
      </p:pic>
      <p:pic>
        <p:nvPicPr>
          <p:cNvPr id="6" name="Picture 7" descr="Hoa thao qua[1]"/>
          <p:cNvPicPr>
            <a:picLocks noChangeAspect="1" noChangeArrowheads="1"/>
          </p:cNvPicPr>
          <p:nvPr/>
        </p:nvPicPr>
        <p:blipFill>
          <a:blip r:embed="rId3">
            <a:lum bright="-8000" contrast="42000"/>
            <a:extLst>
              <a:ext uri="{28A0092B-C50C-407E-A947-70E740481C1C}">
                <a14:useLocalDpi xmlns:a14="http://schemas.microsoft.com/office/drawing/2010/main" val="0"/>
              </a:ext>
            </a:extLst>
          </a:blip>
          <a:srcRect/>
          <a:stretch>
            <a:fillRect/>
          </a:stretch>
        </p:blipFill>
        <p:spPr bwMode="auto">
          <a:xfrm>
            <a:off x="0" y="0"/>
            <a:ext cx="6629399" cy="3733084"/>
          </a:xfrm>
          <a:prstGeom prst="rect">
            <a:avLst/>
          </a:prstGeom>
          <a:noFill/>
          <a:ln w="57150">
            <a:noFill/>
            <a:miter lim="800000"/>
            <a:headEnd/>
            <a:tailEnd/>
          </a:ln>
          <a:extLst>
            <a:ext uri="{909E8E84-426E-40DD-AFC4-6F175D3DCCD1}">
              <a14:hiddenFill xmlns:a14="http://schemas.microsoft.com/office/drawing/2010/main">
                <a:solidFill>
                  <a:srgbClr val="FFFFFF"/>
                </a:solidFill>
              </a14:hiddenFill>
            </a:ext>
          </a:extLst>
        </p:spPr>
      </p:pic>
      <p:pic>
        <p:nvPicPr>
          <p:cNvPr id="1028" name="Picture 4" descr="Hoàng Su Phì: Thảo quả được mùa, được giá - Báo Hà Giang điện tử"/>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7764735" y="2422005"/>
            <a:ext cx="3291929" cy="55626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Thảo Quả - Cây Dược Liệu Với Nhiều Công Dụng Quý"/>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460504"/>
            <a:ext cx="6629399" cy="3426866"/>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a:spLocks noChangeArrowheads="1"/>
          </p:cNvSpPr>
          <p:nvPr/>
        </p:nvSpPr>
        <p:spPr bwMode="auto">
          <a:xfrm>
            <a:off x="4820482" y="3325567"/>
            <a:ext cx="2551035" cy="635522"/>
          </a:xfrm>
          <a:prstGeom prst="rect">
            <a:avLst/>
          </a:prstGeom>
          <a:solidFill>
            <a:srgbClr val="FFDDEE"/>
          </a:solidFill>
          <a:ln w="9525">
            <a:solidFill>
              <a:srgbClr val="990099"/>
            </a:solidFill>
            <a:miter lim="800000"/>
            <a:headEnd/>
            <a:tailEnd/>
          </a:ln>
        </p:spPr>
        <p:txBody>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a:spcBef>
                <a:spcPct val="20000"/>
              </a:spcBef>
            </a:pPr>
            <a:r>
              <a:rPr lang="en-US" altLang="en-US" sz="3200" b="1" dirty="0">
                <a:solidFill>
                  <a:srgbClr val="CC3399"/>
                </a:solidFill>
              </a:rPr>
              <a:t>Thảo quả</a:t>
            </a:r>
            <a:endParaRPr lang="en-US" altLang="en-US" sz="3200" dirty="0">
              <a:solidFill>
                <a:srgbClr val="CC3399"/>
              </a:solidFill>
            </a:endParaRPr>
          </a:p>
        </p:txBody>
      </p:sp>
    </p:spTree>
    <p:extLst>
      <p:ext uri="{BB962C8B-B14F-4D97-AF65-F5344CB8AC3E}">
        <p14:creationId xmlns:p14="http://schemas.microsoft.com/office/powerpoint/2010/main" val="18050090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38200" y="1724025"/>
            <a:ext cx="10515600" cy="4351338"/>
          </a:xfrm>
        </p:spPr>
        <p:txBody>
          <a:bodyPr/>
          <a:lstStyle/>
          <a:p>
            <a:pPr>
              <a:lnSpc>
                <a:spcPct val="150000"/>
              </a:lnSpc>
            </a:pPr>
            <a:endParaRPr lang="en-US"/>
          </a:p>
        </p:txBody>
      </p:sp>
      <p:pic>
        <p:nvPicPr>
          <p:cNvPr id="4" name="Picture 2" descr="Hình nền Powerpoint đẹp nhất, đơn giản và dễ thươ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p:cNvCxnSpPr/>
          <p:nvPr/>
        </p:nvCxnSpPr>
        <p:spPr>
          <a:xfrm>
            <a:off x="1219200" y="838200"/>
            <a:ext cx="11066438" cy="0"/>
          </a:xfrm>
          <a:prstGeom prst="line">
            <a:avLst/>
          </a:prstGeom>
          <a:ln w="57150" cmpd="dbl">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1277539" y="34067"/>
            <a:ext cx="9636921" cy="729047"/>
          </a:xfrm>
          <a:prstGeom prst="rect">
            <a:avLst/>
          </a:prstGeom>
          <a:noFill/>
          <a:ln>
            <a:noFill/>
          </a:ln>
        </p:spPr>
        <p:txBody>
          <a:bodyPr lIns="51435" tIns="25718" rIns="51435" bIns="25718">
            <a:spAutoFit/>
          </a:bodyPr>
          <a:lstStyle/>
          <a:p>
            <a:pPr algn="ctr">
              <a:defRPr/>
            </a:pPr>
            <a:r>
              <a:rPr lang="en-US" sz="4400" b="1" dirty="0">
                <a:ln w="0">
                  <a:solidFill>
                    <a:srgbClr val="CC3399"/>
                  </a:solidFill>
                </a:ln>
                <a:solidFill>
                  <a:srgbClr val="990099"/>
                </a:solidFill>
                <a:effectLst>
                  <a:reflection blurRad="6350" stA="53000" endA="300" endPos="35500" dir="5400000" sy="-90000" algn="bl" rotWithShape="0"/>
                </a:effectLst>
              </a:rPr>
              <a:t>MÙA THẢO QUẢ</a:t>
            </a:r>
          </a:p>
        </p:txBody>
      </p:sp>
      <p:sp>
        <p:nvSpPr>
          <p:cNvPr id="11" name="Rectangle 10"/>
          <p:cNvSpPr>
            <a:spLocks noChangeArrowheads="1"/>
          </p:cNvSpPr>
          <p:nvPr/>
        </p:nvSpPr>
        <p:spPr bwMode="auto">
          <a:xfrm>
            <a:off x="1143000" y="1825804"/>
            <a:ext cx="10107535"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just">
              <a:lnSpc>
                <a:spcPct val="150000"/>
              </a:lnSpc>
              <a:spcBef>
                <a:spcPct val="20000"/>
              </a:spcBef>
            </a:pPr>
            <a:r>
              <a:rPr lang="en-US" altLang="en-US" sz="2800" dirty="0">
                <a:solidFill>
                  <a:srgbClr val="CC3399"/>
                </a:solidFill>
              </a:rPr>
              <a:t>- </a:t>
            </a:r>
            <a:r>
              <a:rPr lang="en-US" altLang="en-US" sz="2800" b="1" dirty="0">
                <a:solidFill>
                  <a:srgbClr val="CC3399"/>
                </a:solidFill>
              </a:rPr>
              <a:t>Thảo quả</a:t>
            </a:r>
            <a:r>
              <a:rPr lang="en-US" altLang="en-US" sz="2800" dirty="0">
                <a:solidFill>
                  <a:srgbClr val="CC3399"/>
                </a:solidFill>
              </a:rPr>
              <a:t>: cây thân cỏ, quả hình bầu dục, lúc chín màu đỏ, tỏa mùi thơm ngào ngạt, dùng làm thuốc hoặc gia vị.</a:t>
            </a:r>
          </a:p>
        </p:txBody>
      </p:sp>
      <p:sp>
        <p:nvSpPr>
          <p:cNvPr id="12" name="Rectangle 11"/>
          <p:cNvSpPr/>
          <p:nvPr/>
        </p:nvSpPr>
        <p:spPr>
          <a:xfrm>
            <a:off x="-219323" y="1043167"/>
            <a:ext cx="7186613" cy="746358"/>
          </a:xfrm>
          <a:prstGeom prst="rect">
            <a:avLst/>
          </a:prstGeom>
          <a:noFill/>
        </p:spPr>
        <p:txBody>
          <a:bodyPr lIns="68580" tIns="34290" rIns="68580" bIns="34290">
            <a:spAutoFit/>
          </a:bodyPr>
          <a:lstStyle/>
          <a:p>
            <a:pPr algn="ctr">
              <a:defRPr/>
            </a:pPr>
            <a:r>
              <a:rPr lang="en-US" sz="4400" dirty="0">
                <a:ln w="0">
                  <a:solidFill>
                    <a:srgbClr val="CC3399"/>
                  </a:solidFill>
                </a:ln>
                <a:solidFill>
                  <a:srgbClr val="990099"/>
                </a:solidFill>
                <a:effectLst>
                  <a:reflection blurRad="6350" stA="53000" endA="300" endPos="35500" dir="5400000" sy="-90000" algn="bl" rotWithShape="0"/>
                </a:effectLst>
              </a:rPr>
              <a:t>Chú giải:</a:t>
            </a:r>
          </a:p>
        </p:txBody>
      </p:sp>
      <p:sp>
        <p:nvSpPr>
          <p:cNvPr id="13" name="Rectangle 12"/>
          <p:cNvSpPr>
            <a:spLocks noChangeArrowheads="1"/>
          </p:cNvSpPr>
          <p:nvPr/>
        </p:nvSpPr>
        <p:spPr bwMode="auto">
          <a:xfrm>
            <a:off x="1143000" y="3159184"/>
            <a:ext cx="1038848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just">
              <a:lnSpc>
                <a:spcPct val="150000"/>
              </a:lnSpc>
              <a:spcBef>
                <a:spcPct val="20000"/>
              </a:spcBef>
            </a:pPr>
            <a:r>
              <a:rPr lang="en-US" altLang="en-US" sz="2800" dirty="0">
                <a:solidFill>
                  <a:srgbClr val="CC3399"/>
                </a:solidFill>
              </a:rPr>
              <a:t>- </a:t>
            </a:r>
            <a:r>
              <a:rPr lang="en-US" altLang="en-US" sz="2800" b="1" dirty="0">
                <a:solidFill>
                  <a:srgbClr val="CC3399"/>
                </a:solidFill>
              </a:rPr>
              <a:t>Đản Khao, Chin San</a:t>
            </a:r>
            <a:r>
              <a:rPr lang="en-US" altLang="en-US" sz="2800" dirty="0">
                <a:solidFill>
                  <a:srgbClr val="CC3399"/>
                </a:solidFill>
              </a:rPr>
              <a:t>: tên những vùng đất thuộc tỉnh Lào Cai.</a:t>
            </a:r>
          </a:p>
        </p:txBody>
      </p:sp>
    </p:spTree>
    <p:extLst>
      <p:ext uri="{BB962C8B-B14F-4D97-AF65-F5344CB8AC3E}">
        <p14:creationId xmlns:p14="http://schemas.microsoft.com/office/powerpoint/2010/main" val="2600889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descr="Tải +9999 Hình Nền Powerpoint Đẹp Nhất của năm 20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468457" y="2472028"/>
            <a:ext cx="9636921" cy="1529266"/>
          </a:xfrm>
          <a:prstGeom prst="rect">
            <a:avLst/>
          </a:prstGeom>
          <a:noFill/>
          <a:ln>
            <a:noFill/>
          </a:ln>
        </p:spPr>
        <p:txBody>
          <a:bodyPr lIns="51435" tIns="25718" rIns="51435" bIns="25718">
            <a:spAutoFit/>
          </a:bodyPr>
          <a:lstStyle/>
          <a:p>
            <a:pPr algn="ctr">
              <a:defRPr/>
            </a:pPr>
            <a:r>
              <a:rPr lang="en-US" sz="9600" b="1" dirty="0">
                <a:ln w="0">
                  <a:solidFill>
                    <a:srgbClr val="CC3399"/>
                  </a:solidFill>
                </a:ln>
                <a:solidFill>
                  <a:srgbClr val="990099"/>
                </a:solidFill>
                <a:effectLst>
                  <a:reflection blurRad="6350" stA="53000" endA="300" endPos="35500" dir="5400000" sy="-90000" algn="bl" rotWithShape="0"/>
                </a:effectLst>
              </a:rPr>
              <a:t>KHỞI ĐỘNG</a:t>
            </a:r>
          </a:p>
        </p:txBody>
      </p:sp>
    </p:spTree>
    <p:extLst>
      <p:ext uri="{BB962C8B-B14F-4D97-AF65-F5344CB8AC3E}">
        <p14:creationId xmlns:p14="http://schemas.microsoft.com/office/powerpoint/2010/main" val="13157972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38200" y="1724025"/>
            <a:ext cx="10515600" cy="4351338"/>
          </a:xfrm>
        </p:spPr>
        <p:txBody>
          <a:bodyPr/>
          <a:lstStyle/>
          <a:p>
            <a:pPr>
              <a:lnSpc>
                <a:spcPct val="150000"/>
              </a:lnSpc>
            </a:pPr>
            <a:endParaRPr lang="en-US"/>
          </a:p>
        </p:txBody>
      </p:sp>
      <p:pic>
        <p:nvPicPr>
          <p:cNvPr id="4" name="Picture 2" descr="Hình nền Powerpoint đẹp nhất, đơn giản và dễ thươ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p:cNvCxnSpPr/>
          <p:nvPr/>
        </p:nvCxnSpPr>
        <p:spPr>
          <a:xfrm>
            <a:off x="1219200" y="838200"/>
            <a:ext cx="11066438" cy="0"/>
          </a:xfrm>
          <a:prstGeom prst="line">
            <a:avLst/>
          </a:prstGeom>
          <a:ln w="57150" cmpd="dbl">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1277539" y="34067"/>
            <a:ext cx="9636921" cy="729047"/>
          </a:xfrm>
          <a:prstGeom prst="rect">
            <a:avLst/>
          </a:prstGeom>
          <a:noFill/>
          <a:ln>
            <a:noFill/>
          </a:ln>
        </p:spPr>
        <p:txBody>
          <a:bodyPr lIns="51435" tIns="25718" rIns="51435" bIns="25718">
            <a:spAutoFit/>
          </a:bodyPr>
          <a:lstStyle/>
          <a:p>
            <a:pPr algn="ctr">
              <a:defRPr/>
            </a:pPr>
            <a:r>
              <a:rPr lang="en-US" sz="4400" b="1" dirty="0">
                <a:ln w="0">
                  <a:solidFill>
                    <a:srgbClr val="CC3399"/>
                  </a:solidFill>
                </a:ln>
                <a:solidFill>
                  <a:srgbClr val="990099"/>
                </a:solidFill>
                <a:effectLst>
                  <a:reflection blurRad="6350" stA="53000" endA="300" endPos="35500" dir="5400000" sy="-90000" algn="bl" rotWithShape="0"/>
                </a:effectLst>
              </a:rPr>
              <a:t>MÙA THẢO QUẢ</a:t>
            </a:r>
          </a:p>
        </p:txBody>
      </p:sp>
      <p:sp>
        <p:nvSpPr>
          <p:cNvPr id="11" name="Rectangle 10"/>
          <p:cNvSpPr>
            <a:spLocks noChangeArrowheads="1"/>
          </p:cNvSpPr>
          <p:nvPr/>
        </p:nvSpPr>
        <p:spPr bwMode="auto">
          <a:xfrm>
            <a:off x="1143000" y="1825804"/>
            <a:ext cx="10107535"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just">
              <a:lnSpc>
                <a:spcPct val="150000"/>
              </a:lnSpc>
              <a:spcBef>
                <a:spcPct val="20000"/>
              </a:spcBef>
            </a:pPr>
            <a:r>
              <a:rPr lang="en-US" altLang="en-US" sz="2800" dirty="0">
                <a:solidFill>
                  <a:srgbClr val="CC3399"/>
                </a:solidFill>
              </a:rPr>
              <a:t>- </a:t>
            </a:r>
            <a:r>
              <a:rPr lang="en-US" altLang="en-US" sz="2800" b="1" dirty="0">
                <a:solidFill>
                  <a:srgbClr val="CC3399"/>
                </a:solidFill>
              </a:rPr>
              <a:t>Thảo quả</a:t>
            </a:r>
            <a:r>
              <a:rPr lang="en-US" altLang="en-US" sz="2800" dirty="0">
                <a:solidFill>
                  <a:srgbClr val="CC3399"/>
                </a:solidFill>
              </a:rPr>
              <a:t>: cây thân cỏ, quả hình bầu dục, lúc chín màu đỏ, tỏa mùi thơm ngào ngạt, dùng làm thuốc hoặc gia vị.</a:t>
            </a:r>
          </a:p>
        </p:txBody>
      </p:sp>
      <p:sp>
        <p:nvSpPr>
          <p:cNvPr id="12" name="Rectangle 11"/>
          <p:cNvSpPr/>
          <p:nvPr/>
        </p:nvSpPr>
        <p:spPr>
          <a:xfrm>
            <a:off x="-219323" y="1043167"/>
            <a:ext cx="7186613" cy="746358"/>
          </a:xfrm>
          <a:prstGeom prst="rect">
            <a:avLst/>
          </a:prstGeom>
          <a:noFill/>
        </p:spPr>
        <p:txBody>
          <a:bodyPr lIns="68580" tIns="34290" rIns="68580" bIns="34290">
            <a:spAutoFit/>
          </a:bodyPr>
          <a:lstStyle/>
          <a:p>
            <a:pPr algn="ctr">
              <a:defRPr/>
            </a:pPr>
            <a:r>
              <a:rPr lang="en-US" sz="4400" dirty="0">
                <a:ln w="0">
                  <a:solidFill>
                    <a:srgbClr val="CC3399"/>
                  </a:solidFill>
                </a:ln>
                <a:solidFill>
                  <a:srgbClr val="990099"/>
                </a:solidFill>
                <a:effectLst>
                  <a:reflection blurRad="6350" stA="53000" endA="300" endPos="35500" dir="5400000" sy="-90000" algn="bl" rotWithShape="0"/>
                </a:effectLst>
              </a:rPr>
              <a:t>Chú giải:</a:t>
            </a:r>
          </a:p>
        </p:txBody>
      </p:sp>
      <p:sp>
        <p:nvSpPr>
          <p:cNvPr id="13" name="Rectangle 12"/>
          <p:cNvSpPr>
            <a:spLocks noChangeArrowheads="1"/>
          </p:cNvSpPr>
          <p:nvPr/>
        </p:nvSpPr>
        <p:spPr bwMode="auto">
          <a:xfrm>
            <a:off x="1143000" y="3159184"/>
            <a:ext cx="1038848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just">
              <a:lnSpc>
                <a:spcPct val="150000"/>
              </a:lnSpc>
              <a:spcBef>
                <a:spcPct val="20000"/>
              </a:spcBef>
            </a:pPr>
            <a:r>
              <a:rPr lang="en-US" altLang="en-US" sz="2800" dirty="0">
                <a:solidFill>
                  <a:srgbClr val="CC3399"/>
                </a:solidFill>
              </a:rPr>
              <a:t>- </a:t>
            </a:r>
            <a:r>
              <a:rPr lang="en-US" altLang="en-US" sz="2800" b="1" dirty="0">
                <a:solidFill>
                  <a:srgbClr val="CC3399"/>
                </a:solidFill>
              </a:rPr>
              <a:t>Đản Khao, Chin San</a:t>
            </a:r>
            <a:r>
              <a:rPr lang="en-US" altLang="en-US" sz="2800" dirty="0">
                <a:solidFill>
                  <a:srgbClr val="CC3399"/>
                </a:solidFill>
              </a:rPr>
              <a:t>: tên những vùng đất thuộc tỉnh Lào Cai.</a:t>
            </a:r>
          </a:p>
        </p:txBody>
      </p:sp>
      <p:sp>
        <p:nvSpPr>
          <p:cNvPr id="14" name="Rectangle 13"/>
          <p:cNvSpPr>
            <a:spLocks noChangeArrowheads="1"/>
          </p:cNvSpPr>
          <p:nvPr/>
        </p:nvSpPr>
        <p:spPr bwMode="auto">
          <a:xfrm>
            <a:off x="1143000" y="4046597"/>
            <a:ext cx="9931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just">
              <a:lnSpc>
                <a:spcPct val="150000"/>
              </a:lnSpc>
              <a:spcBef>
                <a:spcPct val="20000"/>
              </a:spcBef>
            </a:pPr>
            <a:r>
              <a:rPr lang="en-US" altLang="en-US" sz="2800" dirty="0">
                <a:solidFill>
                  <a:srgbClr val="CC3399"/>
                </a:solidFill>
              </a:rPr>
              <a:t>- </a:t>
            </a:r>
            <a:r>
              <a:rPr lang="en-US" altLang="en-US" sz="2800" b="1" dirty="0">
                <a:solidFill>
                  <a:srgbClr val="CC3399"/>
                </a:solidFill>
              </a:rPr>
              <a:t>Tầng rừng thấp</a:t>
            </a:r>
            <a:r>
              <a:rPr lang="en-US" altLang="en-US" sz="2800" dirty="0">
                <a:solidFill>
                  <a:srgbClr val="CC3399"/>
                </a:solidFill>
              </a:rPr>
              <a:t>: tầng rừng gồm các loại cây bụi và dây leo dưới đất (tầng rừng giữa gồm các loại cây có độ cao trung bình; tầng rừng cao gồm các loại cây to, thân cao vút, tán rộng).</a:t>
            </a:r>
          </a:p>
        </p:txBody>
      </p:sp>
    </p:spTree>
    <p:extLst>
      <p:ext uri="{BB962C8B-B14F-4D97-AF65-F5344CB8AC3E}">
        <p14:creationId xmlns:p14="http://schemas.microsoft.com/office/powerpoint/2010/main" val="1127457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4" descr="1-14thaoqua[1]"/>
          <p:cNvPicPr>
            <a:picLocks noChangeAspect="1" noChangeArrowheads="1"/>
          </p:cNvPicPr>
          <p:nvPr/>
        </p:nvPicPr>
        <p:blipFill>
          <a:blip r:embed="rId2">
            <a:lum bright="12000" contrast="24000"/>
            <a:extLst>
              <a:ext uri="{28A0092B-C50C-407E-A947-70E740481C1C}">
                <a14:useLocalDpi xmlns:a14="http://schemas.microsoft.com/office/drawing/2010/main" val="0"/>
              </a:ext>
            </a:extLst>
          </a:blip>
          <a:srcRect/>
          <a:stretch>
            <a:fillRect/>
          </a:stretch>
        </p:blipFill>
        <p:spPr bwMode="auto">
          <a:xfrm>
            <a:off x="0" y="-1"/>
            <a:ext cx="12192000" cy="8053049"/>
          </a:xfrm>
          <a:prstGeom prst="rect">
            <a:avLst/>
          </a:prstGeom>
          <a:noFill/>
          <a:ln w="60325">
            <a:noFill/>
            <a:miter lim="800000"/>
            <a:headEnd/>
            <a:tailEnd/>
          </a:ln>
          <a:extLst>
            <a:ext uri="{909E8E84-426E-40DD-AFC4-6F175D3DCCD1}">
              <a14:hiddenFill xmlns:a14="http://schemas.microsoft.com/office/drawing/2010/main">
                <a:solidFill>
                  <a:srgbClr val="FFFFFF"/>
                </a:solidFill>
              </a14:hiddenFill>
            </a:ext>
          </a:extLst>
        </p:spPr>
      </p:pic>
      <p:sp>
        <p:nvSpPr>
          <p:cNvPr id="5" name="Rectangle 4"/>
          <p:cNvSpPr>
            <a:spLocks noChangeArrowheads="1"/>
          </p:cNvSpPr>
          <p:nvPr/>
        </p:nvSpPr>
        <p:spPr bwMode="auto">
          <a:xfrm>
            <a:off x="6997700" y="569667"/>
            <a:ext cx="3891717" cy="635522"/>
          </a:xfrm>
          <a:prstGeom prst="rect">
            <a:avLst/>
          </a:prstGeom>
          <a:solidFill>
            <a:srgbClr val="FFDDEE"/>
          </a:solidFill>
          <a:ln w="9525">
            <a:solidFill>
              <a:srgbClr val="990099"/>
            </a:solidFill>
            <a:miter lim="800000"/>
            <a:headEnd/>
            <a:tailEnd/>
          </a:ln>
        </p:spPr>
        <p:txBody>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a:spcBef>
                <a:spcPct val="20000"/>
              </a:spcBef>
            </a:pPr>
            <a:r>
              <a:rPr lang="en-US" altLang="en-US" sz="3200" b="1" dirty="0">
                <a:solidFill>
                  <a:srgbClr val="CC3399"/>
                </a:solidFill>
              </a:rPr>
              <a:t>Tầng rừng thấp</a:t>
            </a:r>
            <a:endParaRPr lang="en-US" altLang="en-US" sz="3200" dirty="0">
              <a:solidFill>
                <a:srgbClr val="CC3399"/>
              </a:solidFill>
            </a:endParaRPr>
          </a:p>
        </p:txBody>
      </p:sp>
    </p:spTree>
    <p:extLst>
      <p:ext uri="{BB962C8B-B14F-4D97-AF65-F5344CB8AC3E}">
        <p14:creationId xmlns:p14="http://schemas.microsoft.com/office/powerpoint/2010/main" val="32073880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descr="Cây thảo quả dưới tán rừ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700" y="-1"/>
            <a:ext cx="133477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74211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descr="Tải +9999 Hình Nền Powerpoint Đẹp Nhất của năm 20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468457" y="2472028"/>
            <a:ext cx="9636921" cy="1529266"/>
          </a:xfrm>
          <a:prstGeom prst="rect">
            <a:avLst/>
          </a:prstGeom>
          <a:noFill/>
          <a:ln>
            <a:noFill/>
          </a:ln>
        </p:spPr>
        <p:txBody>
          <a:bodyPr lIns="51435" tIns="25718" rIns="51435" bIns="25718">
            <a:spAutoFit/>
          </a:bodyPr>
          <a:lstStyle/>
          <a:p>
            <a:pPr algn="ctr">
              <a:defRPr/>
            </a:pPr>
            <a:r>
              <a:rPr lang="en-US" sz="9600" b="1" dirty="0">
                <a:ln w="0">
                  <a:solidFill>
                    <a:srgbClr val="CC3399"/>
                  </a:solidFill>
                </a:ln>
                <a:solidFill>
                  <a:srgbClr val="990099"/>
                </a:solidFill>
                <a:effectLst>
                  <a:reflection blurRad="6350" stA="53000" endA="300" endPos="35500" dir="5400000" sy="-90000" algn="bl" rotWithShape="0"/>
                </a:effectLst>
              </a:rPr>
              <a:t>TÌM HIỂU BÀI</a:t>
            </a:r>
          </a:p>
        </p:txBody>
      </p:sp>
    </p:spTree>
    <p:extLst>
      <p:ext uri="{BB962C8B-B14F-4D97-AF65-F5344CB8AC3E}">
        <p14:creationId xmlns:p14="http://schemas.microsoft.com/office/powerpoint/2010/main" val="40966768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Hình nền Powerpoint đẹp nhất, đơn giản và dễ thươ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p:cNvCxnSpPr/>
          <p:nvPr/>
        </p:nvCxnSpPr>
        <p:spPr>
          <a:xfrm>
            <a:off x="1219200" y="838200"/>
            <a:ext cx="11066438" cy="0"/>
          </a:xfrm>
          <a:prstGeom prst="line">
            <a:avLst/>
          </a:prstGeom>
          <a:ln w="57150" cmpd="dbl">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1277539" y="34067"/>
            <a:ext cx="9636921" cy="729047"/>
          </a:xfrm>
          <a:prstGeom prst="rect">
            <a:avLst/>
          </a:prstGeom>
          <a:noFill/>
          <a:ln>
            <a:noFill/>
          </a:ln>
        </p:spPr>
        <p:txBody>
          <a:bodyPr lIns="51435" tIns="25718" rIns="51435" bIns="25718">
            <a:spAutoFit/>
          </a:bodyPr>
          <a:lstStyle/>
          <a:p>
            <a:pPr algn="ctr">
              <a:defRPr/>
            </a:pPr>
            <a:r>
              <a:rPr lang="en-US" sz="4400" b="1" dirty="0">
                <a:ln w="0">
                  <a:solidFill>
                    <a:srgbClr val="CC3399"/>
                  </a:solidFill>
                </a:ln>
                <a:solidFill>
                  <a:srgbClr val="990099"/>
                </a:solidFill>
                <a:effectLst>
                  <a:reflection blurRad="6350" stA="53000" endA="300" endPos="35500" dir="5400000" sy="-90000" algn="bl" rotWithShape="0"/>
                </a:effectLst>
              </a:rPr>
              <a:t>MÙA THẢO QUẢ</a:t>
            </a:r>
          </a:p>
        </p:txBody>
      </p:sp>
      <p:sp>
        <p:nvSpPr>
          <p:cNvPr id="11" name="Rectangle 10"/>
          <p:cNvSpPr>
            <a:spLocks noChangeArrowheads="1"/>
          </p:cNvSpPr>
          <p:nvPr/>
        </p:nvSpPr>
        <p:spPr bwMode="auto">
          <a:xfrm>
            <a:off x="1009650" y="3701817"/>
            <a:ext cx="97917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just">
              <a:spcBef>
                <a:spcPct val="20000"/>
              </a:spcBef>
            </a:pPr>
            <a:r>
              <a:rPr lang="pt-BR" sz="2800" b="1" dirty="0">
                <a:solidFill>
                  <a:srgbClr val="CC3399"/>
                </a:solidFill>
              </a:rPr>
              <a:t>1. Thảo quả báo hiệu vào mùa bằng cách nào?</a:t>
            </a:r>
            <a:endParaRPr lang="en-US" altLang="en-US" sz="2800" b="1" dirty="0">
              <a:solidFill>
                <a:srgbClr val="CC3399"/>
              </a:solidFill>
            </a:endParaRPr>
          </a:p>
        </p:txBody>
      </p:sp>
      <p:pic>
        <p:nvPicPr>
          <p:cNvPr id="18" name="Picture 17"/>
          <p:cNvPicPr>
            <a:picLocks noChangeAspect="1"/>
          </p:cNvPicPr>
          <p:nvPr/>
        </p:nvPicPr>
        <p:blipFill>
          <a:blip r:embed="rId3"/>
          <a:stretch>
            <a:fillRect/>
          </a:stretch>
        </p:blipFill>
        <p:spPr>
          <a:xfrm>
            <a:off x="1277538" y="1187404"/>
            <a:ext cx="10093431" cy="2089311"/>
          </a:xfrm>
          <a:prstGeom prst="rect">
            <a:avLst/>
          </a:prstGeom>
        </p:spPr>
      </p:pic>
    </p:spTree>
    <p:extLst>
      <p:ext uri="{BB962C8B-B14F-4D97-AF65-F5344CB8AC3E}">
        <p14:creationId xmlns:p14="http://schemas.microsoft.com/office/powerpoint/2010/main" val="36751813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Hình nền Powerpoint đẹp nhất, đơn giản và dễ thươ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p:cNvCxnSpPr/>
          <p:nvPr/>
        </p:nvCxnSpPr>
        <p:spPr>
          <a:xfrm>
            <a:off x="1219200" y="838200"/>
            <a:ext cx="11066438" cy="0"/>
          </a:xfrm>
          <a:prstGeom prst="line">
            <a:avLst/>
          </a:prstGeom>
          <a:ln w="57150" cmpd="dbl">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1277539" y="34067"/>
            <a:ext cx="9636921" cy="729047"/>
          </a:xfrm>
          <a:prstGeom prst="rect">
            <a:avLst/>
          </a:prstGeom>
          <a:noFill/>
          <a:ln>
            <a:noFill/>
          </a:ln>
        </p:spPr>
        <p:txBody>
          <a:bodyPr lIns="51435" tIns="25718" rIns="51435" bIns="25718">
            <a:spAutoFit/>
          </a:bodyPr>
          <a:lstStyle/>
          <a:p>
            <a:pPr algn="ctr">
              <a:defRPr/>
            </a:pPr>
            <a:r>
              <a:rPr lang="en-US" sz="4400" b="1" dirty="0">
                <a:ln w="0">
                  <a:solidFill>
                    <a:srgbClr val="CC3399"/>
                  </a:solidFill>
                </a:ln>
                <a:solidFill>
                  <a:srgbClr val="990099"/>
                </a:solidFill>
                <a:effectLst>
                  <a:reflection blurRad="6350" stA="53000" endA="300" endPos="35500" dir="5400000" sy="-90000" algn="bl" rotWithShape="0"/>
                </a:effectLst>
              </a:rPr>
              <a:t>MÙA THẢO QUẢ</a:t>
            </a:r>
          </a:p>
        </p:txBody>
      </p:sp>
      <p:sp>
        <p:nvSpPr>
          <p:cNvPr id="11" name="Rectangle 10"/>
          <p:cNvSpPr>
            <a:spLocks noChangeArrowheads="1"/>
          </p:cNvSpPr>
          <p:nvPr/>
        </p:nvSpPr>
        <p:spPr bwMode="auto">
          <a:xfrm>
            <a:off x="1009650" y="3701817"/>
            <a:ext cx="97917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just">
              <a:spcBef>
                <a:spcPct val="20000"/>
              </a:spcBef>
            </a:pPr>
            <a:r>
              <a:rPr lang="pt-BR" sz="2800" b="1" dirty="0">
                <a:solidFill>
                  <a:srgbClr val="CC3399"/>
                </a:solidFill>
              </a:rPr>
              <a:t>1. Thảo quả báo hiệu vào mùa bằng cách nào?</a:t>
            </a:r>
            <a:endParaRPr lang="en-US" altLang="en-US" sz="2800" b="1" dirty="0">
              <a:solidFill>
                <a:srgbClr val="CC3399"/>
              </a:solidFill>
            </a:endParaRPr>
          </a:p>
        </p:txBody>
      </p:sp>
      <p:sp>
        <p:nvSpPr>
          <p:cNvPr id="6" name="Rectangle 5"/>
          <p:cNvSpPr/>
          <p:nvPr/>
        </p:nvSpPr>
        <p:spPr>
          <a:xfrm>
            <a:off x="1219199" y="4440181"/>
            <a:ext cx="10056855" cy="2031325"/>
          </a:xfrm>
          <a:prstGeom prst="rect">
            <a:avLst/>
          </a:prstGeom>
        </p:spPr>
        <p:txBody>
          <a:bodyPr wrap="square">
            <a:spAutoFit/>
          </a:bodyPr>
          <a:lstStyle/>
          <a:p>
            <a:pPr algn="just">
              <a:lnSpc>
                <a:spcPct val="150000"/>
              </a:lnSpc>
            </a:pPr>
            <a:r>
              <a:rPr lang="pt-BR" sz="2800" dirty="0">
                <a:solidFill>
                  <a:srgbClr val="CC3399"/>
                </a:solidFill>
                <a:latin typeface="Arial" panose="020B0604020202020204" pitchFamily="34" charset="0"/>
              </a:rPr>
              <a:t>- Bằng mùi thơm đặc biệt quyến rũ lan xa làm gió thơm, cây cỏ thơm, đất trời thơm, từng nếp áo nếp khăn của người đi rừng cũng thơm.</a:t>
            </a:r>
            <a:endParaRPr lang="en-US" sz="2800" dirty="0">
              <a:solidFill>
                <a:srgbClr val="CC3399"/>
              </a:solidFill>
              <a:latin typeface="Arial" panose="020B0604020202020204" pitchFamily="34" charset="0"/>
            </a:endParaRPr>
          </a:p>
        </p:txBody>
      </p:sp>
      <p:pic>
        <p:nvPicPr>
          <p:cNvPr id="18" name="Picture 17"/>
          <p:cNvPicPr>
            <a:picLocks noChangeAspect="1"/>
          </p:cNvPicPr>
          <p:nvPr/>
        </p:nvPicPr>
        <p:blipFill>
          <a:blip r:embed="rId3"/>
          <a:stretch>
            <a:fillRect/>
          </a:stretch>
        </p:blipFill>
        <p:spPr>
          <a:xfrm>
            <a:off x="1277538" y="1187404"/>
            <a:ext cx="10093431" cy="2089311"/>
          </a:xfrm>
          <a:prstGeom prst="rect">
            <a:avLst/>
          </a:prstGeom>
        </p:spPr>
      </p:pic>
    </p:spTree>
    <p:extLst>
      <p:ext uri="{BB962C8B-B14F-4D97-AF65-F5344CB8AC3E}">
        <p14:creationId xmlns:p14="http://schemas.microsoft.com/office/powerpoint/2010/main" val="2408568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38200" y="1597025"/>
            <a:ext cx="10515600" cy="4351338"/>
          </a:xfrm>
        </p:spPr>
        <p:txBody>
          <a:bodyPr/>
          <a:lstStyle/>
          <a:p>
            <a:endParaRPr lang="en-US"/>
          </a:p>
        </p:txBody>
      </p:sp>
      <p:pic>
        <p:nvPicPr>
          <p:cNvPr id="4" name="Picture 2" descr="Hình nền Powerpoint đẹp nhất, đơn giản và dễ thươ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p:cNvCxnSpPr/>
          <p:nvPr/>
        </p:nvCxnSpPr>
        <p:spPr>
          <a:xfrm>
            <a:off x="1219200" y="838200"/>
            <a:ext cx="11066438" cy="0"/>
          </a:xfrm>
          <a:prstGeom prst="line">
            <a:avLst/>
          </a:prstGeom>
          <a:ln w="57150" cmpd="dbl">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1277539" y="34067"/>
            <a:ext cx="9636921" cy="729047"/>
          </a:xfrm>
          <a:prstGeom prst="rect">
            <a:avLst/>
          </a:prstGeom>
          <a:noFill/>
          <a:ln>
            <a:noFill/>
          </a:ln>
        </p:spPr>
        <p:txBody>
          <a:bodyPr lIns="51435" tIns="25718" rIns="51435" bIns="25718">
            <a:spAutoFit/>
          </a:bodyPr>
          <a:lstStyle/>
          <a:p>
            <a:pPr algn="ctr">
              <a:defRPr/>
            </a:pPr>
            <a:r>
              <a:rPr lang="en-US" sz="4400" b="1" dirty="0">
                <a:ln w="0">
                  <a:solidFill>
                    <a:srgbClr val="CC3399"/>
                  </a:solidFill>
                </a:ln>
                <a:solidFill>
                  <a:srgbClr val="990099"/>
                </a:solidFill>
                <a:effectLst>
                  <a:reflection blurRad="6350" stA="53000" endA="300" endPos="35500" dir="5400000" sy="-90000" algn="bl" rotWithShape="0"/>
                </a:effectLst>
              </a:rPr>
              <a:t>MÙA THẢO QUẢ</a:t>
            </a:r>
          </a:p>
        </p:txBody>
      </p:sp>
      <p:sp>
        <p:nvSpPr>
          <p:cNvPr id="11" name="Rectangle 10"/>
          <p:cNvSpPr>
            <a:spLocks noChangeArrowheads="1"/>
          </p:cNvSpPr>
          <p:nvPr/>
        </p:nvSpPr>
        <p:spPr bwMode="auto">
          <a:xfrm>
            <a:off x="1048523" y="3429000"/>
            <a:ext cx="10724377"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just">
              <a:spcBef>
                <a:spcPct val="20000"/>
              </a:spcBef>
            </a:pPr>
            <a:r>
              <a:rPr lang="en-US" sz="2800" b="1" dirty="0">
                <a:solidFill>
                  <a:srgbClr val="CC3399"/>
                </a:solidFill>
              </a:rPr>
              <a:t>- </a:t>
            </a:r>
            <a:r>
              <a:rPr lang="vi-VN" sz="2800" b="1" dirty="0">
                <a:solidFill>
                  <a:srgbClr val="CC3399"/>
                </a:solidFill>
              </a:rPr>
              <a:t>Cách dùng từ, đặt câu ở đoạn đầu có gì đáng chú ý</a:t>
            </a:r>
            <a:r>
              <a:rPr lang="pt-BR" sz="2800" b="1" dirty="0">
                <a:solidFill>
                  <a:srgbClr val="CC3399"/>
                </a:solidFill>
              </a:rPr>
              <a:t>?</a:t>
            </a:r>
            <a:endParaRPr lang="en-US" altLang="en-US" sz="2800" b="1" dirty="0">
              <a:solidFill>
                <a:srgbClr val="CC3399"/>
              </a:solidFill>
            </a:endParaRPr>
          </a:p>
        </p:txBody>
      </p:sp>
      <p:pic>
        <p:nvPicPr>
          <p:cNvPr id="15" name="Picture 14"/>
          <p:cNvPicPr>
            <a:picLocks noChangeAspect="1"/>
          </p:cNvPicPr>
          <p:nvPr/>
        </p:nvPicPr>
        <p:blipFill>
          <a:blip r:embed="rId3"/>
          <a:stretch>
            <a:fillRect/>
          </a:stretch>
        </p:blipFill>
        <p:spPr>
          <a:xfrm>
            <a:off x="1277538" y="1187404"/>
            <a:ext cx="10093431" cy="2089311"/>
          </a:xfrm>
          <a:prstGeom prst="rect">
            <a:avLst/>
          </a:prstGeom>
        </p:spPr>
      </p:pic>
    </p:spTree>
    <p:extLst>
      <p:ext uri="{BB962C8B-B14F-4D97-AF65-F5344CB8AC3E}">
        <p14:creationId xmlns:p14="http://schemas.microsoft.com/office/powerpoint/2010/main" val="41989522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38200" y="1597025"/>
            <a:ext cx="10515600" cy="4351338"/>
          </a:xfrm>
        </p:spPr>
        <p:txBody>
          <a:bodyPr/>
          <a:lstStyle/>
          <a:p>
            <a:endParaRPr lang="en-US"/>
          </a:p>
        </p:txBody>
      </p:sp>
      <p:pic>
        <p:nvPicPr>
          <p:cNvPr id="4" name="Picture 2" descr="Hình nền Powerpoint đẹp nhất, đơn giản và dễ thươ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p:cNvCxnSpPr/>
          <p:nvPr/>
        </p:nvCxnSpPr>
        <p:spPr>
          <a:xfrm>
            <a:off x="1219200" y="838200"/>
            <a:ext cx="11066438" cy="0"/>
          </a:xfrm>
          <a:prstGeom prst="line">
            <a:avLst/>
          </a:prstGeom>
          <a:ln w="57150" cmpd="dbl">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1277539" y="34067"/>
            <a:ext cx="9636921" cy="729047"/>
          </a:xfrm>
          <a:prstGeom prst="rect">
            <a:avLst/>
          </a:prstGeom>
          <a:noFill/>
          <a:ln>
            <a:noFill/>
          </a:ln>
        </p:spPr>
        <p:txBody>
          <a:bodyPr lIns="51435" tIns="25718" rIns="51435" bIns="25718">
            <a:spAutoFit/>
          </a:bodyPr>
          <a:lstStyle/>
          <a:p>
            <a:pPr algn="ctr">
              <a:defRPr/>
            </a:pPr>
            <a:r>
              <a:rPr lang="en-US" sz="4400" b="1" dirty="0">
                <a:ln w="0">
                  <a:solidFill>
                    <a:srgbClr val="CC3399"/>
                  </a:solidFill>
                </a:ln>
                <a:solidFill>
                  <a:srgbClr val="990099"/>
                </a:solidFill>
                <a:effectLst>
                  <a:reflection blurRad="6350" stA="53000" endA="300" endPos="35500" dir="5400000" sy="-90000" algn="bl" rotWithShape="0"/>
                </a:effectLst>
              </a:rPr>
              <a:t>MÙA THẢO QUẢ</a:t>
            </a:r>
          </a:p>
        </p:txBody>
      </p:sp>
      <p:sp>
        <p:nvSpPr>
          <p:cNvPr id="11" name="Rectangle 10"/>
          <p:cNvSpPr>
            <a:spLocks noChangeArrowheads="1"/>
          </p:cNvSpPr>
          <p:nvPr/>
        </p:nvSpPr>
        <p:spPr bwMode="auto">
          <a:xfrm>
            <a:off x="1048523" y="3429000"/>
            <a:ext cx="10724377"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just">
              <a:spcBef>
                <a:spcPct val="20000"/>
              </a:spcBef>
            </a:pPr>
            <a:r>
              <a:rPr lang="en-US" sz="2800" b="1" dirty="0">
                <a:solidFill>
                  <a:srgbClr val="CC3399"/>
                </a:solidFill>
              </a:rPr>
              <a:t>- </a:t>
            </a:r>
            <a:r>
              <a:rPr lang="vi-VN" sz="2800" b="1" dirty="0">
                <a:solidFill>
                  <a:srgbClr val="CC3399"/>
                </a:solidFill>
              </a:rPr>
              <a:t>Cách dùng từ, đặt câu ở đoạn đầu có gì đáng chú ý</a:t>
            </a:r>
            <a:r>
              <a:rPr lang="pt-BR" sz="2800" b="1" dirty="0">
                <a:solidFill>
                  <a:srgbClr val="CC3399"/>
                </a:solidFill>
              </a:rPr>
              <a:t>?</a:t>
            </a:r>
            <a:endParaRPr lang="en-US" altLang="en-US" sz="2800" b="1" dirty="0">
              <a:solidFill>
                <a:srgbClr val="CC3399"/>
              </a:solidFill>
            </a:endParaRPr>
          </a:p>
        </p:txBody>
      </p:sp>
      <p:sp>
        <p:nvSpPr>
          <p:cNvPr id="6" name="Rectangle 5"/>
          <p:cNvSpPr/>
          <p:nvPr/>
        </p:nvSpPr>
        <p:spPr>
          <a:xfrm>
            <a:off x="1085850" y="4167302"/>
            <a:ext cx="6457950" cy="2323713"/>
          </a:xfrm>
          <a:prstGeom prst="rect">
            <a:avLst/>
          </a:prstGeom>
        </p:spPr>
        <p:txBody>
          <a:bodyPr wrap="square">
            <a:spAutoFit/>
          </a:bodyPr>
          <a:lstStyle/>
          <a:p>
            <a:pPr algn="just">
              <a:spcBef>
                <a:spcPts val="300"/>
              </a:spcBef>
            </a:pPr>
            <a:r>
              <a:rPr lang="en-US" sz="2800" dirty="0">
                <a:solidFill>
                  <a:srgbClr val="CC3399"/>
                </a:solidFill>
                <a:latin typeface="Arial" panose="020B0604020202020204" pitchFamily="34" charset="0"/>
              </a:rPr>
              <a:t>+ </a:t>
            </a:r>
            <a:r>
              <a:rPr lang="vi-VN" sz="2800" dirty="0">
                <a:solidFill>
                  <a:srgbClr val="CC3399"/>
                </a:solidFill>
                <a:latin typeface="Arial" panose="020B0604020202020204" pitchFamily="34" charset="0"/>
              </a:rPr>
              <a:t>Từ </a:t>
            </a:r>
            <a:r>
              <a:rPr lang="en-US" sz="2800" dirty="0">
                <a:solidFill>
                  <a:srgbClr val="CC3399"/>
                </a:solidFill>
                <a:latin typeface="Arial" panose="020B0604020202020204" pitchFamily="34" charset="0"/>
              </a:rPr>
              <a:t>“</a:t>
            </a:r>
            <a:r>
              <a:rPr lang="vi-VN" sz="2800" dirty="0">
                <a:solidFill>
                  <a:srgbClr val="CC3399"/>
                </a:solidFill>
                <a:latin typeface="Arial" panose="020B0604020202020204" pitchFamily="34" charset="0"/>
              </a:rPr>
              <a:t>hương</a:t>
            </a:r>
            <a:r>
              <a:rPr lang="en-US" sz="2800" dirty="0">
                <a:solidFill>
                  <a:srgbClr val="CC3399"/>
                </a:solidFill>
                <a:latin typeface="Arial" panose="020B0604020202020204" pitchFamily="34" charset="0"/>
              </a:rPr>
              <a:t>”,</a:t>
            </a:r>
            <a:r>
              <a:rPr lang="vi-VN" sz="2800" dirty="0">
                <a:solidFill>
                  <a:srgbClr val="CC3399"/>
                </a:solidFill>
                <a:latin typeface="Arial" panose="020B0604020202020204" pitchFamily="34" charset="0"/>
              </a:rPr>
              <a:t> </a:t>
            </a:r>
            <a:r>
              <a:rPr lang="en-US" sz="2800" dirty="0">
                <a:solidFill>
                  <a:srgbClr val="CC3399"/>
                </a:solidFill>
                <a:latin typeface="Arial" panose="020B0604020202020204" pitchFamily="34" charset="0"/>
              </a:rPr>
              <a:t>“</a:t>
            </a:r>
            <a:r>
              <a:rPr lang="vi-VN" sz="2800" dirty="0">
                <a:solidFill>
                  <a:srgbClr val="CC3399"/>
                </a:solidFill>
                <a:latin typeface="Arial" panose="020B0604020202020204" pitchFamily="34" charset="0"/>
              </a:rPr>
              <a:t>thơm</a:t>
            </a:r>
            <a:r>
              <a:rPr lang="en-US" sz="2800" dirty="0">
                <a:solidFill>
                  <a:srgbClr val="CC3399"/>
                </a:solidFill>
                <a:latin typeface="Arial" panose="020B0604020202020204" pitchFamily="34" charset="0"/>
              </a:rPr>
              <a:t>”</a:t>
            </a:r>
            <a:r>
              <a:rPr lang="vi-VN" sz="2800" dirty="0">
                <a:solidFill>
                  <a:srgbClr val="CC3399"/>
                </a:solidFill>
                <a:latin typeface="Arial" panose="020B0604020202020204" pitchFamily="34" charset="0"/>
              </a:rPr>
              <a:t> lặp lại nhiều lần</a:t>
            </a:r>
            <a:r>
              <a:rPr lang="en-US" sz="2800" dirty="0">
                <a:solidFill>
                  <a:srgbClr val="CC3399"/>
                </a:solidFill>
                <a:latin typeface="Arial" panose="020B0604020202020204" pitchFamily="34" charset="0"/>
              </a:rPr>
              <a:t>.</a:t>
            </a:r>
          </a:p>
          <a:p>
            <a:pPr algn="just">
              <a:spcBef>
                <a:spcPts val="300"/>
              </a:spcBef>
            </a:pPr>
            <a:r>
              <a:rPr lang="en-US" sz="2800" dirty="0">
                <a:solidFill>
                  <a:srgbClr val="CC3399"/>
                </a:solidFill>
                <a:latin typeface="Arial" panose="020B0604020202020204" pitchFamily="34" charset="0"/>
              </a:rPr>
              <a:t>+ Sử dụng </a:t>
            </a:r>
            <a:r>
              <a:rPr lang="vi-VN" sz="2800" dirty="0">
                <a:solidFill>
                  <a:srgbClr val="CC3399"/>
                </a:solidFill>
                <a:latin typeface="Arial" panose="020B0604020202020204" pitchFamily="34" charset="0"/>
              </a:rPr>
              <a:t>các từ </a:t>
            </a:r>
            <a:r>
              <a:rPr lang="en-US" sz="2800" dirty="0">
                <a:solidFill>
                  <a:srgbClr val="CC3399"/>
                </a:solidFill>
                <a:latin typeface="Arial" panose="020B0604020202020204" pitchFamily="34" charset="0"/>
              </a:rPr>
              <a:t>“</a:t>
            </a:r>
            <a:r>
              <a:rPr lang="vi-VN" sz="2800" dirty="0">
                <a:solidFill>
                  <a:srgbClr val="CC3399"/>
                </a:solidFill>
                <a:latin typeface="Arial" panose="020B0604020202020204" pitchFamily="34" charset="0"/>
              </a:rPr>
              <a:t>lướt thướt, quyến, rải, ngọt lựng, thơm nồng</a:t>
            </a:r>
            <a:r>
              <a:rPr lang="en-US" sz="2800" dirty="0">
                <a:solidFill>
                  <a:srgbClr val="CC3399"/>
                </a:solidFill>
                <a:latin typeface="Arial" panose="020B0604020202020204" pitchFamily="34" charset="0"/>
              </a:rPr>
              <a:t>”</a:t>
            </a:r>
            <a:r>
              <a:rPr lang="vi-VN" sz="2800" dirty="0">
                <a:solidFill>
                  <a:srgbClr val="CC3399"/>
                </a:solidFill>
                <a:latin typeface="Arial" panose="020B0604020202020204" pitchFamily="34" charset="0"/>
              </a:rPr>
              <a:t> </a:t>
            </a:r>
            <a:endParaRPr lang="en-US" sz="2800" dirty="0">
              <a:solidFill>
                <a:srgbClr val="CC3399"/>
              </a:solidFill>
              <a:latin typeface="Arial" panose="020B0604020202020204" pitchFamily="34" charset="0"/>
            </a:endParaRPr>
          </a:p>
          <a:p>
            <a:pPr algn="just">
              <a:spcBef>
                <a:spcPts val="300"/>
              </a:spcBef>
            </a:pPr>
            <a:r>
              <a:rPr lang="en-US" sz="2800" dirty="0">
                <a:solidFill>
                  <a:srgbClr val="CC3399"/>
                </a:solidFill>
                <a:latin typeface="Arial" panose="020B0604020202020204" pitchFamily="34" charset="0"/>
              </a:rPr>
              <a:t>+ </a:t>
            </a:r>
            <a:r>
              <a:rPr lang="vi-VN" sz="2800" dirty="0">
                <a:solidFill>
                  <a:srgbClr val="CC3399"/>
                </a:solidFill>
                <a:latin typeface="Arial" panose="020B0604020202020204" pitchFamily="34" charset="0"/>
              </a:rPr>
              <a:t>Các câu</a:t>
            </a:r>
            <a:r>
              <a:rPr lang="en-US" sz="2800" dirty="0">
                <a:solidFill>
                  <a:srgbClr val="CC3399"/>
                </a:solidFill>
                <a:latin typeface="Arial" panose="020B0604020202020204" pitchFamily="34" charset="0"/>
              </a:rPr>
              <a:t>:</a:t>
            </a:r>
            <a:r>
              <a:rPr lang="vi-VN" sz="2800" dirty="0">
                <a:solidFill>
                  <a:srgbClr val="CC3399"/>
                </a:solidFill>
                <a:latin typeface="Arial" panose="020B0604020202020204" pitchFamily="34" charset="0"/>
              </a:rPr>
              <a:t> </a:t>
            </a:r>
            <a:r>
              <a:rPr lang="en-US" sz="2800" dirty="0">
                <a:solidFill>
                  <a:srgbClr val="CC3399"/>
                </a:solidFill>
                <a:latin typeface="Arial" panose="020B0604020202020204" pitchFamily="34" charset="0"/>
              </a:rPr>
              <a:t>“</a:t>
            </a:r>
            <a:r>
              <a:rPr lang="vi-VN" sz="2800" dirty="0">
                <a:solidFill>
                  <a:srgbClr val="CC3399"/>
                </a:solidFill>
                <a:latin typeface="Arial" panose="020B0604020202020204" pitchFamily="34" charset="0"/>
              </a:rPr>
              <a:t>Gió thơm. Cây cỏ thơm. Đ</a:t>
            </a:r>
            <a:r>
              <a:rPr lang="en-US" sz="2800" dirty="0">
                <a:solidFill>
                  <a:srgbClr val="CC3399"/>
                </a:solidFill>
                <a:latin typeface="Arial" panose="020B0604020202020204" pitchFamily="34" charset="0"/>
              </a:rPr>
              <a:t>ấ</a:t>
            </a:r>
            <a:r>
              <a:rPr lang="vi-VN" sz="2800" dirty="0">
                <a:solidFill>
                  <a:srgbClr val="CC3399"/>
                </a:solidFill>
                <a:latin typeface="Arial" panose="020B0604020202020204" pitchFamily="34" charset="0"/>
              </a:rPr>
              <a:t>t trời thơm</a:t>
            </a:r>
            <a:r>
              <a:rPr lang="en-US" sz="2800" dirty="0">
                <a:solidFill>
                  <a:srgbClr val="CC3399"/>
                </a:solidFill>
                <a:latin typeface="Arial" panose="020B0604020202020204" pitchFamily="34" charset="0"/>
              </a:rPr>
              <a:t>.”</a:t>
            </a:r>
          </a:p>
        </p:txBody>
      </p:sp>
      <p:sp>
        <p:nvSpPr>
          <p:cNvPr id="10" name="Right Brace 9"/>
          <p:cNvSpPr/>
          <p:nvPr/>
        </p:nvSpPr>
        <p:spPr>
          <a:xfrm>
            <a:off x="7791450" y="4281487"/>
            <a:ext cx="297677" cy="2029851"/>
          </a:xfrm>
          <a:prstGeom prst="rightBrace">
            <a:avLst/>
          </a:prstGeom>
          <a:ln w="19050">
            <a:solidFill>
              <a:srgbClr val="990099"/>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Rectangle 11"/>
          <p:cNvSpPr/>
          <p:nvPr/>
        </p:nvSpPr>
        <p:spPr>
          <a:xfrm>
            <a:off x="8382000" y="4440354"/>
            <a:ext cx="2746729" cy="1384995"/>
          </a:xfrm>
          <a:prstGeom prst="rect">
            <a:avLst/>
          </a:prstGeom>
          <a:ln>
            <a:solidFill>
              <a:srgbClr val="990099"/>
            </a:solidFill>
          </a:ln>
        </p:spPr>
        <p:txBody>
          <a:bodyPr wrap="square">
            <a:spAutoFit/>
          </a:bodyPr>
          <a:lstStyle/>
          <a:p>
            <a:pPr algn="ctr">
              <a:spcBef>
                <a:spcPts val="300"/>
              </a:spcBef>
            </a:pPr>
            <a:r>
              <a:rPr lang="en-US" sz="2800" dirty="0">
                <a:solidFill>
                  <a:srgbClr val="CC3399"/>
                </a:solidFill>
                <a:latin typeface="Arial" panose="020B0604020202020204" pitchFamily="34" charset="0"/>
              </a:rPr>
              <a:t>Nhấn mạnh mùi thơm đặc biệt của thảo quả.</a:t>
            </a:r>
          </a:p>
        </p:txBody>
      </p:sp>
      <p:pic>
        <p:nvPicPr>
          <p:cNvPr id="15" name="Picture 14"/>
          <p:cNvPicPr>
            <a:picLocks noChangeAspect="1"/>
          </p:cNvPicPr>
          <p:nvPr/>
        </p:nvPicPr>
        <p:blipFill>
          <a:blip r:embed="rId3"/>
          <a:stretch>
            <a:fillRect/>
          </a:stretch>
        </p:blipFill>
        <p:spPr>
          <a:xfrm>
            <a:off x="1277538" y="1187404"/>
            <a:ext cx="10093431" cy="2089311"/>
          </a:xfrm>
          <a:prstGeom prst="rect">
            <a:avLst/>
          </a:prstGeom>
        </p:spPr>
      </p:pic>
    </p:spTree>
    <p:extLst>
      <p:ext uri="{BB962C8B-B14F-4D97-AF65-F5344CB8AC3E}">
        <p14:creationId xmlns:p14="http://schemas.microsoft.com/office/powerpoint/2010/main" val="8027045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38200" y="1597025"/>
            <a:ext cx="10515600" cy="4351338"/>
          </a:xfrm>
        </p:spPr>
        <p:txBody>
          <a:bodyPr/>
          <a:lstStyle/>
          <a:p>
            <a:endParaRPr lang="en-US"/>
          </a:p>
        </p:txBody>
      </p:sp>
      <p:pic>
        <p:nvPicPr>
          <p:cNvPr id="4" name="Picture 2" descr="Hình nền Powerpoint đẹp nhất, đơn giản và dễ thươ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p:cNvCxnSpPr/>
          <p:nvPr/>
        </p:nvCxnSpPr>
        <p:spPr>
          <a:xfrm>
            <a:off x="1219200" y="838200"/>
            <a:ext cx="11066438" cy="0"/>
          </a:xfrm>
          <a:prstGeom prst="line">
            <a:avLst/>
          </a:prstGeom>
          <a:ln w="57150" cmpd="dbl">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1277539" y="34067"/>
            <a:ext cx="9636921" cy="729047"/>
          </a:xfrm>
          <a:prstGeom prst="rect">
            <a:avLst/>
          </a:prstGeom>
          <a:noFill/>
          <a:ln>
            <a:noFill/>
          </a:ln>
        </p:spPr>
        <p:txBody>
          <a:bodyPr lIns="51435" tIns="25718" rIns="51435" bIns="25718">
            <a:spAutoFit/>
          </a:bodyPr>
          <a:lstStyle/>
          <a:p>
            <a:pPr algn="ctr">
              <a:defRPr/>
            </a:pPr>
            <a:r>
              <a:rPr lang="en-US" sz="4400" b="1" dirty="0">
                <a:ln w="0">
                  <a:solidFill>
                    <a:srgbClr val="CC3399"/>
                  </a:solidFill>
                </a:ln>
                <a:solidFill>
                  <a:srgbClr val="990099"/>
                </a:solidFill>
                <a:effectLst>
                  <a:reflection blurRad="6350" stA="53000" endA="300" endPos="35500" dir="5400000" sy="-90000" algn="bl" rotWithShape="0"/>
                </a:effectLst>
              </a:rPr>
              <a:t>MÙA THẢO QUẢ</a:t>
            </a:r>
          </a:p>
        </p:txBody>
      </p:sp>
      <p:sp>
        <p:nvSpPr>
          <p:cNvPr id="13" name="Rectangle 12"/>
          <p:cNvSpPr/>
          <p:nvPr/>
        </p:nvSpPr>
        <p:spPr>
          <a:xfrm>
            <a:off x="1277539" y="4059005"/>
            <a:ext cx="9710062" cy="897169"/>
          </a:xfrm>
          <a:prstGeom prst="rect">
            <a:avLst/>
          </a:prstGeom>
          <a:noFill/>
          <a:ln w="28575">
            <a:solidFill>
              <a:srgbClr val="7030A0"/>
            </a:solidFill>
          </a:ln>
        </p:spPr>
        <p:txBody>
          <a:bodyPr wrap="square" lIns="68580" tIns="34290" rIns="68580" bIns="34290">
            <a:spAutoFit/>
          </a:bodyPr>
          <a:lstStyle/>
          <a:p>
            <a:pPr algn="ctr">
              <a:lnSpc>
                <a:spcPct val="150000"/>
              </a:lnSpc>
              <a:defRPr/>
            </a:pPr>
            <a:r>
              <a:rPr lang="en-US" sz="4000" dirty="0">
                <a:ln w="0">
                  <a:solidFill>
                    <a:srgbClr val="800080"/>
                  </a:solidFill>
                </a:ln>
                <a:solidFill>
                  <a:srgbClr val="7030A0"/>
                </a:solidFill>
                <a:effectLst>
                  <a:reflection blurRad="6350" stA="53000" endA="300" endPos="35500" dir="5400000" sy="-90000" algn="bl" rotWithShape="0"/>
                </a:effectLst>
              </a:rPr>
              <a:t>Ý 1: Hương thơm đặc biệt của thảo quả.</a:t>
            </a:r>
          </a:p>
        </p:txBody>
      </p:sp>
      <p:pic>
        <p:nvPicPr>
          <p:cNvPr id="15" name="Picture 14"/>
          <p:cNvPicPr>
            <a:picLocks noChangeAspect="1"/>
          </p:cNvPicPr>
          <p:nvPr/>
        </p:nvPicPr>
        <p:blipFill>
          <a:blip r:embed="rId3"/>
          <a:stretch>
            <a:fillRect/>
          </a:stretch>
        </p:blipFill>
        <p:spPr>
          <a:xfrm>
            <a:off x="1277538" y="1187404"/>
            <a:ext cx="10093431" cy="2089311"/>
          </a:xfrm>
          <a:prstGeom prst="rect">
            <a:avLst/>
          </a:prstGeom>
        </p:spPr>
      </p:pic>
    </p:spTree>
    <p:extLst>
      <p:ext uri="{BB962C8B-B14F-4D97-AF65-F5344CB8AC3E}">
        <p14:creationId xmlns:p14="http://schemas.microsoft.com/office/powerpoint/2010/main" val="16283679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Hình nền Powerpoint đẹp nhất, đơn giản và dễ thươ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22" y="15017"/>
            <a:ext cx="12192000" cy="6858000"/>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p:cNvCxnSpPr/>
          <p:nvPr/>
        </p:nvCxnSpPr>
        <p:spPr>
          <a:xfrm>
            <a:off x="1219200" y="838200"/>
            <a:ext cx="11066438" cy="0"/>
          </a:xfrm>
          <a:prstGeom prst="line">
            <a:avLst/>
          </a:prstGeom>
          <a:ln w="57150" cmpd="dbl">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1277539" y="34067"/>
            <a:ext cx="9636921" cy="729047"/>
          </a:xfrm>
          <a:prstGeom prst="rect">
            <a:avLst/>
          </a:prstGeom>
          <a:noFill/>
          <a:ln>
            <a:noFill/>
          </a:ln>
        </p:spPr>
        <p:txBody>
          <a:bodyPr lIns="51435" tIns="25718" rIns="51435" bIns="25718">
            <a:spAutoFit/>
          </a:bodyPr>
          <a:lstStyle/>
          <a:p>
            <a:pPr algn="ctr">
              <a:defRPr/>
            </a:pPr>
            <a:r>
              <a:rPr lang="en-US" sz="4400" b="1" dirty="0">
                <a:ln w="0">
                  <a:solidFill>
                    <a:srgbClr val="CC3399"/>
                  </a:solidFill>
                </a:ln>
                <a:solidFill>
                  <a:srgbClr val="990099"/>
                </a:solidFill>
                <a:effectLst>
                  <a:reflection blurRad="6350" stA="53000" endA="300" endPos="35500" dir="5400000" sy="-90000" algn="bl" rotWithShape="0"/>
                </a:effectLst>
              </a:rPr>
              <a:t>MÙA THẢO QUẢ</a:t>
            </a:r>
          </a:p>
        </p:txBody>
      </p:sp>
      <p:sp>
        <p:nvSpPr>
          <p:cNvPr id="11" name="Rectangle 10"/>
          <p:cNvSpPr>
            <a:spLocks noChangeArrowheads="1"/>
          </p:cNvSpPr>
          <p:nvPr/>
        </p:nvSpPr>
        <p:spPr bwMode="auto">
          <a:xfrm>
            <a:off x="725928" y="3424475"/>
            <a:ext cx="11008099"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just">
              <a:spcBef>
                <a:spcPct val="20000"/>
              </a:spcBef>
            </a:pPr>
            <a:r>
              <a:rPr lang="pt-BR" sz="2800" b="1" dirty="0">
                <a:solidFill>
                  <a:srgbClr val="CC3399"/>
                </a:solidFill>
              </a:rPr>
              <a:t>2. Tìm những chi tiết cho thấy thảo quả phát triển rất nhanh? </a:t>
            </a:r>
            <a:endParaRPr lang="en-US" altLang="en-US" sz="2800" b="1" dirty="0">
              <a:solidFill>
                <a:srgbClr val="CC3399"/>
              </a:solidFill>
            </a:endParaRPr>
          </a:p>
        </p:txBody>
      </p:sp>
      <p:pic>
        <p:nvPicPr>
          <p:cNvPr id="10" name="Picture 9"/>
          <p:cNvPicPr>
            <a:picLocks noChangeAspect="1"/>
          </p:cNvPicPr>
          <p:nvPr/>
        </p:nvPicPr>
        <p:blipFill>
          <a:blip r:embed="rId3"/>
          <a:stretch>
            <a:fillRect/>
          </a:stretch>
        </p:blipFill>
        <p:spPr>
          <a:xfrm>
            <a:off x="1219200" y="944326"/>
            <a:ext cx="10469148" cy="2345212"/>
          </a:xfrm>
          <a:prstGeom prst="rect">
            <a:avLst/>
          </a:prstGeom>
        </p:spPr>
      </p:pic>
    </p:spTree>
    <p:extLst>
      <p:ext uri="{BB962C8B-B14F-4D97-AF65-F5344CB8AC3E}">
        <p14:creationId xmlns:p14="http://schemas.microsoft.com/office/powerpoint/2010/main" val="24575936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endParaRPr lang="en-US"/>
          </a:p>
        </p:txBody>
      </p:sp>
      <p:sp>
        <p:nvSpPr>
          <p:cNvPr id="4099" name="Content Placeholder 2"/>
          <p:cNvSpPr>
            <a:spLocks noGrp="1"/>
          </p:cNvSpPr>
          <p:nvPr>
            <p:ph idx="1"/>
          </p:nvPr>
        </p:nvSpPr>
        <p:spPr/>
        <p:txBody>
          <a:bodyPr/>
          <a:lstStyle/>
          <a:p>
            <a:endParaRPr lang="en-US"/>
          </a:p>
        </p:txBody>
      </p:sp>
      <p:pic>
        <p:nvPicPr>
          <p:cNvPr id="4100" name="Picture 2" descr="Hình nền PowerPoint màu xanh dương đẹp nhất cho slide"/>
          <p:cNvPicPr>
            <a:picLocks noChangeAspect="1" noChangeArrowheads="1"/>
          </p:cNvPicPr>
          <p:nvPr/>
        </p:nvPicPr>
        <p:blipFill>
          <a:blip r:embed="rId2">
            <a:extLst>
              <a:ext uri="{28A0092B-C50C-407E-A947-70E740481C1C}">
                <a14:useLocalDpi xmlns:a14="http://schemas.microsoft.com/office/drawing/2010/main" val="0"/>
              </a:ext>
            </a:extLst>
          </a:blip>
          <a:srcRect r="2187" b="5814"/>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910831" y="1304276"/>
            <a:ext cx="10470382" cy="2578270"/>
          </a:xfrm>
          <a:prstGeom prst="rect">
            <a:avLst/>
          </a:prstGeom>
          <a:noFill/>
        </p:spPr>
        <p:txBody>
          <a:bodyPr wrap="square" lIns="68580" tIns="34290" rIns="68580" bIns="34290">
            <a:spAutoFit/>
          </a:bodyPr>
          <a:lstStyle/>
          <a:p>
            <a:pPr algn="ctr">
              <a:lnSpc>
                <a:spcPct val="150000"/>
              </a:lnSpc>
              <a:defRPr/>
            </a:pPr>
            <a:r>
              <a:rPr lang="en-US" sz="4800" b="1" dirty="0" err="1">
                <a:ln w="13462">
                  <a:solidFill>
                    <a:schemeClr val="accent6">
                      <a:lumMod val="75000"/>
                    </a:schemeClr>
                  </a:solidFill>
                  <a:prstDash val="solid"/>
                </a:ln>
                <a:solidFill>
                  <a:srgbClr val="000099"/>
                </a:solidFill>
                <a:effectLst>
                  <a:outerShdw dist="38100" dir="2700000" algn="bl" rotWithShape="0">
                    <a:schemeClr val="accent5"/>
                  </a:outerShdw>
                </a:effectLst>
                <a:cs typeface="Arial" panose="020B0604020202020204" pitchFamily="34" charset="0"/>
              </a:rPr>
              <a:t>Câu</a:t>
            </a:r>
            <a:r>
              <a:rPr lang="en-US" sz="4800" b="1" dirty="0">
                <a:ln w="13462">
                  <a:solidFill>
                    <a:schemeClr val="accent6">
                      <a:lumMod val="75000"/>
                    </a:schemeClr>
                  </a:solidFill>
                  <a:prstDash val="solid"/>
                </a:ln>
                <a:solidFill>
                  <a:srgbClr val="000099"/>
                </a:solidFill>
                <a:effectLst>
                  <a:outerShdw dist="38100" dir="2700000" algn="bl" rotWithShape="0">
                    <a:schemeClr val="accent5"/>
                  </a:outerShdw>
                </a:effectLst>
                <a:cs typeface="Arial" panose="020B0604020202020204" pitchFamily="34" charset="0"/>
              </a:rPr>
              <a:t> 1:</a:t>
            </a:r>
          </a:p>
          <a:p>
            <a:pPr marL="457200" indent="-457200" algn="just">
              <a:lnSpc>
                <a:spcPct val="150000"/>
              </a:lnSpc>
              <a:buFontTx/>
              <a:buChar char="-"/>
            </a:pPr>
            <a:r>
              <a:rPr lang="en-US" sz="3200" b="1" spc="38" dirty="0" err="1">
                <a:ln w="9525" cmpd="sng">
                  <a:solidFill>
                    <a:schemeClr val="accent6">
                      <a:lumMod val="75000"/>
                    </a:schemeClr>
                  </a:solidFill>
                  <a:prstDash val="solid"/>
                </a:ln>
                <a:solidFill>
                  <a:srgbClr val="000099"/>
                </a:solidFill>
                <a:effectLst>
                  <a:glow rad="38100">
                    <a:schemeClr val="accent1">
                      <a:alpha val="40000"/>
                    </a:schemeClr>
                  </a:glow>
                </a:effectLst>
                <a:cs typeface="Arial" panose="020B0604020202020204" pitchFamily="34" charset="0"/>
              </a:rPr>
              <a:t>Nêu</a:t>
            </a:r>
            <a:r>
              <a:rPr lang="en-US" sz="3200" b="1" spc="38" dirty="0">
                <a:ln w="9525" cmpd="sng">
                  <a:solidFill>
                    <a:schemeClr val="accent6">
                      <a:lumMod val="75000"/>
                    </a:schemeClr>
                  </a:solidFill>
                  <a:prstDash val="solid"/>
                </a:ln>
                <a:solidFill>
                  <a:srgbClr val="000099"/>
                </a:solidFill>
                <a:effectLst>
                  <a:glow rad="38100">
                    <a:schemeClr val="accent1">
                      <a:alpha val="40000"/>
                    </a:schemeClr>
                  </a:glow>
                </a:effectLst>
                <a:cs typeface="Arial" panose="020B0604020202020204" pitchFamily="34" charset="0"/>
              </a:rPr>
              <a:t> </a:t>
            </a:r>
            <a:r>
              <a:rPr lang="en-US" sz="3200" b="1" spc="38" dirty="0" err="1">
                <a:ln w="9525" cmpd="sng">
                  <a:solidFill>
                    <a:schemeClr val="accent6">
                      <a:lumMod val="75000"/>
                    </a:schemeClr>
                  </a:solidFill>
                  <a:prstDash val="solid"/>
                </a:ln>
                <a:solidFill>
                  <a:srgbClr val="000099"/>
                </a:solidFill>
                <a:effectLst>
                  <a:glow rad="38100">
                    <a:schemeClr val="accent1">
                      <a:alpha val="40000"/>
                    </a:schemeClr>
                  </a:glow>
                </a:effectLst>
                <a:cs typeface="Arial" panose="020B0604020202020204" pitchFamily="34" charset="0"/>
              </a:rPr>
              <a:t>cách</a:t>
            </a:r>
            <a:r>
              <a:rPr lang="en-US" sz="3200" b="1" spc="38" dirty="0">
                <a:ln w="9525" cmpd="sng">
                  <a:solidFill>
                    <a:schemeClr val="accent6">
                      <a:lumMod val="75000"/>
                    </a:schemeClr>
                  </a:solidFill>
                  <a:prstDash val="solid"/>
                </a:ln>
                <a:solidFill>
                  <a:srgbClr val="000099"/>
                </a:solidFill>
                <a:effectLst>
                  <a:glow rad="38100">
                    <a:schemeClr val="accent1">
                      <a:alpha val="40000"/>
                    </a:schemeClr>
                  </a:glow>
                </a:effectLst>
                <a:cs typeface="Arial" panose="020B0604020202020204" pitchFamily="34" charset="0"/>
              </a:rPr>
              <a:t> </a:t>
            </a:r>
            <a:r>
              <a:rPr lang="en-US" sz="3200" b="1" spc="38" dirty="0" err="1">
                <a:ln w="9525" cmpd="sng">
                  <a:solidFill>
                    <a:schemeClr val="accent6">
                      <a:lumMod val="75000"/>
                    </a:schemeClr>
                  </a:solidFill>
                  <a:prstDash val="solid"/>
                </a:ln>
                <a:solidFill>
                  <a:srgbClr val="000099"/>
                </a:solidFill>
                <a:effectLst>
                  <a:glow rad="38100">
                    <a:schemeClr val="accent1">
                      <a:alpha val="40000"/>
                    </a:schemeClr>
                  </a:glow>
                </a:effectLst>
                <a:cs typeface="Arial" panose="020B0604020202020204" pitchFamily="34" charset="0"/>
              </a:rPr>
              <a:t>đọc</a:t>
            </a:r>
            <a:r>
              <a:rPr lang="en-US" sz="3200" b="1" spc="38" dirty="0">
                <a:ln w="9525" cmpd="sng">
                  <a:solidFill>
                    <a:schemeClr val="accent6">
                      <a:lumMod val="75000"/>
                    </a:schemeClr>
                  </a:solidFill>
                  <a:prstDash val="solid"/>
                </a:ln>
                <a:solidFill>
                  <a:srgbClr val="000099"/>
                </a:solidFill>
                <a:effectLst>
                  <a:glow rad="38100">
                    <a:schemeClr val="accent1">
                      <a:alpha val="40000"/>
                    </a:schemeClr>
                  </a:glow>
                </a:effectLst>
                <a:cs typeface="Arial" panose="020B0604020202020204" pitchFamily="34" charset="0"/>
              </a:rPr>
              <a:t> </a:t>
            </a:r>
            <a:r>
              <a:rPr lang="en-US" sz="3200" b="1" spc="38" dirty="0" err="1">
                <a:ln w="9525" cmpd="sng">
                  <a:solidFill>
                    <a:schemeClr val="accent6">
                      <a:lumMod val="75000"/>
                    </a:schemeClr>
                  </a:solidFill>
                  <a:prstDash val="solid"/>
                </a:ln>
                <a:solidFill>
                  <a:srgbClr val="000099"/>
                </a:solidFill>
                <a:effectLst>
                  <a:glow rad="38100">
                    <a:schemeClr val="accent1">
                      <a:alpha val="40000"/>
                    </a:schemeClr>
                  </a:glow>
                </a:effectLst>
                <a:cs typeface="Arial" panose="020B0604020202020204" pitchFamily="34" charset="0"/>
              </a:rPr>
              <a:t>của</a:t>
            </a:r>
            <a:r>
              <a:rPr lang="en-US" sz="3200" b="1" spc="38" dirty="0">
                <a:ln w="9525" cmpd="sng">
                  <a:solidFill>
                    <a:schemeClr val="accent6">
                      <a:lumMod val="75000"/>
                    </a:schemeClr>
                  </a:solidFill>
                  <a:prstDash val="solid"/>
                </a:ln>
                <a:solidFill>
                  <a:srgbClr val="000099"/>
                </a:solidFill>
                <a:effectLst>
                  <a:glow rad="38100">
                    <a:schemeClr val="accent1">
                      <a:alpha val="40000"/>
                    </a:schemeClr>
                  </a:glow>
                </a:effectLst>
                <a:cs typeface="Arial" panose="020B0604020202020204" pitchFamily="34" charset="0"/>
              </a:rPr>
              <a:t> </a:t>
            </a:r>
            <a:r>
              <a:rPr lang="en-US" sz="3200" b="1" spc="38" dirty="0" err="1">
                <a:ln w="9525" cmpd="sng">
                  <a:solidFill>
                    <a:schemeClr val="accent6">
                      <a:lumMod val="75000"/>
                    </a:schemeClr>
                  </a:solidFill>
                  <a:prstDash val="solid"/>
                </a:ln>
                <a:solidFill>
                  <a:srgbClr val="000099"/>
                </a:solidFill>
                <a:effectLst>
                  <a:glow rad="38100">
                    <a:schemeClr val="accent1">
                      <a:alpha val="40000"/>
                    </a:schemeClr>
                  </a:glow>
                </a:effectLst>
                <a:cs typeface="Arial" panose="020B0604020202020204" pitchFamily="34" charset="0"/>
              </a:rPr>
              <a:t>bài</a:t>
            </a:r>
            <a:r>
              <a:rPr lang="en-US" sz="3200" b="1" spc="38" dirty="0">
                <a:ln w="9525" cmpd="sng">
                  <a:solidFill>
                    <a:schemeClr val="accent6">
                      <a:lumMod val="75000"/>
                    </a:schemeClr>
                  </a:solidFill>
                  <a:prstDash val="solid"/>
                </a:ln>
                <a:solidFill>
                  <a:srgbClr val="000099"/>
                </a:solidFill>
                <a:effectLst>
                  <a:glow rad="38100">
                    <a:schemeClr val="accent1">
                      <a:alpha val="40000"/>
                    </a:schemeClr>
                  </a:glow>
                </a:effectLst>
                <a:cs typeface="Arial" panose="020B0604020202020204" pitchFamily="34" charset="0"/>
              </a:rPr>
              <a:t>: </a:t>
            </a:r>
            <a:r>
              <a:rPr lang="en-US" sz="3200" b="1" spc="38" dirty="0" err="1">
                <a:ln w="9525" cmpd="sng">
                  <a:solidFill>
                    <a:schemeClr val="accent6">
                      <a:lumMod val="75000"/>
                    </a:schemeClr>
                  </a:solidFill>
                  <a:prstDash val="solid"/>
                </a:ln>
                <a:solidFill>
                  <a:srgbClr val="000099"/>
                </a:solidFill>
                <a:effectLst>
                  <a:glow rad="38100">
                    <a:schemeClr val="accent1">
                      <a:alpha val="40000"/>
                    </a:schemeClr>
                  </a:glow>
                </a:effectLst>
                <a:cs typeface="Arial" panose="020B0604020202020204" pitchFamily="34" charset="0"/>
              </a:rPr>
              <a:t>Chuyện</a:t>
            </a:r>
            <a:r>
              <a:rPr lang="en-US" sz="3200" b="1" spc="38" dirty="0">
                <a:ln w="9525" cmpd="sng">
                  <a:solidFill>
                    <a:schemeClr val="accent6">
                      <a:lumMod val="75000"/>
                    </a:schemeClr>
                  </a:solidFill>
                  <a:prstDash val="solid"/>
                </a:ln>
                <a:solidFill>
                  <a:srgbClr val="000099"/>
                </a:solidFill>
                <a:effectLst>
                  <a:glow rad="38100">
                    <a:schemeClr val="accent1">
                      <a:alpha val="40000"/>
                    </a:schemeClr>
                  </a:glow>
                </a:effectLst>
                <a:cs typeface="Arial" panose="020B0604020202020204" pitchFamily="34" charset="0"/>
              </a:rPr>
              <a:t> </a:t>
            </a:r>
            <a:r>
              <a:rPr lang="en-US" sz="3200" b="1" spc="38" dirty="0" err="1">
                <a:ln w="9525" cmpd="sng">
                  <a:solidFill>
                    <a:schemeClr val="accent6">
                      <a:lumMod val="75000"/>
                    </a:schemeClr>
                  </a:solidFill>
                  <a:prstDash val="solid"/>
                </a:ln>
                <a:solidFill>
                  <a:srgbClr val="000099"/>
                </a:solidFill>
                <a:effectLst>
                  <a:glow rad="38100">
                    <a:schemeClr val="accent1">
                      <a:alpha val="40000"/>
                    </a:schemeClr>
                  </a:glow>
                </a:effectLst>
                <a:cs typeface="Arial" panose="020B0604020202020204" pitchFamily="34" charset="0"/>
              </a:rPr>
              <a:t>một</a:t>
            </a:r>
            <a:r>
              <a:rPr lang="en-US" sz="3200" b="1" spc="38" dirty="0">
                <a:ln w="9525" cmpd="sng">
                  <a:solidFill>
                    <a:schemeClr val="accent6">
                      <a:lumMod val="75000"/>
                    </a:schemeClr>
                  </a:solidFill>
                  <a:prstDash val="solid"/>
                </a:ln>
                <a:solidFill>
                  <a:srgbClr val="000099"/>
                </a:solidFill>
                <a:effectLst>
                  <a:glow rad="38100">
                    <a:schemeClr val="accent1">
                      <a:alpha val="40000"/>
                    </a:schemeClr>
                  </a:glow>
                </a:effectLst>
                <a:cs typeface="Arial" panose="020B0604020202020204" pitchFamily="34" charset="0"/>
              </a:rPr>
              <a:t> </a:t>
            </a:r>
            <a:r>
              <a:rPr lang="en-US" sz="3200" b="1" spc="38" dirty="0" err="1">
                <a:ln w="9525" cmpd="sng">
                  <a:solidFill>
                    <a:schemeClr val="accent6">
                      <a:lumMod val="75000"/>
                    </a:schemeClr>
                  </a:solidFill>
                  <a:prstDash val="solid"/>
                </a:ln>
                <a:solidFill>
                  <a:srgbClr val="000099"/>
                </a:solidFill>
                <a:effectLst>
                  <a:glow rad="38100">
                    <a:schemeClr val="accent1">
                      <a:alpha val="40000"/>
                    </a:schemeClr>
                  </a:glow>
                </a:effectLst>
                <a:cs typeface="Arial" panose="020B0604020202020204" pitchFamily="34" charset="0"/>
              </a:rPr>
              <a:t>khu</a:t>
            </a:r>
            <a:r>
              <a:rPr lang="en-US" sz="3200" b="1" spc="38" dirty="0">
                <a:ln w="9525" cmpd="sng">
                  <a:solidFill>
                    <a:schemeClr val="accent6">
                      <a:lumMod val="75000"/>
                    </a:schemeClr>
                  </a:solidFill>
                  <a:prstDash val="solid"/>
                </a:ln>
                <a:solidFill>
                  <a:srgbClr val="000099"/>
                </a:solidFill>
                <a:effectLst>
                  <a:glow rad="38100">
                    <a:schemeClr val="accent1">
                      <a:alpha val="40000"/>
                    </a:schemeClr>
                  </a:glow>
                </a:effectLst>
                <a:cs typeface="Arial" panose="020B0604020202020204" pitchFamily="34" charset="0"/>
              </a:rPr>
              <a:t> </a:t>
            </a:r>
            <a:r>
              <a:rPr lang="en-US" sz="3200" b="1" spc="38" dirty="0" err="1">
                <a:ln w="9525" cmpd="sng">
                  <a:solidFill>
                    <a:schemeClr val="accent6">
                      <a:lumMod val="75000"/>
                    </a:schemeClr>
                  </a:solidFill>
                  <a:prstDash val="solid"/>
                </a:ln>
                <a:solidFill>
                  <a:srgbClr val="000099"/>
                </a:solidFill>
                <a:effectLst>
                  <a:glow rad="38100">
                    <a:schemeClr val="accent1">
                      <a:alpha val="40000"/>
                    </a:schemeClr>
                  </a:glow>
                </a:effectLst>
                <a:cs typeface="Arial" panose="020B0604020202020204" pitchFamily="34" charset="0"/>
              </a:rPr>
              <a:t>vườn</a:t>
            </a:r>
            <a:r>
              <a:rPr lang="en-US" sz="3200" b="1" spc="38" dirty="0">
                <a:ln w="9525" cmpd="sng">
                  <a:solidFill>
                    <a:schemeClr val="accent6">
                      <a:lumMod val="75000"/>
                    </a:schemeClr>
                  </a:solidFill>
                  <a:prstDash val="solid"/>
                </a:ln>
                <a:solidFill>
                  <a:srgbClr val="000099"/>
                </a:solidFill>
                <a:effectLst>
                  <a:glow rad="38100">
                    <a:schemeClr val="accent1">
                      <a:alpha val="40000"/>
                    </a:schemeClr>
                  </a:glow>
                </a:effectLst>
                <a:cs typeface="Arial" panose="020B0604020202020204" pitchFamily="34" charset="0"/>
              </a:rPr>
              <a:t> </a:t>
            </a:r>
            <a:r>
              <a:rPr lang="en-US" sz="3200" b="1" spc="38" dirty="0" err="1">
                <a:ln w="9525" cmpd="sng">
                  <a:solidFill>
                    <a:schemeClr val="accent6">
                      <a:lumMod val="75000"/>
                    </a:schemeClr>
                  </a:solidFill>
                  <a:prstDash val="solid"/>
                </a:ln>
                <a:solidFill>
                  <a:srgbClr val="000099"/>
                </a:solidFill>
                <a:effectLst>
                  <a:glow rad="38100">
                    <a:schemeClr val="accent1">
                      <a:alpha val="40000"/>
                    </a:schemeClr>
                  </a:glow>
                </a:effectLst>
                <a:cs typeface="Arial" panose="020B0604020202020204" pitchFamily="34" charset="0"/>
              </a:rPr>
              <a:t>nhỏ</a:t>
            </a:r>
            <a:r>
              <a:rPr lang="en-US" sz="3200" b="1" spc="38" dirty="0">
                <a:ln w="9525" cmpd="sng">
                  <a:solidFill>
                    <a:schemeClr val="accent6">
                      <a:lumMod val="75000"/>
                    </a:schemeClr>
                  </a:solidFill>
                  <a:prstDash val="solid"/>
                </a:ln>
                <a:solidFill>
                  <a:srgbClr val="000099"/>
                </a:solidFill>
                <a:effectLst>
                  <a:glow rad="38100">
                    <a:schemeClr val="accent1">
                      <a:alpha val="40000"/>
                    </a:schemeClr>
                  </a:glow>
                </a:effectLst>
                <a:cs typeface="Arial" panose="020B0604020202020204" pitchFamily="34" charset="0"/>
              </a:rPr>
              <a:t> </a:t>
            </a:r>
            <a:r>
              <a:rPr lang="en-US" sz="3200" b="1" spc="38" dirty="0" err="1">
                <a:ln w="9525" cmpd="sng">
                  <a:solidFill>
                    <a:schemeClr val="accent6">
                      <a:lumMod val="75000"/>
                    </a:schemeClr>
                  </a:solidFill>
                  <a:prstDash val="solid"/>
                </a:ln>
                <a:solidFill>
                  <a:srgbClr val="000099"/>
                </a:solidFill>
                <a:effectLst>
                  <a:glow rad="38100">
                    <a:schemeClr val="accent1">
                      <a:alpha val="40000"/>
                    </a:schemeClr>
                  </a:glow>
                </a:effectLst>
                <a:cs typeface="Arial" panose="020B0604020202020204" pitchFamily="34" charset="0"/>
              </a:rPr>
              <a:t>và</a:t>
            </a:r>
            <a:r>
              <a:rPr lang="en-US" sz="3200" b="1" spc="38" dirty="0">
                <a:ln w="9525" cmpd="sng">
                  <a:solidFill>
                    <a:schemeClr val="accent6">
                      <a:lumMod val="75000"/>
                    </a:schemeClr>
                  </a:solidFill>
                  <a:prstDash val="solid"/>
                </a:ln>
                <a:solidFill>
                  <a:srgbClr val="000099"/>
                </a:solidFill>
                <a:effectLst>
                  <a:glow rad="38100">
                    <a:schemeClr val="accent1">
                      <a:alpha val="40000"/>
                    </a:schemeClr>
                  </a:glow>
                </a:effectLst>
                <a:cs typeface="Arial" panose="020B0604020202020204" pitchFamily="34" charset="0"/>
              </a:rPr>
              <a:t> </a:t>
            </a:r>
            <a:r>
              <a:rPr lang="en-US" sz="3200" b="1" spc="38" dirty="0" err="1">
                <a:ln w="9525" cmpd="sng">
                  <a:solidFill>
                    <a:schemeClr val="accent6">
                      <a:lumMod val="75000"/>
                    </a:schemeClr>
                  </a:solidFill>
                  <a:prstDash val="solid"/>
                </a:ln>
                <a:solidFill>
                  <a:srgbClr val="000099"/>
                </a:solidFill>
                <a:effectLst>
                  <a:glow rad="38100">
                    <a:schemeClr val="accent1">
                      <a:alpha val="40000"/>
                    </a:schemeClr>
                  </a:glow>
                </a:effectLst>
                <a:cs typeface="Arial" panose="020B0604020202020204" pitchFamily="34" charset="0"/>
              </a:rPr>
              <a:t>đọc</a:t>
            </a:r>
            <a:r>
              <a:rPr lang="en-US" sz="3200" b="1" spc="38" dirty="0">
                <a:ln w="9525" cmpd="sng">
                  <a:solidFill>
                    <a:schemeClr val="accent6">
                      <a:lumMod val="75000"/>
                    </a:schemeClr>
                  </a:solidFill>
                  <a:prstDash val="solid"/>
                </a:ln>
                <a:solidFill>
                  <a:srgbClr val="000099"/>
                </a:solidFill>
                <a:effectLst>
                  <a:glow rad="38100">
                    <a:schemeClr val="accent1">
                      <a:alpha val="40000"/>
                    </a:schemeClr>
                  </a:glow>
                </a:effectLst>
                <a:cs typeface="Arial" panose="020B0604020202020204" pitchFamily="34" charset="0"/>
              </a:rPr>
              <a:t> 1 </a:t>
            </a:r>
            <a:r>
              <a:rPr lang="en-US" sz="3200" b="1" spc="38" dirty="0" err="1">
                <a:ln w="9525" cmpd="sng">
                  <a:solidFill>
                    <a:schemeClr val="accent6">
                      <a:lumMod val="75000"/>
                    </a:schemeClr>
                  </a:solidFill>
                  <a:prstDash val="solid"/>
                </a:ln>
                <a:solidFill>
                  <a:srgbClr val="000099"/>
                </a:solidFill>
                <a:effectLst>
                  <a:glow rad="38100">
                    <a:schemeClr val="accent1">
                      <a:alpha val="40000"/>
                    </a:schemeClr>
                  </a:glow>
                </a:effectLst>
                <a:cs typeface="Arial" panose="020B0604020202020204" pitchFamily="34" charset="0"/>
              </a:rPr>
              <a:t>đoạn</a:t>
            </a:r>
            <a:r>
              <a:rPr lang="en-US" sz="3200" b="1" spc="38" dirty="0">
                <a:ln w="9525" cmpd="sng">
                  <a:solidFill>
                    <a:schemeClr val="accent6">
                      <a:lumMod val="75000"/>
                    </a:schemeClr>
                  </a:solidFill>
                  <a:prstDash val="solid"/>
                </a:ln>
                <a:solidFill>
                  <a:srgbClr val="000099"/>
                </a:solidFill>
                <a:effectLst>
                  <a:glow rad="38100">
                    <a:schemeClr val="accent1">
                      <a:alpha val="40000"/>
                    </a:schemeClr>
                  </a:glow>
                </a:effectLst>
                <a:cs typeface="Arial" panose="020B0604020202020204" pitchFamily="34" charset="0"/>
              </a:rPr>
              <a:t> </a:t>
            </a:r>
            <a:r>
              <a:rPr lang="en-US" sz="3200" b="1" spc="38" dirty="0" err="1">
                <a:ln w="9525" cmpd="sng">
                  <a:solidFill>
                    <a:schemeClr val="accent6">
                      <a:lumMod val="75000"/>
                    </a:schemeClr>
                  </a:solidFill>
                  <a:prstDash val="solid"/>
                </a:ln>
                <a:solidFill>
                  <a:srgbClr val="000099"/>
                </a:solidFill>
                <a:effectLst>
                  <a:glow rad="38100">
                    <a:schemeClr val="accent1">
                      <a:alpha val="40000"/>
                    </a:schemeClr>
                  </a:glow>
                </a:effectLst>
                <a:cs typeface="Arial" panose="020B0604020202020204" pitchFamily="34" charset="0"/>
              </a:rPr>
              <a:t>mà</a:t>
            </a:r>
            <a:r>
              <a:rPr lang="en-US" sz="3200" b="1" spc="38" dirty="0">
                <a:ln w="9525" cmpd="sng">
                  <a:solidFill>
                    <a:schemeClr val="accent6">
                      <a:lumMod val="75000"/>
                    </a:schemeClr>
                  </a:solidFill>
                  <a:prstDash val="solid"/>
                </a:ln>
                <a:solidFill>
                  <a:srgbClr val="000099"/>
                </a:solidFill>
                <a:effectLst>
                  <a:glow rad="38100">
                    <a:schemeClr val="accent1">
                      <a:alpha val="40000"/>
                    </a:schemeClr>
                  </a:glow>
                </a:effectLst>
                <a:cs typeface="Arial" panose="020B0604020202020204" pitchFamily="34" charset="0"/>
              </a:rPr>
              <a:t> con </a:t>
            </a:r>
            <a:r>
              <a:rPr lang="en-US" sz="3200" b="1" spc="38" dirty="0" err="1">
                <a:ln w="9525" cmpd="sng">
                  <a:solidFill>
                    <a:schemeClr val="accent6">
                      <a:lumMod val="75000"/>
                    </a:schemeClr>
                  </a:solidFill>
                  <a:prstDash val="solid"/>
                </a:ln>
                <a:solidFill>
                  <a:srgbClr val="000099"/>
                </a:solidFill>
                <a:effectLst>
                  <a:glow rad="38100">
                    <a:schemeClr val="accent1">
                      <a:alpha val="40000"/>
                    </a:schemeClr>
                  </a:glow>
                </a:effectLst>
                <a:cs typeface="Arial" panose="020B0604020202020204" pitchFamily="34" charset="0"/>
              </a:rPr>
              <a:t>thích</a:t>
            </a:r>
            <a:r>
              <a:rPr lang="en-US" sz="3200" b="1" spc="38" dirty="0">
                <a:ln w="9525" cmpd="sng">
                  <a:solidFill>
                    <a:schemeClr val="accent6">
                      <a:lumMod val="75000"/>
                    </a:schemeClr>
                  </a:solidFill>
                  <a:prstDash val="solid"/>
                </a:ln>
                <a:solidFill>
                  <a:srgbClr val="000099"/>
                </a:solidFill>
                <a:effectLst>
                  <a:glow rad="38100">
                    <a:schemeClr val="accent1">
                      <a:alpha val="40000"/>
                    </a:schemeClr>
                  </a:glow>
                </a:effectLst>
                <a:cs typeface="Arial" panose="020B0604020202020204" pitchFamily="34" charset="0"/>
              </a:rPr>
              <a:t>.</a:t>
            </a:r>
          </a:p>
        </p:txBody>
      </p:sp>
    </p:spTree>
    <p:extLst>
      <p:ext uri="{BB962C8B-B14F-4D97-AF65-F5344CB8AC3E}">
        <p14:creationId xmlns:p14="http://schemas.microsoft.com/office/powerpoint/2010/main" val="5090499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Hình nền Powerpoint đẹp nhất, đơn giản và dễ thươ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22" y="15017"/>
            <a:ext cx="12192000" cy="6858000"/>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p:cNvCxnSpPr/>
          <p:nvPr/>
        </p:nvCxnSpPr>
        <p:spPr>
          <a:xfrm>
            <a:off x="1219200" y="838200"/>
            <a:ext cx="11066438" cy="0"/>
          </a:xfrm>
          <a:prstGeom prst="line">
            <a:avLst/>
          </a:prstGeom>
          <a:ln w="57150" cmpd="dbl">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1277539" y="34067"/>
            <a:ext cx="9636921" cy="729047"/>
          </a:xfrm>
          <a:prstGeom prst="rect">
            <a:avLst/>
          </a:prstGeom>
          <a:noFill/>
          <a:ln>
            <a:noFill/>
          </a:ln>
        </p:spPr>
        <p:txBody>
          <a:bodyPr lIns="51435" tIns="25718" rIns="51435" bIns="25718">
            <a:spAutoFit/>
          </a:bodyPr>
          <a:lstStyle/>
          <a:p>
            <a:pPr algn="ctr">
              <a:defRPr/>
            </a:pPr>
            <a:r>
              <a:rPr lang="en-US" sz="4400" b="1" dirty="0">
                <a:ln w="0">
                  <a:solidFill>
                    <a:srgbClr val="CC3399"/>
                  </a:solidFill>
                </a:ln>
                <a:solidFill>
                  <a:srgbClr val="990099"/>
                </a:solidFill>
                <a:effectLst>
                  <a:reflection blurRad="6350" stA="53000" endA="300" endPos="35500" dir="5400000" sy="-90000" algn="bl" rotWithShape="0"/>
                </a:effectLst>
              </a:rPr>
              <a:t>MÙA THẢO QUẢ</a:t>
            </a:r>
          </a:p>
        </p:txBody>
      </p:sp>
      <p:sp>
        <p:nvSpPr>
          <p:cNvPr id="11" name="Rectangle 10"/>
          <p:cNvSpPr>
            <a:spLocks noChangeArrowheads="1"/>
          </p:cNvSpPr>
          <p:nvPr/>
        </p:nvSpPr>
        <p:spPr bwMode="auto">
          <a:xfrm>
            <a:off x="725928" y="3424475"/>
            <a:ext cx="11008099"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just">
              <a:spcBef>
                <a:spcPct val="20000"/>
              </a:spcBef>
            </a:pPr>
            <a:r>
              <a:rPr lang="pt-BR" sz="2800" b="1" dirty="0">
                <a:solidFill>
                  <a:srgbClr val="CC3399"/>
                </a:solidFill>
              </a:rPr>
              <a:t>2. Tìm những chi tiết cho thấy thảo quả phát triển rất nhanh? </a:t>
            </a:r>
            <a:endParaRPr lang="en-US" altLang="en-US" sz="2800" b="1" dirty="0">
              <a:solidFill>
                <a:srgbClr val="CC3399"/>
              </a:solidFill>
            </a:endParaRPr>
          </a:p>
        </p:txBody>
      </p:sp>
      <p:pic>
        <p:nvPicPr>
          <p:cNvPr id="10" name="Picture 9"/>
          <p:cNvPicPr>
            <a:picLocks noChangeAspect="1"/>
          </p:cNvPicPr>
          <p:nvPr/>
        </p:nvPicPr>
        <p:blipFill>
          <a:blip r:embed="rId3"/>
          <a:stretch>
            <a:fillRect/>
          </a:stretch>
        </p:blipFill>
        <p:spPr>
          <a:xfrm>
            <a:off x="1219200" y="944326"/>
            <a:ext cx="10469148" cy="2345212"/>
          </a:xfrm>
          <a:prstGeom prst="rect">
            <a:avLst/>
          </a:prstGeom>
        </p:spPr>
      </p:pic>
      <p:sp>
        <p:nvSpPr>
          <p:cNvPr id="31" name="Rectangle 30"/>
          <p:cNvSpPr/>
          <p:nvPr/>
        </p:nvSpPr>
        <p:spPr>
          <a:xfrm>
            <a:off x="838200" y="4001294"/>
            <a:ext cx="9828610" cy="1815882"/>
          </a:xfrm>
          <a:prstGeom prst="rect">
            <a:avLst/>
          </a:prstGeom>
        </p:spPr>
        <p:txBody>
          <a:bodyPr wrap="square">
            <a:spAutoFit/>
          </a:bodyPr>
          <a:lstStyle/>
          <a:p>
            <a:pPr algn="just">
              <a:spcBef>
                <a:spcPts val="300"/>
              </a:spcBef>
            </a:pPr>
            <a:r>
              <a:rPr lang="pt-BR" sz="2800" dirty="0">
                <a:solidFill>
                  <a:srgbClr val="CC3399"/>
                </a:solidFill>
                <a:latin typeface="Arial" panose="020B0604020202020204" pitchFamily="34" charset="0"/>
              </a:rPr>
              <a:t>  Qua một năm, hạt thảo quả gieo năm trước đã lớn cao tới bụng người. Một năm sau nữa, mỗi thân lẻ đâm thêm hai nhánh mới. Thoáng cái, thảo quả sầm uất từng khóm, lan tỏa, vươn ngọn, xòe lá, lấn chiếm không gian.</a:t>
            </a:r>
            <a:endParaRPr lang="en-US" sz="2800" dirty="0">
              <a:solidFill>
                <a:srgbClr val="CC3399"/>
              </a:solidFill>
              <a:latin typeface="Arial" panose="020B0604020202020204" pitchFamily="34" charset="0"/>
            </a:endParaRPr>
          </a:p>
        </p:txBody>
      </p:sp>
    </p:spTree>
    <p:extLst>
      <p:ext uri="{BB962C8B-B14F-4D97-AF65-F5344CB8AC3E}">
        <p14:creationId xmlns:p14="http://schemas.microsoft.com/office/powerpoint/2010/main" val="10076557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Hình nền Powerpoint đẹp nhất, đơn giản và dễ thươ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22" y="15017"/>
            <a:ext cx="12192000" cy="6858000"/>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p:cNvCxnSpPr/>
          <p:nvPr/>
        </p:nvCxnSpPr>
        <p:spPr>
          <a:xfrm>
            <a:off x="1219200" y="838200"/>
            <a:ext cx="11066438" cy="0"/>
          </a:xfrm>
          <a:prstGeom prst="line">
            <a:avLst/>
          </a:prstGeom>
          <a:ln w="57150" cmpd="dbl">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1277539" y="34067"/>
            <a:ext cx="9636921" cy="729047"/>
          </a:xfrm>
          <a:prstGeom prst="rect">
            <a:avLst/>
          </a:prstGeom>
          <a:noFill/>
          <a:ln>
            <a:noFill/>
          </a:ln>
        </p:spPr>
        <p:txBody>
          <a:bodyPr lIns="51435" tIns="25718" rIns="51435" bIns="25718">
            <a:spAutoFit/>
          </a:bodyPr>
          <a:lstStyle/>
          <a:p>
            <a:pPr algn="ctr">
              <a:defRPr/>
            </a:pPr>
            <a:r>
              <a:rPr lang="en-US" sz="4400" b="1" dirty="0">
                <a:ln w="0">
                  <a:solidFill>
                    <a:srgbClr val="CC3399"/>
                  </a:solidFill>
                </a:ln>
                <a:solidFill>
                  <a:srgbClr val="990099"/>
                </a:solidFill>
                <a:effectLst>
                  <a:reflection blurRad="6350" stA="53000" endA="300" endPos="35500" dir="5400000" sy="-90000" algn="bl" rotWithShape="0"/>
                </a:effectLst>
              </a:rPr>
              <a:t>MÙA THẢO QUẢ</a:t>
            </a:r>
          </a:p>
        </p:txBody>
      </p:sp>
      <p:pic>
        <p:nvPicPr>
          <p:cNvPr id="10" name="Picture 9"/>
          <p:cNvPicPr>
            <a:picLocks noChangeAspect="1"/>
          </p:cNvPicPr>
          <p:nvPr/>
        </p:nvPicPr>
        <p:blipFill>
          <a:blip r:embed="rId3"/>
          <a:stretch>
            <a:fillRect/>
          </a:stretch>
        </p:blipFill>
        <p:spPr>
          <a:xfrm>
            <a:off x="1219200" y="944326"/>
            <a:ext cx="10469148" cy="2345212"/>
          </a:xfrm>
          <a:prstGeom prst="rect">
            <a:avLst/>
          </a:prstGeom>
        </p:spPr>
      </p:pic>
      <p:sp>
        <p:nvSpPr>
          <p:cNvPr id="32" name="Rectangle 31"/>
          <p:cNvSpPr/>
          <p:nvPr/>
        </p:nvSpPr>
        <p:spPr>
          <a:xfrm>
            <a:off x="1300243" y="4172572"/>
            <a:ext cx="9710062" cy="897169"/>
          </a:xfrm>
          <a:prstGeom prst="rect">
            <a:avLst/>
          </a:prstGeom>
          <a:noFill/>
          <a:ln w="28575">
            <a:solidFill>
              <a:srgbClr val="7030A0"/>
            </a:solidFill>
          </a:ln>
        </p:spPr>
        <p:txBody>
          <a:bodyPr wrap="square" lIns="68580" tIns="34290" rIns="68580" bIns="34290">
            <a:spAutoFit/>
          </a:bodyPr>
          <a:lstStyle/>
          <a:p>
            <a:pPr algn="ctr">
              <a:lnSpc>
                <a:spcPct val="150000"/>
              </a:lnSpc>
              <a:defRPr/>
            </a:pPr>
            <a:r>
              <a:rPr lang="en-US" sz="4000" dirty="0">
                <a:ln w="0">
                  <a:solidFill>
                    <a:srgbClr val="800080"/>
                  </a:solidFill>
                </a:ln>
                <a:solidFill>
                  <a:srgbClr val="7030A0"/>
                </a:solidFill>
                <a:effectLst>
                  <a:reflection blurRad="6350" stA="53000" endA="300" endPos="35500" dir="5400000" sy="-90000" algn="bl" rotWithShape="0"/>
                </a:effectLst>
              </a:rPr>
              <a:t>Ý 2: Sự phát triển mạnh mẽ của thảo quả.</a:t>
            </a:r>
          </a:p>
        </p:txBody>
      </p:sp>
    </p:spTree>
    <p:extLst>
      <p:ext uri="{BB962C8B-B14F-4D97-AF65-F5344CB8AC3E}">
        <p14:creationId xmlns:p14="http://schemas.microsoft.com/office/powerpoint/2010/main" val="33419556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Hình nền Powerpoint đẹp nhất, đơn giản và dễ thươ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p:cNvCxnSpPr/>
          <p:nvPr/>
        </p:nvCxnSpPr>
        <p:spPr>
          <a:xfrm>
            <a:off x="1219200" y="838200"/>
            <a:ext cx="11066438" cy="0"/>
          </a:xfrm>
          <a:prstGeom prst="line">
            <a:avLst/>
          </a:prstGeom>
          <a:ln w="57150" cmpd="dbl">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1277539" y="34067"/>
            <a:ext cx="9636921" cy="729047"/>
          </a:xfrm>
          <a:prstGeom prst="rect">
            <a:avLst/>
          </a:prstGeom>
          <a:noFill/>
          <a:ln>
            <a:noFill/>
          </a:ln>
        </p:spPr>
        <p:txBody>
          <a:bodyPr lIns="51435" tIns="25718" rIns="51435" bIns="25718">
            <a:spAutoFit/>
          </a:bodyPr>
          <a:lstStyle/>
          <a:p>
            <a:pPr algn="ctr">
              <a:defRPr/>
            </a:pPr>
            <a:r>
              <a:rPr lang="en-US" sz="4400" b="1" dirty="0">
                <a:ln w="0">
                  <a:solidFill>
                    <a:srgbClr val="CC3399"/>
                  </a:solidFill>
                </a:ln>
                <a:solidFill>
                  <a:srgbClr val="990099"/>
                </a:solidFill>
                <a:effectLst>
                  <a:reflection blurRad="6350" stA="53000" endA="300" endPos="35500" dir="5400000" sy="-90000" algn="bl" rotWithShape="0"/>
                </a:effectLst>
              </a:rPr>
              <a:t>MÙA THẢO QUẢ</a:t>
            </a:r>
          </a:p>
        </p:txBody>
      </p:sp>
      <p:sp>
        <p:nvSpPr>
          <p:cNvPr id="11" name="Rectangle 10"/>
          <p:cNvSpPr>
            <a:spLocks noChangeArrowheads="1"/>
          </p:cNvSpPr>
          <p:nvPr/>
        </p:nvSpPr>
        <p:spPr bwMode="auto">
          <a:xfrm>
            <a:off x="1932769" y="4039018"/>
            <a:ext cx="97917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just">
              <a:spcBef>
                <a:spcPct val="20000"/>
              </a:spcBef>
            </a:pPr>
            <a:r>
              <a:rPr lang="pt-BR" sz="2800" b="1" dirty="0">
                <a:solidFill>
                  <a:srgbClr val="CC3399"/>
                </a:solidFill>
              </a:rPr>
              <a:t>3. Hoa thảo quả nảy ở đâu?</a:t>
            </a:r>
            <a:endParaRPr lang="en-US" altLang="en-US" sz="2800" b="1" dirty="0">
              <a:solidFill>
                <a:srgbClr val="CC3399"/>
              </a:solidFill>
            </a:endParaRPr>
          </a:p>
        </p:txBody>
      </p:sp>
      <p:pic>
        <p:nvPicPr>
          <p:cNvPr id="10" name="Picture 9"/>
          <p:cNvPicPr>
            <a:picLocks noChangeAspect="1"/>
          </p:cNvPicPr>
          <p:nvPr/>
        </p:nvPicPr>
        <p:blipFill>
          <a:blip r:embed="rId3"/>
          <a:stretch>
            <a:fillRect/>
          </a:stretch>
        </p:blipFill>
        <p:spPr>
          <a:xfrm>
            <a:off x="1746025" y="1027906"/>
            <a:ext cx="8699947" cy="2730640"/>
          </a:xfrm>
          <a:prstGeom prst="rect">
            <a:avLst/>
          </a:prstGeom>
        </p:spPr>
      </p:pic>
    </p:spTree>
    <p:extLst>
      <p:ext uri="{BB962C8B-B14F-4D97-AF65-F5344CB8AC3E}">
        <p14:creationId xmlns:p14="http://schemas.microsoft.com/office/powerpoint/2010/main" val="33804209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Hình nền Powerpoint đẹp nhất, đơn giản và dễ thươ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p:cNvCxnSpPr/>
          <p:nvPr/>
        </p:nvCxnSpPr>
        <p:spPr>
          <a:xfrm>
            <a:off x="1219200" y="838200"/>
            <a:ext cx="11066438" cy="0"/>
          </a:xfrm>
          <a:prstGeom prst="line">
            <a:avLst/>
          </a:prstGeom>
          <a:ln w="57150" cmpd="dbl">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1277539" y="34067"/>
            <a:ext cx="9636921" cy="729047"/>
          </a:xfrm>
          <a:prstGeom prst="rect">
            <a:avLst/>
          </a:prstGeom>
          <a:noFill/>
          <a:ln>
            <a:noFill/>
          </a:ln>
        </p:spPr>
        <p:txBody>
          <a:bodyPr lIns="51435" tIns="25718" rIns="51435" bIns="25718">
            <a:spAutoFit/>
          </a:bodyPr>
          <a:lstStyle/>
          <a:p>
            <a:pPr algn="ctr">
              <a:defRPr/>
            </a:pPr>
            <a:r>
              <a:rPr lang="en-US" sz="4400" b="1" dirty="0">
                <a:ln w="0">
                  <a:solidFill>
                    <a:srgbClr val="CC3399"/>
                  </a:solidFill>
                </a:ln>
                <a:solidFill>
                  <a:srgbClr val="990099"/>
                </a:solidFill>
                <a:effectLst>
                  <a:reflection blurRad="6350" stA="53000" endA="300" endPos="35500" dir="5400000" sy="-90000" algn="bl" rotWithShape="0"/>
                </a:effectLst>
              </a:rPr>
              <a:t>MÙA THẢO QUẢ</a:t>
            </a:r>
          </a:p>
        </p:txBody>
      </p:sp>
      <p:sp>
        <p:nvSpPr>
          <p:cNvPr id="11" name="Rectangle 10"/>
          <p:cNvSpPr>
            <a:spLocks noChangeArrowheads="1"/>
          </p:cNvSpPr>
          <p:nvPr/>
        </p:nvSpPr>
        <p:spPr bwMode="auto">
          <a:xfrm>
            <a:off x="1932769" y="4039018"/>
            <a:ext cx="97917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just">
              <a:spcBef>
                <a:spcPct val="20000"/>
              </a:spcBef>
            </a:pPr>
            <a:r>
              <a:rPr lang="pt-BR" sz="2800" b="1" dirty="0">
                <a:solidFill>
                  <a:srgbClr val="CC3399"/>
                </a:solidFill>
              </a:rPr>
              <a:t>3. Hoa thảo quả nảy ở đâu?</a:t>
            </a:r>
            <a:endParaRPr lang="en-US" altLang="en-US" sz="2800" b="1" dirty="0">
              <a:solidFill>
                <a:srgbClr val="CC3399"/>
              </a:solidFill>
            </a:endParaRPr>
          </a:p>
        </p:txBody>
      </p:sp>
      <p:sp>
        <p:nvSpPr>
          <p:cNvPr id="6" name="Rectangle 5"/>
          <p:cNvSpPr/>
          <p:nvPr/>
        </p:nvSpPr>
        <p:spPr>
          <a:xfrm>
            <a:off x="2142319" y="4777382"/>
            <a:ext cx="8724900" cy="523220"/>
          </a:xfrm>
          <a:prstGeom prst="rect">
            <a:avLst/>
          </a:prstGeom>
        </p:spPr>
        <p:txBody>
          <a:bodyPr wrap="square">
            <a:spAutoFit/>
          </a:bodyPr>
          <a:lstStyle/>
          <a:p>
            <a:pPr algn="just"/>
            <a:r>
              <a:rPr lang="pt-BR" sz="2800" dirty="0">
                <a:solidFill>
                  <a:srgbClr val="CC3399"/>
                </a:solidFill>
                <a:latin typeface="Arial" panose="020B0604020202020204" pitchFamily="34" charset="0"/>
              </a:rPr>
              <a:t>- Hoa nảy dưới gốc cây.</a:t>
            </a:r>
            <a:endParaRPr lang="en-US" sz="2800" dirty="0">
              <a:solidFill>
                <a:srgbClr val="CC3399"/>
              </a:solidFill>
              <a:latin typeface="Arial" panose="020B0604020202020204" pitchFamily="34" charset="0"/>
            </a:endParaRPr>
          </a:p>
        </p:txBody>
      </p:sp>
      <p:pic>
        <p:nvPicPr>
          <p:cNvPr id="10" name="Picture 9"/>
          <p:cNvPicPr>
            <a:picLocks noChangeAspect="1"/>
          </p:cNvPicPr>
          <p:nvPr/>
        </p:nvPicPr>
        <p:blipFill>
          <a:blip r:embed="rId3"/>
          <a:stretch>
            <a:fillRect/>
          </a:stretch>
        </p:blipFill>
        <p:spPr>
          <a:xfrm>
            <a:off x="1746025" y="1027906"/>
            <a:ext cx="8699947" cy="2730640"/>
          </a:xfrm>
          <a:prstGeom prst="rect">
            <a:avLst/>
          </a:prstGeom>
        </p:spPr>
      </p:pic>
    </p:spTree>
    <p:extLst>
      <p:ext uri="{BB962C8B-B14F-4D97-AF65-F5344CB8AC3E}">
        <p14:creationId xmlns:p14="http://schemas.microsoft.com/office/powerpoint/2010/main" val="24672496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Hình nền Powerpoint đẹp nhất, đơn giản và dễ thươ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p:cNvCxnSpPr/>
          <p:nvPr/>
        </p:nvCxnSpPr>
        <p:spPr>
          <a:xfrm>
            <a:off x="1219200" y="838200"/>
            <a:ext cx="11066438" cy="0"/>
          </a:xfrm>
          <a:prstGeom prst="line">
            <a:avLst/>
          </a:prstGeom>
          <a:ln w="57150" cmpd="dbl">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1277539" y="34067"/>
            <a:ext cx="9636921" cy="729047"/>
          </a:xfrm>
          <a:prstGeom prst="rect">
            <a:avLst/>
          </a:prstGeom>
          <a:noFill/>
          <a:ln>
            <a:noFill/>
          </a:ln>
        </p:spPr>
        <p:txBody>
          <a:bodyPr lIns="51435" tIns="25718" rIns="51435" bIns="25718">
            <a:spAutoFit/>
          </a:bodyPr>
          <a:lstStyle/>
          <a:p>
            <a:pPr algn="ctr">
              <a:defRPr/>
            </a:pPr>
            <a:r>
              <a:rPr lang="en-US" sz="4400" b="1" dirty="0">
                <a:ln w="0">
                  <a:solidFill>
                    <a:srgbClr val="CC3399"/>
                  </a:solidFill>
                </a:ln>
                <a:solidFill>
                  <a:srgbClr val="990099"/>
                </a:solidFill>
                <a:effectLst>
                  <a:reflection blurRad="6350" stA="53000" endA="300" endPos="35500" dir="5400000" sy="-90000" algn="bl" rotWithShape="0"/>
                </a:effectLst>
              </a:rPr>
              <a:t>MÙA THẢO QUẢ</a:t>
            </a:r>
          </a:p>
        </p:txBody>
      </p:sp>
      <p:sp>
        <p:nvSpPr>
          <p:cNvPr id="11" name="Rectangle 10"/>
          <p:cNvSpPr>
            <a:spLocks noChangeArrowheads="1"/>
          </p:cNvSpPr>
          <p:nvPr/>
        </p:nvSpPr>
        <p:spPr bwMode="auto">
          <a:xfrm>
            <a:off x="1297012" y="3842881"/>
            <a:ext cx="97917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just">
              <a:spcBef>
                <a:spcPct val="20000"/>
              </a:spcBef>
            </a:pPr>
            <a:r>
              <a:rPr lang="pt-BR" sz="2800" b="1" dirty="0">
                <a:solidFill>
                  <a:srgbClr val="CC3399"/>
                </a:solidFill>
              </a:rPr>
              <a:t>3. Khi thảo quả chín, rừng có nét gì đẹp?</a:t>
            </a:r>
            <a:endParaRPr lang="en-US" altLang="en-US" sz="2800" b="1" dirty="0">
              <a:solidFill>
                <a:srgbClr val="CC3399"/>
              </a:solidFill>
            </a:endParaRPr>
          </a:p>
        </p:txBody>
      </p:sp>
      <p:pic>
        <p:nvPicPr>
          <p:cNvPr id="10" name="Picture 9"/>
          <p:cNvPicPr>
            <a:picLocks noChangeAspect="1"/>
          </p:cNvPicPr>
          <p:nvPr/>
        </p:nvPicPr>
        <p:blipFill>
          <a:blip r:embed="rId3"/>
          <a:stretch>
            <a:fillRect/>
          </a:stretch>
        </p:blipFill>
        <p:spPr>
          <a:xfrm>
            <a:off x="1297013" y="1027906"/>
            <a:ext cx="9415660" cy="2730640"/>
          </a:xfrm>
          <a:prstGeom prst="rect">
            <a:avLst/>
          </a:prstGeom>
        </p:spPr>
      </p:pic>
    </p:spTree>
    <p:extLst>
      <p:ext uri="{BB962C8B-B14F-4D97-AF65-F5344CB8AC3E}">
        <p14:creationId xmlns:p14="http://schemas.microsoft.com/office/powerpoint/2010/main" val="3619942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Hình nền Powerpoint đẹp nhất, đơn giản và dễ thươ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p:cNvCxnSpPr/>
          <p:nvPr/>
        </p:nvCxnSpPr>
        <p:spPr>
          <a:xfrm>
            <a:off x="1219200" y="838200"/>
            <a:ext cx="11066438" cy="0"/>
          </a:xfrm>
          <a:prstGeom prst="line">
            <a:avLst/>
          </a:prstGeom>
          <a:ln w="57150" cmpd="dbl">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1277539" y="34067"/>
            <a:ext cx="9636921" cy="729047"/>
          </a:xfrm>
          <a:prstGeom prst="rect">
            <a:avLst/>
          </a:prstGeom>
          <a:noFill/>
          <a:ln>
            <a:noFill/>
          </a:ln>
        </p:spPr>
        <p:txBody>
          <a:bodyPr lIns="51435" tIns="25718" rIns="51435" bIns="25718">
            <a:spAutoFit/>
          </a:bodyPr>
          <a:lstStyle/>
          <a:p>
            <a:pPr algn="ctr">
              <a:defRPr/>
            </a:pPr>
            <a:r>
              <a:rPr lang="en-US" sz="4400" b="1" dirty="0">
                <a:ln w="0">
                  <a:solidFill>
                    <a:srgbClr val="CC3399"/>
                  </a:solidFill>
                </a:ln>
                <a:solidFill>
                  <a:srgbClr val="990099"/>
                </a:solidFill>
                <a:effectLst>
                  <a:reflection blurRad="6350" stA="53000" endA="300" endPos="35500" dir="5400000" sy="-90000" algn="bl" rotWithShape="0"/>
                </a:effectLst>
              </a:rPr>
              <a:t>MÙA THẢO QUẢ</a:t>
            </a:r>
          </a:p>
        </p:txBody>
      </p:sp>
      <p:sp>
        <p:nvSpPr>
          <p:cNvPr id="11" name="Rectangle 10"/>
          <p:cNvSpPr>
            <a:spLocks noChangeArrowheads="1"/>
          </p:cNvSpPr>
          <p:nvPr/>
        </p:nvSpPr>
        <p:spPr bwMode="auto">
          <a:xfrm>
            <a:off x="1297012" y="3842881"/>
            <a:ext cx="97917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just">
              <a:spcBef>
                <a:spcPct val="20000"/>
              </a:spcBef>
            </a:pPr>
            <a:r>
              <a:rPr lang="pt-BR" sz="2800" b="1" dirty="0">
                <a:solidFill>
                  <a:srgbClr val="CC3399"/>
                </a:solidFill>
              </a:rPr>
              <a:t>3. Khi thảo quả chín, rừng có nét gì đẹp?</a:t>
            </a:r>
            <a:endParaRPr lang="en-US" altLang="en-US" sz="2800" b="1" dirty="0">
              <a:solidFill>
                <a:srgbClr val="CC3399"/>
              </a:solidFill>
            </a:endParaRPr>
          </a:p>
        </p:txBody>
      </p:sp>
      <p:sp>
        <p:nvSpPr>
          <p:cNvPr id="6" name="Rectangle 5"/>
          <p:cNvSpPr/>
          <p:nvPr/>
        </p:nvSpPr>
        <p:spPr>
          <a:xfrm>
            <a:off x="1297012" y="4403715"/>
            <a:ext cx="9390038" cy="2246769"/>
          </a:xfrm>
          <a:prstGeom prst="rect">
            <a:avLst/>
          </a:prstGeom>
        </p:spPr>
        <p:txBody>
          <a:bodyPr wrap="square">
            <a:spAutoFit/>
          </a:bodyPr>
          <a:lstStyle/>
          <a:p>
            <a:pPr algn="just"/>
            <a:r>
              <a:rPr lang="pt-BR" sz="2800" dirty="0">
                <a:solidFill>
                  <a:srgbClr val="CC3399"/>
                </a:solidFill>
                <a:latin typeface="Arial" panose="020B0604020202020204" pitchFamily="34" charset="0"/>
              </a:rPr>
              <a:t>- </a:t>
            </a:r>
            <a:r>
              <a:rPr lang="vi-VN" sz="2800" dirty="0">
                <a:solidFill>
                  <a:srgbClr val="CC3399"/>
                </a:solidFill>
                <a:latin typeface="Arial" panose="020B0604020202020204" pitchFamily="34" charset="0"/>
              </a:rPr>
              <a:t>Dưới đáy rừng rực lên những chùm thảo quả đỏ chon chót như chứa lửa,</a:t>
            </a:r>
            <a:r>
              <a:rPr lang="en-US" sz="2800" dirty="0">
                <a:solidFill>
                  <a:srgbClr val="CC3399"/>
                </a:solidFill>
                <a:latin typeface="Arial" panose="020B0604020202020204" pitchFamily="34" charset="0"/>
              </a:rPr>
              <a:t> </a:t>
            </a:r>
            <a:r>
              <a:rPr lang="vi-VN" sz="2800" dirty="0">
                <a:solidFill>
                  <a:srgbClr val="CC3399"/>
                </a:solidFill>
                <a:latin typeface="Arial" panose="020B0604020202020204" pitchFamily="34" charset="0"/>
              </a:rPr>
              <a:t>chứa nắng.</a:t>
            </a:r>
            <a:r>
              <a:rPr lang="en-US" sz="2800" dirty="0">
                <a:solidFill>
                  <a:srgbClr val="CC3399"/>
                </a:solidFill>
                <a:latin typeface="Arial" panose="020B0604020202020204" pitchFamily="34" charset="0"/>
              </a:rPr>
              <a:t> </a:t>
            </a:r>
            <a:r>
              <a:rPr lang="vi-VN" sz="2800" dirty="0">
                <a:solidFill>
                  <a:srgbClr val="CC3399"/>
                </a:solidFill>
                <a:latin typeface="Arial" panose="020B0604020202020204" pitchFamily="34" charset="0"/>
              </a:rPr>
              <a:t>Rừng ngập hương thơm.</a:t>
            </a:r>
            <a:r>
              <a:rPr lang="en-US" sz="2800" dirty="0">
                <a:solidFill>
                  <a:srgbClr val="CC3399"/>
                </a:solidFill>
                <a:latin typeface="Arial" panose="020B0604020202020204" pitchFamily="34" charset="0"/>
              </a:rPr>
              <a:t> </a:t>
            </a:r>
            <a:r>
              <a:rPr lang="vi-VN" sz="2800" dirty="0">
                <a:solidFill>
                  <a:srgbClr val="CC3399"/>
                </a:solidFill>
                <a:latin typeface="Arial" panose="020B0604020202020204" pitchFamily="34" charset="0"/>
              </a:rPr>
              <a:t>Rừng sáng như có lửa hắt lên từ dưới đáy rừn</a:t>
            </a:r>
            <a:r>
              <a:rPr lang="en-US" sz="2800" dirty="0">
                <a:solidFill>
                  <a:srgbClr val="CC3399"/>
                </a:solidFill>
                <a:latin typeface="Arial" panose="020B0604020202020204" pitchFamily="34" charset="0"/>
              </a:rPr>
              <a:t>g</a:t>
            </a:r>
            <a:r>
              <a:rPr lang="vi-VN" sz="2800" dirty="0">
                <a:solidFill>
                  <a:srgbClr val="CC3399"/>
                </a:solidFill>
                <a:latin typeface="Arial" panose="020B0604020202020204" pitchFamily="34" charset="0"/>
              </a:rPr>
              <a:t>. Rừng say ngây và ấm nóng.Thảo quả như những đốm lửa hồng, thắp lên nhiều ngọn mới, nhấp nháy</a:t>
            </a:r>
            <a:r>
              <a:rPr lang="en-US" sz="2800" dirty="0">
                <a:solidFill>
                  <a:srgbClr val="CC3399"/>
                </a:solidFill>
                <a:latin typeface="Arial" panose="020B0604020202020204" pitchFamily="34" charset="0"/>
              </a:rPr>
              <a:t>.</a:t>
            </a:r>
          </a:p>
        </p:txBody>
      </p:sp>
      <p:pic>
        <p:nvPicPr>
          <p:cNvPr id="10" name="Picture 9"/>
          <p:cNvPicPr>
            <a:picLocks noChangeAspect="1"/>
          </p:cNvPicPr>
          <p:nvPr/>
        </p:nvPicPr>
        <p:blipFill>
          <a:blip r:embed="rId3"/>
          <a:stretch>
            <a:fillRect/>
          </a:stretch>
        </p:blipFill>
        <p:spPr>
          <a:xfrm>
            <a:off x="1297013" y="1027906"/>
            <a:ext cx="9415660" cy="2730640"/>
          </a:xfrm>
          <a:prstGeom prst="rect">
            <a:avLst/>
          </a:prstGeom>
        </p:spPr>
      </p:pic>
    </p:spTree>
    <p:extLst>
      <p:ext uri="{BB962C8B-B14F-4D97-AF65-F5344CB8AC3E}">
        <p14:creationId xmlns:p14="http://schemas.microsoft.com/office/powerpoint/2010/main" val="8878824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Hình nền Powerpoint đẹp nhất, đơn giản và dễ thươ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p:cNvCxnSpPr/>
          <p:nvPr/>
        </p:nvCxnSpPr>
        <p:spPr>
          <a:xfrm>
            <a:off x="1219200" y="838200"/>
            <a:ext cx="11066438" cy="0"/>
          </a:xfrm>
          <a:prstGeom prst="line">
            <a:avLst/>
          </a:prstGeom>
          <a:ln w="57150" cmpd="dbl">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1277539" y="34067"/>
            <a:ext cx="9636921" cy="729047"/>
          </a:xfrm>
          <a:prstGeom prst="rect">
            <a:avLst/>
          </a:prstGeom>
          <a:noFill/>
          <a:ln>
            <a:noFill/>
          </a:ln>
        </p:spPr>
        <p:txBody>
          <a:bodyPr lIns="51435" tIns="25718" rIns="51435" bIns="25718">
            <a:spAutoFit/>
          </a:bodyPr>
          <a:lstStyle/>
          <a:p>
            <a:pPr algn="ctr">
              <a:defRPr/>
            </a:pPr>
            <a:r>
              <a:rPr lang="en-US" sz="4400" b="1" dirty="0">
                <a:ln w="0">
                  <a:solidFill>
                    <a:srgbClr val="CC3399"/>
                  </a:solidFill>
                </a:ln>
                <a:solidFill>
                  <a:srgbClr val="990099"/>
                </a:solidFill>
                <a:effectLst>
                  <a:reflection blurRad="6350" stA="53000" endA="300" endPos="35500" dir="5400000" sy="-90000" algn="bl" rotWithShape="0"/>
                </a:effectLst>
              </a:rPr>
              <a:t>MÙA THẢO QUẢ</a:t>
            </a:r>
          </a:p>
        </p:txBody>
      </p:sp>
      <p:pic>
        <p:nvPicPr>
          <p:cNvPr id="10" name="Picture 9"/>
          <p:cNvPicPr>
            <a:picLocks noChangeAspect="1"/>
          </p:cNvPicPr>
          <p:nvPr/>
        </p:nvPicPr>
        <p:blipFill>
          <a:blip r:embed="rId3"/>
          <a:stretch>
            <a:fillRect/>
          </a:stretch>
        </p:blipFill>
        <p:spPr>
          <a:xfrm>
            <a:off x="1297013" y="1027906"/>
            <a:ext cx="9415660" cy="2730640"/>
          </a:xfrm>
          <a:prstGeom prst="rect">
            <a:avLst/>
          </a:prstGeom>
        </p:spPr>
      </p:pic>
      <p:sp>
        <p:nvSpPr>
          <p:cNvPr id="12" name="Rectangle 11"/>
          <p:cNvSpPr/>
          <p:nvPr/>
        </p:nvSpPr>
        <p:spPr>
          <a:xfrm>
            <a:off x="973934" y="4249878"/>
            <a:ext cx="10437855" cy="992579"/>
          </a:xfrm>
          <a:prstGeom prst="rect">
            <a:avLst/>
          </a:prstGeom>
          <a:noFill/>
          <a:ln w="28575">
            <a:solidFill>
              <a:srgbClr val="7030A0"/>
            </a:solidFill>
          </a:ln>
        </p:spPr>
        <p:txBody>
          <a:bodyPr wrap="square" lIns="68580" tIns="34290" rIns="68580" bIns="34290">
            <a:spAutoFit/>
          </a:bodyPr>
          <a:lstStyle/>
          <a:p>
            <a:pPr algn="ctr">
              <a:lnSpc>
                <a:spcPct val="150000"/>
              </a:lnSpc>
              <a:defRPr/>
            </a:pPr>
            <a:r>
              <a:rPr lang="en-US" sz="4000" dirty="0">
                <a:ln w="0">
                  <a:solidFill>
                    <a:srgbClr val="800080"/>
                  </a:solidFill>
                </a:ln>
                <a:solidFill>
                  <a:srgbClr val="7030A0"/>
                </a:solidFill>
                <a:effectLst>
                  <a:reflection blurRad="6350" stA="53000" endA="300" endPos="35500" dir="5400000" sy="-90000" algn="bl" rotWithShape="0"/>
                </a:effectLst>
              </a:rPr>
              <a:t>Ý 3: Nét đẹp quyến rũ của thảo quả khi chín rộ.</a:t>
            </a:r>
          </a:p>
        </p:txBody>
      </p:sp>
    </p:spTree>
    <p:extLst>
      <p:ext uri="{BB962C8B-B14F-4D97-AF65-F5344CB8AC3E}">
        <p14:creationId xmlns:p14="http://schemas.microsoft.com/office/powerpoint/2010/main" val="16122124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74138B18-C116-4487-B7A9-1A909862A580}"/>
              </a:ext>
            </a:extLst>
          </p:cNvPr>
          <p:cNvPicPr>
            <a:picLocks noChangeAspect="1"/>
          </p:cNvPicPr>
          <p:nvPr/>
        </p:nvPicPr>
        <p:blipFill>
          <a:blip r:embed="rId2"/>
          <a:stretch>
            <a:fillRect/>
          </a:stretch>
        </p:blipFill>
        <p:spPr>
          <a:xfrm>
            <a:off x="-330200" y="-330200"/>
            <a:ext cx="12827000" cy="7188199"/>
          </a:xfrm>
          <a:prstGeom prst="rect">
            <a:avLst/>
          </a:prstGeom>
        </p:spPr>
      </p:pic>
      <p:sp>
        <p:nvSpPr>
          <p:cNvPr id="5" name="Rectangle 4"/>
          <p:cNvSpPr/>
          <p:nvPr/>
        </p:nvSpPr>
        <p:spPr>
          <a:xfrm>
            <a:off x="3031335" y="1369999"/>
            <a:ext cx="7331866" cy="3885679"/>
          </a:xfrm>
          <a:prstGeom prst="rect">
            <a:avLst/>
          </a:prstGeom>
          <a:noFill/>
          <a:ln w="28575">
            <a:noFill/>
          </a:ln>
        </p:spPr>
        <p:txBody>
          <a:bodyPr wrap="square" lIns="68580" tIns="34290" rIns="68580" bIns="34290">
            <a:spAutoFit/>
          </a:bodyPr>
          <a:lstStyle/>
          <a:p>
            <a:pPr algn="ctr">
              <a:lnSpc>
                <a:spcPct val="200000"/>
              </a:lnSpc>
              <a:defRPr/>
            </a:pPr>
            <a:r>
              <a:rPr lang="en-US" sz="4400" u="sng" dirty="0">
                <a:ln w="0">
                  <a:solidFill>
                    <a:srgbClr val="800080"/>
                  </a:solidFill>
                </a:ln>
                <a:solidFill>
                  <a:srgbClr val="7030A0"/>
                </a:solidFill>
                <a:effectLst>
                  <a:reflection blurRad="6350" stA="53000" endA="300" endPos="35500" dir="5400000" sy="-90000" algn="bl" rotWithShape="0"/>
                </a:effectLst>
              </a:rPr>
              <a:t>Nội dung bài</a:t>
            </a:r>
          </a:p>
          <a:p>
            <a:pPr algn="ctr">
              <a:lnSpc>
                <a:spcPct val="200000"/>
              </a:lnSpc>
              <a:defRPr/>
            </a:pPr>
            <a:r>
              <a:rPr lang="vi-VN" sz="4000" dirty="0">
                <a:ln w="0">
                  <a:solidFill>
                    <a:srgbClr val="800080"/>
                  </a:solidFill>
                </a:ln>
                <a:solidFill>
                  <a:srgbClr val="7030A0"/>
                </a:solidFill>
                <a:effectLst>
                  <a:reflection blurRad="6350" stA="53000" endA="300" endPos="35500" dir="5400000" sy="-90000" algn="bl" rotWithShape="0"/>
                </a:effectLst>
              </a:rPr>
              <a:t>Vẻ đẹp</a:t>
            </a:r>
            <a:r>
              <a:rPr lang="en-US" sz="4000" dirty="0">
                <a:ln w="0">
                  <a:solidFill>
                    <a:srgbClr val="800080"/>
                  </a:solidFill>
                </a:ln>
                <a:solidFill>
                  <a:srgbClr val="7030A0"/>
                </a:solidFill>
                <a:effectLst>
                  <a:reflection blurRad="6350" stA="53000" endA="300" endPos="35500" dir="5400000" sy="-90000" algn="bl" rotWithShape="0"/>
                </a:effectLst>
              </a:rPr>
              <a:t>, hương thơm đặc biệt,</a:t>
            </a:r>
            <a:r>
              <a:rPr lang="vi-VN" sz="4000" dirty="0">
                <a:ln w="0">
                  <a:solidFill>
                    <a:srgbClr val="800080"/>
                  </a:solidFill>
                </a:ln>
                <a:solidFill>
                  <a:srgbClr val="7030A0"/>
                </a:solidFill>
                <a:effectLst>
                  <a:reflection blurRad="6350" stA="53000" endA="300" endPos="35500" dir="5400000" sy="-90000" algn="bl" rotWithShape="0"/>
                </a:effectLst>
              </a:rPr>
              <a:t> </a:t>
            </a:r>
            <a:endParaRPr lang="en-US" sz="4000" dirty="0">
              <a:ln w="0">
                <a:solidFill>
                  <a:srgbClr val="800080"/>
                </a:solidFill>
              </a:ln>
              <a:solidFill>
                <a:srgbClr val="7030A0"/>
              </a:solidFill>
              <a:effectLst>
                <a:reflection blurRad="6350" stA="53000" endA="300" endPos="35500" dir="5400000" sy="-90000" algn="bl" rotWithShape="0"/>
              </a:effectLst>
            </a:endParaRPr>
          </a:p>
          <a:p>
            <a:pPr algn="ctr">
              <a:lnSpc>
                <a:spcPct val="200000"/>
              </a:lnSpc>
              <a:defRPr/>
            </a:pPr>
            <a:r>
              <a:rPr lang="vi-VN" sz="4000" dirty="0">
                <a:ln w="0">
                  <a:solidFill>
                    <a:srgbClr val="800080"/>
                  </a:solidFill>
                </a:ln>
                <a:solidFill>
                  <a:srgbClr val="7030A0"/>
                </a:solidFill>
                <a:effectLst>
                  <a:reflection blurRad="6350" stA="53000" endA="300" endPos="35500" dir="5400000" sy="-90000" algn="bl" rotWithShape="0"/>
                </a:effectLst>
              </a:rPr>
              <a:t>sự sinh sôi của rừng thảo quả</a:t>
            </a:r>
            <a:r>
              <a:rPr lang="en-US" sz="4000" dirty="0">
                <a:ln w="0">
                  <a:solidFill>
                    <a:srgbClr val="800080"/>
                  </a:solidFill>
                </a:ln>
                <a:solidFill>
                  <a:srgbClr val="7030A0"/>
                </a:solidFill>
                <a:effectLst>
                  <a:reflection blurRad="6350" stA="53000" endA="300" endPos="35500" dir="5400000" sy="-90000" algn="bl" rotWithShape="0"/>
                </a:effectLst>
              </a:rPr>
              <a:t>.</a:t>
            </a:r>
          </a:p>
        </p:txBody>
      </p:sp>
    </p:spTree>
    <p:extLst>
      <p:ext uri="{BB962C8B-B14F-4D97-AF65-F5344CB8AC3E}">
        <p14:creationId xmlns:p14="http://schemas.microsoft.com/office/powerpoint/2010/main" val="3568891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descr="Tải +9999 Hình Nền Powerpoint Đẹp Nhất của năm 20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468457" y="2548228"/>
            <a:ext cx="9636921" cy="1406155"/>
          </a:xfrm>
          <a:prstGeom prst="rect">
            <a:avLst/>
          </a:prstGeom>
          <a:noFill/>
          <a:ln>
            <a:noFill/>
          </a:ln>
        </p:spPr>
        <p:txBody>
          <a:bodyPr lIns="51435" tIns="25718" rIns="51435" bIns="25718">
            <a:spAutoFit/>
          </a:bodyPr>
          <a:lstStyle/>
          <a:p>
            <a:pPr algn="ctr">
              <a:defRPr/>
            </a:pPr>
            <a:r>
              <a:rPr lang="en-US" sz="8800" b="1" dirty="0">
                <a:ln w="0">
                  <a:solidFill>
                    <a:srgbClr val="CC3399"/>
                  </a:solidFill>
                </a:ln>
                <a:solidFill>
                  <a:srgbClr val="990099"/>
                </a:solidFill>
                <a:effectLst>
                  <a:reflection blurRad="6350" stA="53000" endA="300" endPos="35500" dir="5400000" sy="-90000" algn="bl" rotWithShape="0"/>
                </a:effectLst>
              </a:rPr>
              <a:t>LUYỆN ĐỌC HAY</a:t>
            </a:r>
          </a:p>
        </p:txBody>
      </p:sp>
    </p:spTree>
    <p:extLst>
      <p:ext uri="{BB962C8B-B14F-4D97-AF65-F5344CB8AC3E}">
        <p14:creationId xmlns:p14="http://schemas.microsoft.com/office/powerpoint/2010/main" val="29339401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Hình nền Powerpoint đẹp nhất, đơn giản và dễ thươ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p:cNvCxnSpPr/>
          <p:nvPr/>
        </p:nvCxnSpPr>
        <p:spPr>
          <a:xfrm>
            <a:off x="1219200" y="838200"/>
            <a:ext cx="11066438" cy="0"/>
          </a:xfrm>
          <a:prstGeom prst="line">
            <a:avLst/>
          </a:prstGeom>
          <a:ln w="57150" cmpd="dbl">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1277539" y="34067"/>
            <a:ext cx="9636921" cy="729047"/>
          </a:xfrm>
          <a:prstGeom prst="rect">
            <a:avLst/>
          </a:prstGeom>
          <a:noFill/>
          <a:ln>
            <a:noFill/>
          </a:ln>
        </p:spPr>
        <p:txBody>
          <a:bodyPr lIns="51435" tIns="25718" rIns="51435" bIns="25718">
            <a:spAutoFit/>
          </a:bodyPr>
          <a:lstStyle/>
          <a:p>
            <a:pPr algn="ctr">
              <a:defRPr/>
            </a:pPr>
            <a:r>
              <a:rPr lang="en-US" sz="4400" b="1" dirty="0">
                <a:ln w="0">
                  <a:solidFill>
                    <a:srgbClr val="CC3399"/>
                  </a:solidFill>
                </a:ln>
                <a:solidFill>
                  <a:srgbClr val="990099"/>
                </a:solidFill>
                <a:effectLst>
                  <a:reflection blurRad="6350" stA="53000" endA="300" endPos="35500" dir="5400000" sy="-90000" algn="bl" rotWithShape="0"/>
                </a:effectLst>
              </a:rPr>
              <a:t>MÙA THẢO QUẢ</a:t>
            </a:r>
          </a:p>
        </p:txBody>
      </p:sp>
      <p:sp>
        <p:nvSpPr>
          <p:cNvPr id="11" name="Rectangle 10"/>
          <p:cNvSpPr>
            <a:spLocks noChangeArrowheads="1"/>
          </p:cNvSpPr>
          <p:nvPr/>
        </p:nvSpPr>
        <p:spPr bwMode="auto">
          <a:xfrm>
            <a:off x="1738222" y="1057275"/>
            <a:ext cx="97917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just">
              <a:spcBef>
                <a:spcPct val="20000"/>
              </a:spcBef>
            </a:pPr>
            <a:r>
              <a:rPr lang="pt-BR" sz="2800" b="1" dirty="0">
                <a:solidFill>
                  <a:srgbClr val="CC3399"/>
                </a:solidFill>
              </a:rPr>
              <a:t>Giọng đọc t</a:t>
            </a:r>
            <a:r>
              <a:rPr lang="vi-VN" sz="2800" b="1" dirty="0">
                <a:solidFill>
                  <a:srgbClr val="CC3399"/>
                </a:solidFill>
              </a:rPr>
              <a:t>oàn bài</a:t>
            </a:r>
            <a:r>
              <a:rPr lang="en-US" sz="2800" dirty="0">
                <a:solidFill>
                  <a:srgbClr val="CC3399"/>
                </a:solidFill>
              </a:rPr>
              <a:t>:</a:t>
            </a:r>
            <a:r>
              <a:rPr lang="vi-VN" sz="2800" dirty="0">
                <a:solidFill>
                  <a:srgbClr val="CC3399"/>
                </a:solidFill>
              </a:rPr>
              <a:t> nhẹ nhàng, thong thả.</a:t>
            </a:r>
            <a:endParaRPr lang="en-US" sz="2800" dirty="0">
              <a:solidFill>
                <a:srgbClr val="CC3399"/>
              </a:solidFill>
            </a:endParaRPr>
          </a:p>
          <a:p>
            <a:pPr algn="just">
              <a:spcBef>
                <a:spcPct val="20000"/>
              </a:spcBef>
            </a:pPr>
            <a:endParaRPr lang="en-US" altLang="en-US" sz="2800" b="1" dirty="0">
              <a:solidFill>
                <a:srgbClr val="CC3399"/>
              </a:solidFill>
            </a:endParaRPr>
          </a:p>
        </p:txBody>
      </p:sp>
      <p:sp>
        <p:nvSpPr>
          <p:cNvPr id="6" name="Rectangle 5"/>
          <p:cNvSpPr/>
          <p:nvPr/>
        </p:nvSpPr>
        <p:spPr>
          <a:xfrm>
            <a:off x="748948" y="1526590"/>
            <a:ext cx="10694102" cy="5262979"/>
          </a:xfrm>
          <a:prstGeom prst="rect">
            <a:avLst/>
          </a:prstGeom>
        </p:spPr>
        <p:txBody>
          <a:bodyPr wrap="square">
            <a:spAutoFit/>
          </a:bodyPr>
          <a:lstStyle/>
          <a:p>
            <a:pPr algn="just">
              <a:lnSpc>
                <a:spcPct val="150000"/>
              </a:lnSpc>
            </a:pPr>
            <a:r>
              <a:rPr lang="en-US" sz="2800" dirty="0">
                <a:solidFill>
                  <a:srgbClr val="CC3399"/>
                </a:solidFill>
                <a:latin typeface="Arial" panose="020B0604020202020204" pitchFamily="34" charset="0"/>
              </a:rPr>
              <a:t>+ </a:t>
            </a:r>
            <a:r>
              <a:rPr lang="vi-VN" sz="2800" dirty="0">
                <a:solidFill>
                  <a:srgbClr val="CC3399"/>
                </a:solidFill>
                <a:latin typeface="Arial" panose="020B0604020202020204" pitchFamily="34" charset="0"/>
              </a:rPr>
              <a:t>Đoạn 1:  giọng nhẹ nhàng, thong thả, nhấn giọng vào các từ ngữ gợi tả</a:t>
            </a:r>
            <a:r>
              <a:rPr lang="en-US" sz="2800" dirty="0">
                <a:solidFill>
                  <a:srgbClr val="CC3399"/>
                </a:solidFill>
                <a:latin typeface="Arial" panose="020B0604020202020204" pitchFamily="34" charset="0"/>
              </a:rPr>
              <a:t>.</a:t>
            </a:r>
            <a:r>
              <a:rPr lang="vi-VN" sz="2800" dirty="0">
                <a:solidFill>
                  <a:srgbClr val="CC3399"/>
                </a:solidFill>
                <a:latin typeface="Arial" panose="020B0604020202020204" pitchFamily="34" charset="0"/>
              </a:rPr>
              <a:t>  </a:t>
            </a:r>
            <a:endParaRPr lang="en-US" sz="2800" dirty="0">
              <a:solidFill>
                <a:srgbClr val="CC3399"/>
              </a:solidFill>
              <a:latin typeface="Arial" panose="020B0604020202020204" pitchFamily="34" charset="0"/>
            </a:endParaRPr>
          </a:p>
          <a:p>
            <a:pPr algn="just">
              <a:lnSpc>
                <a:spcPct val="150000"/>
              </a:lnSpc>
            </a:pPr>
            <a:r>
              <a:rPr lang="vi-VN" sz="2800" dirty="0">
                <a:solidFill>
                  <a:srgbClr val="CC3399"/>
                </a:solidFill>
                <a:latin typeface="Arial" panose="020B0604020202020204" pitchFamily="34" charset="0"/>
              </a:rPr>
              <a:t>+ Đoạn 2: Chú ý diễn tả sự phát triển nhanh của cây thảo quả</a:t>
            </a:r>
            <a:r>
              <a:rPr lang="en-US" sz="2800" dirty="0">
                <a:solidFill>
                  <a:srgbClr val="CC3399"/>
                </a:solidFill>
                <a:latin typeface="Arial" panose="020B0604020202020204" pitchFamily="34" charset="0"/>
              </a:rPr>
              <a:t>, </a:t>
            </a:r>
            <a:r>
              <a:rPr lang="vi-VN" sz="2800" dirty="0">
                <a:solidFill>
                  <a:srgbClr val="CC3399"/>
                </a:solidFill>
                <a:latin typeface="Arial" panose="020B0604020202020204" pitchFamily="34" charset="0"/>
              </a:rPr>
              <a:t>nhấn giọng vào các từ ngữ gợi tả</a:t>
            </a:r>
            <a:r>
              <a:rPr lang="en-US" sz="2800" dirty="0">
                <a:solidFill>
                  <a:srgbClr val="CC3399"/>
                </a:solidFill>
                <a:latin typeface="Arial" panose="020B0604020202020204" pitchFamily="34" charset="0"/>
              </a:rPr>
              <a:t>.</a:t>
            </a:r>
            <a:r>
              <a:rPr lang="vi-VN" sz="2800" dirty="0">
                <a:solidFill>
                  <a:srgbClr val="CC3399"/>
                </a:solidFill>
                <a:latin typeface="Arial" panose="020B0604020202020204" pitchFamily="34" charset="0"/>
              </a:rPr>
              <a:t>  </a:t>
            </a:r>
            <a:endParaRPr lang="en-US" sz="2800" dirty="0">
              <a:solidFill>
                <a:srgbClr val="CC3399"/>
              </a:solidFill>
              <a:latin typeface="Arial" panose="020B0604020202020204" pitchFamily="34" charset="0"/>
            </a:endParaRPr>
          </a:p>
          <a:p>
            <a:pPr algn="just">
              <a:lnSpc>
                <a:spcPct val="150000"/>
              </a:lnSpc>
            </a:pPr>
            <a:r>
              <a:rPr lang="en-US" sz="2800" dirty="0">
                <a:solidFill>
                  <a:srgbClr val="CC3399"/>
                </a:solidFill>
                <a:latin typeface="Arial" panose="020B0604020202020204" pitchFamily="34" charset="0"/>
              </a:rPr>
              <a:t>+ </a:t>
            </a:r>
            <a:r>
              <a:rPr lang="vi-VN" sz="2800" dirty="0">
                <a:solidFill>
                  <a:srgbClr val="CC3399"/>
                </a:solidFill>
                <a:latin typeface="Arial" panose="020B0604020202020204" pitchFamily="34" charset="0"/>
              </a:rPr>
              <a:t>Đoạn 3: Chú ý nhấn giọng các từ ngữ tả vẻ đẹp của rừng khi thảo quả chín</a:t>
            </a:r>
            <a:r>
              <a:rPr lang="en-US" sz="2800" dirty="0">
                <a:solidFill>
                  <a:srgbClr val="CC3399"/>
                </a:solidFill>
                <a:latin typeface="Arial" panose="020B0604020202020204" pitchFamily="34" charset="0"/>
              </a:rPr>
              <a:t>: </a:t>
            </a:r>
            <a:r>
              <a:rPr lang="vi-VN" sz="2800" dirty="0">
                <a:solidFill>
                  <a:srgbClr val="CC3399"/>
                </a:solidFill>
              </a:rPr>
              <a:t>ngọt lựng, thơm nồng, đậm, ủ ấp, chín nục, ngây ngất kì lạ, đột ngột rực lên, đỏ chon chót, chứa lửa, chứa nắng</a:t>
            </a:r>
            <a:r>
              <a:rPr lang="en-US" sz="2800" dirty="0">
                <a:solidFill>
                  <a:srgbClr val="CC3399"/>
                </a:solidFill>
              </a:rPr>
              <a:t> </a:t>
            </a:r>
          </a:p>
          <a:p>
            <a:pPr algn="just">
              <a:lnSpc>
                <a:spcPct val="150000"/>
              </a:lnSpc>
            </a:pPr>
            <a:endParaRPr lang="en-US" sz="2800" dirty="0">
              <a:solidFill>
                <a:srgbClr val="CC3399"/>
              </a:solidFill>
              <a:latin typeface="Arial" panose="020B0604020202020204" pitchFamily="34" charset="0"/>
            </a:endParaRPr>
          </a:p>
        </p:txBody>
      </p:sp>
    </p:spTree>
    <p:extLst>
      <p:ext uri="{BB962C8B-B14F-4D97-AF65-F5344CB8AC3E}">
        <p14:creationId xmlns:p14="http://schemas.microsoft.com/office/powerpoint/2010/main" val="19469260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endParaRPr lang="en-US"/>
          </a:p>
        </p:txBody>
      </p:sp>
      <p:sp>
        <p:nvSpPr>
          <p:cNvPr id="4099" name="Content Placeholder 2"/>
          <p:cNvSpPr>
            <a:spLocks noGrp="1"/>
          </p:cNvSpPr>
          <p:nvPr>
            <p:ph idx="1"/>
          </p:nvPr>
        </p:nvSpPr>
        <p:spPr/>
        <p:txBody>
          <a:bodyPr/>
          <a:lstStyle/>
          <a:p>
            <a:endParaRPr lang="en-US"/>
          </a:p>
        </p:txBody>
      </p:sp>
      <p:pic>
        <p:nvPicPr>
          <p:cNvPr id="4100" name="Picture 2" descr="Hình nền PowerPoint màu xanh dương đẹp nhất cho slide"/>
          <p:cNvPicPr>
            <a:picLocks noChangeAspect="1" noChangeArrowheads="1"/>
          </p:cNvPicPr>
          <p:nvPr/>
        </p:nvPicPr>
        <p:blipFill>
          <a:blip r:embed="rId2">
            <a:extLst>
              <a:ext uri="{28A0092B-C50C-407E-A947-70E740481C1C}">
                <a14:useLocalDpi xmlns:a14="http://schemas.microsoft.com/office/drawing/2010/main" val="0"/>
              </a:ext>
            </a:extLst>
          </a:blip>
          <a:srcRect r="2187" b="5814"/>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910831" y="1304276"/>
            <a:ext cx="10470382" cy="2578270"/>
          </a:xfrm>
          <a:prstGeom prst="rect">
            <a:avLst/>
          </a:prstGeom>
          <a:noFill/>
        </p:spPr>
        <p:txBody>
          <a:bodyPr wrap="square" lIns="68580" tIns="34290" rIns="68580" bIns="34290">
            <a:spAutoFit/>
          </a:bodyPr>
          <a:lstStyle/>
          <a:p>
            <a:pPr algn="ctr">
              <a:lnSpc>
                <a:spcPct val="150000"/>
              </a:lnSpc>
              <a:defRPr/>
            </a:pPr>
            <a:r>
              <a:rPr lang="en-US" sz="4800" b="1" dirty="0" err="1">
                <a:ln w="13462">
                  <a:solidFill>
                    <a:schemeClr val="accent6">
                      <a:lumMod val="75000"/>
                    </a:schemeClr>
                  </a:solidFill>
                  <a:prstDash val="solid"/>
                </a:ln>
                <a:solidFill>
                  <a:srgbClr val="000099"/>
                </a:solidFill>
                <a:effectLst>
                  <a:outerShdw dist="38100" dir="2700000" algn="bl" rotWithShape="0">
                    <a:schemeClr val="accent5"/>
                  </a:outerShdw>
                </a:effectLst>
                <a:cs typeface="Arial" panose="020B0604020202020204" pitchFamily="34" charset="0"/>
              </a:rPr>
              <a:t>Câu</a:t>
            </a:r>
            <a:r>
              <a:rPr lang="en-US" sz="4800" b="1" dirty="0">
                <a:ln w="13462">
                  <a:solidFill>
                    <a:schemeClr val="accent6">
                      <a:lumMod val="75000"/>
                    </a:schemeClr>
                  </a:solidFill>
                  <a:prstDash val="solid"/>
                </a:ln>
                <a:solidFill>
                  <a:srgbClr val="000099"/>
                </a:solidFill>
                <a:effectLst>
                  <a:outerShdw dist="38100" dir="2700000" algn="bl" rotWithShape="0">
                    <a:schemeClr val="accent5"/>
                  </a:outerShdw>
                </a:effectLst>
                <a:cs typeface="Arial" panose="020B0604020202020204" pitchFamily="34" charset="0"/>
              </a:rPr>
              <a:t> 2:</a:t>
            </a:r>
          </a:p>
          <a:p>
            <a:pPr algn="just">
              <a:lnSpc>
                <a:spcPct val="150000"/>
              </a:lnSpc>
            </a:pPr>
            <a:r>
              <a:rPr lang="en-US" sz="3200" b="1" spc="38" dirty="0">
                <a:ln w="9525" cmpd="sng">
                  <a:solidFill>
                    <a:schemeClr val="accent6">
                      <a:lumMod val="75000"/>
                    </a:schemeClr>
                  </a:solidFill>
                  <a:prstDash val="solid"/>
                </a:ln>
                <a:solidFill>
                  <a:srgbClr val="000099"/>
                </a:solidFill>
                <a:effectLst>
                  <a:glow rad="38100">
                    <a:schemeClr val="accent1">
                      <a:alpha val="40000"/>
                    </a:schemeClr>
                  </a:glow>
                </a:effectLst>
                <a:cs typeface="Arial" panose="020B0604020202020204" pitchFamily="34" charset="0"/>
              </a:rPr>
              <a:t>- Con </a:t>
            </a:r>
            <a:r>
              <a:rPr lang="en-US" sz="3200" b="1" spc="38" dirty="0" err="1">
                <a:ln w="9525" cmpd="sng">
                  <a:solidFill>
                    <a:schemeClr val="accent6">
                      <a:lumMod val="75000"/>
                    </a:schemeClr>
                  </a:solidFill>
                  <a:prstDash val="solid"/>
                </a:ln>
                <a:solidFill>
                  <a:srgbClr val="000099"/>
                </a:solidFill>
                <a:effectLst>
                  <a:glow rad="38100">
                    <a:schemeClr val="accent1">
                      <a:alpha val="40000"/>
                    </a:schemeClr>
                  </a:glow>
                </a:effectLst>
                <a:cs typeface="Arial" panose="020B0604020202020204" pitchFamily="34" charset="0"/>
              </a:rPr>
              <a:t>hãy</a:t>
            </a:r>
            <a:r>
              <a:rPr lang="en-US" sz="3200" b="1" spc="38" dirty="0">
                <a:ln w="9525" cmpd="sng">
                  <a:solidFill>
                    <a:schemeClr val="accent6">
                      <a:lumMod val="75000"/>
                    </a:schemeClr>
                  </a:solidFill>
                  <a:prstDash val="solid"/>
                </a:ln>
                <a:solidFill>
                  <a:srgbClr val="000099"/>
                </a:solidFill>
                <a:effectLst>
                  <a:glow rad="38100">
                    <a:schemeClr val="accent1">
                      <a:alpha val="40000"/>
                    </a:schemeClr>
                  </a:glow>
                </a:effectLst>
                <a:cs typeface="Arial" panose="020B0604020202020204" pitchFamily="34" charset="0"/>
              </a:rPr>
              <a:t> </a:t>
            </a:r>
            <a:r>
              <a:rPr lang="en-US" sz="3200" b="1" spc="38" dirty="0" err="1">
                <a:ln w="9525" cmpd="sng">
                  <a:solidFill>
                    <a:schemeClr val="accent6">
                      <a:lumMod val="75000"/>
                    </a:schemeClr>
                  </a:solidFill>
                  <a:prstDash val="solid"/>
                </a:ln>
                <a:solidFill>
                  <a:srgbClr val="000099"/>
                </a:solidFill>
                <a:effectLst>
                  <a:glow rad="38100">
                    <a:schemeClr val="accent1">
                      <a:alpha val="40000"/>
                    </a:schemeClr>
                  </a:glow>
                </a:effectLst>
                <a:cs typeface="Arial" panose="020B0604020202020204" pitchFamily="34" charset="0"/>
              </a:rPr>
              <a:t>nhận</a:t>
            </a:r>
            <a:r>
              <a:rPr lang="en-US" sz="3200" b="1" spc="38" dirty="0">
                <a:ln w="9525" cmpd="sng">
                  <a:solidFill>
                    <a:schemeClr val="accent6">
                      <a:lumMod val="75000"/>
                    </a:schemeClr>
                  </a:solidFill>
                  <a:prstDash val="solid"/>
                </a:ln>
                <a:solidFill>
                  <a:srgbClr val="000099"/>
                </a:solidFill>
                <a:effectLst>
                  <a:glow rad="38100">
                    <a:schemeClr val="accent1">
                      <a:alpha val="40000"/>
                    </a:schemeClr>
                  </a:glow>
                </a:effectLst>
                <a:cs typeface="Arial" panose="020B0604020202020204" pitchFamily="34" charset="0"/>
              </a:rPr>
              <a:t> </a:t>
            </a:r>
            <a:r>
              <a:rPr lang="en-US" sz="3200" b="1" spc="38" dirty="0" err="1">
                <a:ln w="9525" cmpd="sng">
                  <a:solidFill>
                    <a:schemeClr val="accent6">
                      <a:lumMod val="75000"/>
                    </a:schemeClr>
                  </a:solidFill>
                  <a:prstDash val="solid"/>
                </a:ln>
                <a:solidFill>
                  <a:srgbClr val="000099"/>
                </a:solidFill>
                <a:effectLst>
                  <a:glow rad="38100">
                    <a:schemeClr val="accent1">
                      <a:alpha val="40000"/>
                    </a:schemeClr>
                  </a:glow>
                </a:effectLst>
                <a:cs typeface="Arial" panose="020B0604020202020204" pitchFamily="34" charset="0"/>
              </a:rPr>
              <a:t>xét</a:t>
            </a:r>
            <a:r>
              <a:rPr lang="en-US" sz="3200" b="1" spc="38" dirty="0">
                <a:ln w="9525" cmpd="sng">
                  <a:solidFill>
                    <a:schemeClr val="accent6">
                      <a:lumMod val="75000"/>
                    </a:schemeClr>
                  </a:solidFill>
                  <a:prstDash val="solid"/>
                </a:ln>
                <a:solidFill>
                  <a:srgbClr val="000099"/>
                </a:solidFill>
                <a:effectLst>
                  <a:glow rad="38100">
                    <a:schemeClr val="accent1">
                      <a:alpha val="40000"/>
                    </a:schemeClr>
                  </a:glow>
                </a:effectLst>
                <a:cs typeface="Arial" panose="020B0604020202020204" pitchFamily="34" charset="0"/>
              </a:rPr>
              <a:t> </a:t>
            </a:r>
            <a:r>
              <a:rPr lang="en-US" sz="3200" b="1" spc="38" dirty="0" err="1">
                <a:ln w="9525" cmpd="sng">
                  <a:solidFill>
                    <a:schemeClr val="accent6">
                      <a:lumMod val="75000"/>
                    </a:schemeClr>
                  </a:solidFill>
                  <a:prstDash val="solid"/>
                </a:ln>
                <a:solidFill>
                  <a:srgbClr val="000099"/>
                </a:solidFill>
                <a:effectLst>
                  <a:glow rad="38100">
                    <a:schemeClr val="accent1">
                      <a:alpha val="40000"/>
                    </a:schemeClr>
                  </a:glow>
                </a:effectLst>
                <a:cs typeface="Arial" panose="020B0604020202020204" pitchFamily="34" charset="0"/>
              </a:rPr>
              <a:t>phần</a:t>
            </a:r>
            <a:r>
              <a:rPr lang="en-US" sz="3200" b="1" spc="38" dirty="0">
                <a:ln w="9525" cmpd="sng">
                  <a:solidFill>
                    <a:schemeClr val="accent6">
                      <a:lumMod val="75000"/>
                    </a:schemeClr>
                  </a:solidFill>
                  <a:prstDash val="solid"/>
                </a:ln>
                <a:solidFill>
                  <a:srgbClr val="000099"/>
                </a:solidFill>
                <a:effectLst>
                  <a:glow rad="38100">
                    <a:schemeClr val="accent1">
                      <a:alpha val="40000"/>
                    </a:schemeClr>
                  </a:glow>
                </a:effectLst>
                <a:cs typeface="Arial" panose="020B0604020202020204" pitchFamily="34" charset="0"/>
              </a:rPr>
              <a:t> </a:t>
            </a:r>
            <a:r>
              <a:rPr lang="en-US" sz="3200" b="1" spc="38" dirty="0" err="1">
                <a:ln w="9525" cmpd="sng">
                  <a:solidFill>
                    <a:schemeClr val="accent6">
                      <a:lumMod val="75000"/>
                    </a:schemeClr>
                  </a:solidFill>
                  <a:prstDash val="solid"/>
                </a:ln>
                <a:solidFill>
                  <a:srgbClr val="000099"/>
                </a:solidFill>
                <a:effectLst>
                  <a:glow rad="38100">
                    <a:schemeClr val="accent1">
                      <a:alpha val="40000"/>
                    </a:schemeClr>
                  </a:glow>
                </a:effectLst>
                <a:cs typeface="Arial" panose="020B0604020202020204" pitchFamily="34" charset="0"/>
              </a:rPr>
              <a:t>đọc</a:t>
            </a:r>
            <a:r>
              <a:rPr lang="en-US" sz="3200" b="1" spc="38" dirty="0">
                <a:ln w="9525" cmpd="sng">
                  <a:solidFill>
                    <a:schemeClr val="accent6">
                      <a:lumMod val="75000"/>
                    </a:schemeClr>
                  </a:solidFill>
                  <a:prstDash val="solid"/>
                </a:ln>
                <a:solidFill>
                  <a:srgbClr val="000099"/>
                </a:solidFill>
                <a:effectLst>
                  <a:glow rad="38100">
                    <a:schemeClr val="accent1">
                      <a:alpha val="40000"/>
                    </a:schemeClr>
                  </a:glow>
                </a:effectLst>
                <a:cs typeface="Arial" panose="020B0604020202020204" pitchFamily="34" charset="0"/>
              </a:rPr>
              <a:t>, </a:t>
            </a:r>
            <a:r>
              <a:rPr lang="en-US" sz="3200" b="1" spc="38" dirty="0" err="1">
                <a:ln w="9525" cmpd="sng">
                  <a:solidFill>
                    <a:schemeClr val="accent6">
                      <a:lumMod val="75000"/>
                    </a:schemeClr>
                  </a:solidFill>
                  <a:prstDash val="solid"/>
                </a:ln>
                <a:solidFill>
                  <a:srgbClr val="000099"/>
                </a:solidFill>
                <a:effectLst>
                  <a:glow rad="38100">
                    <a:schemeClr val="accent1">
                      <a:alpha val="40000"/>
                    </a:schemeClr>
                  </a:glow>
                </a:effectLst>
                <a:cs typeface="Arial" panose="020B0604020202020204" pitchFamily="34" charset="0"/>
              </a:rPr>
              <a:t>trả</a:t>
            </a:r>
            <a:r>
              <a:rPr lang="en-US" sz="3200" b="1" spc="38" dirty="0">
                <a:ln w="9525" cmpd="sng">
                  <a:solidFill>
                    <a:schemeClr val="accent6">
                      <a:lumMod val="75000"/>
                    </a:schemeClr>
                  </a:solidFill>
                  <a:prstDash val="solid"/>
                </a:ln>
                <a:solidFill>
                  <a:srgbClr val="000099"/>
                </a:solidFill>
                <a:effectLst>
                  <a:glow rad="38100">
                    <a:schemeClr val="accent1">
                      <a:alpha val="40000"/>
                    </a:schemeClr>
                  </a:glow>
                </a:effectLst>
                <a:cs typeface="Arial" panose="020B0604020202020204" pitchFamily="34" charset="0"/>
              </a:rPr>
              <a:t> </a:t>
            </a:r>
            <a:r>
              <a:rPr lang="en-US" sz="3200" b="1" spc="38" dirty="0" err="1">
                <a:ln w="9525" cmpd="sng">
                  <a:solidFill>
                    <a:schemeClr val="accent6">
                      <a:lumMod val="75000"/>
                    </a:schemeClr>
                  </a:solidFill>
                  <a:prstDash val="solid"/>
                </a:ln>
                <a:solidFill>
                  <a:srgbClr val="000099"/>
                </a:solidFill>
                <a:effectLst>
                  <a:glow rad="38100">
                    <a:schemeClr val="accent1">
                      <a:alpha val="40000"/>
                    </a:schemeClr>
                  </a:glow>
                </a:effectLst>
                <a:cs typeface="Arial" panose="020B0604020202020204" pitchFamily="34" charset="0"/>
              </a:rPr>
              <a:t>lời</a:t>
            </a:r>
            <a:r>
              <a:rPr lang="en-US" sz="3200" b="1" spc="38" dirty="0">
                <a:ln w="9525" cmpd="sng">
                  <a:solidFill>
                    <a:schemeClr val="accent6">
                      <a:lumMod val="75000"/>
                    </a:schemeClr>
                  </a:solidFill>
                  <a:prstDash val="solid"/>
                </a:ln>
                <a:solidFill>
                  <a:srgbClr val="000099"/>
                </a:solidFill>
                <a:effectLst>
                  <a:glow rad="38100">
                    <a:schemeClr val="accent1">
                      <a:alpha val="40000"/>
                    </a:schemeClr>
                  </a:glow>
                </a:effectLst>
                <a:cs typeface="Arial" panose="020B0604020202020204" pitchFamily="34" charset="0"/>
              </a:rPr>
              <a:t> </a:t>
            </a:r>
            <a:r>
              <a:rPr lang="en-US" sz="3200" b="1" spc="38" dirty="0" err="1">
                <a:ln w="9525" cmpd="sng">
                  <a:solidFill>
                    <a:schemeClr val="accent6">
                      <a:lumMod val="75000"/>
                    </a:schemeClr>
                  </a:solidFill>
                  <a:prstDash val="solid"/>
                </a:ln>
                <a:solidFill>
                  <a:srgbClr val="000099"/>
                </a:solidFill>
                <a:effectLst>
                  <a:glow rad="38100">
                    <a:schemeClr val="accent1">
                      <a:alpha val="40000"/>
                    </a:schemeClr>
                  </a:glow>
                </a:effectLst>
                <a:cs typeface="Arial" panose="020B0604020202020204" pitchFamily="34" charset="0"/>
              </a:rPr>
              <a:t>của</a:t>
            </a:r>
            <a:r>
              <a:rPr lang="en-US" sz="3200" b="1" spc="38" dirty="0">
                <a:ln w="9525" cmpd="sng">
                  <a:solidFill>
                    <a:schemeClr val="accent6">
                      <a:lumMod val="75000"/>
                    </a:schemeClr>
                  </a:solidFill>
                  <a:prstDash val="solid"/>
                </a:ln>
                <a:solidFill>
                  <a:srgbClr val="000099"/>
                </a:solidFill>
                <a:effectLst>
                  <a:glow rad="38100">
                    <a:schemeClr val="accent1">
                      <a:alpha val="40000"/>
                    </a:schemeClr>
                  </a:glow>
                </a:effectLst>
                <a:cs typeface="Arial" panose="020B0604020202020204" pitchFamily="34" charset="0"/>
              </a:rPr>
              <a:t> </a:t>
            </a:r>
            <a:r>
              <a:rPr lang="en-US" sz="3200" b="1" spc="38" dirty="0" err="1">
                <a:ln w="9525" cmpd="sng">
                  <a:solidFill>
                    <a:schemeClr val="accent6">
                      <a:lumMod val="75000"/>
                    </a:schemeClr>
                  </a:solidFill>
                  <a:prstDash val="solid"/>
                </a:ln>
                <a:solidFill>
                  <a:srgbClr val="000099"/>
                </a:solidFill>
                <a:effectLst>
                  <a:glow rad="38100">
                    <a:schemeClr val="accent1">
                      <a:alpha val="40000"/>
                    </a:schemeClr>
                  </a:glow>
                </a:effectLst>
                <a:cs typeface="Arial" panose="020B0604020202020204" pitchFamily="34" charset="0"/>
              </a:rPr>
              <a:t>bạn</a:t>
            </a:r>
            <a:r>
              <a:rPr lang="en-US" sz="3200" b="1" spc="38" dirty="0">
                <a:ln w="9525" cmpd="sng">
                  <a:solidFill>
                    <a:schemeClr val="accent6">
                      <a:lumMod val="75000"/>
                    </a:schemeClr>
                  </a:solidFill>
                  <a:prstDash val="solid"/>
                </a:ln>
                <a:solidFill>
                  <a:srgbClr val="000099"/>
                </a:solidFill>
                <a:effectLst>
                  <a:glow rad="38100">
                    <a:schemeClr val="accent1">
                      <a:alpha val="40000"/>
                    </a:schemeClr>
                  </a:glow>
                </a:effectLst>
                <a:cs typeface="Arial" panose="020B0604020202020204" pitchFamily="34" charset="0"/>
              </a:rPr>
              <a:t> ; </a:t>
            </a:r>
            <a:r>
              <a:rPr lang="en-US" sz="3200" b="1" spc="38" dirty="0" err="1">
                <a:ln w="9525" cmpd="sng">
                  <a:solidFill>
                    <a:schemeClr val="accent6">
                      <a:lumMod val="75000"/>
                    </a:schemeClr>
                  </a:solidFill>
                  <a:prstDash val="solid"/>
                </a:ln>
                <a:solidFill>
                  <a:srgbClr val="000099"/>
                </a:solidFill>
                <a:effectLst>
                  <a:glow rad="38100">
                    <a:schemeClr val="accent1">
                      <a:alpha val="40000"/>
                    </a:schemeClr>
                  </a:glow>
                </a:effectLst>
                <a:cs typeface="Arial" panose="020B0604020202020204" pitchFamily="34" charset="0"/>
              </a:rPr>
              <a:t>đọc</a:t>
            </a:r>
            <a:r>
              <a:rPr lang="en-US" sz="3200" b="1" spc="38" dirty="0">
                <a:ln w="9525" cmpd="sng">
                  <a:solidFill>
                    <a:schemeClr val="accent6">
                      <a:lumMod val="75000"/>
                    </a:schemeClr>
                  </a:solidFill>
                  <a:prstDash val="solid"/>
                </a:ln>
                <a:solidFill>
                  <a:srgbClr val="000099"/>
                </a:solidFill>
                <a:effectLst>
                  <a:glow rad="38100">
                    <a:schemeClr val="accent1">
                      <a:alpha val="40000"/>
                    </a:schemeClr>
                  </a:glow>
                </a:effectLst>
                <a:cs typeface="Arial" panose="020B0604020202020204" pitchFamily="34" charset="0"/>
              </a:rPr>
              <a:t> 1  </a:t>
            </a:r>
            <a:r>
              <a:rPr lang="en-US" sz="3200" b="1" spc="38" dirty="0" err="1">
                <a:ln w="9525" cmpd="sng">
                  <a:solidFill>
                    <a:schemeClr val="accent6">
                      <a:lumMod val="75000"/>
                    </a:schemeClr>
                  </a:solidFill>
                  <a:prstDash val="solid"/>
                </a:ln>
                <a:solidFill>
                  <a:srgbClr val="000099"/>
                </a:solidFill>
                <a:effectLst>
                  <a:glow rad="38100">
                    <a:schemeClr val="accent1">
                      <a:alpha val="40000"/>
                    </a:schemeClr>
                  </a:glow>
                </a:effectLst>
                <a:cs typeface="Arial" panose="020B0604020202020204" pitchFamily="34" charset="0"/>
              </a:rPr>
              <a:t>đoạn</a:t>
            </a:r>
            <a:r>
              <a:rPr lang="en-US" sz="3200" b="1" spc="38" dirty="0">
                <a:ln w="9525" cmpd="sng">
                  <a:solidFill>
                    <a:schemeClr val="accent6">
                      <a:lumMod val="75000"/>
                    </a:schemeClr>
                  </a:solidFill>
                  <a:prstDash val="solid"/>
                </a:ln>
                <a:solidFill>
                  <a:srgbClr val="000099"/>
                </a:solidFill>
                <a:effectLst>
                  <a:glow rad="38100">
                    <a:schemeClr val="accent1">
                      <a:alpha val="40000"/>
                    </a:schemeClr>
                  </a:glow>
                </a:effectLst>
                <a:cs typeface="Arial" panose="020B0604020202020204" pitchFamily="34" charset="0"/>
              </a:rPr>
              <a:t> </a:t>
            </a:r>
            <a:r>
              <a:rPr lang="en-US" sz="3200" b="1" spc="38" dirty="0" err="1">
                <a:ln w="9525" cmpd="sng">
                  <a:solidFill>
                    <a:schemeClr val="accent6">
                      <a:lumMod val="75000"/>
                    </a:schemeClr>
                  </a:solidFill>
                  <a:prstDash val="solid"/>
                </a:ln>
                <a:solidFill>
                  <a:srgbClr val="000099"/>
                </a:solidFill>
                <a:effectLst>
                  <a:glow rad="38100">
                    <a:schemeClr val="accent1">
                      <a:alpha val="40000"/>
                    </a:schemeClr>
                  </a:glow>
                </a:effectLst>
                <a:cs typeface="Arial" panose="020B0604020202020204" pitchFamily="34" charset="0"/>
              </a:rPr>
              <a:t>và</a:t>
            </a:r>
            <a:r>
              <a:rPr lang="en-US" sz="3200" b="1" spc="38" dirty="0">
                <a:ln w="9525" cmpd="sng">
                  <a:solidFill>
                    <a:schemeClr val="accent6">
                      <a:lumMod val="75000"/>
                    </a:schemeClr>
                  </a:solidFill>
                  <a:prstDash val="solid"/>
                </a:ln>
                <a:solidFill>
                  <a:srgbClr val="000099"/>
                </a:solidFill>
                <a:effectLst>
                  <a:glow rad="38100">
                    <a:schemeClr val="accent1">
                      <a:alpha val="40000"/>
                    </a:schemeClr>
                  </a:glow>
                </a:effectLst>
                <a:cs typeface="Arial" panose="020B0604020202020204" pitchFamily="34" charset="0"/>
              </a:rPr>
              <a:t> </a:t>
            </a:r>
            <a:r>
              <a:rPr lang="en-US" sz="3200" b="1" spc="38" dirty="0" err="1">
                <a:ln w="9525" cmpd="sng">
                  <a:solidFill>
                    <a:schemeClr val="accent6">
                      <a:lumMod val="75000"/>
                    </a:schemeClr>
                  </a:solidFill>
                  <a:prstDash val="solid"/>
                </a:ln>
                <a:solidFill>
                  <a:srgbClr val="000099"/>
                </a:solidFill>
                <a:effectLst>
                  <a:glow rad="38100">
                    <a:schemeClr val="accent1">
                      <a:alpha val="40000"/>
                    </a:schemeClr>
                  </a:glow>
                </a:effectLst>
                <a:cs typeface="Arial" panose="020B0604020202020204" pitchFamily="34" charset="0"/>
              </a:rPr>
              <a:t>hãy</a:t>
            </a:r>
            <a:r>
              <a:rPr lang="en-US" sz="3200" b="1" spc="38" dirty="0">
                <a:ln w="9525" cmpd="sng">
                  <a:solidFill>
                    <a:schemeClr val="accent6">
                      <a:lumMod val="75000"/>
                    </a:schemeClr>
                  </a:solidFill>
                  <a:prstDash val="solid"/>
                </a:ln>
                <a:solidFill>
                  <a:srgbClr val="000099"/>
                </a:solidFill>
                <a:effectLst>
                  <a:glow rad="38100">
                    <a:schemeClr val="accent1">
                      <a:alpha val="40000"/>
                    </a:schemeClr>
                  </a:glow>
                </a:effectLst>
                <a:cs typeface="Arial" panose="020B0604020202020204" pitchFamily="34" charset="0"/>
              </a:rPr>
              <a:t> </a:t>
            </a:r>
            <a:r>
              <a:rPr lang="en-US" sz="3200" b="1" spc="38" dirty="0" err="1">
                <a:ln w="9525" cmpd="sng">
                  <a:solidFill>
                    <a:schemeClr val="accent6">
                      <a:lumMod val="75000"/>
                    </a:schemeClr>
                  </a:solidFill>
                  <a:prstDash val="solid"/>
                </a:ln>
                <a:solidFill>
                  <a:srgbClr val="000099"/>
                </a:solidFill>
                <a:effectLst>
                  <a:glow rad="38100">
                    <a:schemeClr val="accent1">
                      <a:alpha val="40000"/>
                    </a:schemeClr>
                  </a:glow>
                </a:effectLst>
                <a:cs typeface="Arial" panose="020B0604020202020204" pitchFamily="34" charset="0"/>
              </a:rPr>
              <a:t>nêu</a:t>
            </a:r>
            <a:r>
              <a:rPr lang="en-US" sz="3200" b="1" spc="38" dirty="0">
                <a:ln w="9525" cmpd="sng">
                  <a:solidFill>
                    <a:schemeClr val="accent6">
                      <a:lumMod val="75000"/>
                    </a:schemeClr>
                  </a:solidFill>
                  <a:prstDash val="solid"/>
                </a:ln>
                <a:solidFill>
                  <a:srgbClr val="000099"/>
                </a:solidFill>
                <a:effectLst>
                  <a:glow rad="38100">
                    <a:schemeClr val="accent1">
                      <a:alpha val="40000"/>
                    </a:schemeClr>
                  </a:glow>
                </a:effectLst>
                <a:cs typeface="Arial" panose="020B0604020202020204" pitchFamily="34" charset="0"/>
              </a:rPr>
              <a:t> </a:t>
            </a:r>
            <a:r>
              <a:rPr lang="en-US" sz="3200" b="1" spc="38" dirty="0" err="1">
                <a:ln w="9525" cmpd="sng">
                  <a:solidFill>
                    <a:schemeClr val="accent6">
                      <a:lumMod val="75000"/>
                    </a:schemeClr>
                  </a:solidFill>
                  <a:prstDash val="solid"/>
                </a:ln>
                <a:solidFill>
                  <a:srgbClr val="000099"/>
                </a:solidFill>
                <a:effectLst>
                  <a:glow rad="38100">
                    <a:schemeClr val="accent1">
                      <a:alpha val="40000"/>
                    </a:schemeClr>
                  </a:glow>
                </a:effectLst>
                <a:cs typeface="Arial" panose="020B0604020202020204" pitchFamily="34" charset="0"/>
              </a:rPr>
              <a:t>nội</a:t>
            </a:r>
            <a:r>
              <a:rPr lang="en-US" sz="3200" b="1" spc="38" dirty="0">
                <a:ln w="9525" cmpd="sng">
                  <a:solidFill>
                    <a:schemeClr val="accent6">
                      <a:lumMod val="75000"/>
                    </a:schemeClr>
                  </a:solidFill>
                  <a:prstDash val="solid"/>
                </a:ln>
                <a:solidFill>
                  <a:srgbClr val="000099"/>
                </a:solidFill>
                <a:effectLst>
                  <a:glow rad="38100">
                    <a:schemeClr val="accent1">
                      <a:alpha val="40000"/>
                    </a:schemeClr>
                  </a:glow>
                </a:effectLst>
                <a:cs typeface="Arial" panose="020B0604020202020204" pitchFamily="34" charset="0"/>
              </a:rPr>
              <a:t> dung </a:t>
            </a:r>
            <a:r>
              <a:rPr lang="en-US" sz="3200" b="1" spc="38" dirty="0" err="1">
                <a:ln w="9525" cmpd="sng">
                  <a:solidFill>
                    <a:schemeClr val="accent6">
                      <a:lumMod val="75000"/>
                    </a:schemeClr>
                  </a:solidFill>
                  <a:prstDash val="solid"/>
                </a:ln>
                <a:solidFill>
                  <a:srgbClr val="000099"/>
                </a:solidFill>
                <a:effectLst>
                  <a:glow rad="38100">
                    <a:schemeClr val="accent1">
                      <a:alpha val="40000"/>
                    </a:schemeClr>
                  </a:glow>
                </a:effectLst>
                <a:cs typeface="Arial" panose="020B0604020202020204" pitchFamily="34" charset="0"/>
              </a:rPr>
              <a:t>của</a:t>
            </a:r>
            <a:r>
              <a:rPr lang="en-US" sz="3200" b="1" spc="38" dirty="0">
                <a:ln w="9525" cmpd="sng">
                  <a:solidFill>
                    <a:schemeClr val="accent6">
                      <a:lumMod val="75000"/>
                    </a:schemeClr>
                  </a:solidFill>
                  <a:prstDash val="solid"/>
                </a:ln>
                <a:solidFill>
                  <a:srgbClr val="000099"/>
                </a:solidFill>
                <a:effectLst>
                  <a:glow rad="38100">
                    <a:schemeClr val="accent1">
                      <a:alpha val="40000"/>
                    </a:schemeClr>
                  </a:glow>
                </a:effectLst>
                <a:cs typeface="Arial" panose="020B0604020202020204" pitchFamily="34" charset="0"/>
              </a:rPr>
              <a:t> </a:t>
            </a:r>
            <a:r>
              <a:rPr lang="en-US" sz="3200" b="1" spc="38" dirty="0" err="1">
                <a:ln w="9525" cmpd="sng">
                  <a:solidFill>
                    <a:schemeClr val="accent6">
                      <a:lumMod val="75000"/>
                    </a:schemeClr>
                  </a:solidFill>
                  <a:prstDash val="solid"/>
                </a:ln>
                <a:solidFill>
                  <a:srgbClr val="000099"/>
                </a:solidFill>
                <a:effectLst>
                  <a:glow rad="38100">
                    <a:schemeClr val="accent1">
                      <a:alpha val="40000"/>
                    </a:schemeClr>
                  </a:glow>
                </a:effectLst>
                <a:cs typeface="Arial" panose="020B0604020202020204" pitchFamily="34" charset="0"/>
              </a:rPr>
              <a:t>bài</a:t>
            </a:r>
            <a:r>
              <a:rPr lang="en-US" sz="3200" b="1" spc="38" dirty="0">
                <a:ln w="9525" cmpd="sng">
                  <a:solidFill>
                    <a:schemeClr val="accent6">
                      <a:lumMod val="75000"/>
                    </a:schemeClr>
                  </a:solidFill>
                  <a:prstDash val="solid"/>
                </a:ln>
                <a:solidFill>
                  <a:srgbClr val="000099"/>
                </a:solidFill>
                <a:effectLst>
                  <a:glow rad="38100">
                    <a:schemeClr val="accent1">
                      <a:alpha val="40000"/>
                    </a:schemeClr>
                  </a:glow>
                </a:effectLst>
                <a:cs typeface="Arial" panose="020B0604020202020204" pitchFamily="34" charset="0"/>
              </a:rPr>
              <a:t>. </a:t>
            </a:r>
          </a:p>
        </p:txBody>
      </p:sp>
    </p:spTree>
    <p:extLst>
      <p:ext uri="{BB962C8B-B14F-4D97-AF65-F5344CB8AC3E}">
        <p14:creationId xmlns:p14="http://schemas.microsoft.com/office/powerpoint/2010/main" val="28172210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1" name="Picture 2" descr="Hình nền Powerpoint đẹp nhất, đơn giản và dễ thươ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4038" name="AutoShape 6"/>
          <p:cNvSpPr>
            <a:spLocks noChangeArrowheads="1"/>
          </p:cNvSpPr>
          <p:nvPr/>
        </p:nvSpPr>
        <p:spPr bwMode="auto">
          <a:xfrm>
            <a:off x="1388070" y="1896268"/>
            <a:ext cx="9568260" cy="3687764"/>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eaLnBrk="1" hangingPunct="1">
              <a:defRPr/>
            </a:pPr>
            <a:endParaRPr lang="en-US" altLang="en-US">
              <a:solidFill>
                <a:srgbClr val="FF00FF"/>
              </a:solidFill>
            </a:endParaRPr>
          </a:p>
        </p:txBody>
      </p:sp>
      <p:sp>
        <p:nvSpPr>
          <p:cNvPr id="44039" name="Rectangle 7"/>
          <p:cNvSpPr>
            <a:spLocks noChangeArrowheads="1"/>
          </p:cNvSpPr>
          <p:nvPr/>
        </p:nvSpPr>
        <p:spPr bwMode="auto">
          <a:xfrm>
            <a:off x="1971676" y="2476500"/>
            <a:ext cx="8696325" cy="265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a:latin typeface="Times New Roman" panose="02020603050405020304" pitchFamily="18" charset="0"/>
              </a:rPr>
              <a:t>   Thảo quả trên rừng Đản Khao đã vào mùa.</a:t>
            </a:r>
          </a:p>
          <a:p>
            <a:pPr eaLnBrk="1" hangingPunct="1">
              <a:spcBef>
                <a:spcPct val="0"/>
              </a:spcBef>
              <a:buFontTx/>
              <a:buNone/>
            </a:pPr>
            <a:r>
              <a:rPr lang="en-US" altLang="en-US" sz="2800">
                <a:latin typeface="Times New Roman" panose="02020603050405020304" pitchFamily="18" charset="0"/>
              </a:rPr>
              <a:t>   Gió tây lướt thướt bay qua rừng, quyến hương thảo quả</a:t>
            </a:r>
          </a:p>
          <a:p>
            <a:pPr eaLnBrk="1" hangingPunct="1">
              <a:spcBef>
                <a:spcPct val="0"/>
              </a:spcBef>
              <a:buFontTx/>
              <a:buNone/>
            </a:pPr>
            <a:r>
              <a:rPr lang="en-US" altLang="en-US" sz="2800">
                <a:latin typeface="Times New Roman" panose="02020603050405020304" pitchFamily="18" charset="0"/>
              </a:rPr>
              <a:t>đi, rải theo triền núi, đưa hương thảo quả ngọt lựng,</a:t>
            </a:r>
          </a:p>
          <a:p>
            <a:pPr eaLnBrk="1" hangingPunct="1">
              <a:spcBef>
                <a:spcPct val="0"/>
              </a:spcBef>
              <a:buFontTx/>
              <a:buNone/>
            </a:pPr>
            <a:r>
              <a:rPr lang="en-US" altLang="en-US" sz="2800">
                <a:latin typeface="Times New Roman" panose="02020603050405020304" pitchFamily="18" charset="0"/>
              </a:rPr>
              <a:t>thơm nồng  vào những thôn xóm Chin San.   Gió thơm. </a:t>
            </a:r>
          </a:p>
          <a:p>
            <a:pPr eaLnBrk="1" hangingPunct="1">
              <a:spcBef>
                <a:spcPct val="0"/>
              </a:spcBef>
              <a:buFontTx/>
              <a:buNone/>
            </a:pPr>
            <a:r>
              <a:rPr lang="en-US" altLang="en-US" sz="2800">
                <a:latin typeface="Times New Roman" panose="02020603050405020304" pitchFamily="18" charset="0"/>
              </a:rPr>
              <a:t>Cây cỏ thơm.   Đất trời thơm.   Người đi từ rừng thảo quả</a:t>
            </a:r>
          </a:p>
          <a:p>
            <a:pPr eaLnBrk="1" hangingPunct="1">
              <a:spcBef>
                <a:spcPct val="0"/>
              </a:spcBef>
              <a:buFontTx/>
              <a:buNone/>
            </a:pPr>
            <a:r>
              <a:rPr lang="en-US" altLang="en-US" sz="2800">
                <a:latin typeface="Times New Roman" panose="02020603050405020304" pitchFamily="18" charset="0"/>
              </a:rPr>
              <a:t>về, hương thơm đậm  ủ ấp trong từng nếp áo, nếp khăn.</a:t>
            </a:r>
          </a:p>
        </p:txBody>
      </p:sp>
      <p:sp>
        <p:nvSpPr>
          <p:cNvPr id="44040" name="Rectangle 8"/>
          <p:cNvSpPr>
            <a:spLocks noChangeArrowheads="1"/>
          </p:cNvSpPr>
          <p:nvPr/>
        </p:nvSpPr>
        <p:spPr bwMode="auto">
          <a:xfrm>
            <a:off x="8305800" y="2476500"/>
            <a:ext cx="4762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3600" b="1">
                <a:solidFill>
                  <a:srgbClr val="FF0066"/>
                </a:solidFill>
                <a:latin typeface="Times New Roman" panose="02020603050405020304" pitchFamily="18" charset="0"/>
              </a:rPr>
              <a:t>//</a:t>
            </a:r>
            <a:r>
              <a:rPr lang="en-US" altLang="en-US" sz="2800">
                <a:solidFill>
                  <a:srgbClr val="0000CC"/>
                </a:solidFill>
                <a:latin typeface="Times New Roman" panose="02020603050405020304" pitchFamily="18" charset="0"/>
              </a:rPr>
              <a:t> </a:t>
            </a:r>
          </a:p>
        </p:txBody>
      </p:sp>
      <p:sp>
        <p:nvSpPr>
          <p:cNvPr id="44041" name="Rectangle 9"/>
          <p:cNvSpPr>
            <a:spLocks noChangeArrowheads="1"/>
          </p:cNvSpPr>
          <p:nvPr/>
        </p:nvSpPr>
        <p:spPr bwMode="auto">
          <a:xfrm>
            <a:off x="6858000" y="2857500"/>
            <a:ext cx="457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3600" b="1">
                <a:solidFill>
                  <a:srgbClr val="FF0066"/>
                </a:solidFill>
                <a:latin typeface="Times New Roman" panose="02020603050405020304" pitchFamily="18" charset="0"/>
              </a:rPr>
              <a:t>/</a:t>
            </a:r>
          </a:p>
        </p:txBody>
      </p:sp>
      <p:sp>
        <p:nvSpPr>
          <p:cNvPr id="44042" name="Rectangle 10"/>
          <p:cNvSpPr>
            <a:spLocks noChangeArrowheads="1"/>
          </p:cNvSpPr>
          <p:nvPr/>
        </p:nvSpPr>
        <p:spPr bwMode="auto">
          <a:xfrm>
            <a:off x="2362200" y="3238500"/>
            <a:ext cx="311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3600" b="1">
                <a:solidFill>
                  <a:srgbClr val="FF0066"/>
                </a:solidFill>
                <a:latin typeface="Times New Roman" panose="02020603050405020304" pitchFamily="18" charset="0"/>
              </a:rPr>
              <a:t>/</a:t>
            </a:r>
          </a:p>
        </p:txBody>
      </p:sp>
      <p:sp>
        <p:nvSpPr>
          <p:cNvPr id="44043" name="Rectangle 11"/>
          <p:cNvSpPr>
            <a:spLocks noChangeArrowheads="1"/>
          </p:cNvSpPr>
          <p:nvPr/>
        </p:nvSpPr>
        <p:spPr bwMode="auto">
          <a:xfrm>
            <a:off x="4870450" y="3314700"/>
            <a:ext cx="311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3600" b="1">
                <a:solidFill>
                  <a:srgbClr val="FF0066"/>
                </a:solidFill>
                <a:latin typeface="Times New Roman" panose="02020603050405020304" pitchFamily="18" charset="0"/>
              </a:rPr>
              <a:t>/</a:t>
            </a:r>
          </a:p>
        </p:txBody>
      </p:sp>
      <p:sp>
        <p:nvSpPr>
          <p:cNvPr id="44044" name="Rectangle 12"/>
          <p:cNvSpPr>
            <a:spLocks noChangeArrowheads="1"/>
          </p:cNvSpPr>
          <p:nvPr/>
        </p:nvSpPr>
        <p:spPr bwMode="auto">
          <a:xfrm>
            <a:off x="9448800" y="3314700"/>
            <a:ext cx="311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3600" b="1">
                <a:solidFill>
                  <a:srgbClr val="FF0066"/>
                </a:solidFill>
                <a:latin typeface="Times New Roman" panose="02020603050405020304" pitchFamily="18" charset="0"/>
              </a:rPr>
              <a:t>/</a:t>
            </a:r>
          </a:p>
        </p:txBody>
      </p:sp>
      <p:sp>
        <p:nvSpPr>
          <p:cNvPr id="44045" name="Rectangle 13"/>
          <p:cNvSpPr>
            <a:spLocks noChangeArrowheads="1"/>
          </p:cNvSpPr>
          <p:nvPr/>
        </p:nvSpPr>
        <p:spPr bwMode="auto">
          <a:xfrm>
            <a:off x="3575050" y="3740150"/>
            <a:ext cx="311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3600" b="1">
                <a:solidFill>
                  <a:srgbClr val="FF0066"/>
                </a:solidFill>
                <a:latin typeface="Times New Roman" panose="02020603050405020304" pitchFamily="18" charset="0"/>
              </a:rPr>
              <a:t>/</a:t>
            </a:r>
          </a:p>
        </p:txBody>
      </p:sp>
      <p:sp>
        <p:nvSpPr>
          <p:cNvPr id="44046" name="Rectangle 14"/>
          <p:cNvSpPr>
            <a:spLocks noChangeArrowheads="1"/>
          </p:cNvSpPr>
          <p:nvPr/>
        </p:nvSpPr>
        <p:spPr bwMode="auto">
          <a:xfrm>
            <a:off x="8096250" y="3695700"/>
            <a:ext cx="438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3600" b="1">
                <a:solidFill>
                  <a:srgbClr val="FF0066"/>
                </a:solidFill>
                <a:latin typeface="Times New Roman" panose="02020603050405020304" pitchFamily="18" charset="0"/>
              </a:rPr>
              <a:t>//</a:t>
            </a:r>
          </a:p>
        </p:txBody>
      </p:sp>
      <p:sp>
        <p:nvSpPr>
          <p:cNvPr id="44047" name="Rectangle 15"/>
          <p:cNvSpPr>
            <a:spLocks noChangeArrowheads="1"/>
          </p:cNvSpPr>
          <p:nvPr/>
        </p:nvSpPr>
        <p:spPr bwMode="auto">
          <a:xfrm>
            <a:off x="9906000" y="3695700"/>
            <a:ext cx="457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3600" b="1">
                <a:solidFill>
                  <a:srgbClr val="FF0066"/>
                </a:solidFill>
                <a:latin typeface="Times New Roman" panose="02020603050405020304" pitchFamily="18" charset="0"/>
              </a:rPr>
              <a:t>//</a:t>
            </a:r>
          </a:p>
        </p:txBody>
      </p:sp>
      <p:sp>
        <p:nvSpPr>
          <p:cNvPr id="44048" name="Rectangle 16"/>
          <p:cNvSpPr>
            <a:spLocks noChangeArrowheads="1"/>
          </p:cNvSpPr>
          <p:nvPr/>
        </p:nvSpPr>
        <p:spPr bwMode="auto">
          <a:xfrm>
            <a:off x="3886200" y="4152900"/>
            <a:ext cx="438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3600" b="1">
                <a:solidFill>
                  <a:srgbClr val="FF0066"/>
                </a:solidFill>
                <a:latin typeface="Times New Roman" panose="02020603050405020304" pitchFamily="18" charset="0"/>
              </a:rPr>
              <a:t>//</a:t>
            </a:r>
          </a:p>
        </p:txBody>
      </p:sp>
      <p:sp>
        <p:nvSpPr>
          <p:cNvPr id="44049" name="Rectangle 17"/>
          <p:cNvSpPr>
            <a:spLocks noChangeArrowheads="1"/>
          </p:cNvSpPr>
          <p:nvPr/>
        </p:nvSpPr>
        <p:spPr bwMode="auto">
          <a:xfrm>
            <a:off x="6172200" y="4076700"/>
            <a:ext cx="457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3600" b="1">
                <a:solidFill>
                  <a:srgbClr val="FF0066"/>
                </a:solidFill>
                <a:latin typeface="Times New Roman" panose="02020603050405020304" pitchFamily="18" charset="0"/>
              </a:rPr>
              <a:t>//</a:t>
            </a:r>
          </a:p>
        </p:txBody>
      </p:sp>
      <p:sp>
        <p:nvSpPr>
          <p:cNvPr id="44050" name="Rectangle 18"/>
          <p:cNvSpPr>
            <a:spLocks noChangeArrowheads="1"/>
          </p:cNvSpPr>
          <p:nvPr/>
        </p:nvSpPr>
        <p:spPr bwMode="auto">
          <a:xfrm>
            <a:off x="2438400" y="4533900"/>
            <a:ext cx="311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3600" b="1">
                <a:solidFill>
                  <a:srgbClr val="FF0066"/>
                </a:solidFill>
                <a:latin typeface="Times New Roman" panose="02020603050405020304" pitchFamily="18" charset="0"/>
              </a:rPr>
              <a:t>/</a:t>
            </a:r>
          </a:p>
        </p:txBody>
      </p:sp>
      <p:sp>
        <p:nvSpPr>
          <p:cNvPr id="44051" name="Rectangle 19"/>
          <p:cNvSpPr>
            <a:spLocks noChangeArrowheads="1"/>
          </p:cNvSpPr>
          <p:nvPr/>
        </p:nvSpPr>
        <p:spPr bwMode="auto">
          <a:xfrm>
            <a:off x="5029200" y="4533900"/>
            <a:ext cx="311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3600" b="1">
                <a:solidFill>
                  <a:srgbClr val="FF0066"/>
                </a:solidFill>
                <a:latin typeface="Times New Roman" panose="02020603050405020304" pitchFamily="18" charset="0"/>
              </a:rPr>
              <a:t>/</a:t>
            </a:r>
          </a:p>
        </p:txBody>
      </p:sp>
      <p:sp>
        <p:nvSpPr>
          <p:cNvPr id="44052" name="Rectangle 20"/>
          <p:cNvSpPr>
            <a:spLocks noChangeArrowheads="1"/>
          </p:cNvSpPr>
          <p:nvPr/>
        </p:nvSpPr>
        <p:spPr bwMode="auto">
          <a:xfrm>
            <a:off x="8382000" y="4533900"/>
            <a:ext cx="311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3600" b="1">
                <a:solidFill>
                  <a:srgbClr val="FF0066"/>
                </a:solidFill>
                <a:latin typeface="Times New Roman" panose="02020603050405020304" pitchFamily="18" charset="0"/>
              </a:rPr>
              <a:t>/</a:t>
            </a:r>
          </a:p>
        </p:txBody>
      </p:sp>
      <p:sp>
        <p:nvSpPr>
          <p:cNvPr id="44053" name="Rectangle 21"/>
          <p:cNvSpPr>
            <a:spLocks noChangeArrowheads="1"/>
          </p:cNvSpPr>
          <p:nvPr/>
        </p:nvSpPr>
        <p:spPr bwMode="auto">
          <a:xfrm>
            <a:off x="6781800" y="2705101"/>
            <a:ext cx="1581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a:t>                      </a:t>
            </a:r>
          </a:p>
        </p:txBody>
      </p:sp>
      <p:sp>
        <p:nvSpPr>
          <p:cNvPr id="44068" name="Rectangle 36"/>
          <p:cNvSpPr>
            <a:spLocks noChangeArrowheads="1"/>
          </p:cNvSpPr>
          <p:nvPr/>
        </p:nvSpPr>
        <p:spPr bwMode="auto">
          <a:xfrm>
            <a:off x="9753600" y="4533900"/>
            <a:ext cx="609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3600" b="1">
                <a:solidFill>
                  <a:srgbClr val="FF0066"/>
                </a:solidFill>
                <a:latin typeface="Times New Roman" panose="02020603050405020304" pitchFamily="18" charset="0"/>
              </a:rPr>
              <a:t> //</a:t>
            </a:r>
          </a:p>
        </p:txBody>
      </p:sp>
      <p:sp>
        <p:nvSpPr>
          <p:cNvPr id="44072" name="Line 40"/>
          <p:cNvSpPr>
            <a:spLocks noChangeShapeType="1"/>
          </p:cNvSpPr>
          <p:nvPr/>
        </p:nvSpPr>
        <p:spPr bwMode="auto">
          <a:xfrm>
            <a:off x="6858000" y="2933700"/>
            <a:ext cx="1524000" cy="0"/>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73" name="Line 41"/>
          <p:cNvSpPr>
            <a:spLocks noChangeShapeType="1"/>
          </p:cNvSpPr>
          <p:nvPr/>
        </p:nvSpPr>
        <p:spPr bwMode="auto">
          <a:xfrm>
            <a:off x="3505200" y="3314700"/>
            <a:ext cx="1295400" cy="0"/>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74" name="Line 42"/>
          <p:cNvSpPr>
            <a:spLocks noChangeShapeType="1"/>
          </p:cNvSpPr>
          <p:nvPr/>
        </p:nvSpPr>
        <p:spPr bwMode="auto">
          <a:xfrm>
            <a:off x="7010400" y="3314700"/>
            <a:ext cx="762000" cy="0"/>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75" name="Line 43"/>
          <p:cNvSpPr>
            <a:spLocks noChangeShapeType="1"/>
          </p:cNvSpPr>
          <p:nvPr/>
        </p:nvSpPr>
        <p:spPr bwMode="auto">
          <a:xfrm>
            <a:off x="8001000" y="3771900"/>
            <a:ext cx="1295400" cy="0"/>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76" name="Line 44"/>
          <p:cNvSpPr>
            <a:spLocks noChangeShapeType="1"/>
          </p:cNvSpPr>
          <p:nvPr/>
        </p:nvSpPr>
        <p:spPr bwMode="auto">
          <a:xfrm>
            <a:off x="2057400" y="4229100"/>
            <a:ext cx="1447800" cy="0"/>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77" name="Line 45"/>
          <p:cNvSpPr>
            <a:spLocks noChangeShapeType="1"/>
          </p:cNvSpPr>
          <p:nvPr/>
        </p:nvSpPr>
        <p:spPr bwMode="auto">
          <a:xfrm>
            <a:off x="8458200" y="4229100"/>
            <a:ext cx="1295400" cy="0"/>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 name="Rectangle 31"/>
          <p:cNvSpPr/>
          <p:nvPr/>
        </p:nvSpPr>
        <p:spPr>
          <a:xfrm>
            <a:off x="1388070" y="321298"/>
            <a:ext cx="9636921" cy="821380"/>
          </a:xfrm>
          <a:prstGeom prst="rect">
            <a:avLst/>
          </a:prstGeom>
          <a:noFill/>
          <a:ln>
            <a:noFill/>
          </a:ln>
        </p:spPr>
        <p:txBody>
          <a:bodyPr lIns="51435" tIns="25718" rIns="51435" bIns="25718">
            <a:spAutoFit/>
          </a:bodyPr>
          <a:lstStyle/>
          <a:p>
            <a:pPr algn="ctr">
              <a:defRPr/>
            </a:pPr>
            <a:r>
              <a:rPr lang="en-US" sz="5000" b="1" dirty="0">
                <a:ln w="0">
                  <a:solidFill>
                    <a:srgbClr val="CC3399"/>
                  </a:solidFill>
                </a:ln>
                <a:solidFill>
                  <a:srgbClr val="990099"/>
                </a:solidFill>
                <a:effectLst>
                  <a:reflection blurRad="6350" stA="53000" endA="300" endPos="35500" dir="5400000" sy="-90000" algn="bl" rotWithShape="0"/>
                </a:effectLst>
              </a:rPr>
              <a:t>LUYỆN ĐỌC DIỄN CẢM</a:t>
            </a:r>
          </a:p>
        </p:txBody>
      </p:sp>
      <p:sp>
        <p:nvSpPr>
          <p:cNvPr id="44079" name="Line 47"/>
          <p:cNvSpPr>
            <a:spLocks noChangeShapeType="1"/>
          </p:cNvSpPr>
          <p:nvPr/>
        </p:nvSpPr>
        <p:spPr bwMode="auto">
          <a:xfrm>
            <a:off x="3581400" y="5067300"/>
            <a:ext cx="1447800" cy="0"/>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80" name="Line 48"/>
          <p:cNvSpPr>
            <a:spLocks noChangeShapeType="1"/>
          </p:cNvSpPr>
          <p:nvPr/>
        </p:nvSpPr>
        <p:spPr bwMode="auto">
          <a:xfrm>
            <a:off x="5257800" y="5067300"/>
            <a:ext cx="533400" cy="0"/>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2289146620"/>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100" y="0"/>
            <a:ext cx="12433054" cy="6900863"/>
          </a:xfrm>
        </p:spPr>
      </p:pic>
      <p:sp>
        <p:nvSpPr>
          <p:cNvPr id="5" name="TextBox 8"/>
          <p:cNvSpPr txBox="1">
            <a:spLocks noChangeArrowheads="1"/>
          </p:cNvSpPr>
          <p:nvPr/>
        </p:nvSpPr>
        <p:spPr bwMode="auto">
          <a:xfrm>
            <a:off x="2350674" y="828675"/>
            <a:ext cx="7619803" cy="2831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nSpc>
                <a:spcPct val="150000"/>
              </a:lnSpc>
              <a:spcBef>
                <a:spcPts val="400"/>
              </a:spcBef>
            </a:pPr>
            <a:r>
              <a:rPr lang="en-US" sz="2800" b="1" dirty="0">
                <a:solidFill>
                  <a:schemeClr val="bg1"/>
                </a:solidFill>
                <a:latin typeface="HP001 4 hàng" panose="020B0603050302020204" pitchFamily="34" charset="0"/>
              </a:rPr>
              <a:t>Thứ hai </a:t>
            </a:r>
            <a:r>
              <a:rPr lang="en-US" sz="2800" b="1" dirty="0" err="1">
                <a:solidFill>
                  <a:schemeClr val="bg1"/>
                </a:solidFill>
                <a:latin typeface="HP001 4 hàng" panose="020B0603050302020204" pitchFamily="34" charset="0"/>
              </a:rPr>
              <a:t>ngày</a:t>
            </a:r>
            <a:r>
              <a:rPr lang="en-US" sz="2800" b="1" dirty="0">
                <a:solidFill>
                  <a:schemeClr val="bg1"/>
                </a:solidFill>
                <a:latin typeface="HP001 4 hàng" panose="020B0603050302020204" pitchFamily="34" charset="0"/>
              </a:rPr>
              <a:t> 22 </a:t>
            </a:r>
            <a:r>
              <a:rPr lang="en-US" sz="2800" b="1" dirty="0" err="1">
                <a:solidFill>
                  <a:schemeClr val="bg1"/>
                </a:solidFill>
                <a:latin typeface="HP001 4 hàng" panose="020B0603050302020204" pitchFamily="34" charset="0"/>
              </a:rPr>
              <a:t>tháng</a:t>
            </a:r>
            <a:r>
              <a:rPr lang="en-US" sz="2800" b="1" dirty="0">
                <a:solidFill>
                  <a:schemeClr val="bg1"/>
                </a:solidFill>
                <a:latin typeface="HP001 4 hàng" panose="020B0603050302020204" pitchFamily="34" charset="0"/>
              </a:rPr>
              <a:t> 11 năm 2021. </a:t>
            </a:r>
          </a:p>
          <a:p>
            <a:pPr>
              <a:lnSpc>
                <a:spcPct val="150000"/>
              </a:lnSpc>
              <a:spcBef>
                <a:spcPts val="400"/>
              </a:spcBef>
            </a:pPr>
            <a:r>
              <a:rPr lang="en-US" sz="2800" b="1" dirty="0">
                <a:solidFill>
                  <a:schemeClr val="bg1"/>
                </a:solidFill>
                <a:latin typeface="HP001 4 hàng" panose="020B0603050302020204" pitchFamily="34" charset="0"/>
              </a:rPr>
              <a:t>			Tập đọc</a:t>
            </a:r>
          </a:p>
          <a:p>
            <a:pPr>
              <a:lnSpc>
                <a:spcPct val="150000"/>
              </a:lnSpc>
              <a:spcBef>
                <a:spcPts val="400"/>
              </a:spcBef>
            </a:pPr>
            <a:r>
              <a:rPr lang="en-US" sz="2800" b="1" dirty="0">
                <a:solidFill>
                  <a:schemeClr val="bg1"/>
                </a:solidFill>
                <a:latin typeface="HP001 4 hàng" panose="020B0603050302020204" pitchFamily="34" charset="0"/>
              </a:rPr>
              <a:t>	        Mùa </a:t>
            </a:r>
            <a:r>
              <a:rPr lang="en-US" sz="2800" b="1" dirty="0" err="1">
                <a:solidFill>
                  <a:schemeClr val="bg1"/>
                </a:solidFill>
                <a:latin typeface="HP001 4 hàng" panose="020B0603050302020204" pitchFamily="34" charset="0"/>
              </a:rPr>
              <a:t>thảo</a:t>
            </a:r>
            <a:r>
              <a:rPr lang="en-US" sz="2800" b="1" dirty="0">
                <a:solidFill>
                  <a:schemeClr val="bg1"/>
                </a:solidFill>
                <a:latin typeface="HP001 4 hàng" panose="020B0603050302020204" pitchFamily="34" charset="0"/>
              </a:rPr>
              <a:t> </a:t>
            </a:r>
            <a:r>
              <a:rPr lang="en-US" sz="2800" b="1" dirty="0" err="1">
                <a:solidFill>
                  <a:schemeClr val="bg1"/>
                </a:solidFill>
                <a:latin typeface="HP001 4 hàng" panose="020B0603050302020204" pitchFamily="34" charset="0"/>
              </a:rPr>
              <a:t>quả</a:t>
            </a:r>
            <a:endParaRPr lang="en-US" sz="2800" b="1" dirty="0">
              <a:solidFill>
                <a:schemeClr val="bg1"/>
              </a:solidFill>
              <a:latin typeface="HP001 4 hàng" panose="020B0603050302020204" pitchFamily="34" charset="0"/>
            </a:endParaRPr>
          </a:p>
          <a:p>
            <a:pPr>
              <a:lnSpc>
                <a:spcPct val="150000"/>
              </a:lnSpc>
              <a:spcBef>
                <a:spcPts val="400"/>
              </a:spcBef>
            </a:pPr>
            <a:r>
              <a:rPr lang="en-US" sz="2800" b="1" dirty="0">
                <a:solidFill>
                  <a:schemeClr val="bg1"/>
                </a:solidFill>
                <a:latin typeface="HP001 4 hàng" panose="020B0603050302020204" pitchFamily="34" charset="0"/>
              </a:rPr>
              <a:t>                        Theo Ma Văn Kháng </a:t>
            </a:r>
          </a:p>
        </p:txBody>
      </p:sp>
      <p:sp>
        <p:nvSpPr>
          <p:cNvPr id="6" name="TextBox 5"/>
          <p:cNvSpPr txBox="1">
            <a:spLocks noChangeArrowheads="1"/>
          </p:cNvSpPr>
          <p:nvPr/>
        </p:nvSpPr>
        <p:spPr bwMode="auto">
          <a:xfrm>
            <a:off x="247238" y="3567123"/>
            <a:ext cx="12020716" cy="1431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nSpc>
                <a:spcPct val="150000"/>
              </a:lnSpc>
              <a:spcBef>
                <a:spcPts val="600"/>
              </a:spcBef>
            </a:pPr>
            <a:r>
              <a:rPr lang="en-US" sz="2900" b="1" dirty="0">
                <a:solidFill>
                  <a:schemeClr val="bg1"/>
                </a:solidFill>
                <a:latin typeface="HP001 4 hàng" panose="020B0603050302020204" pitchFamily="34" charset="0"/>
              </a:rPr>
              <a:t>     </a:t>
            </a:r>
            <a:r>
              <a:rPr lang="en-US" sz="2900" b="1" dirty="0" err="1">
                <a:solidFill>
                  <a:schemeClr val="bg1"/>
                </a:solidFill>
                <a:latin typeface="HP001 4 hàng" panose="020B0603050302020204" pitchFamily="34" charset="0"/>
              </a:rPr>
              <a:t>Nội</a:t>
            </a:r>
            <a:r>
              <a:rPr lang="en-US" sz="2900" b="1" dirty="0">
                <a:solidFill>
                  <a:schemeClr val="bg1"/>
                </a:solidFill>
                <a:latin typeface="HP001 4 hàng" panose="020B0603050302020204" pitchFamily="34" charset="0"/>
              </a:rPr>
              <a:t> dung: </a:t>
            </a:r>
            <a:r>
              <a:rPr lang="vi-VN" sz="2900" b="1" dirty="0">
                <a:solidFill>
                  <a:schemeClr val="bg1"/>
                </a:solidFill>
                <a:latin typeface="HP001 4 hàng" panose="020B0603050302020204" pitchFamily="34" charset="0"/>
              </a:rPr>
              <a:t>Vẻ đẹp</a:t>
            </a:r>
            <a:r>
              <a:rPr lang="en-US" sz="2900" b="1" dirty="0">
                <a:solidFill>
                  <a:schemeClr val="bg1"/>
                </a:solidFill>
                <a:latin typeface="HP001 4 hàng" panose="020B0603050302020204" pitchFamily="34" charset="0"/>
              </a:rPr>
              <a:t>, hương thơm đặc biệt,</a:t>
            </a:r>
            <a:r>
              <a:rPr lang="vi-VN" sz="2900" b="1" dirty="0">
                <a:solidFill>
                  <a:schemeClr val="bg1"/>
                </a:solidFill>
                <a:latin typeface="HP001 4 hàng" panose="020B0603050302020204" pitchFamily="34" charset="0"/>
              </a:rPr>
              <a:t> sự sinh sôi của rừng thảo quả</a:t>
            </a:r>
            <a:r>
              <a:rPr lang="en-US" sz="2900" b="1" dirty="0">
                <a:solidFill>
                  <a:schemeClr val="bg1"/>
                </a:solidFill>
                <a:latin typeface="HP001 4 hàng" panose="020B0603050302020204" pitchFamily="34" charset="0"/>
              </a:rPr>
              <a:t>.</a:t>
            </a:r>
          </a:p>
        </p:txBody>
      </p:sp>
    </p:spTree>
    <p:extLst>
      <p:ext uri="{BB962C8B-B14F-4D97-AF65-F5344CB8AC3E}">
        <p14:creationId xmlns:p14="http://schemas.microsoft.com/office/powerpoint/2010/main" val="18616027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endParaRPr lang="en-US"/>
          </a:p>
        </p:txBody>
      </p:sp>
      <p:sp>
        <p:nvSpPr>
          <p:cNvPr id="38915" name="Content Placeholder 2"/>
          <p:cNvSpPr>
            <a:spLocks noGrp="1"/>
          </p:cNvSpPr>
          <p:nvPr>
            <p:ph idx="1"/>
          </p:nvPr>
        </p:nvSpPr>
        <p:spPr bwMode="auto"/>
        <p:txBody>
          <a:bodyPr wrap="square" numCol="1" anchor="t" anchorCtr="0" compatLnSpc="1">
            <a:prstTxWarp prst="textNoShape">
              <a:avLst/>
            </a:prstTxWarp>
          </a:bodyPr>
          <a:lstStyle/>
          <a:p>
            <a:endParaRPr lang="en-US"/>
          </a:p>
        </p:txBody>
      </p:sp>
      <p:pic>
        <p:nvPicPr>
          <p:cNvPr id="38916" name="Picture 2" descr="Hình nền Powerpoint làm Slide chào hỏi 10 - Dạy học onl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p:cNvSpPr txBox="1">
            <a:spLocks noChangeArrowheads="1"/>
          </p:cNvSpPr>
          <p:nvPr/>
        </p:nvSpPr>
        <p:spPr bwMode="auto">
          <a:xfrm>
            <a:off x="3132138" y="1703389"/>
            <a:ext cx="6979016" cy="229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indent="88900">
              <a:defRPr sz="1600">
                <a:solidFill>
                  <a:schemeClr val="tx1"/>
                </a:solidFill>
                <a:latin typeface="Arial" panose="020B0604020202020204" pitchFamily="34" charset="0"/>
              </a:defRPr>
            </a:lvl1pPr>
            <a:lvl2pPr marL="685800" indent="-22860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just">
              <a:lnSpc>
                <a:spcPct val="90000"/>
              </a:lnSpc>
              <a:spcBef>
                <a:spcPts val="1000"/>
              </a:spcBef>
            </a:pPr>
            <a:r>
              <a:rPr lang="en-US" altLang="en-US" sz="2700" b="1" dirty="0">
                <a:solidFill>
                  <a:schemeClr val="bg1"/>
                </a:solidFill>
                <a:cs typeface="Arial" panose="020B0604020202020204" pitchFamily="34" charset="0"/>
              </a:rPr>
              <a:t>		</a:t>
            </a:r>
            <a:r>
              <a:rPr lang="en-US" altLang="en-US" sz="3600" b="1" u="sng" dirty="0">
                <a:solidFill>
                  <a:schemeClr val="bg1"/>
                </a:solidFill>
                <a:cs typeface="Arial" panose="020B0604020202020204" pitchFamily="34" charset="0"/>
              </a:rPr>
              <a:t>Dặn dò:</a:t>
            </a:r>
          </a:p>
          <a:p>
            <a:pPr algn="just">
              <a:lnSpc>
                <a:spcPct val="150000"/>
              </a:lnSpc>
              <a:spcBef>
                <a:spcPts val="1000"/>
              </a:spcBef>
            </a:pPr>
            <a:r>
              <a:rPr lang="en-US" altLang="en-US" sz="2100" b="1" dirty="0">
                <a:solidFill>
                  <a:schemeClr val="bg1"/>
                </a:solidFill>
                <a:cs typeface="Arial" panose="020B0604020202020204" pitchFamily="34" charset="0"/>
              </a:rPr>
              <a:t>+ Đọc và học thuộc nội dung bài Mùa thảo quả</a:t>
            </a:r>
          </a:p>
          <a:p>
            <a:pPr algn="just">
              <a:lnSpc>
                <a:spcPct val="150000"/>
              </a:lnSpc>
              <a:spcBef>
                <a:spcPts val="1000"/>
              </a:spcBef>
            </a:pPr>
            <a:r>
              <a:rPr lang="en-US" altLang="en-US" sz="2100" b="1" dirty="0">
                <a:solidFill>
                  <a:schemeClr val="bg1"/>
                </a:solidFill>
                <a:cs typeface="Arial" panose="020B0604020202020204" pitchFamily="34" charset="0"/>
              </a:rPr>
              <a:t>+ Chuẩn bị bài : Hành trình của bầy ong.</a:t>
            </a:r>
          </a:p>
        </p:txBody>
      </p:sp>
      <p:pic>
        <p:nvPicPr>
          <p:cNvPr id="38918" name="Picture 6" descr="Trường TH HOÀNG HOA THÁ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838200" cy="73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17123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1202" name="Picture 2" descr="Hình nền Powerpoint Thank You, Cảm ơn kết thúc Slide, for watch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71500"/>
            <a:ext cx="12192000" cy="7624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55370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Màu Phẳng San Phẳng Ngày Biểu Ngữ Của Trẻ Em, Tết Thiếu Nhi, 6 1, Bọn Trẻ  Hình nền Vector để tải xuống miễn phí"/>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545711" y="2105582"/>
            <a:ext cx="5484793" cy="3662607"/>
          </a:xfrm>
          <a:prstGeom prst="rect">
            <a:avLst/>
          </a:prstGeom>
          <a:noFill/>
          <a:ln>
            <a:noFill/>
          </a:ln>
        </p:spPr>
        <p:txBody>
          <a:bodyPr wrap="square" lIns="51435" tIns="25718" rIns="51435" bIns="25718">
            <a:spAutoFit/>
          </a:bodyPr>
          <a:lstStyle/>
          <a:p>
            <a:pPr algn="ctr">
              <a:lnSpc>
                <a:spcPct val="150000"/>
              </a:lnSpc>
              <a:defRPr/>
            </a:pPr>
            <a:r>
              <a:rPr lang="en-US" sz="5400" b="1" i="1" dirty="0">
                <a:ln w="0">
                  <a:solidFill>
                    <a:srgbClr val="CC3399"/>
                  </a:solidFill>
                </a:ln>
                <a:solidFill>
                  <a:srgbClr val="990099"/>
                </a:solidFill>
                <a:effectLst>
                  <a:reflection blurRad="6350" stA="53000" endA="300" endPos="35500" dir="5400000" sy="-90000" algn="bl" rotWithShape="0"/>
                </a:effectLst>
                <a:latin typeface="HP001 4 hàng" panose="020B0603050302020204" pitchFamily="34" charset="0"/>
              </a:rPr>
              <a:t>Chúc mừng các </a:t>
            </a:r>
            <a:r>
              <a:rPr lang="en-US" sz="5400" b="1" i="1" dirty="0" err="1">
                <a:ln w="0">
                  <a:solidFill>
                    <a:srgbClr val="CC3399"/>
                  </a:solidFill>
                </a:ln>
                <a:solidFill>
                  <a:srgbClr val="990099"/>
                </a:solidFill>
                <a:effectLst>
                  <a:reflection blurRad="6350" stA="53000" endA="300" endPos="35500" dir="5400000" sy="-90000" algn="bl" rotWithShape="0"/>
                </a:effectLst>
                <a:latin typeface="HP001 4 hàng" panose="020B0603050302020204" pitchFamily="34" charset="0"/>
              </a:rPr>
              <a:t>bạn</a:t>
            </a:r>
            <a:r>
              <a:rPr lang="en-US" sz="5400" b="1" i="1" dirty="0">
                <a:ln w="0">
                  <a:solidFill>
                    <a:srgbClr val="CC3399"/>
                  </a:solidFill>
                </a:ln>
                <a:solidFill>
                  <a:srgbClr val="990099"/>
                </a:solidFill>
                <a:effectLst>
                  <a:reflection blurRad="6350" stA="53000" endA="300" endPos="35500" dir="5400000" sy="-90000" algn="bl" rotWithShape="0"/>
                </a:effectLst>
                <a:latin typeface="HP001 4 hàng" panose="020B0603050302020204" pitchFamily="34" charset="0"/>
              </a:rPr>
              <a:t> </a:t>
            </a:r>
            <a:r>
              <a:rPr lang="en-US" sz="5400" b="1" i="1" dirty="0" err="1">
                <a:ln w="0">
                  <a:solidFill>
                    <a:srgbClr val="CC3399"/>
                  </a:solidFill>
                </a:ln>
                <a:solidFill>
                  <a:srgbClr val="990099"/>
                </a:solidFill>
                <a:effectLst>
                  <a:reflection blurRad="6350" stA="53000" endA="300" endPos="35500" dir="5400000" sy="-90000" algn="bl" rotWithShape="0"/>
                </a:effectLst>
                <a:latin typeface="HP001 4 hàng" panose="020B0603050302020204" pitchFamily="34" charset="0"/>
              </a:rPr>
              <a:t>đã</a:t>
            </a:r>
            <a:r>
              <a:rPr lang="en-US" sz="5400" b="1" i="1" dirty="0">
                <a:ln w="0">
                  <a:solidFill>
                    <a:srgbClr val="CC3399"/>
                  </a:solidFill>
                </a:ln>
                <a:solidFill>
                  <a:srgbClr val="990099"/>
                </a:solidFill>
                <a:effectLst>
                  <a:reflection blurRad="6350" stA="53000" endA="300" endPos="35500" dir="5400000" sy="-90000" algn="bl" rotWithShape="0"/>
                </a:effectLst>
                <a:latin typeface="HP001 4 hàng" panose="020B0603050302020204" pitchFamily="34" charset="0"/>
              </a:rPr>
              <a:t> </a:t>
            </a:r>
            <a:r>
              <a:rPr lang="en-US" sz="5400" b="1" i="1" dirty="0" err="1">
                <a:ln w="0">
                  <a:solidFill>
                    <a:srgbClr val="CC3399"/>
                  </a:solidFill>
                </a:ln>
                <a:solidFill>
                  <a:srgbClr val="990099"/>
                </a:solidFill>
                <a:effectLst>
                  <a:reflection blurRad="6350" stA="53000" endA="300" endPos="35500" dir="5400000" sy="-90000" algn="bl" rotWithShape="0"/>
                </a:effectLst>
                <a:latin typeface="HP001 4 hàng" panose="020B0603050302020204" pitchFamily="34" charset="0"/>
              </a:rPr>
              <a:t>khởi</a:t>
            </a:r>
            <a:r>
              <a:rPr lang="en-US" sz="5400" b="1" i="1" dirty="0">
                <a:ln w="0">
                  <a:solidFill>
                    <a:srgbClr val="CC3399"/>
                  </a:solidFill>
                </a:ln>
                <a:solidFill>
                  <a:srgbClr val="990099"/>
                </a:solidFill>
                <a:effectLst>
                  <a:reflection blurRad="6350" stA="53000" endA="300" endPos="35500" dir="5400000" sy="-90000" algn="bl" rotWithShape="0"/>
                </a:effectLst>
                <a:latin typeface="HP001 4 hàng" panose="020B0603050302020204" pitchFamily="34" charset="0"/>
              </a:rPr>
              <a:t> </a:t>
            </a:r>
            <a:r>
              <a:rPr lang="en-US" sz="5400" b="1" i="1" dirty="0" err="1">
                <a:ln w="0">
                  <a:solidFill>
                    <a:srgbClr val="CC3399"/>
                  </a:solidFill>
                </a:ln>
                <a:solidFill>
                  <a:srgbClr val="990099"/>
                </a:solidFill>
                <a:effectLst>
                  <a:reflection blurRad="6350" stA="53000" endA="300" endPos="35500" dir="5400000" sy="-90000" algn="bl" rotWithShape="0"/>
                </a:effectLst>
                <a:latin typeface="HP001 4 hàng" panose="020B0603050302020204" pitchFamily="34" charset="0"/>
              </a:rPr>
              <a:t>động</a:t>
            </a:r>
            <a:r>
              <a:rPr lang="en-US" sz="5400" b="1" i="1" dirty="0">
                <a:ln w="0">
                  <a:solidFill>
                    <a:srgbClr val="CC3399"/>
                  </a:solidFill>
                </a:ln>
                <a:solidFill>
                  <a:srgbClr val="990099"/>
                </a:solidFill>
                <a:effectLst>
                  <a:reflection blurRad="6350" stA="53000" endA="300" endPos="35500" dir="5400000" sy="-90000" algn="bl" rotWithShape="0"/>
                </a:effectLst>
                <a:latin typeface="HP001 4 hàng" panose="020B0603050302020204" pitchFamily="34" charset="0"/>
              </a:rPr>
              <a:t> </a:t>
            </a:r>
            <a:r>
              <a:rPr lang="en-US" sz="5400" b="1" i="1" dirty="0" err="1">
                <a:ln w="0">
                  <a:solidFill>
                    <a:srgbClr val="CC3399"/>
                  </a:solidFill>
                </a:ln>
                <a:solidFill>
                  <a:srgbClr val="990099"/>
                </a:solidFill>
                <a:effectLst>
                  <a:reflection blurRad="6350" stA="53000" endA="300" endPos="35500" dir="5400000" sy="-90000" algn="bl" rotWithShape="0"/>
                </a:effectLst>
                <a:latin typeface="HP001 4 hàng" panose="020B0603050302020204" pitchFamily="34" charset="0"/>
              </a:rPr>
              <a:t>rất</a:t>
            </a:r>
            <a:r>
              <a:rPr lang="en-US" sz="5400" b="1" i="1" dirty="0">
                <a:ln w="0">
                  <a:solidFill>
                    <a:srgbClr val="CC3399"/>
                  </a:solidFill>
                </a:ln>
                <a:solidFill>
                  <a:srgbClr val="990099"/>
                </a:solidFill>
                <a:effectLst>
                  <a:reflection blurRad="6350" stA="53000" endA="300" endPos="35500" dir="5400000" sy="-90000" algn="bl" rotWithShape="0"/>
                </a:effectLst>
                <a:latin typeface="HP001 4 hàng" panose="020B0603050302020204" pitchFamily="34" charset="0"/>
              </a:rPr>
              <a:t> </a:t>
            </a:r>
            <a:r>
              <a:rPr lang="en-US" sz="5400" b="1" i="1" dirty="0" err="1">
                <a:ln w="0">
                  <a:solidFill>
                    <a:srgbClr val="CC3399"/>
                  </a:solidFill>
                </a:ln>
                <a:solidFill>
                  <a:srgbClr val="990099"/>
                </a:solidFill>
                <a:effectLst>
                  <a:reflection blurRad="6350" stA="53000" endA="300" endPos="35500" dir="5400000" sy="-90000" algn="bl" rotWithShape="0"/>
                </a:effectLst>
                <a:latin typeface="HP001 4 hàng" panose="020B0603050302020204" pitchFamily="34" charset="0"/>
              </a:rPr>
              <a:t>tốt</a:t>
            </a:r>
            <a:r>
              <a:rPr lang="en-US" sz="5400" b="1" i="1" dirty="0">
                <a:ln w="0">
                  <a:solidFill>
                    <a:srgbClr val="CC3399"/>
                  </a:solidFill>
                </a:ln>
                <a:solidFill>
                  <a:srgbClr val="990099"/>
                </a:solidFill>
                <a:effectLst>
                  <a:reflection blurRad="6350" stA="53000" endA="300" endPos="35500" dir="5400000" sy="-90000" algn="bl" rotWithShape="0"/>
                </a:effectLst>
                <a:latin typeface="HP001 4 hàng" panose="020B0603050302020204" pitchFamily="34" charset="0"/>
              </a:rPr>
              <a:t>!</a:t>
            </a:r>
          </a:p>
        </p:txBody>
      </p:sp>
    </p:spTree>
    <p:extLst>
      <p:ext uri="{BB962C8B-B14F-4D97-AF65-F5344CB8AC3E}">
        <p14:creationId xmlns:p14="http://schemas.microsoft.com/office/powerpoint/2010/main" val="23296357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endParaRPr lang="en-US"/>
          </a:p>
        </p:txBody>
      </p:sp>
      <p:sp>
        <p:nvSpPr>
          <p:cNvPr id="3075" name="Content Placeholder 2"/>
          <p:cNvSpPr>
            <a:spLocks noGrp="1"/>
          </p:cNvSpPr>
          <p:nvPr>
            <p:ph idx="1"/>
          </p:nvPr>
        </p:nvSpPr>
        <p:spPr/>
        <p:txBody>
          <a:bodyPr/>
          <a:lstStyle/>
          <a:p>
            <a:endParaRPr lang="en-US"/>
          </a:p>
        </p:txBody>
      </p:sp>
      <p:pic>
        <p:nvPicPr>
          <p:cNvPr id="3076" name="Picture 2" descr="Bảng thông báo Ban giám đốc miễn Phí nội dung Clip nghệ thuật - hội đồng  giáo dục. png tải về - Miễn phí trong suốt Khung Hình png Tải về."/>
          <p:cNvPicPr>
            <a:picLocks noChangeAspect="1" noChangeArrowheads="1"/>
          </p:cNvPicPr>
          <p:nvPr/>
        </p:nvPicPr>
        <p:blipFill>
          <a:blip r:embed="rId2">
            <a:extLst>
              <a:ext uri="{28A0092B-C50C-407E-A947-70E740481C1C}">
                <a14:useLocalDpi xmlns:a14="http://schemas.microsoft.com/office/drawing/2010/main" val="0"/>
              </a:ext>
            </a:extLst>
          </a:blip>
          <a:srcRect l="6029" t="4047" r="7092" b="8786"/>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2119430" y="402740"/>
            <a:ext cx="7953139" cy="5824671"/>
          </a:xfrm>
          <a:prstGeom prst="rect">
            <a:avLst/>
          </a:prstGeom>
          <a:noFill/>
        </p:spPr>
        <p:txBody>
          <a:bodyPr wrap="none" lIns="68580" tIns="34290" rIns="68580" bIns="34290">
            <a:spAutoFit/>
          </a:bodyPr>
          <a:lstStyle/>
          <a:p>
            <a:pPr algn="ctr">
              <a:defRPr/>
            </a:pPr>
            <a:r>
              <a:rPr lang="en-US" sz="5400" b="1" spc="38" dirty="0">
                <a:ln w="9525" cmpd="sng">
                  <a:solidFill>
                    <a:schemeClr val="accent1"/>
                  </a:solidFill>
                  <a:prstDash val="solid"/>
                </a:ln>
                <a:solidFill>
                  <a:srgbClr val="70AD47">
                    <a:tint val="1000"/>
                  </a:srgbClr>
                </a:solidFill>
                <a:effectLst>
                  <a:glow rad="38100">
                    <a:schemeClr val="accent1">
                      <a:alpha val="40000"/>
                    </a:schemeClr>
                  </a:glow>
                </a:effectLst>
                <a:cs typeface="Arial" panose="020B0604020202020204" pitchFamily="34" charset="0"/>
              </a:rPr>
              <a:t>Môn học : Tiếng Việt</a:t>
            </a:r>
          </a:p>
          <a:p>
            <a:pPr algn="ctr">
              <a:defRPr/>
            </a:pPr>
            <a:endParaRPr lang="en-US" sz="2400" b="1" spc="38" dirty="0">
              <a:ln w="9525" cmpd="sng">
                <a:solidFill>
                  <a:schemeClr val="accent1"/>
                </a:solidFill>
                <a:prstDash val="solid"/>
              </a:ln>
              <a:solidFill>
                <a:srgbClr val="70AD47">
                  <a:tint val="1000"/>
                </a:srgbClr>
              </a:solidFill>
              <a:effectLst>
                <a:glow rad="38100">
                  <a:schemeClr val="accent1">
                    <a:alpha val="40000"/>
                  </a:schemeClr>
                </a:glow>
              </a:effectLst>
              <a:cs typeface="Arial" panose="020B0604020202020204" pitchFamily="34" charset="0"/>
            </a:endParaRPr>
          </a:p>
          <a:p>
            <a:pPr algn="ctr">
              <a:defRPr/>
            </a:pPr>
            <a:r>
              <a:rPr lang="en-US" sz="9600" b="1" spc="38" dirty="0" err="1">
                <a:ln w="9525" cmpd="sng">
                  <a:solidFill>
                    <a:schemeClr val="accent1"/>
                  </a:solidFill>
                  <a:prstDash val="solid"/>
                </a:ln>
                <a:solidFill>
                  <a:srgbClr val="70AD47">
                    <a:tint val="1000"/>
                  </a:srgbClr>
                </a:solidFill>
                <a:effectLst>
                  <a:glow rad="38100">
                    <a:schemeClr val="accent1">
                      <a:alpha val="40000"/>
                    </a:schemeClr>
                  </a:glow>
                </a:effectLst>
                <a:cs typeface="Arial" panose="020B0604020202020204" pitchFamily="34" charset="0"/>
              </a:rPr>
              <a:t>Tập</a:t>
            </a:r>
            <a:r>
              <a:rPr lang="en-US" sz="9600" b="1" spc="38" dirty="0">
                <a:ln w="9525" cmpd="sng">
                  <a:solidFill>
                    <a:schemeClr val="accent1"/>
                  </a:solidFill>
                  <a:prstDash val="solid"/>
                </a:ln>
                <a:solidFill>
                  <a:srgbClr val="70AD47">
                    <a:tint val="1000"/>
                  </a:srgbClr>
                </a:solidFill>
                <a:effectLst>
                  <a:glow rad="38100">
                    <a:schemeClr val="accent1">
                      <a:alpha val="40000"/>
                    </a:schemeClr>
                  </a:glow>
                </a:effectLst>
                <a:cs typeface="Arial" panose="020B0604020202020204" pitchFamily="34" charset="0"/>
              </a:rPr>
              <a:t> </a:t>
            </a:r>
            <a:r>
              <a:rPr lang="en-US" sz="9600" b="1" spc="38" dirty="0" err="1">
                <a:ln w="9525" cmpd="sng">
                  <a:solidFill>
                    <a:schemeClr val="accent1"/>
                  </a:solidFill>
                  <a:prstDash val="solid"/>
                </a:ln>
                <a:solidFill>
                  <a:srgbClr val="70AD47">
                    <a:tint val="1000"/>
                  </a:srgbClr>
                </a:solidFill>
                <a:effectLst>
                  <a:glow rad="38100">
                    <a:schemeClr val="accent1">
                      <a:alpha val="40000"/>
                    </a:schemeClr>
                  </a:glow>
                </a:effectLst>
                <a:cs typeface="Arial" panose="020B0604020202020204" pitchFamily="34" charset="0"/>
              </a:rPr>
              <a:t>đọc</a:t>
            </a:r>
            <a:endParaRPr lang="en-US" sz="9600" b="1" spc="38" dirty="0">
              <a:ln w="9525" cmpd="sng">
                <a:solidFill>
                  <a:schemeClr val="accent1"/>
                </a:solidFill>
                <a:prstDash val="solid"/>
              </a:ln>
              <a:solidFill>
                <a:srgbClr val="70AD47">
                  <a:tint val="1000"/>
                </a:srgbClr>
              </a:solidFill>
              <a:effectLst>
                <a:glow rad="38100">
                  <a:schemeClr val="accent1">
                    <a:alpha val="40000"/>
                  </a:schemeClr>
                </a:glow>
              </a:effectLst>
              <a:cs typeface="Arial" panose="020B0604020202020204" pitchFamily="34" charset="0"/>
            </a:endParaRPr>
          </a:p>
          <a:p>
            <a:pPr algn="ctr">
              <a:defRPr/>
            </a:pPr>
            <a:endParaRPr lang="en-US" sz="4000" b="1" spc="38" dirty="0">
              <a:ln w="9525" cmpd="sng">
                <a:solidFill>
                  <a:schemeClr val="accent1"/>
                </a:solidFill>
                <a:prstDash val="solid"/>
              </a:ln>
              <a:solidFill>
                <a:srgbClr val="70AD47">
                  <a:tint val="1000"/>
                </a:srgbClr>
              </a:solidFill>
              <a:effectLst>
                <a:glow rad="38100">
                  <a:schemeClr val="accent1">
                    <a:alpha val="40000"/>
                  </a:schemeClr>
                </a:glow>
              </a:effectLst>
              <a:cs typeface="Arial" panose="020B0604020202020204" pitchFamily="34" charset="0"/>
            </a:endParaRPr>
          </a:p>
          <a:p>
            <a:pPr algn="ctr">
              <a:defRPr/>
            </a:pPr>
            <a:r>
              <a:rPr lang="en-US" sz="8800" b="1" spc="38" dirty="0">
                <a:ln w="9525" cmpd="sng">
                  <a:solidFill>
                    <a:schemeClr val="accent1"/>
                  </a:solidFill>
                  <a:prstDash val="solid"/>
                </a:ln>
                <a:solidFill>
                  <a:srgbClr val="70AD47">
                    <a:tint val="1000"/>
                  </a:srgbClr>
                </a:solidFill>
                <a:effectLst>
                  <a:glow rad="38100">
                    <a:schemeClr val="accent1">
                      <a:alpha val="40000"/>
                    </a:schemeClr>
                  </a:glow>
                </a:effectLst>
                <a:cs typeface="Arial" panose="020B0604020202020204" pitchFamily="34" charset="0"/>
              </a:rPr>
              <a:t>MÙA THẢO QUẢ</a:t>
            </a:r>
          </a:p>
          <a:p>
            <a:pPr lvl="8" algn="ctr">
              <a:lnSpc>
                <a:spcPct val="200000"/>
              </a:lnSpc>
              <a:defRPr/>
            </a:pPr>
            <a:r>
              <a:rPr lang="en-US" sz="3600" b="1" i="1" spc="38" dirty="0">
                <a:ln w="9525" cmpd="sng">
                  <a:solidFill>
                    <a:schemeClr val="accent1"/>
                  </a:solidFill>
                  <a:prstDash val="solid"/>
                </a:ln>
                <a:solidFill>
                  <a:srgbClr val="70AD47">
                    <a:tint val="1000"/>
                  </a:srgbClr>
                </a:solidFill>
                <a:effectLst>
                  <a:glow rad="38100">
                    <a:schemeClr val="accent1">
                      <a:alpha val="40000"/>
                    </a:schemeClr>
                  </a:glow>
                </a:effectLst>
                <a:cs typeface="Arial" panose="020B0604020202020204" pitchFamily="34" charset="0"/>
              </a:rPr>
              <a:t>MA VĂN KHÁNG</a:t>
            </a:r>
            <a:endParaRPr lang="en-US" sz="7200" b="1" i="1" spc="38" dirty="0">
              <a:ln w="9525" cmpd="sng">
                <a:solidFill>
                  <a:schemeClr val="accent1"/>
                </a:solidFill>
                <a:prstDash val="solid"/>
              </a:ln>
              <a:solidFill>
                <a:srgbClr val="70AD47">
                  <a:tint val="1000"/>
                </a:srgbClr>
              </a:solidFill>
              <a:effectLst>
                <a:glow rad="38100">
                  <a:schemeClr val="accent1">
                    <a:alpha val="40000"/>
                  </a:schemeClr>
                </a:glow>
              </a:effectLst>
              <a:cs typeface="Arial" panose="020B0604020202020204" pitchFamily="34" charset="0"/>
            </a:endParaRPr>
          </a:p>
        </p:txBody>
      </p:sp>
    </p:spTree>
    <p:extLst>
      <p:ext uri="{BB962C8B-B14F-4D97-AF65-F5344CB8AC3E}">
        <p14:creationId xmlns:p14="http://schemas.microsoft.com/office/powerpoint/2010/main" val="28159151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endParaRPr lang="en-US"/>
          </a:p>
        </p:txBody>
      </p:sp>
      <p:sp>
        <p:nvSpPr>
          <p:cNvPr id="4099" name="Content Placeholder 2"/>
          <p:cNvSpPr>
            <a:spLocks noGrp="1"/>
          </p:cNvSpPr>
          <p:nvPr>
            <p:ph idx="1"/>
          </p:nvPr>
        </p:nvSpPr>
        <p:spPr/>
        <p:txBody>
          <a:bodyPr/>
          <a:lstStyle/>
          <a:p>
            <a:endParaRPr lang="en-US"/>
          </a:p>
        </p:txBody>
      </p:sp>
      <p:pic>
        <p:nvPicPr>
          <p:cNvPr id="4100" name="Picture 2" descr="Hình nền PowerPoint màu xanh dương đẹp nhất cho slide"/>
          <p:cNvPicPr>
            <a:picLocks noChangeAspect="1" noChangeArrowheads="1"/>
          </p:cNvPicPr>
          <p:nvPr/>
        </p:nvPicPr>
        <p:blipFill>
          <a:blip r:embed="rId2">
            <a:extLst>
              <a:ext uri="{28A0092B-C50C-407E-A947-70E740481C1C}">
                <a14:useLocalDpi xmlns:a14="http://schemas.microsoft.com/office/drawing/2010/main" val="0"/>
              </a:ext>
            </a:extLst>
          </a:blip>
          <a:srcRect r="2187" b="5814"/>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910831" y="1304276"/>
            <a:ext cx="10470382" cy="4052391"/>
          </a:xfrm>
          <a:prstGeom prst="rect">
            <a:avLst/>
          </a:prstGeom>
          <a:noFill/>
        </p:spPr>
        <p:txBody>
          <a:bodyPr wrap="square" lIns="68580" tIns="34290" rIns="68580" bIns="34290">
            <a:spAutoFit/>
          </a:bodyPr>
          <a:lstStyle/>
          <a:p>
            <a:pPr algn="ctr">
              <a:lnSpc>
                <a:spcPct val="150000"/>
              </a:lnSpc>
              <a:defRPr/>
            </a:pPr>
            <a:r>
              <a:rPr lang="en-US" sz="4800" b="1" dirty="0">
                <a:ln w="13462">
                  <a:solidFill>
                    <a:schemeClr val="accent6">
                      <a:lumMod val="75000"/>
                    </a:schemeClr>
                  </a:solidFill>
                  <a:prstDash val="solid"/>
                </a:ln>
                <a:solidFill>
                  <a:srgbClr val="000099"/>
                </a:solidFill>
                <a:effectLst>
                  <a:outerShdw dist="38100" dir="2700000" algn="bl" rotWithShape="0">
                    <a:schemeClr val="accent5"/>
                  </a:outerShdw>
                </a:effectLst>
                <a:cs typeface="Arial" panose="020B0604020202020204" pitchFamily="34" charset="0"/>
              </a:rPr>
              <a:t>Mục tiêu cần đạt:</a:t>
            </a:r>
          </a:p>
          <a:p>
            <a:pPr algn="just">
              <a:lnSpc>
                <a:spcPct val="150000"/>
              </a:lnSpc>
            </a:pPr>
            <a:r>
              <a:rPr lang="en-US" sz="3200" b="1" spc="38" dirty="0">
                <a:ln w="9525" cmpd="sng">
                  <a:solidFill>
                    <a:schemeClr val="accent6">
                      <a:lumMod val="75000"/>
                    </a:schemeClr>
                  </a:solidFill>
                  <a:prstDash val="solid"/>
                </a:ln>
                <a:solidFill>
                  <a:srgbClr val="000099"/>
                </a:solidFill>
                <a:effectLst>
                  <a:glow rad="38100">
                    <a:schemeClr val="accent1">
                      <a:alpha val="40000"/>
                    </a:schemeClr>
                  </a:glow>
                </a:effectLst>
                <a:cs typeface="Arial" panose="020B0604020202020204" pitchFamily="34" charset="0"/>
              </a:rPr>
              <a:t>- </a:t>
            </a:r>
            <a:r>
              <a:rPr lang="vi-VN" sz="3200" b="1" spc="38" dirty="0">
                <a:ln w="9525" cmpd="sng">
                  <a:solidFill>
                    <a:schemeClr val="accent6">
                      <a:lumMod val="75000"/>
                    </a:schemeClr>
                  </a:solidFill>
                  <a:prstDash val="solid"/>
                </a:ln>
                <a:solidFill>
                  <a:srgbClr val="000099"/>
                </a:solidFill>
                <a:effectLst>
                  <a:glow rad="38100">
                    <a:schemeClr val="accent1">
                      <a:alpha val="40000"/>
                    </a:schemeClr>
                  </a:glow>
                </a:effectLst>
                <a:cs typeface="Arial" panose="020B0604020202020204" pitchFamily="34" charset="0"/>
              </a:rPr>
              <a:t>Biết đọc diễn cảm bài văn , nhấn mạnh những từ ngữ tả hình ảnh, màu sắc, mùi vị của thảo quả.</a:t>
            </a:r>
            <a:endParaRPr lang="en-US" sz="3200" b="1" spc="38" dirty="0">
              <a:ln w="9525" cmpd="sng">
                <a:solidFill>
                  <a:schemeClr val="accent6">
                    <a:lumMod val="75000"/>
                  </a:schemeClr>
                </a:solidFill>
                <a:prstDash val="solid"/>
              </a:ln>
              <a:solidFill>
                <a:srgbClr val="000099"/>
              </a:solidFill>
              <a:effectLst>
                <a:glow rad="38100">
                  <a:schemeClr val="accent1">
                    <a:alpha val="40000"/>
                  </a:schemeClr>
                </a:glow>
              </a:effectLst>
              <a:cs typeface="Arial" panose="020B0604020202020204" pitchFamily="34" charset="0"/>
            </a:endParaRPr>
          </a:p>
          <a:p>
            <a:pPr>
              <a:lnSpc>
                <a:spcPct val="150000"/>
              </a:lnSpc>
            </a:pPr>
            <a:r>
              <a:rPr lang="vi-VN" sz="3200" b="1" spc="38" dirty="0">
                <a:ln w="9525" cmpd="sng">
                  <a:solidFill>
                    <a:schemeClr val="accent6">
                      <a:lumMod val="75000"/>
                    </a:schemeClr>
                  </a:solidFill>
                  <a:prstDash val="solid"/>
                </a:ln>
                <a:solidFill>
                  <a:srgbClr val="000099"/>
                </a:solidFill>
                <a:effectLst>
                  <a:glow rad="38100">
                    <a:schemeClr val="accent1">
                      <a:alpha val="40000"/>
                    </a:schemeClr>
                  </a:glow>
                </a:effectLst>
                <a:cs typeface="Arial" panose="020B0604020202020204" pitchFamily="34" charset="0"/>
              </a:rPr>
              <a:t>- Hiểu nội dung</a:t>
            </a:r>
            <a:r>
              <a:rPr lang="en-US" sz="3200" b="1" spc="38" dirty="0">
                <a:ln w="9525" cmpd="sng">
                  <a:solidFill>
                    <a:schemeClr val="accent6">
                      <a:lumMod val="75000"/>
                    </a:schemeClr>
                  </a:solidFill>
                  <a:prstDash val="solid"/>
                </a:ln>
                <a:solidFill>
                  <a:srgbClr val="000099"/>
                </a:solidFill>
                <a:effectLst>
                  <a:glow rad="38100">
                    <a:schemeClr val="accent1">
                      <a:alpha val="40000"/>
                    </a:schemeClr>
                  </a:glow>
                </a:effectLst>
                <a:cs typeface="Arial" panose="020B0604020202020204" pitchFamily="34" charset="0"/>
              </a:rPr>
              <a:t>:</a:t>
            </a:r>
            <a:r>
              <a:rPr lang="vi-VN" sz="3200" b="1" spc="38" dirty="0">
                <a:ln w="9525" cmpd="sng">
                  <a:solidFill>
                    <a:schemeClr val="accent6">
                      <a:lumMod val="75000"/>
                    </a:schemeClr>
                  </a:solidFill>
                  <a:prstDash val="solid"/>
                </a:ln>
                <a:solidFill>
                  <a:srgbClr val="000099"/>
                </a:solidFill>
                <a:effectLst>
                  <a:glow rad="38100">
                    <a:schemeClr val="accent1">
                      <a:alpha val="40000"/>
                    </a:schemeClr>
                  </a:glow>
                </a:effectLst>
                <a:cs typeface="Arial" panose="020B0604020202020204" pitchFamily="34" charset="0"/>
              </a:rPr>
              <a:t> Vẻ đẹp và sự sinh sôi của rừng thảo quả</a:t>
            </a:r>
            <a:r>
              <a:rPr lang="en-US" sz="3200" b="1" spc="38" dirty="0">
                <a:ln w="9525" cmpd="sng">
                  <a:solidFill>
                    <a:schemeClr val="accent6">
                      <a:lumMod val="75000"/>
                    </a:schemeClr>
                  </a:solidFill>
                  <a:prstDash val="solid"/>
                </a:ln>
                <a:solidFill>
                  <a:srgbClr val="000099"/>
                </a:solidFill>
                <a:effectLst>
                  <a:glow rad="38100">
                    <a:schemeClr val="accent1">
                      <a:alpha val="40000"/>
                    </a:schemeClr>
                  </a:glow>
                </a:effectLst>
                <a:cs typeface="Arial" panose="020B0604020202020204" pitchFamily="34" charset="0"/>
              </a:rPr>
              <a:t>.</a:t>
            </a:r>
          </a:p>
        </p:txBody>
      </p:sp>
    </p:spTree>
    <p:extLst>
      <p:ext uri="{BB962C8B-B14F-4D97-AF65-F5344CB8AC3E}">
        <p14:creationId xmlns:p14="http://schemas.microsoft.com/office/powerpoint/2010/main" val="13800438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descr="Tải +9999 Hình Nền Powerpoint Đẹp Nhất của năm 20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430357" y="1690688"/>
            <a:ext cx="9636921" cy="2381230"/>
          </a:xfrm>
          <a:prstGeom prst="rect">
            <a:avLst/>
          </a:prstGeom>
          <a:noFill/>
          <a:ln>
            <a:noFill/>
          </a:ln>
        </p:spPr>
        <p:txBody>
          <a:bodyPr lIns="51435" tIns="25718" rIns="51435" bIns="25718">
            <a:spAutoFit/>
          </a:bodyPr>
          <a:lstStyle/>
          <a:p>
            <a:pPr algn="ctr">
              <a:lnSpc>
                <a:spcPct val="200000"/>
              </a:lnSpc>
              <a:defRPr/>
            </a:pPr>
            <a:r>
              <a:rPr lang="en-US" sz="8800" b="1" dirty="0">
                <a:ln w="0">
                  <a:solidFill>
                    <a:srgbClr val="CC3399"/>
                  </a:solidFill>
                </a:ln>
                <a:solidFill>
                  <a:srgbClr val="990099"/>
                </a:solidFill>
                <a:effectLst>
                  <a:reflection blurRad="6350" stA="53000" endA="300" endPos="35500" dir="5400000" sy="-90000" algn="bl" rotWithShape="0"/>
                </a:effectLst>
              </a:rPr>
              <a:t>BÀI MỚI</a:t>
            </a:r>
          </a:p>
        </p:txBody>
      </p:sp>
    </p:spTree>
    <p:extLst>
      <p:ext uri="{BB962C8B-B14F-4D97-AF65-F5344CB8AC3E}">
        <p14:creationId xmlns:p14="http://schemas.microsoft.com/office/powerpoint/2010/main" val="27922330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0" y="-37956"/>
            <a:ext cx="12125261" cy="6895955"/>
          </a:xfrm>
          <a:prstGeom prst="rect">
            <a:avLst/>
          </a:prstGeom>
        </p:spPr>
      </p:pic>
    </p:spTree>
    <p:extLst>
      <p:ext uri="{BB962C8B-B14F-4D97-AF65-F5344CB8AC3E}">
        <p14:creationId xmlns:p14="http://schemas.microsoft.com/office/powerpoint/2010/main" val="349749510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NKNOELEADERBOARD" val="167160168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1153</TotalTime>
  <Words>1188</Words>
  <Application>Microsoft Office PowerPoint</Application>
  <PresentationFormat>Widescreen</PresentationFormat>
  <Paragraphs>128</Paragraphs>
  <Slides>43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43</vt:i4>
      </vt:variant>
    </vt:vector>
  </HeadingPairs>
  <TitlesOfParts>
    <vt:vector size="49" baseType="lpstr">
      <vt:lpstr>Arial</vt:lpstr>
      <vt:lpstr>Calibri</vt:lpstr>
      <vt:lpstr>Calibri Light</vt:lpstr>
      <vt:lpstr>HP001 4 hàng</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account</dc:creator>
  <cp:lastModifiedBy>Sáu Đặng</cp:lastModifiedBy>
  <cp:revision>94</cp:revision>
  <dcterms:created xsi:type="dcterms:W3CDTF">2021-09-24T03:04:45Z</dcterms:created>
  <dcterms:modified xsi:type="dcterms:W3CDTF">2021-11-23T10:45:12Z</dcterms:modified>
</cp:coreProperties>
</file>