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56" r:id="rId2"/>
    <p:sldId id="295" r:id="rId3"/>
    <p:sldId id="305" r:id="rId4"/>
    <p:sldId id="296" r:id="rId5"/>
    <p:sldId id="300" r:id="rId6"/>
    <p:sldId id="269" r:id="rId7"/>
    <p:sldId id="297" r:id="rId8"/>
    <p:sldId id="272" r:id="rId9"/>
    <p:sldId id="273" r:id="rId10"/>
    <p:sldId id="274" r:id="rId11"/>
    <p:sldId id="306" r:id="rId12"/>
    <p:sldId id="307" r:id="rId13"/>
    <p:sldId id="308" r:id="rId14"/>
    <p:sldId id="309" r:id="rId15"/>
    <p:sldId id="275" r:id="rId16"/>
    <p:sldId id="276" r:id="rId17"/>
    <p:sldId id="279" r:id="rId18"/>
    <p:sldId id="301" r:id="rId19"/>
    <p:sldId id="315" r:id="rId20"/>
    <p:sldId id="316" r:id="rId21"/>
    <p:sldId id="317" r:id="rId22"/>
    <p:sldId id="310" r:id="rId23"/>
    <p:sldId id="311" r:id="rId24"/>
    <p:sldId id="312" r:id="rId25"/>
    <p:sldId id="283" r:id="rId26"/>
    <p:sldId id="286" r:id="rId27"/>
    <p:sldId id="290" r:id="rId28"/>
    <p:sldId id="292" r:id="rId29"/>
    <p:sldId id="29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74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0302F-38ED-4459-A67E-206E903FE864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83ED0-9C37-4031-A6D4-6FB8E1F93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3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="" xmlns:a16="http://schemas.microsoft.com/office/drawing/2014/main" id="{F7BE0259-CD2B-47F1-8688-36A273382A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Notes Placeholder 2">
            <a:extLst>
              <a:ext uri="{FF2B5EF4-FFF2-40B4-BE49-F238E27FC236}">
                <a16:creationId xmlns="" xmlns:a16="http://schemas.microsoft.com/office/drawing/2014/main" id="{86633A4F-5192-45CD-8181-AEF2907E3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/>
          </a:p>
        </p:txBody>
      </p:sp>
      <p:sp>
        <p:nvSpPr>
          <p:cNvPr id="36868" name="Slide Number Placeholder 3">
            <a:extLst>
              <a:ext uri="{FF2B5EF4-FFF2-40B4-BE49-F238E27FC236}">
                <a16:creationId xmlns="" xmlns:a16="http://schemas.microsoft.com/office/drawing/2014/main" id="{D68A54E7-A259-4541-BB43-8780487E3A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53E042B-1E52-4F78-A605-06F5FB3FE54D}" type="slidenum">
              <a:rPr lang="en-US" altLang="vi-VN">
                <a:latin typeface="Times New Roman" panose="02020603050405020304" pitchFamily="18" charset="0"/>
              </a:rPr>
              <a:pPr eaLnBrk="1" hangingPunct="1"/>
              <a:t>11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03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="" xmlns:a16="http://schemas.microsoft.com/office/drawing/2014/main" id="{D3D62481-57A9-4386-BA5C-16E3B1C997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02B3CA-1BD0-4CA8-9D18-6C2798A3B5A1}" type="slidenum">
              <a:rPr lang="en-US" altLang="vi-VN">
                <a:latin typeface="Times New Roman" panose="02020603050405020304" pitchFamily="18" charset="0"/>
              </a:rPr>
              <a:pPr eaLnBrk="1" hangingPunct="1"/>
              <a:t>12</a:t>
            </a:fld>
            <a:endParaRPr lang="en-US" altLang="vi-VN">
              <a:latin typeface="Times New Roman" panose="02020603050405020304" pitchFamily="18" charset="0"/>
            </a:endParaRPr>
          </a:p>
        </p:txBody>
      </p:sp>
      <p:sp>
        <p:nvSpPr>
          <p:cNvPr id="37891" name="Rectangle 7">
            <a:extLst>
              <a:ext uri="{FF2B5EF4-FFF2-40B4-BE49-F238E27FC236}">
                <a16:creationId xmlns="" xmlns:a16="http://schemas.microsoft.com/office/drawing/2014/main" id="{D8F74A72-9A30-4AF9-AE52-036D19014A1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03E5D08-B37A-4AAB-8EDF-84E2C3776A52}" type="slidenum">
              <a:rPr lang="en-US" altLang="vi-VN" sz="1200"/>
              <a:pPr algn="r" eaLnBrk="1" hangingPunct="1"/>
              <a:t>12</a:t>
            </a:fld>
            <a:endParaRPr lang="en-US" altLang="vi-VN" sz="1200"/>
          </a:p>
        </p:txBody>
      </p:sp>
      <p:sp>
        <p:nvSpPr>
          <p:cNvPr id="37892" name="Rectangle 2">
            <a:extLst>
              <a:ext uri="{FF2B5EF4-FFF2-40B4-BE49-F238E27FC236}">
                <a16:creationId xmlns="" xmlns:a16="http://schemas.microsoft.com/office/drawing/2014/main" id="{10D78796-5482-4BB8-86E1-9C3AD5CFF5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3" name="Rectangle 3">
            <a:extLst>
              <a:ext uri="{FF2B5EF4-FFF2-40B4-BE49-F238E27FC236}">
                <a16:creationId xmlns="" xmlns:a16="http://schemas.microsoft.com/office/drawing/2014/main" id="{DE9FF9C3-5D39-446F-A1CE-70E5C2A62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231247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="" xmlns:a16="http://schemas.microsoft.com/office/drawing/2014/main" id="{557877ED-76EA-426E-B991-90B3DC4D56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0E6C1D1-286C-448E-937B-AA4906A1378E}" type="slidenum">
              <a:rPr lang="en-US" altLang="vi-VN">
                <a:latin typeface="Times New Roman" panose="02020603050405020304" pitchFamily="18" charset="0"/>
              </a:rPr>
              <a:pPr eaLnBrk="1" hangingPunct="1"/>
              <a:t>13</a:t>
            </a:fld>
            <a:endParaRPr lang="en-US" altLang="vi-VN">
              <a:latin typeface="Times New Roman" panose="02020603050405020304" pitchFamily="18" charset="0"/>
            </a:endParaRPr>
          </a:p>
        </p:txBody>
      </p:sp>
      <p:sp>
        <p:nvSpPr>
          <p:cNvPr id="38915" name="Rectangle 7">
            <a:extLst>
              <a:ext uri="{FF2B5EF4-FFF2-40B4-BE49-F238E27FC236}">
                <a16:creationId xmlns="" xmlns:a16="http://schemas.microsoft.com/office/drawing/2014/main" id="{2B2283F0-D3B5-4E73-ADB6-E419F1D4064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F930C72-00FA-4168-ABA6-1F2DAD168891}" type="slidenum">
              <a:rPr lang="en-US" altLang="vi-VN" sz="1200"/>
              <a:pPr algn="r" eaLnBrk="1" hangingPunct="1"/>
              <a:t>13</a:t>
            </a:fld>
            <a:endParaRPr lang="en-US" altLang="vi-VN" sz="1200"/>
          </a:p>
        </p:txBody>
      </p:sp>
      <p:sp>
        <p:nvSpPr>
          <p:cNvPr id="38916" name="Rectangle 2">
            <a:extLst>
              <a:ext uri="{FF2B5EF4-FFF2-40B4-BE49-F238E27FC236}">
                <a16:creationId xmlns="" xmlns:a16="http://schemas.microsoft.com/office/drawing/2014/main" id="{EC6DA611-BCAC-4C2A-9694-531726CA0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7" name="Rectangle 3">
            <a:extLst>
              <a:ext uri="{FF2B5EF4-FFF2-40B4-BE49-F238E27FC236}">
                <a16:creationId xmlns="" xmlns:a16="http://schemas.microsoft.com/office/drawing/2014/main" id="{70D02D43-0C9A-4FB8-BB25-AB6FEBDB97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704966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xmlns="" id="{AB56581D-F29B-448A-B9CE-BA4B955996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99834E-8EB5-44ED-B28C-B32B9E6C9308}" type="slidenum">
              <a:rPr lang="en-US" altLang="vi-VN">
                <a:latin typeface="Times New Roman" panose="02020603050405020304" pitchFamily="18" charset="0"/>
              </a:rPr>
              <a:pPr eaLnBrk="1" hangingPunct="1"/>
              <a:t>21</a:t>
            </a:fld>
            <a:endParaRPr lang="en-US" altLang="vi-VN">
              <a:latin typeface="Times New Roman" panose="02020603050405020304" pitchFamily="18" charset="0"/>
            </a:endParaRPr>
          </a:p>
        </p:txBody>
      </p:sp>
      <p:sp>
        <p:nvSpPr>
          <p:cNvPr id="39939" name="Rectangle 7">
            <a:extLst>
              <a:ext uri="{FF2B5EF4-FFF2-40B4-BE49-F238E27FC236}">
                <a16:creationId xmlns:a16="http://schemas.microsoft.com/office/drawing/2014/main" xmlns="" id="{136D7174-C13F-4D80-98E9-A4569D16DC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BF72547-4135-4E64-9CC4-8FF72FF1A950}" type="slidenum">
              <a:rPr lang="en-US" altLang="vi-VN" sz="1200"/>
              <a:pPr algn="r" eaLnBrk="1" hangingPunct="1"/>
              <a:t>21</a:t>
            </a:fld>
            <a:endParaRPr lang="en-US" altLang="vi-VN" sz="1200"/>
          </a:p>
        </p:txBody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xmlns="" id="{DEC0DDFF-61EB-49D4-976D-F42853528F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41" name="Rectangle 3">
            <a:extLst>
              <a:ext uri="{FF2B5EF4-FFF2-40B4-BE49-F238E27FC236}">
                <a16:creationId xmlns:a16="http://schemas.microsoft.com/office/drawing/2014/main" xmlns="" id="{58A4843D-1D63-4362-B962-D079F20DA8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167898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62723-390F-46B6-9D2B-618915F703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10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7/11/2021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7/11/2021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70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.wav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jp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WordArt 17"/>
          <p:cNvSpPr>
            <a:spLocks noGrp="1" noChangeArrowheads="1" noChangeShapeType="1" noTextEdit="1"/>
          </p:cNvSpPr>
          <p:nvPr>
            <p:ph type="subTitle" idx="1"/>
          </p:nvPr>
        </p:nvSpPr>
        <p:spPr bwMode="auto">
          <a:xfrm>
            <a:off x="2434107" y="1674254"/>
            <a:ext cx="7073960" cy="330414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chemeClr val="accent1"/>
              </a:extrusionClr>
              <a:contourClr>
                <a:srgbClr val="A603AB"/>
              </a:contourClr>
            </a:sp3d>
          </a:bodyPr>
          <a:lstStyle/>
          <a:p>
            <a:pPr algn="ctr"/>
            <a:r>
              <a:rPr lang="en-US" sz="54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</a:rPr>
              <a:t>MÔN: KHOA HỌC - LỚP 5</a:t>
            </a:r>
          </a:p>
        </p:txBody>
      </p:sp>
    </p:spTree>
    <p:extLst>
      <p:ext uri="{BB962C8B-B14F-4D97-AF65-F5344CB8AC3E}">
        <p14:creationId xmlns:p14="http://schemas.microsoft.com/office/powerpoint/2010/main" val="408457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Untitled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1524000" y="50292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1508" name="Rectangle 9"/>
          <p:cNvSpPr>
            <a:spLocks noChangeArrowheads="1"/>
          </p:cNvSpPr>
          <p:nvPr/>
        </p:nvSpPr>
        <p:spPr bwMode="auto">
          <a:xfrm>
            <a:off x="1524000" y="60960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sym typeface="Wingdings 2" panose="05020102010507070707" pitchFamily="18" charset="2"/>
            </a:endParaRPr>
          </a:p>
        </p:txBody>
      </p:sp>
      <p:sp>
        <p:nvSpPr>
          <p:cNvPr id="21511" name="Oval 17"/>
          <p:cNvSpPr>
            <a:spLocks noChangeArrowheads="1"/>
          </p:cNvSpPr>
          <p:nvPr/>
        </p:nvSpPr>
        <p:spPr bwMode="auto">
          <a:xfrm>
            <a:off x="10114668" y="4762500"/>
            <a:ext cx="424543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5081451" y="849085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785222" y="4470420"/>
            <a:ext cx="11064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quẹt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17118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290" name="Text Box 16">
            <a:extLst>
              <a:ext uri="{FF2B5EF4-FFF2-40B4-BE49-F238E27FC236}">
                <a16:creationId xmlns="" xmlns:a16="http://schemas.microsoft.com/office/drawing/2014/main" id="{5800A418-B7CC-433F-A018-407757418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ra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thông</a:t>
            </a:r>
            <a:endParaRPr lang="en-US" altLang="vi-VN" sz="28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4" name="Text Box 6">
            <a:extLst>
              <a:ext uri="{FF2B5EF4-FFF2-40B4-BE49-F238E27FC236}">
                <a16:creationId xmlns="" xmlns:a16="http://schemas.microsoft.com/office/drawing/2014/main" id="{77C6077B-2EE3-4E8D-8936-EE9675907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1" y="3429000"/>
            <a:ext cx="3019425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không đúng làn đường</a:t>
            </a:r>
          </a:p>
        </p:txBody>
      </p:sp>
      <p:sp>
        <p:nvSpPr>
          <p:cNvPr id="17415" name="Text Box 7">
            <a:extLst>
              <a:ext uri="{FF2B5EF4-FFF2-40B4-BE49-F238E27FC236}">
                <a16:creationId xmlns="" xmlns:a16="http://schemas.microsoft.com/office/drawing/2014/main" id="{805014DB-21DE-4AA7-9DCE-8C7DF413C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414" y="3429000"/>
            <a:ext cx="3963987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quá tốc độ</a:t>
            </a:r>
          </a:p>
        </p:txBody>
      </p:sp>
      <p:sp>
        <p:nvSpPr>
          <p:cNvPr id="17416" name="Text Box 8">
            <a:extLst>
              <a:ext uri="{FF2B5EF4-FFF2-40B4-BE49-F238E27FC236}">
                <a16:creationId xmlns="" xmlns:a16="http://schemas.microsoft.com/office/drawing/2014/main" id="{B9B37C8B-5D4E-4124-9B41-3DB8F31BF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1" y="6415088"/>
            <a:ext cx="29257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sai qui định</a:t>
            </a:r>
          </a:p>
        </p:txBody>
      </p:sp>
      <p:pic>
        <p:nvPicPr>
          <p:cNvPr id="139291" name="Picture 30" descr="Kết quả hình ảnh cho vượt sai quy định">
            <a:extLst>
              <a:ext uri="{FF2B5EF4-FFF2-40B4-BE49-F238E27FC236}">
                <a16:creationId xmlns="" xmlns:a16="http://schemas.microsoft.com/office/drawing/2014/main" id="{D2F679C0-69B5-4385-A54A-4C6F3E84B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6" y="3857625"/>
            <a:ext cx="4448175" cy="259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7">
            <a:extLst>
              <a:ext uri="{FF2B5EF4-FFF2-40B4-BE49-F238E27FC236}">
                <a16:creationId xmlns="" xmlns:a16="http://schemas.microsoft.com/office/drawing/2014/main" id="{CD8EB192-4456-4DE0-994D-A17DE3A313CB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3852864"/>
            <a:ext cx="4495800" cy="2638425"/>
            <a:chOff x="3404" y="2582"/>
            <a:chExt cx="2356" cy="1588"/>
          </a:xfrm>
        </p:grpSpPr>
        <p:pic>
          <p:nvPicPr>
            <p:cNvPr id="12299" name="Picture 31" descr="Kết quả hình ảnh cho uống rượu bia khi tham gia giao thông">
              <a:extLst>
                <a:ext uri="{FF2B5EF4-FFF2-40B4-BE49-F238E27FC236}">
                  <a16:creationId xmlns="" xmlns:a16="http://schemas.microsoft.com/office/drawing/2014/main" id="{72573DEE-C216-4457-88BD-FF6A5A572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" y="2582"/>
              <a:ext cx="2356" cy="15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300" name="Group 19">
              <a:extLst>
                <a:ext uri="{FF2B5EF4-FFF2-40B4-BE49-F238E27FC236}">
                  <a16:creationId xmlns="" xmlns:a16="http://schemas.microsoft.com/office/drawing/2014/main" id="{08E3FAA2-B7DF-4CB1-B299-8AB03662AD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9" y="3109"/>
              <a:ext cx="697" cy="395"/>
              <a:chOff x="6514228" y="3886200"/>
              <a:chExt cx="1105772" cy="876300"/>
            </a:xfrm>
          </p:grpSpPr>
          <p:cxnSp>
            <p:nvCxnSpPr>
              <p:cNvPr id="12301" name="Straight Connector 16">
                <a:extLst>
                  <a:ext uri="{FF2B5EF4-FFF2-40B4-BE49-F238E27FC236}">
                    <a16:creationId xmlns="" xmlns:a16="http://schemas.microsoft.com/office/drawing/2014/main" id="{06499661-560A-4922-9245-5F72B9D3091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514228" y="3886200"/>
                <a:ext cx="1105772" cy="876300"/>
              </a:xfrm>
              <a:prstGeom prst="line">
                <a:avLst/>
              </a:prstGeom>
              <a:noFill/>
              <a:ln w="38100" cmpd="dbl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302" name="Straight Connector 18">
                <a:extLst>
                  <a:ext uri="{FF2B5EF4-FFF2-40B4-BE49-F238E27FC236}">
                    <a16:creationId xmlns="" xmlns:a16="http://schemas.microsoft.com/office/drawing/2014/main" id="{A4F822DD-A1CA-4B58-8F3D-20736D975B2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6553518" y="3886200"/>
                <a:ext cx="914082" cy="876300"/>
              </a:xfrm>
              <a:prstGeom prst="line">
                <a:avLst/>
              </a:prstGeom>
              <a:noFill/>
              <a:ln w="38100" cmpd="dbl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139297" name="Picture 10" descr="Kết quả hình ảnh cho không đi đúng phần đường quy định">
            <a:extLst>
              <a:ext uri="{FF2B5EF4-FFF2-40B4-BE49-F238E27FC236}">
                <a16:creationId xmlns="" xmlns:a16="http://schemas.microsoft.com/office/drawing/2014/main" id="{C6A35132-AFAF-4FD9-A8F1-89053BEE2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666750"/>
            <a:ext cx="44196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98" name="Picture 29" descr="Kết quả hình ảnh cho chạy quá tốc độ">
            <a:extLst>
              <a:ext uri="{FF2B5EF4-FFF2-40B4-BE49-F238E27FC236}">
                <a16:creationId xmlns="" xmlns:a16="http://schemas.microsoft.com/office/drawing/2014/main" id="{31481344-D51C-4124-9A65-CEE958CE2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666750"/>
            <a:ext cx="4419600" cy="27432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7">
            <a:extLst>
              <a:ext uri="{FF2B5EF4-FFF2-40B4-BE49-F238E27FC236}">
                <a16:creationId xmlns="" xmlns:a16="http://schemas.microsoft.com/office/drawing/2014/main" id="{95ED50F2-4797-451F-8C25-72FC20A89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15088"/>
            <a:ext cx="3963988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 rượu, bia khi lái xe</a:t>
            </a:r>
          </a:p>
        </p:txBody>
      </p:sp>
    </p:spTree>
    <p:extLst>
      <p:ext uri="{BB962C8B-B14F-4D97-AF65-F5344CB8AC3E}">
        <p14:creationId xmlns:p14="http://schemas.microsoft.com/office/powerpoint/2010/main" val="303278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9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39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9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9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9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9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/>
      <p:bldP spid="17415" grpId="0" animBg="1"/>
      <p:bldP spid="17416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301" name="Text Box 7">
            <a:extLst>
              <a:ext uri="{FF2B5EF4-FFF2-40B4-BE49-F238E27FC236}">
                <a16:creationId xmlns="" xmlns:a16="http://schemas.microsoft.com/office/drawing/2014/main" id="{C776CB05-C7E3-4788-9971-D825AFFED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329253"/>
            <a:ext cx="2895600" cy="400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.VnTime" pitchFamily="34" charset="0"/>
              </a:rPr>
              <a:t>Chạy xe dàn hàng ngang</a:t>
            </a:r>
          </a:p>
        </p:txBody>
      </p:sp>
      <p:grpSp>
        <p:nvGrpSpPr>
          <p:cNvPr id="2" name="Group 19">
            <a:extLst>
              <a:ext uri="{FF2B5EF4-FFF2-40B4-BE49-F238E27FC236}">
                <a16:creationId xmlns="" xmlns:a16="http://schemas.microsoft.com/office/drawing/2014/main" id="{3425D575-9EFA-4B56-941E-797553A0D07F}"/>
              </a:ext>
            </a:extLst>
          </p:cNvPr>
          <p:cNvGrpSpPr>
            <a:grpSpLocks/>
          </p:cNvGrpSpPr>
          <p:nvPr/>
        </p:nvGrpSpPr>
        <p:grpSpPr bwMode="auto">
          <a:xfrm>
            <a:off x="1825785" y="260552"/>
            <a:ext cx="4117658" cy="3317673"/>
            <a:chOff x="144" y="108"/>
            <a:chExt cx="2592" cy="2348"/>
          </a:xfrm>
        </p:grpSpPr>
        <p:pic>
          <p:nvPicPr>
            <p:cNvPr id="13321" name="Picture 14" descr="2-2-4-quatai">
              <a:extLst>
                <a:ext uri="{FF2B5EF4-FFF2-40B4-BE49-F238E27FC236}">
                  <a16:creationId xmlns="" xmlns:a16="http://schemas.microsoft.com/office/drawing/2014/main" id="{6A06D8F7-3B78-454D-8FC8-28882D90B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08"/>
              <a:ext cx="2592" cy="194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2" name="Text Box 6">
              <a:extLst>
                <a:ext uri="{FF2B5EF4-FFF2-40B4-BE49-F238E27FC236}">
                  <a16:creationId xmlns="" xmlns:a16="http://schemas.microsoft.com/office/drawing/2014/main" id="{F86D3E47-B31D-42E1-A568-D957D39BF0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2173"/>
              <a:ext cx="1968" cy="28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20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Chở cồng kềnh</a:t>
              </a:r>
            </a:p>
          </p:txBody>
        </p:sp>
      </p:grpSp>
      <p:sp>
        <p:nvSpPr>
          <p:cNvPr id="12295" name="Text Box 9">
            <a:extLst>
              <a:ext uri="{FF2B5EF4-FFF2-40B4-BE49-F238E27FC236}">
                <a16:creationId xmlns="" xmlns:a16="http://schemas.microsoft.com/office/drawing/2014/main" id="{F2568C95-441E-4EE1-8F1D-A30B58F5A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6321255"/>
            <a:ext cx="2895600" cy="4001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 nhanh,  vượt ẩu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="" xmlns:a16="http://schemas.microsoft.com/office/drawing/2014/main" id="{BD23105C-BE25-4E4B-8EE3-8F10F8B1E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3160713"/>
            <a:ext cx="260985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.VnTime" pitchFamily="34" charset="0"/>
              </a:rPr>
              <a:t>Chở nhiều người</a:t>
            </a:r>
          </a:p>
        </p:txBody>
      </p:sp>
      <p:pic>
        <p:nvPicPr>
          <p:cNvPr id="17" name="Picture 15" descr="71tkgiaothong1">
            <a:extLst>
              <a:ext uri="{FF2B5EF4-FFF2-40B4-BE49-F238E27FC236}">
                <a16:creationId xmlns="" xmlns:a16="http://schemas.microsoft.com/office/drawing/2014/main" id="{2688110A-FCF3-4F44-AAED-7833427E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985" y="272113"/>
            <a:ext cx="3892230" cy="27228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hay hang 5">
            <a:extLst>
              <a:ext uri="{FF2B5EF4-FFF2-40B4-BE49-F238E27FC236}">
                <a16:creationId xmlns="" xmlns:a16="http://schemas.microsoft.com/office/drawing/2014/main" id="{20736708-E9EF-4707-9091-0A2239CFE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00" y="3581400"/>
            <a:ext cx="4058376" cy="26826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5c8898ee5e-5-img2422">
            <a:extLst>
              <a:ext uri="{FF2B5EF4-FFF2-40B4-BE49-F238E27FC236}">
                <a16:creationId xmlns="" xmlns:a16="http://schemas.microsoft.com/office/drawing/2014/main" id="{55695DFE-6945-4252-B7A1-3CD9D5E1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411" y="3589337"/>
            <a:ext cx="3920804" cy="26826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359206"/>
      </p:ext>
    </p:extLst>
  </p:cSld>
  <p:clrMapOvr>
    <a:masterClrMapping/>
  </p:clrMapOvr>
  <p:transition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1" grpId="0" animBg="1"/>
      <p:bldP spid="1229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 descr="Thu_Hanoi3">
            <a:extLst>
              <a:ext uri="{FF2B5EF4-FFF2-40B4-BE49-F238E27FC236}">
                <a16:creationId xmlns="" xmlns:a16="http://schemas.microsoft.com/office/drawing/2014/main" id="{108E4644-EBCE-4322-A5B1-A9766E862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800" y="294116"/>
            <a:ext cx="4034938" cy="26629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5" descr="vuot den do">
            <a:extLst>
              <a:ext uri="{FF2B5EF4-FFF2-40B4-BE49-F238E27FC236}">
                <a16:creationId xmlns="" xmlns:a16="http://schemas.microsoft.com/office/drawing/2014/main" id="{2045BCE7-036F-4144-BE01-CE05C70DE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950" y="294116"/>
            <a:ext cx="4047950" cy="26629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Text Box 6">
            <a:extLst>
              <a:ext uri="{FF2B5EF4-FFF2-40B4-BE49-F238E27FC236}">
                <a16:creationId xmlns="" xmlns:a16="http://schemas.microsoft.com/office/drawing/2014/main" id="{0645702E-750A-4D98-8AEB-C7FAFF37B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25" y="2971800"/>
            <a:ext cx="1752600" cy="400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đèn đỏ</a:t>
            </a:r>
          </a:p>
        </p:txBody>
      </p:sp>
      <p:sp>
        <p:nvSpPr>
          <p:cNvPr id="143367" name="Text Box 7">
            <a:extLst>
              <a:ext uri="{FF2B5EF4-FFF2-40B4-BE49-F238E27FC236}">
                <a16:creationId xmlns="" xmlns:a16="http://schemas.microsoft.com/office/drawing/2014/main" id="{E6018D9F-CBBF-4622-9C25-23EBE22C4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971800"/>
            <a:ext cx="2895600" cy="400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đội mũ bảo hiểm</a:t>
            </a:r>
          </a:p>
        </p:txBody>
      </p:sp>
      <p:sp>
        <p:nvSpPr>
          <p:cNvPr id="143368" name="Text Box 8">
            <a:extLst>
              <a:ext uri="{FF2B5EF4-FFF2-40B4-BE49-F238E27FC236}">
                <a16:creationId xmlns="" xmlns:a16="http://schemas.microsoft.com/office/drawing/2014/main" id="{241C1BEE-91A2-42A8-8D86-0B54F6182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49" y="6332246"/>
            <a:ext cx="358775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Lạng lách, chở 3, bốc đầu...</a:t>
            </a:r>
          </a:p>
        </p:txBody>
      </p:sp>
      <p:sp>
        <p:nvSpPr>
          <p:cNvPr id="143369" name="Text Box 9">
            <a:extLst>
              <a:ext uri="{FF2B5EF4-FFF2-40B4-BE49-F238E27FC236}">
                <a16:creationId xmlns="" xmlns:a16="http://schemas.microsoft.com/office/drawing/2014/main" id="{82DB7F7E-F976-4106-9DCE-FEF1BBE26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337948"/>
            <a:ext cx="30480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Níu kéo nhau trên đường</a:t>
            </a:r>
          </a:p>
        </p:txBody>
      </p:sp>
      <p:pic>
        <p:nvPicPr>
          <p:cNvPr id="12" name="Picture 3" descr="xeom">
            <a:extLst>
              <a:ext uri="{FF2B5EF4-FFF2-40B4-BE49-F238E27FC236}">
                <a16:creationId xmlns="" xmlns:a16="http://schemas.microsoft.com/office/drawing/2014/main" id="{6CCE8AB0-A60B-401B-B8D2-377334272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994" y="3532213"/>
            <a:ext cx="4094212" cy="27063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index">
            <a:extLst>
              <a:ext uri="{FF2B5EF4-FFF2-40B4-BE49-F238E27FC236}">
                <a16:creationId xmlns="" xmlns:a16="http://schemas.microsoft.com/office/drawing/2014/main" id="{8DCBF702-5E1F-497B-BA62-B1E88A363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3" y="3505200"/>
            <a:ext cx="3981448" cy="27381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4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6" grpId="0" animBg="1"/>
      <p:bldP spid="143367" grpId="0" animBg="1"/>
      <p:bldP spid="143368" grpId="0"/>
      <p:bldP spid="1433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2341" name="Picture 6" descr="Kết quả hình ảnh cho tai nạn giao thông ngập lụt">
            <a:extLst>
              <a:ext uri="{FF2B5EF4-FFF2-40B4-BE49-F238E27FC236}">
                <a16:creationId xmlns="" xmlns:a16="http://schemas.microsoft.com/office/drawing/2014/main" id="{241C079D-0EB9-40BD-BEA2-E2B5384CE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83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1">
            <a:extLst>
              <a:ext uri="{FF2B5EF4-FFF2-40B4-BE49-F238E27FC236}">
                <a16:creationId xmlns="" xmlns:a16="http://schemas.microsoft.com/office/drawing/2014/main" id="{4FC2CB2B-3A67-447B-BF6E-81EEF5489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955" y="0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alt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2342" name="Picture 7" descr="Kết quả hình ảnh cho tai nạn giao thông cây đổ">
            <a:extLst>
              <a:ext uri="{FF2B5EF4-FFF2-40B4-BE49-F238E27FC236}">
                <a16:creationId xmlns="" xmlns:a16="http://schemas.microsoft.com/office/drawing/2014/main" id="{A6352992-55D5-4402-BEBD-6DCB88E6A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2" y="3657600"/>
            <a:ext cx="6008687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64" name="Picture 28" descr="Kết quả hình ảnh cho ảnh chup tai nạn lũ quét đem lại">
            <a:extLst>
              <a:ext uri="{FF2B5EF4-FFF2-40B4-BE49-F238E27FC236}">
                <a16:creationId xmlns="" xmlns:a16="http://schemas.microsoft.com/office/drawing/2014/main" id="{3F586684-573A-4AB4-8571-95191850F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2" y="0"/>
            <a:ext cx="6008688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90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142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14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27154" y="601861"/>
            <a:ext cx="6553200" cy="523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27154" y="4142143"/>
            <a:ext cx="5895975" cy="533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khách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27154" y="1125736"/>
            <a:ext cx="10757770" cy="289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Vượt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đèn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đỏ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phóng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vượt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ẩu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tốc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hay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xe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phần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dàn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Chở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mũ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hiểm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Chở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cồng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kềnh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…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27154" y="4724543"/>
            <a:ext cx="10403290" cy="13849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33400" indent="-533400" eaLnBrk="0" hangingPunct="0"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đảm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chuẩn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+ …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41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706711" y="630391"/>
            <a:ext cx="2286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706711" y="1337146"/>
            <a:ext cx="10893105" cy="443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nặng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tật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suốt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hư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thiệt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dằn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vặt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…</a:t>
            </a:r>
          </a:p>
        </p:txBody>
      </p:sp>
    </p:spTree>
    <p:extLst>
      <p:ext uri="{BB962C8B-B14F-4D97-AF65-F5344CB8AC3E}">
        <p14:creationId xmlns:p14="http://schemas.microsoft.com/office/powerpoint/2010/main" val="16038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850" y="773127"/>
            <a:ext cx="10868297" cy="480907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61850" y="1345474"/>
            <a:ext cx="10868297" cy="4937759"/>
            <a:chOff x="1524000" y="0"/>
            <a:chExt cx="9144000" cy="6947999"/>
          </a:xfrm>
        </p:grpSpPr>
        <p:pic>
          <p:nvPicPr>
            <p:cNvPr id="6" name="Picture 2" descr="Untitled-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0"/>
              <a:ext cx="4419600" cy="3124200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3505200" y="2541601"/>
              <a:ext cx="457200" cy="533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>
                  <a:latin typeface="Times New Roman" panose="02020603050405020304" pitchFamily="18" charset="0"/>
                </a:rPr>
                <a:t>5</a:t>
              </a:r>
            </a:p>
          </p:txBody>
        </p:sp>
        <p:pic>
          <p:nvPicPr>
            <p:cNvPr id="8" name="Picture 2" descr="Untitled-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0"/>
              <a:ext cx="4648200" cy="3124200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4"/>
            <p:cNvSpPr>
              <a:spLocks noChangeArrowheads="1"/>
            </p:cNvSpPr>
            <p:nvPr/>
          </p:nvSpPr>
          <p:spPr bwMode="auto">
            <a:xfrm>
              <a:off x="6232070" y="2552700"/>
              <a:ext cx="533400" cy="533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 dirty="0">
                  <a:latin typeface="Times New Roman" panose="02020603050405020304" pitchFamily="18" charset="0"/>
                </a:rPr>
                <a:t>6</a:t>
              </a:r>
            </a:p>
          </p:txBody>
        </p:sp>
        <p:pic>
          <p:nvPicPr>
            <p:cNvPr id="10" name="Picture 2" descr="Untitled-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0217" y="3200399"/>
              <a:ext cx="5917474" cy="374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4"/>
            <p:cNvSpPr>
              <a:spLocks noChangeArrowheads="1"/>
            </p:cNvSpPr>
            <p:nvPr/>
          </p:nvSpPr>
          <p:spPr bwMode="auto">
            <a:xfrm>
              <a:off x="4397829" y="6324599"/>
              <a:ext cx="457200" cy="533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 dirty="0">
                  <a:latin typeface="Times New Roman" panose="02020603050405020304" pitchFamily="18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650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967" y="812315"/>
            <a:ext cx="9601196" cy="1303867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12967" y="2455816"/>
            <a:ext cx="9601196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8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684" name="Text Box 26">
            <a:extLst>
              <a:ext uri="{FF2B5EF4-FFF2-40B4-BE49-F238E27FC236}">
                <a16:creationId xmlns:a16="http://schemas.microsoft.com/office/drawing/2014/main" xmlns="" id="{12D9601D-DB04-4287-B011-C191D2239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371600"/>
            <a:ext cx="883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biện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tránh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xmlns="" id="{3F7275F7-BBEC-4312-9CD4-BB83C06E4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895600"/>
            <a:ext cx="69148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21">
            <a:extLst>
              <a:ext uri="{FF2B5EF4-FFF2-40B4-BE49-F238E27FC236}">
                <a16:creationId xmlns:a16="http://schemas.microsoft.com/office/drawing/2014/main" xmlns="" id="{6452F3DB-00B8-41BD-A975-1CDCA5F78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8" y="3521338"/>
            <a:ext cx="98298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 Box 21">
            <a:extLst>
              <a:ext uri="{FF2B5EF4-FFF2-40B4-BE49-F238E27FC236}">
                <a16:creationId xmlns:a16="http://schemas.microsoft.com/office/drawing/2014/main" xmlns="" id="{086DA43F-0130-413D-A291-56BAB321B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09800"/>
            <a:ext cx="57912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54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hinh tai n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452" y="412308"/>
            <a:ext cx="11220994" cy="5962366"/>
          </a:xfrm>
        </p:spPr>
      </p:pic>
      <p:pic>
        <p:nvPicPr>
          <p:cNvPr id="9" name="IllusionaryDaytime-Shirfine-606195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6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650" name="Rectangle 2">
            <a:extLst>
              <a:ext uri="{FF2B5EF4-FFF2-40B4-BE49-F238E27FC236}">
                <a16:creationId xmlns:a16="http://schemas.microsoft.com/office/drawing/2014/main" xmlns="" id="{37A37303-9C86-4F12-8EBE-CFFCA73E0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590800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vi-VN" sz="2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2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2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240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vi-VN" sz="540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vi-VN" sz="4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4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48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4800">
              <a:latin typeface="Times New Roman" panose="02020603050405020304" pitchFamily="18" charset="0"/>
            </a:endParaRPr>
          </a:p>
        </p:txBody>
      </p:sp>
      <p:sp>
        <p:nvSpPr>
          <p:cNvPr id="153603" name="WordArt 3">
            <a:extLst>
              <a:ext uri="{FF2B5EF4-FFF2-40B4-BE49-F238E27FC236}">
                <a16:creationId xmlns:a16="http://schemas.microsoft.com/office/drawing/2014/main" xmlns="" id="{E62B1B6E-A078-4739-9FE8-687665B502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0" y="914400"/>
            <a:ext cx="4191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79"/>
              </a:avLst>
            </a:prstTxWarp>
          </a:bodyPr>
          <a:lstStyle/>
          <a:p>
            <a:pPr algn="ctr"/>
            <a:r>
              <a:rPr lang="vi-VN" sz="3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 BỘ AN </a:t>
            </a:r>
            <a:r>
              <a:rPr lang="vi-VN" sz="3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3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3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3604" name="Text Box 4">
            <a:extLst>
              <a:ext uri="{FF2B5EF4-FFF2-40B4-BE49-F238E27FC236}">
                <a16:creationId xmlns:a16="http://schemas.microsoft.com/office/drawing/2014/main" xmlns="" id="{5E04A8C4-196D-4AB1-940D-7C171DD06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752600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28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53605" name="Text Box 5">
            <a:extLst>
              <a:ext uri="{FF2B5EF4-FFF2-40B4-BE49-F238E27FC236}">
                <a16:creationId xmlns:a16="http://schemas.microsoft.com/office/drawing/2014/main" xmlns="" id="{4C7A7530-0F5A-47EA-A318-DD333529B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752725"/>
            <a:ext cx="746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vỉa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(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trấn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…)</a:t>
            </a:r>
          </a:p>
        </p:txBody>
      </p:sp>
      <p:sp>
        <p:nvSpPr>
          <p:cNvPr id="153606" name="Text Box 6">
            <a:extLst>
              <a:ext uri="{FF2B5EF4-FFF2-40B4-BE49-F238E27FC236}">
                <a16:creationId xmlns:a16="http://schemas.microsoft.com/office/drawing/2014/main" xmlns="" id="{1182840D-8C8F-4E01-8281-260A12B98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438525"/>
            <a:ext cx="632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lề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nông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thôn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).</a:t>
            </a:r>
          </a:p>
        </p:txBody>
      </p:sp>
      <p:sp>
        <p:nvSpPr>
          <p:cNvPr id="153607" name="Text Box 7">
            <a:extLst>
              <a:ext uri="{FF2B5EF4-FFF2-40B4-BE49-F238E27FC236}">
                <a16:creationId xmlns:a16="http://schemas.microsoft.com/office/drawing/2014/main" xmlns="" id="{8061AFEE-6657-4238-9CB3-E16B24262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124325"/>
            <a:ext cx="7772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</a:rPr>
              <a:t>Qua đường phải nhìn trước, nhìn sau cẩn thận.</a:t>
            </a:r>
          </a:p>
        </p:txBody>
      </p:sp>
      <p:sp>
        <p:nvSpPr>
          <p:cNvPr id="153608" name="Text Box 8">
            <a:extLst>
              <a:ext uri="{FF2B5EF4-FFF2-40B4-BE49-F238E27FC236}">
                <a16:creationId xmlns:a16="http://schemas.microsoft.com/office/drawing/2014/main" xmlns="" id="{2763D1F4-42E1-4456-A161-7D6E337F8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733925"/>
            <a:ext cx="624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*</a:t>
            </a:r>
            <a:r>
              <a:rPr lang="en-US" altLang="vi-VN"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</a:rPr>
              <a:t>Không đi hàng 2, hàng 3 và đùa giỡn.</a:t>
            </a:r>
          </a:p>
        </p:txBody>
      </p:sp>
      <p:sp>
        <p:nvSpPr>
          <p:cNvPr id="153609" name="Text Box 9">
            <a:extLst>
              <a:ext uri="{FF2B5EF4-FFF2-40B4-BE49-F238E27FC236}">
                <a16:creationId xmlns:a16="http://schemas.microsoft.com/office/drawing/2014/main" xmlns="" id="{DFBED1DE-9FF0-492D-A719-9981596B5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43525"/>
            <a:ext cx="830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*</a:t>
            </a:r>
            <a:r>
              <a:rPr lang="en-US" altLang="vi-VN"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</a:rPr>
              <a:t>Không đi ngược chiều (với đường hai chiều)…</a:t>
            </a:r>
          </a:p>
        </p:txBody>
      </p:sp>
    </p:spTree>
    <p:extLst>
      <p:ext uri="{BB962C8B-B14F-4D97-AF65-F5344CB8AC3E}">
        <p14:creationId xmlns:p14="http://schemas.microsoft.com/office/powerpoint/2010/main" val="181178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53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/>
      <p:bldP spid="153604" grpId="1"/>
      <p:bldP spid="153605" grpId="0"/>
      <p:bldP spid="153606" grpId="0"/>
      <p:bldP spid="153607" grpId="0"/>
      <p:bldP spid="15360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674" name="AutoShape 3">
            <a:extLst>
              <a:ext uri="{FF2B5EF4-FFF2-40B4-BE49-F238E27FC236}">
                <a16:creationId xmlns:a16="http://schemas.microsoft.com/office/drawing/2014/main" xmlns="" id="{005ADDFC-594D-43A5-ADCD-B38CB6F48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838200"/>
            <a:ext cx="7383462" cy="1981200"/>
          </a:xfrm>
          <a:prstGeom prst="cloudCallout">
            <a:avLst>
              <a:gd name="adj1" fmla="val -49862"/>
              <a:gd name="adj2" fmla="val 72570"/>
            </a:avLst>
          </a:prstGeom>
          <a:solidFill>
            <a:schemeClr val="tx2">
              <a:lumMod val="10000"/>
              <a:lumOff val="9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  <a:endParaRPr lang="en-US" altLang="vi-VN" sz="3200" b="1" dirty="0">
              <a:latin typeface=".VnTime" pitchFamily="34" charset="0"/>
            </a:endParaRPr>
          </a:p>
        </p:txBody>
      </p:sp>
      <p:pic>
        <p:nvPicPr>
          <p:cNvPr id="30723" name="Picture 5" descr="050103transportation_baloon_prv[1]">
            <a:extLst>
              <a:ext uri="{FF2B5EF4-FFF2-40B4-BE49-F238E27FC236}">
                <a16:creationId xmlns:a16="http://schemas.microsoft.com/office/drawing/2014/main" xmlns="" id="{8D10507C-6E7F-48F7-B725-6799625F2C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2673152" cy="2895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8" name="Text Box 16">
            <a:extLst>
              <a:ext uri="{FF2B5EF4-FFF2-40B4-BE49-F238E27FC236}">
                <a16:creationId xmlns:a16="http://schemas.microsoft.com/office/drawing/2014/main" xmlns="" id="{392644AF-8CD9-4CD9-BDB9-6DC3B6BED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581400"/>
            <a:ext cx="8188324" cy="2308324"/>
          </a:xfrm>
          <a:prstGeom prst="rect">
            <a:avLst/>
          </a:prstGeom>
          <a:noFill/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6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95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nimBg="1"/>
      <p:bldP spid="15156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45802" name="Text Box 10">
            <a:extLst>
              <a:ext uri="{FF2B5EF4-FFF2-40B4-BE49-F238E27FC236}">
                <a16:creationId xmlns:a16="http://schemas.microsoft.com/office/drawing/2014/main" xmlns="" id="{40BBA1D4-5CD8-4221-B8A9-B043BF8E3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09600"/>
            <a:ext cx="59436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0099"/>
                </a:solidFill>
              </a:rPr>
              <a:t>Một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số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biển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báo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thường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gặp</a:t>
            </a:r>
            <a:r>
              <a:rPr lang="en-US" altLang="vi-VN" sz="2800" b="1" dirty="0">
                <a:solidFill>
                  <a:srgbClr val="000099"/>
                </a:solidFill>
              </a:rPr>
              <a:t>:</a:t>
            </a:r>
          </a:p>
        </p:txBody>
      </p:sp>
      <p:sp>
        <p:nvSpPr>
          <p:cNvPr id="545803" name="Text Box 11">
            <a:extLst>
              <a:ext uri="{FF2B5EF4-FFF2-40B4-BE49-F238E27FC236}">
                <a16:creationId xmlns:a16="http://schemas.microsoft.com/office/drawing/2014/main" xmlns="" id="{BA0BC520-7D7F-4CE4-8F1B-3EF8C2CFC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371600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Biển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cấm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pic>
        <p:nvPicPr>
          <p:cNvPr id="22537" name="Picture 24" descr="D:\bien-bao-cam-nguoi-di-bo-bien-bao-giao-thong-so-hieu-112.jpg">
            <a:extLst>
              <a:ext uri="{FF2B5EF4-FFF2-40B4-BE49-F238E27FC236}">
                <a16:creationId xmlns:a16="http://schemas.microsoft.com/office/drawing/2014/main" xmlns="" id="{D4239B17-2267-496D-9B88-ECA5E9597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574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25" descr="D:\download.jpg">
            <a:extLst>
              <a:ext uri="{FF2B5EF4-FFF2-40B4-BE49-F238E27FC236}">
                <a16:creationId xmlns:a16="http://schemas.microsoft.com/office/drawing/2014/main" xmlns="" id="{1F601BA6-E9A2-46A1-AB3E-1297BBAB9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057400"/>
            <a:ext cx="24384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6" descr="D:\images.png">
            <a:extLst>
              <a:ext uri="{FF2B5EF4-FFF2-40B4-BE49-F238E27FC236}">
                <a16:creationId xmlns:a16="http://schemas.microsoft.com/office/drawing/2014/main" xmlns="" id="{5B338136-B3B8-42C8-B5B9-E6F500122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495800"/>
            <a:ext cx="1828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7" descr="D:\images (1).jpg">
            <a:extLst>
              <a:ext uri="{FF2B5EF4-FFF2-40B4-BE49-F238E27FC236}">
                <a16:creationId xmlns:a16="http://schemas.microsoft.com/office/drawing/2014/main" xmlns="" id="{55060522-DA04-4A96-97FC-6819ACBC6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49580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28" descr="D:\images (1).jpg">
            <a:extLst>
              <a:ext uri="{FF2B5EF4-FFF2-40B4-BE49-F238E27FC236}">
                <a16:creationId xmlns:a16="http://schemas.microsoft.com/office/drawing/2014/main" xmlns="" id="{4609E0FF-D9C6-48FE-80EB-D38EE2C0C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958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29" descr="D:\download (1).jpg">
            <a:extLst>
              <a:ext uri="{FF2B5EF4-FFF2-40B4-BE49-F238E27FC236}">
                <a16:creationId xmlns:a16="http://schemas.microsoft.com/office/drawing/2014/main" xmlns="" id="{079B8D3B-682E-4738-9506-A93D432CC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133600"/>
            <a:ext cx="1676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0">
            <a:extLst>
              <a:ext uri="{FF2B5EF4-FFF2-40B4-BE49-F238E27FC236}">
                <a16:creationId xmlns:a16="http://schemas.microsoft.com/office/drawing/2014/main" xmlns="" id="{1443FC61-CAED-48A3-BF40-F444D952B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67150"/>
            <a:ext cx="2743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0099"/>
                </a:solidFill>
              </a:rPr>
              <a:t>Cấm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người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đi</a:t>
            </a:r>
            <a:r>
              <a:rPr lang="en-US" altLang="vi-VN" sz="2000" b="1" dirty="0">
                <a:solidFill>
                  <a:srgbClr val="000099"/>
                </a:solidFill>
              </a:rPr>
              <a:t>  </a:t>
            </a:r>
            <a:r>
              <a:rPr lang="en-US" altLang="vi-VN" sz="2000" b="1" dirty="0" err="1">
                <a:solidFill>
                  <a:srgbClr val="000099"/>
                </a:solidFill>
              </a:rPr>
              <a:t>bộ</a:t>
            </a:r>
            <a:r>
              <a:rPr lang="en-US" altLang="vi-VN" sz="2000" b="1" dirty="0">
                <a:solidFill>
                  <a:srgbClr val="000099"/>
                </a:solidFill>
              </a:rPr>
              <a:t>        </a:t>
            </a: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xmlns="" id="{D960FAE2-DF47-4E28-BDD7-B66A9A96A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284913"/>
            <a:ext cx="2667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>
                <a:solidFill>
                  <a:srgbClr val="000099"/>
                </a:solidFill>
              </a:rPr>
              <a:t>Cấm đi ngược chiều      </a:t>
            </a: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xmlns="" id="{8B6EDD19-DB78-49CB-B7FB-9D518EA18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810000"/>
            <a:ext cx="1828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0099"/>
                </a:solidFill>
              </a:rPr>
              <a:t>Cấm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xe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đạp</a:t>
            </a:r>
            <a:r>
              <a:rPr lang="en-US" altLang="vi-VN" sz="2000" b="1" dirty="0">
                <a:solidFill>
                  <a:srgbClr val="000099"/>
                </a:solidFill>
              </a:rPr>
              <a:t>                     </a:t>
            </a: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xmlns="" id="{53EE24D8-B6B2-4895-B53F-C48D139BF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3886200"/>
            <a:ext cx="1524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0099"/>
                </a:solidFill>
              </a:rPr>
              <a:t>Dừng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lại</a:t>
            </a:r>
            <a:endParaRPr lang="en-US" altLang="vi-VN" sz="2000" b="1" dirty="0">
              <a:solidFill>
                <a:srgbClr val="000099"/>
              </a:solidFill>
            </a:endParaRP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xmlns="" id="{FA577B4C-0593-4F3D-8D5A-74ABDF4A9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248400"/>
            <a:ext cx="1676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0099"/>
                </a:solidFill>
              </a:rPr>
              <a:t>Cấm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rẽ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trái</a:t>
            </a:r>
            <a:endParaRPr lang="en-US" altLang="vi-VN" sz="2000" b="1" dirty="0">
              <a:solidFill>
                <a:srgbClr val="000099"/>
              </a:solidFill>
            </a:endParaRPr>
          </a:p>
        </p:txBody>
      </p:sp>
      <p:sp>
        <p:nvSpPr>
          <p:cNvPr id="24" name="Text Box 10">
            <a:extLst>
              <a:ext uri="{FF2B5EF4-FFF2-40B4-BE49-F238E27FC236}">
                <a16:creationId xmlns:a16="http://schemas.microsoft.com/office/drawing/2014/main" xmlns="" id="{A5C53CEE-E45C-437F-80B3-67F2CED8C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327775"/>
            <a:ext cx="1981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>
                <a:solidFill>
                  <a:srgbClr val="000099"/>
                </a:solidFill>
              </a:rPr>
              <a:t>Cấm rẽ phải           </a:t>
            </a:r>
          </a:p>
        </p:txBody>
      </p:sp>
    </p:spTree>
    <p:extLst>
      <p:ext uri="{BB962C8B-B14F-4D97-AF65-F5344CB8AC3E}">
        <p14:creationId xmlns:p14="http://schemas.microsoft.com/office/powerpoint/2010/main" val="378168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5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45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802" grpId="0" animBg="1"/>
      <p:bldP spid="545803" grpId="0"/>
      <p:bldP spid="37" grpId="0" animBg="1"/>
      <p:bldP spid="38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2">
            <a:extLst>
              <a:ext uri="{FF2B5EF4-FFF2-40B4-BE49-F238E27FC236}">
                <a16:creationId xmlns:a16="http://schemas.microsoft.com/office/drawing/2014/main" xmlns="" id="{A3A7E5AF-19B5-4946-86D5-E4E79C5EA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295400"/>
            <a:ext cx="3886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Biển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báo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nguy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hiểm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sp>
        <p:nvSpPr>
          <p:cNvPr id="25606" name="Text Box 10">
            <a:extLst>
              <a:ext uri="{FF2B5EF4-FFF2-40B4-BE49-F238E27FC236}">
                <a16:creationId xmlns:a16="http://schemas.microsoft.com/office/drawing/2014/main" xmlns="" id="{24A06004-4BD0-4167-ABF8-B5D2CB43A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09600"/>
            <a:ext cx="58674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0099"/>
                </a:solidFill>
              </a:rPr>
              <a:t>Một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số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biển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báo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thường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gặp</a:t>
            </a:r>
            <a:r>
              <a:rPr lang="en-US" altLang="vi-VN" sz="2800" b="1" dirty="0">
                <a:solidFill>
                  <a:srgbClr val="000099"/>
                </a:solidFill>
              </a:rPr>
              <a:t>:</a:t>
            </a:r>
          </a:p>
        </p:txBody>
      </p:sp>
      <p:pic>
        <p:nvPicPr>
          <p:cNvPr id="23561" name="Picture 3" descr="D:\images (2).jpg">
            <a:extLst>
              <a:ext uri="{FF2B5EF4-FFF2-40B4-BE49-F238E27FC236}">
                <a16:creationId xmlns:a16="http://schemas.microsoft.com/office/drawing/2014/main" xmlns="" id="{0A7BCDC1-F89B-4ADB-9E26-27B6FE6EA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86945"/>
            <a:ext cx="1981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4" descr="D:\download (2).jpg">
            <a:extLst>
              <a:ext uri="{FF2B5EF4-FFF2-40B4-BE49-F238E27FC236}">
                <a16:creationId xmlns:a16="http://schemas.microsoft.com/office/drawing/2014/main" xmlns="" id="{4227B540-2DBD-4C5F-A51F-9140ABFDF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658151"/>
            <a:ext cx="17526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5" descr="D:\download.png">
            <a:extLst>
              <a:ext uri="{FF2B5EF4-FFF2-40B4-BE49-F238E27FC236}">
                <a16:creationId xmlns:a16="http://schemas.microsoft.com/office/drawing/2014/main" xmlns="" id="{9D780F94-F2BF-4698-8DBE-A9224C0FD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3941477"/>
            <a:ext cx="1752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6" descr="D:\download (3).jpg">
            <a:extLst>
              <a:ext uri="{FF2B5EF4-FFF2-40B4-BE49-F238E27FC236}">
                <a16:creationId xmlns:a16="http://schemas.microsoft.com/office/drawing/2014/main" xmlns="" id="{226302F7-6565-4985-8BD0-3AE16D4AC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903573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Text Box 12">
            <a:extLst>
              <a:ext uri="{FF2B5EF4-FFF2-40B4-BE49-F238E27FC236}">
                <a16:creationId xmlns:a16="http://schemas.microsoft.com/office/drawing/2014/main" xmlns="" id="{33CA2D0C-202F-42E4-991B-2BA914B95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486955"/>
            <a:ext cx="411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Giao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nhau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có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tín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hiệu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đèn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sp>
        <p:nvSpPr>
          <p:cNvPr id="23566" name="Text Box 12">
            <a:extLst>
              <a:ext uri="{FF2B5EF4-FFF2-40B4-BE49-F238E27FC236}">
                <a16:creationId xmlns:a16="http://schemas.microsoft.com/office/drawing/2014/main" xmlns="" id="{F13BFCFF-9B41-4590-8F3D-31720FB13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633431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Người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đi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bộ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cắt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ngang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xmlns="" id="{5F480F93-60AA-4557-B6C9-D248B0263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474073"/>
            <a:ext cx="449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>
                <a:solidFill>
                  <a:srgbClr val="006600"/>
                </a:solidFill>
              </a:rPr>
              <a:t>   </a:t>
            </a:r>
            <a:r>
              <a:rPr lang="en-US" altLang="vi-VN" sz="2400" b="1" dirty="0" err="1">
                <a:solidFill>
                  <a:srgbClr val="006600"/>
                </a:solidFill>
              </a:rPr>
              <a:t>Người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đi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xe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đạp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cắt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ngang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xmlns="" id="{49FD7495-F19F-4BC9-9BFF-4D7DB7B33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8674" y="5633430"/>
            <a:ext cx="56409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Giao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nhau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với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đường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6600"/>
                </a:solidFill>
              </a:rPr>
              <a:t>sắt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có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rào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chắn</a:t>
            </a:r>
            <a:endParaRPr lang="en-US" altLang="vi-VN" sz="2400" b="1" dirty="0">
              <a:solidFill>
                <a:srgbClr val="006600"/>
              </a:solidFill>
            </a:endParaRPr>
          </a:p>
          <a:p>
            <a:pPr>
              <a:spcBef>
                <a:spcPct val="50000"/>
              </a:spcBef>
            </a:pPr>
            <a:endParaRPr lang="en-US" altLang="vi-VN" sz="24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7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65" grpId="0"/>
      <p:bldP spid="23566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578" name="Text Box 18">
            <a:extLst>
              <a:ext uri="{FF2B5EF4-FFF2-40B4-BE49-F238E27FC236}">
                <a16:creationId xmlns:a16="http://schemas.microsoft.com/office/drawing/2014/main" xmlns="" id="{BBEB5CA6-1F32-4942-BD06-50CE860E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914400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Biển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hiệu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lệnh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sp>
        <p:nvSpPr>
          <p:cNvPr id="26630" name="Text Box 10">
            <a:extLst>
              <a:ext uri="{FF2B5EF4-FFF2-40B4-BE49-F238E27FC236}">
                <a16:creationId xmlns:a16="http://schemas.microsoft.com/office/drawing/2014/main" xmlns="" id="{A203C54C-4BD6-46E5-9194-FE514D915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04800"/>
            <a:ext cx="4495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99"/>
                </a:solidFill>
              </a:rPr>
              <a:t>Một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số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biển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báo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thường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gặp</a:t>
            </a:r>
            <a:r>
              <a:rPr lang="en-US" altLang="vi-VN" sz="2400" b="1" dirty="0">
                <a:solidFill>
                  <a:srgbClr val="000099"/>
                </a:solidFill>
              </a:rPr>
              <a:t>:</a:t>
            </a:r>
          </a:p>
        </p:txBody>
      </p:sp>
      <p:pic>
        <p:nvPicPr>
          <p:cNvPr id="24585" name="Picture 3" descr="D:\download (4).jpg">
            <a:extLst>
              <a:ext uri="{FF2B5EF4-FFF2-40B4-BE49-F238E27FC236}">
                <a16:creationId xmlns:a16="http://schemas.microsoft.com/office/drawing/2014/main" xmlns="" id="{5A784998-0244-4937-910C-54D609558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1558926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3" descr="D:\download (4).jpg">
            <a:extLst>
              <a:ext uri="{FF2B5EF4-FFF2-40B4-BE49-F238E27FC236}">
                <a16:creationId xmlns:a16="http://schemas.microsoft.com/office/drawing/2014/main" xmlns="" id="{411331C2-EC6D-47C5-8CE9-E72D453B8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76400"/>
            <a:ext cx="1143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" descr="D:\download (4).jpg">
            <a:extLst>
              <a:ext uri="{FF2B5EF4-FFF2-40B4-BE49-F238E27FC236}">
                <a16:creationId xmlns:a16="http://schemas.microsoft.com/office/drawing/2014/main" xmlns="" id="{5485916D-7783-40DF-A3E2-9D45EB300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676400"/>
            <a:ext cx="1143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4" descr="D:\download (6).jpg">
            <a:extLst>
              <a:ext uri="{FF2B5EF4-FFF2-40B4-BE49-F238E27FC236}">
                <a16:creationId xmlns:a16="http://schemas.microsoft.com/office/drawing/2014/main" xmlns="" id="{68A2465E-63C4-4307-8F40-EA204A0B9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14001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5" descr="D:\download (6).jpg">
            <a:extLst>
              <a:ext uri="{FF2B5EF4-FFF2-40B4-BE49-F238E27FC236}">
                <a16:creationId xmlns:a16="http://schemas.microsoft.com/office/drawing/2014/main" xmlns="" id="{66AF935B-554F-4D7C-9224-78F466AD7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81200" y="4343400"/>
            <a:ext cx="1360487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6" descr="D:\download (7).jpg">
            <a:extLst>
              <a:ext uri="{FF2B5EF4-FFF2-40B4-BE49-F238E27FC236}">
                <a16:creationId xmlns:a16="http://schemas.microsoft.com/office/drawing/2014/main" xmlns="" id="{736036B3-29CE-4069-957A-740FFED3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419600"/>
            <a:ext cx="1811338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7" descr="D:\download (8).jpg">
            <a:extLst>
              <a:ext uri="{FF2B5EF4-FFF2-40B4-BE49-F238E27FC236}">
                <a16:creationId xmlns:a16="http://schemas.microsoft.com/office/drawing/2014/main" xmlns="" id="{6B14F866-DBDF-401F-A35B-39B293605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419600"/>
            <a:ext cx="145256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8" descr="D:\download (9).jpg">
            <a:extLst>
              <a:ext uri="{FF2B5EF4-FFF2-40B4-BE49-F238E27FC236}">
                <a16:creationId xmlns:a16="http://schemas.microsoft.com/office/drawing/2014/main" xmlns="" id="{68A05F42-DCF7-4CE3-A67E-59265BAFC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343400"/>
            <a:ext cx="13811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Text Box 18">
            <a:extLst>
              <a:ext uri="{FF2B5EF4-FFF2-40B4-BE49-F238E27FC236}">
                <a16:creationId xmlns:a16="http://schemas.microsoft.com/office/drawing/2014/main" xmlns="" id="{4CAA5666-D1E9-4163-BB9D-34CA50FAC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352800"/>
            <a:ext cx="228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6600"/>
                </a:solidFill>
              </a:rPr>
              <a:t>Các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xe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chỉ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được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đi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thẳng</a:t>
            </a:r>
            <a:endParaRPr lang="en-US" altLang="vi-VN" sz="2000" b="1" dirty="0">
              <a:solidFill>
                <a:srgbClr val="006600"/>
              </a:solidFill>
            </a:endParaRPr>
          </a:p>
        </p:txBody>
      </p:sp>
      <p:sp>
        <p:nvSpPr>
          <p:cNvPr id="24594" name="Text Box 18">
            <a:extLst>
              <a:ext uri="{FF2B5EF4-FFF2-40B4-BE49-F238E27FC236}">
                <a16:creationId xmlns:a16="http://schemas.microsoft.com/office/drawing/2014/main" xmlns="" id="{C67C9742-91C5-4B5C-AFDE-58483D314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733800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6600"/>
                </a:solidFill>
              </a:rPr>
              <a:t>Các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xe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chỉ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được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rẽ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phải</a:t>
            </a:r>
            <a:endParaRPr lang="en-US" altLang="vi-VN" sz="2000" b="1" dirty="0">
              <a:solidFill>
                <a:srgbClr val="006600"/>
              </a:solidFill>
            </a:endParaRPr>
          </a:p>
        </p:txBody>
      </p:sp>
      <p:sp>
        <p:nvSpPr>
          <p:cNvPr id="24595" name="Text Box 18">
            <a:extLst>
              <a:ext uri="{FF2B5EF4-FFF2-40B4-BE49-F238E27FC236}">
                <a16:creationId xmlns:a16="http://schemas.microsoft.com/office/drawing/2014/main" xmlns="" id="{7F277895-5936-4C52-9CD8-10786EECC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657600"/>
            <a:ext cx="335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6600"/>
                </a:solidFill>
              </a:rPr>
              <a:t>Các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xe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chỉ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được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rẽ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trái</a:t>
            </a:r>
            <a:endParaRPr lang="en-US" altLang="vi-VN" sz="2000" b="1" dirty="0">
              <a:solidFill>
                <a:srgbClr val="006600"/>
              </a:solidFill>
            </a:endParaRPr>
          </a:p>
        </p:txBody>
      </p:sp>
      <p:sp>
        <p:nvSpPr>
          <p:cNvPr id="24597" name="Text Box 18">
            <a:extLst>
              <a:ext uri="{FF2B5EF4-FFF2-40B4-BE49-F238E27FC236}">
                <a16:creationId xmlns:a16="http://schemas.microsoft.com/office/drawing/2014/main" xmlns="" id="{16DC31D3-7ABF-4BDA-AFFC-9215619A5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943600"/>
            <a:ext cx="266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b="1" dirty="0" err="1">
                <a:solidFill>
                  <a:srgbClr val="006600"/>
                </a:solidFill>
              </a:rPr>
              <a:t>Hướng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phải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đi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vòng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chướng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ngại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vật</a:t>
            </a:r>
            <a:endParaRPr lang="en-US" altLang="vi-VN" b="1" dirty="0">
              <a:solidFill>
                <a:srgbClr val="006600"/>
              </a:solidFill>
            </a:endParaRPr>
          </a:p>
        </p:txBody>
      </p:sp>
      <p:sp>
        <p:nvSpPr>
          <p:cNvPr id="24598" name="Text Box 18">
            <a:extLst>
              <a:ext uri="{FF2B5EF4-FFF2-40B4-BE49-F238E27FC236}">
                <a16:creationId xmlns:a16="http://schemas.microsoft.com/office/drawing/2014/main" xmlns="" id="{6428871E-8996-42AC-9D51-E40DB6393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019801"/>
            <a:ext cx="266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b="1">
                <a:solidFill>
                  <a:srgbClr val="006600"/>
                </a:solidFill>
              </a:rPr>
              <a:t>Nơi giao nhau chạy theo vòng xuyến</a:t>
            </a:r>
          </a:p>
        </p:txBody>
      </p:sp>
      <p:sp>
        <p:nvSpPr>
          <p:cNvPr id="24599" name="Text Box 18">
            <a:extLst>
              <a:ext uri="{FF2B5EF4-FFF2-40B4-BE49-F238E27FC236}">
                <a16:creationId xmlns:a16="http://schemas.microsoft.com/office/drawing/2014/main" xmlns="" id="{06190675-939F-4EDB-91F2-2947CEF2D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019800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b="1" dirty="0" err="1">
                <a:solidFill>
                  <a:srgbClr val="006600"/>
                </a:solidFill>
              </a:rPr>
              <a:t>Đường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giành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cho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xe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thô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sơ</a:t>
            </a:r>
            <a:endParaRPr lang="en-US" altLang="vi-VN" b="1" dirty="0">
              <a:solidFill>
                <a:srgbClr val="006600"/>
              </a:solidFill>
            </a:endParaRPr>
          </a:p>
        </p:txBody>
      </p:sp>
      <p:sp>
        <p:nvSpPr>
          <p:cNvPr id="24600" name="Text Box 18">
            <a:extLst>
              <a:ext uri="{FF2B5EF4-FFF2-40B4-BE49-F238E27FC236}">
                <a16:creationId xmlns:a16="http://schemas.microsoft.com/office/drawing/2014/main" xmlns="" id="{6EBA03B0-EC05-4141-98E5-DCA312202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5943600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b="1" dirty="0" err="1">
                <a:solidFill>
                  <a:srgbClr val="006600"/>
                </a:solidFill>
              </a:rPr>
              <a:t>Đường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giành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cho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người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đi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bộ</a:t>
            </a:r>
            <a:endParaRPr lang="en-US" altLang="vi-VN" b="1" dirty="0">
              <a:solidFill>
                <a:srgbClr val="006600"/>
              </a:solidFill>
            </a:endParaRPr>
          </a:p>
        </p:txBody>
      </p:sp>
      <p:pic>
        <p:nvPicPr>
          <p:cNvPr id="27" name="Picture 4" descr="D:\download (6).jpg">
            <a:extLst>
              <a:ext uri="{FF2B5EF4-FFF2-40B4-BE49-F238E27FC236}">
                <a16:creationId xmlns:a16="http://schemas.microsoft.com/office/drawing/2014/main" xmlns="" id="{33304A46-FDF3-4F4B-B8E3-1FF1EBC1F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7526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13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10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10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93" grpId="0"/>
      <p:bldP spid="24594" grpId="0"/>
      <p:bldP spid="24595" grpId="0"/>
      <p:bldP spid="24597" grpId="0"/>
      <p:bldP spid="24598" grpId="0"/>
      <p:bldP spid="24599" grpId="0"/>
      <p:bldP spid="2460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11532" y="918755"/>
            <a:ext cx="8382000" cy="396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CanUp">
              <a:avLst/>
            </a:prstTxWarp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Ai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nhanh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? Ai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đúng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82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C:\Users\dell\Desktop\bien-cam-di-nguoc-chieu.jpg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8882" y="1420048"/>
            <a:ext cx="2796608" cy="2420433"/>
          </a:xfrm>
          <a:noFill/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651364" y="711084"/>
            <a:ext cx="10935390" cy="584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00FF"/>
                </a:solidFill>
              </a:rPr>
              <a:t>Câu</a:t>
            </a:r>
            <a:r>
              <a:rPr lang="en-US" sz="3200" b="1" dirty="0" smtClean="0">
                <a:solidFill>
                  <a:srgbClr val="0000FF"/>
                </a:solidFill>
              </a:rPr>
              <a:t> 1: </a:t>
            </a:r>
            <a:r>
              <a:rPr lang="en-US" sz="3200" b="1" dirty="0" err="1" smtClean="0">
                <a:solidFill>
                  <a:srgbClr val="0000FF"/>
                </a:solidFill>
              </a:rPr>
              <a:t>Biển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báo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nào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là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cấm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đi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ngược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chiều</a:t>
            </a:r>
            <a:r>
              <a:rPr lang="en-US" sz="3200" b="1" dirty="0" smtClean="0">
                <a:solidFill>
                  <a:srgbClr val="0000FF"/>
                </a:solidFill>
              </a:rPr>
              <a:t>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2" descr="C:\Users\dell\Desktop\bien-bao-cam-quay-dau-x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0112" y="1537614"/>
            <a:ext cx="2489917" cy="2302867"/>
          </a:xfrm>
          <a:prstGeom prst="rect">
            <a:avLst/>
          </a:prstGeom>
          <a:noFill/>
        </p:spPr>
      </p:pic>
      <p:pic>
        <p:nvPicPr>
          <p:cNvPr id="6" name="Picture 2" descr="C:\Users\dell\Desktop\bien-cam-re-tra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9154" y="1420048"/>
            <a:ext cx="2441722" cy="242043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18696" y="3722915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6213" y="3722915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B</a:t>
            </a:r>
            <a:endParaRPr lang="en-US" sz="4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875868" y="3722914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C</a:t>
            </a:r>
            <a:endParaRPr lang="en-US" sz="4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25041" y="3722913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4077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7" grpId="0"/>
      <p:bldP spid="8" grpId="0"/>
      <p:bldP spid="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dell\Desktop\bien-danh-cho-nguoi-di-b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894" y="1611775"/>
            <a:ext cx="3124353" cy="232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637749" y="810880"/>
            <a:ext cx="10896753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00FF"/>
                </a:solidFill>
              </a:rPr>
              <a:t>Câu</a:t>
            </a:r>
            <a:r>
              <a:rPr lang="en-US" sz="2800" b="1" dirty="0" smtClean="0">
                <a:solidFill>
                  <a:srgbClr val="0000FF"/>
                </a:solidFill>
              </a:rPr>
              <a:t> 2: </a:t>
            </a:r>
            <a:r>
              <a:rPr lang="en-US" sz="2800" b="1" dirty="0" err="1" smtClean="0">
                <a:solidFill>
                  <a:srgbClr val="0000FF"/>
                </a:solidFill>
              </a:rPr>
              <a:t>Biển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báo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nào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là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đường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dành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cho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người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đi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bộ</a:t>
            </a:r>
            <a:r>
              <a:rPr lang="en-US" sz="2800" b="1" dirty="0" smtClean="0">
                <a:solidFill>
                  <a:srgbClr val="0000FF"/>
                </a:solidFill>
              </a:rPr>
              <a:t>?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5" name="Picture 2" descr="C:\Users\dell\Desktop\bien-nhuong-duong-cho-nguoi-di-b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10" y="1366600"/>
            <a:ext cx="3342797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dell\Desktop\bien-bao-cam-xe-gan-may.jpg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9534" y="1366600"/>
            <a:ext cx="3834968" cy="2818605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2628147" y="3867981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95664" y="3867981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B</a:t>
            </a:r>
            <a:endParaRPr lang="en-US" sz="4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385319" y="3867980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C</a:t>
            </a:r>
            <a:endParaRPr lang="en-US" sz="4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991676" y="3873073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B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3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85799" y="849086"/>
            <a:ext cx="10757263" cy="127145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10640" y="2649050"/>
            <a:ext cx="67056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54596" y="3566785"/>
            <a:ext cx="8534400" cy="500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54596" y="4419493"/>
            <a:ext cx="8229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10640" y="4419493"/>
            <a:ext cx="8229600" cy="914400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6000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96685" y="783771"/>
            <a:ext cx="10668000" cy="1136469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:Tại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02080" y="2348418"/>
            <a:ext cx="8001000" cy="50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02080" y="2921267"/>
            <a:ext cx="8001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02080" y="3761926"/>
            <a:ext cx="958546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02080" y="3534257"/>
            <a:ext cx="9157765" cy="1369737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7434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1">
            <a:extLst>
              <a:ext uri="{FF2B5EF4-FFF2-40B4-BE49-F238E27FC236}">
                <a16:creationId xmlns:a16="http://schemas.microsoft.com/office/drawing/2014/main" xmlns="" id="{C5CA9634-8A6A-445D-8FBA-BC6554759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38780"/>
            <a:ext cx="9982200" cy="523220"/>
          </a:xfrm>
          <a:prstGeom prst="rect">
            <a:avLst/>
          </a:prstGeom>
          <a:noFill/>
          <a:ln w="38100" cmpd="dbl" algn="ctr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MỘT SỐ VỤ TAI NẠN ĐAU LÒNG TRÊN ĐẤT NƯỚC TA</a:t>
            </a:r>
          </a:p>
        </p:txBody>
      </p:sp>
      <p:pic>
        <p:nvPicPr>
          <p:cNvPr id="5123" name="Picture 12" descr="25K-1375">
            <a:extLst>
              <a:ext uri="{FF2B5EF4-FFF2-40B4-BE49-F238E27FC236}">
                <a16:creationId xmlns:a16="http://schemas.microsoft.com/office/drawing/2014/main" xmlns="" id="{D57449CC-2D7B-444C-8FE4-C350E28A2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52044"/>
            <a:ext cx="3894082" cy="280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8" descr="Kết quả hình ảnh cho hình ảnh về tai nạn giao thông">
            <a:extLst>
              <a:ext uri="{FF2B5EF4-FFF2-40B4-BE49-F238E27FC236}">
                <a16:creationId xmlns:a16="http://schemas.microsoft.com/office/drawing/2014/main" xmlns="" id="{D083A162-2B7C-4E1F-9367-92665F7E6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3894082" cy="280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9" descr="D:\images.jpg">
            <a:extLst>
              <a:ext uri="{FF2B5EF4-FFF2-40B4-BE49-F238E27FC236}">
                <a16:creationId xmlns:a16="http://schemas.microsoft.com/office/drawing/2014/main" xmlns="" id="{3873A6F4-9CE0-4C53-9723-BE8862848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56312"/>
            <a:ext cx="3962400" cy="280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0" descr="D:\6788.jpg">
            <a:extLst>
              <a:ext uri="{FF2B5EF4-FFF2-40B4-BE49-F238E27FC236}">
                <a16:creationId xmlns:a16="http://schemas.microsoft.com/office/drawing/2014/main" xmlns="" id="{E7543740-FE71-4428-A2D1-7B84696EE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22940"/>
            <a:ext cx="3962400" cy="279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7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899" y="812315"/>
            <a:ext cx="9601196" cy="1303867"/>
          </a:xfrm>
        </p:spPr>
        <p:txBody>
          <a:bodyPr/>
          <a:lstStyle/>
          <a:p>
            <a:r>
              <a:rPr lang="en-US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8463" y="2530806"/>
            <a:ext cx="9601196" cy="3318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PHÒNG TRÁNH TAI NẠN 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THÔNG ĐƯỜNG BỘ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35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AutoShape 90"/>
          <p:cNvSpPr>
            <a:spLocks noChangeArrowheads="1"/>
          </p:cNvSpPr>
          <p:nvPr/>
        </p:nvSpPr>
        <p:spPr bwMode="gray">
          <a:xfrm>
            <a:off x="431378" y="2060365"/>
            <a:ext cx="1198033" cy="882649"/>
          </a:xfrm>
          <a:prstGeom prst="diamond">
            <a:avLst/>
          </a:prstGeom>
          <a:solidFill>
            <a:srgbClr val="FFCCCC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4000">
              <a:solidFill>
                <a:schemeClr val="accent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92"/>
          <p:cNvSpPr txBox="1">
            <a:spLocks noChangeArrowheads="1"/>
          </p:cNvSpPr>
          <p:nvPr/>
        </p:nvSpPr>
        <p:spPr bwMode="gray">
          <a:xfrm>
            <a:off x="873760" y="2161964"/>
            <a:ext cx="38311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000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5" name="AutoShape 89"/>
          <p:cNvSpPr>
            <a:spLocks noChangeArrowheads="1"/>
          </p:cNvSpPr>
          <p:nvPr/>
        </p:nvSpPr>
        <p:spPr bwMode="gray">
          <a:xfrm>
            <a:off x="1844674" y="1826931"/>
            <a:ext cx="8502649" cy="1377951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4000">
              <a:solidFill>
                <a:schemeClr val="accent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 Box 96"/>
          <p:cNvSpPr txBox="1">
            <a:spLocks noChangeArrowheads="1"/>
          </p:cNvSpPr>
          <p:nvPr/>
        </p:nvSpPr>
        <p:spPr bwMode="gray">
          <a:xfrm>
            <a:off x="1374773" y="1693582"/>
            <a:ext cx="8752416" cy="130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just">
              <a:lnSpc>
                <a:spcPct val="150000"/>
              </a:lnSpc>
              <a:spcBef>
                <a:spcPct val="20000"/>
              </a:spcBef>
            </a:pP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Nêu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một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số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nguyên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nhân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dẫn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đến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tai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nạn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giao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thông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đường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bộ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và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biện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pháp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an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toàn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giao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thông</a:t>
            </a:r>
            <a:r>
              <a:rPr lang="en-US" altLang="vi-VN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vi-VN" altLang="vi-VN" sz="2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AutoShape 95"/>
          <p:cNvSpPr>
            <a:spLocks noChangeArrowheads="1"/>
          </p:cNvSpPr>
          <p:nvPr/>
        </p:nvSpPr>
        <p:spPr bwMode="gray">
          <a:xfrm>
            <a:off x="447254" y="3890710"/>
            <a:ext cx="1267884" cy="895351"/>
          </a:xfrm>
          <a:prstGeom prst="diamond">
            <a:avLst/>
          </a:prstGeom>
          <a:solidFill>
            <a:srgbClr val="CCFF99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000">
              <a:solidFill>
                <a:srgbClr val="7030A0"/>
              </a:solidFill>
              <a:latin typeface="Arial-Rounded"/>
              <a:ea typeface="Arial-Rounded"/>
              <a:cs typeface="Arial-Rounded"/>
            </a:endParaRPr>
          </a:p>
        </p:txBody>
      </p:sp>
      <p:sp>
        <p:nvSpPr>
          <p:cNvPr id="9" name="Text Box 97"/>
          <p:cNvSpPr txBox="1">
            <a:spLocks noChangeArrowheads="1"/>
          </p:cNvSpPr>
          <p:nvPr/>
        </p:nvSpPr>
        <p:spPr bwMode="gray">
          <a:xfrm>
            <a:off x="690668" y="3984443"/>
            <a:ext cx="749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dirty="0">
                <a:solidFill>
                  <a:srgbClr val="7030A0"/>
                </a:solidFill>
                <a:latin typeface="Arial-Rounded"/>
                <a:ea typeface="Arial-Rounded"/>
                <a:cs typeface="Arial-Rounded"/>
              </a:rPr>
              <a:t>II</a:t>
            </a:r>
          </a:p>
        </p:txBody>
      </p:sp>
      <p:sp>
        <p:nvSpPr>
          <p:cNvPr id="10" name="AutoShape 94"/>
          <p:cNvSpPr>
            <a:spLocks noChangeArrowheads="1"/>
          </p:cNvSpPr>
          <p:nvPr/>
        </p:nvSpPr>
        <p:spPr bwMode="gray">
          <a:xfrm>
            <a:off x="2090206" y="3454676"/>
            <a:ext cx="8011584" cy="1767417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000">
              <a:solidFill>
                <a:srgbClr val="7030A0"/>
              </a:solidFill>
              <a:latin typeface="Arial-Rounded"/>
              <a:ea typeface="Arial-Rounded"/>
              <a:cs typeface="Arial-Rounded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350557" y="3890710"/>
            <a:ext cx="77512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Có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ý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thức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chấp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hành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luật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giao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thông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và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cẩn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thận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khi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tham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gia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giao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thông</a:t>
            </a:r>
            <a:r>
              <a:rPr lang="en-US" altLang="vi-VN" sz="2800" dirty="0" smtClean="0">
                <a:solidFill>
                  <a:srgbClr val="7030A0"/>
                </a:solidFill>
                <a:ea typeface="Arial-Rounded"/>
                <a:cs typeface="Arial" panose="020B0604020202020204" pitchFamily="34" charset="0"/>
              </a:rPr>
              <a:t>.</a:t>
            </a:r>
            <a:endParaRPr lang="en-US" altLang="vi-VN" sz="2800" dirty="0">
              <a:solidFill>
                <a:srgbClr val="7030A0"/>
              </a:solidFill>
              <a:ea typeface="Arial-Rounded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48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8" grpId="0" animBg="1"/>
      <p:bldP spid="9" grpId="0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4295776" y="404813"/>
            <a:ext cx="5616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440239" y="6381750"/>
            <a:ext cx="30956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US" b="1"/>
          </a:p>
          <a:p>
            <a:pPr algn="ctr" eaLnBrk="0" hangingPunct="0"/>
            <a:endParaRPr lang="en-US" b="1"/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705730" y="654453"/>
            <a:ext cx="109202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15155" y="1300784"/>
            <a:ext cx="11110788" cy="4831327"/>
            <a:chOff x="1524000" y="1295400"/>
            <a:chExt cx="9144000" cy="5562601"/>
          </a:xfrm>
        </p:grpSpPr>
        <p:pic>
          <p:nvPicPr>
            <p:cNvPr id="18" name="Picture 10" descr="Untitled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295400"/>
              <a:ext cx="4648200" cy="274320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1" descr="Untitled-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1295400"/>
              <a:ext cx="4495800" cy="274320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2" descr="Untitled-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4038600"/>
              <a:ext cx="4495800" cy="28194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3" descr="Untitled-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4038601"/>
              <a:ext cx="4648200" cy="281940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 14"/>
            <p:cNvSpPr>
              <a:spLocks noChangeArrowheads="1"/>
            </p:cNvSpPr>
            <p:nvPr/>
          </p:nvSpPr>
          <p:spPr bwMode="auto">
            <a:xfrm>
              <a:off x="3276600" y="3671888"/>
              <a:ext cx="457200" cy="36671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3" name="Oval 15"/>
            <p:cNvSpPr>
              <a:spLocks noChangeArrowheads="1"/>
            </p:cNvSpPr>
            <p:nvPr/>
          </p:nvSpPr>
          <p:spPr bwMode="auto">
            <a:xfrm>
              <a:off x="9906000" y="3609976"/>
              <a:ext cx="457200" cy="42862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4" name="Oval 16"/>
            <p:cNvSpPr>
              <a:spLocks noChangeArrowheads="1"/>
            </p:cNvSpPr>
            <p:nvPr/>
          </p:nvSpPr>
          <p:spPr bwMode="auto">
            <a:xfrm>
              <a:off x="3200400" y="6400801"/>
              <a:ext cx="457200" cy="3667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5" name="Oval 17"/>
            <p:cNvSpPr>
              <a:spLocks noChangeArrowheads="1"/>
            </p:cNvSpPr>
            <p:nvPr/>
          </p:nvSpPr>
          <p:spPr bwMode="auto">
            <a:xfrm>
              <a:off x="9906000" y="6248401"/>
              <a:ext cx="457200" cy="3667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072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Untitled-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4" y="783772"/>
            <a:ext cx="10907485" cy="467687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>
          <a:xfrm>
            <a:off x="2011680" y="914400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5847806" y="1964334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5951779">
            <a:off x="870857" y="3862251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8573587" y="2891797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849833" y="4961186"/>
            <a:ext cx="540132" cy="328466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653144" y="5490576"/>
            <a:ext cx="110279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7521262" y="1036871"/>
            <a:ext cx="692270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6395862">
            <a:off x="4936394" y="1036869"/>
            <a:ext cx="589483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9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/>
      <p:bldP spid="12" grpId="0" animBg="1"/>
      <p:bldP spid="12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458" name="Picture 3" descr="Un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3" y="522514"/>
            <a:ext cx="11064239" cy="491237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1524000" y="47244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CC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9460" name="Rectangle 9"/>
          <p:cNvSpPr>
            <a:spLocks noChangeArrowheads="1"/>
          </p:cNvSpPr>
          <p:nvPr/>
        </p:nvSpPr>
        <p:spPr bwMode="auto">
          <a:xfrm>
            <a:off x="1524000" y="60198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CC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9463" name="Oval 17"/>
          <p:cNvSpPr>
            <a:spLocks noChangeArrowheads="1"/>
          </p:cNvSpPr>
          <p:nvPr/>
        </p:nvSpPr>
        <p:spPr bwMode="auto">
          <a:xfrm>
            <a:off x="1257300" y="4724400"/>
            <a:ext cx="533400" cy="609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4" name="Down Arrow 13"/>
          <p:cNvSpPr/>
          <p:nvPr/>
        </p:nvSpPr>
        <p:spPr>
          <a:xfrm rot="16200000">
            <a:off x="3804557" y="1596933"/>
            <a:ext cx="783771" cy="22533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61702" y="5496580"/>
            <a:ext cx="11064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đụng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7222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482" name="Picture 2" descr="Untitled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1544638" y="4422775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0484" name="Rectangle 10"/>
          <p:cNvSpPr>
            <a:spLocks noChangeArrowheads="1"/>
          </p:cNvSpPr>
          <p:nvPr/>
        </p:nvSpPr>
        <p:spPr bwMode="auto">
          <a:xfrm>
            <a:off x="1524000" y="57150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sym typeface="Wingdings 2" panose="05020102010507070707" pitchFamily="18" charset="2"/>
            </a:endParaRPr>
          </a:p>
        </p:txBody>
      </p:sp>
      <p:sp>
        <p:nvSpPr>
          <p:cNvPr id="20487" name="Oval 18"/>
          <p:cNvSpPr>
            <a:spLocks noChangeArrowheads="1"/>
          </p:cNvSpPr>
          <p:nvPr/>
        </p:nvSpPr>
        <p:spPr bwMode="auto">
          <a:xfrm>
            <a:off x="10668000" y="4841875"/>
            <a:ext cx="4572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5" name="Down Arrow 14"/>
          <p:cNvSpPr/>
          <p:nvPr/>
        </p:nvSpPr>
        <p:spPr>
          <a:xfrm rot="5400000">
            <a:off x="8320396" y="2215337"/>
            <a:ext cx="783771" cy="17917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5106290" y="1313093"/>
            <a:ext cx="640080" cy="140625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544638" y="6252770"/>
            <a:ext cx="11064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té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ngã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50206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repeatCount="10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566</TotalTime>
  <Words>965</Words>
  <Application>Microsoft Office PowerPoint</Application>
  <PresentationFormat>Widescreen</PresentationFormat>
  <Paragraphs>129</Paragraphs>
  <Slides>29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.VnTime</vt:lpstr>
      <vt:lpstr>Arial</vt:lpstr>
      <vt:lpstr>Arial-Rounded</vt:lpstr>
      <vt:lpstr>Calibri</vt:lpstr>
      <vt:lpstr>Garamond</vt:lpstr>
      <vt:lpstr>Times New Roman</vt:lpstr>
      <vt:lpstr>Wingdings</vt:lpstr>
      <vt:lpstr>Wingdings 2</vt:lpstr>
      <vt:lpstr>Organic</vt:lpstr>
      <vt:lpstr>PowerPoint Presentation</vt:lpstr>
      <vt:lpstr>PowerPoint Presentation</vt:lpstr>
      <vt:lpstr>PowerPoint Presentation</vt:lpstr>
      <vt:lpstr>Môn: Khoa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Một số biện pháp phòng tránh tai nạn giao thông đường bộ</vt:lpstr>
      <vt:lpstr>Thảo luận nhóm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 QUÝ THẦY CÔ VỀ DỰ GIỜ</dc:title>
  <dc:creator>AutoBVT</dc:creator>
  <cp:lastModifiedBy>Admin</cp:lastModifiedBy>
  <cp:revision>43</cp:revision>
  <dcterms:created xsi:type="dcterms:W3CDTF">2020-11-01T07:43:48Z</dcterms:created>
  <dcterms:modified xsi:type="dcterms:W3CDTF">2021-11-06T19:24:58Z</dcterms:modified>
</cp:coreProperties>
</file>