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2"/>
  </p:notesMasterIdLst>
  <p:sldIdLst>
    <p:sldId id="257" r:id="rId4"/>
    <p:sldId id="258" r:id="rId5"/>
    <p:sldId id="329" r:id="rId6"/>
    <p:sldId id="318" r:id="rId7"/>
    <p:sldId id="310" r:id="rId8"/>
    <p:sldId id="312" r:id="rId9"/>
    <p:sldId id="260" r:id="rId10"/>
    <p:sldId id="313" r:id="rId11"/>
    <p:sldId id="261" r:id="rId12"/>
    <p:sldId id="262" r:id="rId13"/>
    <p:sldId id="300" r:id="rId14"/>
    <p:sldId id="301" r:id="rId15"/>
    <p:sldId id="302" r:id="rId16"/>
    <p:sldId id="291" r:id="rId17"/>
    <p:sldId id="292" r:id="rId18"/>
    <p:sldId id="266" r:id="rId19"/>
    <p:sldId id="267" r:id="rId20"/>
    <p:sldId id="268" r:id="rId21"/>
    <p:sldId id="303" r:id="rId22"/>
    <p:sldId id="314" r:id="rId23"/>
    <p:sldId id="330" r:id="rId24"/>
    <p:sldId id="333" r:id="rId25"/>
    <p:sldId id="273" r:id="rId26"/>
    <p:sldId id="274" r:id="rId27"/>
    <p:sldId id="275" r:id="rId28"/>
    <p:sldId id="276" r:id="rId29"/>
    <p:sldId id="277" r:id="rId30"/>
    <p:sldId id="296" r:id="rId31"/>
    <p:sldId id="297" r:id="rId32"/>
    <p:sldId id="278" r:id="rId33"/>
    <p:sldId id="279" r:id="rId34"/>
    <p:sldId id="294" r:id="rId35"/>
    <p:sldId id="295" r:id="rId36"/>
    <p:sldId id="280" r:id="rId37"/>
    <p:sldId id="281" r:id="rId38"/>
    <p:sldId id="282" r:id="rId39"/>
    <p:sldId id="298" r:id="rId40"/>
    <p:sldId id="299" r:id="rId41"/>
    <p:sldId id="283" r:id="rId42"/>
    <p:sldId id="293" r:id="rId43"/>
    <p:sldId id="285" r:id="rId44"/>
    <p:sldId id="286" r:id="rId45"/>
    <p:sldId id="323" r:id="rId46"/>
    <p:sldId id="324" r:id="rId47"/>
    <p:sldId id="326" r:id="rId48"/>
    <p:sldId id="327" r:id="rId49"/>
    <p:sldId id="304" r:id="rId50"/>
    <p:sldId id="322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52D74D-0003-41C8-90B1-ADC20EC755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72AD499-06A6-438F-AAB5-4BE46349DC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F4F0108-5523-417F-B19C-4F8E564416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6D2159B-70B1-44A8-B31D-32B66E0CFA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856C74F-70D9-417C-8986-404057A109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A827A9B-7FB8-4D39-9020-C8C7750A0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745C45-C306-4441-994D-5DBB0CE2751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9FC6D0D-7F33-4845-8E42-77E4F8A5A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311EC-4BA5-4EF7-B31C-EDC0CDF6EA3C}" type="slidenum">
              <a:rPr lang="en-US" altLang="vi-VN"/>
              <a:pPr>
                <a:spcBef>
                  <a:spcPct val="0"/>
                </a:spcBef>
              </a:pPr>
              <a:t>7</a:t>
            </a:fld>
            <a:endParaRPr lang="en-US" altLang="vi-VN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33AF721-43E7-454D-93A5-4C1C45F5A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E69B041-A45C-498A-AFA6-303F284DC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7FF5E92-D884-4B22-8477-14593381B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A096E-CD04-4374-B0BD-E8596811D8FB}" type="slidenum">
              <a:rPr lang="en-US" altLang="vi-VN"/>
              <a:pPr>
                <a:spcBef>
                  <a:spcPct val="0"/>
                </a:spcBef>
              </a:pPr>
              <a:t>8</a:t>
            </a:fld>
            <a:endParaRPr lang="en-US" altLang="vi-VN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875910-AC8C-417B-BA8E-CFC5ED5A4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D8C364-FBA6-42E9-8BE5-A628C77B8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C421885-4F54-4373-A33D-F03A97CC9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6ABC1-30A9-4B68-9677-E8C818BA96B2}" type="slidenum">
              <a:rPr lang="en-US" altLang="vi-VN"/>
              <a:pPr>
                <a:spcBef>
                  <a:spcPct val="0"/>
                </a:spcBef>
              </a:pPr>
              <a:t>9</a:t>
            </a:fld>
            <a:endParaRPr lang="en-US" altLang="vi-V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9F036A4-23A3-4EC1-B1D3-0767B553B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17BD70-FA3C-4663-98DB-1D201486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2716D90-E22E-4B74-BA78-4D86E84EF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B8531-9ED8-4F2B-B87C-D8565E273F8C}" type="slidenum">
              <a:rPr lang="en-US" altLang="vi-VN"/>
              <a:pPr>
                <a:spcBef>
                  <a:spcPct val="0"/>
                </a:spcBef>
              </a:pPr>
              <a:t>16</a:t>
            </a:fld>
            <a:endParaRPr lang="en-US" altLang="vi-V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564A82A-5EE0-499F-9B17-54A24C76D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DFED4EB-7F6A-456D-AF61-3AD6D3D8A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FDF1C63-5B98-4BBB-A911-D51432C52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2A6E73-81AD-48CD-962F-0BF3FF1D8BA9}" type="slidenum">
              <a:rPr lang="en-US" altLang="vi-VN"/>
              <a:pPr>
                <a:spcBef>
                  <a:spcPct val="0"/>
                </a:spcBef>
              </a:pPr>
              <a:t>27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19CB7A3-D12C-454D-AEBC-FE27A5A2C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BDDC13-E4AC-4807-BE6B-7EFC47DE9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0DF8652-D53A-41A6-B6F5-E19057141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B9AA4-82F7-4C3C-8493-BC0CBA27A9FB}" type="slidenum">
              <a:rPr lang="en-US" altLang="vi-VN"/>
              <a:pPr>
                <a:spcBef>
                  <a:spcPct val="0"/>
                </a:spcBef>
              </a:pPr>
              <a:t>42</a:t>
            </a:fld>
            <a:endParaRPr lang="en-US" altLang="vi-V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06CBAE-D5C8-4C87-A991-DFB84CC85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FA1E8FD-AF4E-4213-9D60-F07C51E94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887A7B-D0F5-46DC-A4CB-0082C45CA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07B95-0507-4216-865F-2216B9AB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ECC221-BD1D-4D51-A676-B85E9CC42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DAF6-DC27-4CB1-8079-26BB9A13EC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5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7517E-630B-4340-8DA2-800F0B633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E7AC75-9BFE-4826-B911-1F73C6060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2F6D3-FDBC-410A-9C5D-A445F41C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39E75-8874-4369-9FD0-A18DFDE290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43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67FFC-E029-4165-BC06-8EF744069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ABCA6-32FA-4691-A1DA-D3E708B55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E1915-8221-49D3-8AE6-A03B15561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5AC02-26E2-48AC-83A8-851271C13C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690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1DC02A-04B9-423B-B7EA-939EBFDF4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017A0-ED76-483C-8049-D201EA210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55C7FA-4E37-4E15-B611-4E9E88C44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0298D-41B1-4512-9EF7-4F5C7BE338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614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6A6D2-8696-439E-8266-48DB42441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072F7F-FD44-4FF8-8D82-FFFDC7604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55A412-4EC7-4898-8C0A-1A556259F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DCA94-0995-4B8E-AFA7-BD7F79122F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3317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8228412" y="1877842"/>
            <a:ext cx="915589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754522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9144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8" y="1320111"/>
            <a:ext cx="933009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6" y="1320111"/>
            <a:ext cx="425925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7" y="1320111"/>
            <a:ext cx="759737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357091" y="1589047"/>
            <a:ext cx="585043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6942577" y="494272"/>
            <a:ext cx="628938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8"/>
            <a:ext cx="9144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6" y="2120002"/>
            <a:ext cx="1220336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56" y="1008040"/>
            <a:ext cx="361670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787" y="2139683"/>
            <a:ext cx="73223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8" y="2340548"/>
            <a:ext cx="785359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9" y="1214247"/>
            <a:ext cx="1800037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1E126-ED18-41FB-AD44-60CEC1B60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AF5773-8861-4658-940C-DD38ED966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EE59E5-51E3-47A1-B0E0-B072EB769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C656-8BB0-434D-BD2E-020A95B93C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279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8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A4AB5-EFDC-48F4-8109-025267AB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3B3AD-6F0D-4F08-B9E0-FA292B515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0097F-CC12-4DB2-A469-79B802107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D5176-BA57-4C44-A872-0C7020844A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784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B11361-17BE-49EB-902F-0FB1A30E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1E99D1-B6EA-43B4-8A8C-D07AB77DF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D62479-64F5-4B45-BE53-499F31A6C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35BBB-7FB0-4444-B375-728F833205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59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216B17-FD3F-436D-84A0-AF2CB2B56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2F983B-D296-4688-8F36-F78AC501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E57DBE-97F0-4426-9933-6FA9D655C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98AD-6821-4154-A15C-CA63ED695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91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8FE1A9-2E1A-4C77-B87A-1C5702B85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EFDEA0-F893-4BB8-9E48-D79B2E5B6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61917-DE77-44BF-92D8-903532C4E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8F390-C024-4D95-B106-9A7536A37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46A02-0E3D-4233-8FED-1BD06775A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32C6-3FDF-4607-B0B6-EEFB4EA87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119FB-39E4-41E8-B60F-DCEE49E6E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039C4-63EF-4690-8D75-AA12EC6E3D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08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14364-4AC8-4CCB-8917-DB06956E5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ABAE-6D5F-4A45-AF21-24EC397F0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A97EB-388A-4F25-A7D7-AC3C10F5E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3043D-1C0A-48A8-8764-3251018341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81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40FE59-4E0B-4771-8DE3-CBBD4BD1F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B1483F-3C5B-43BE-BE4D-0C1EF0FFA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A6BB50-E612-4C62-B238-147659562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4DBC9F-C97D-4EFD-9444-0B8953860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AB7B97-1D21-437D-BC95-09EDD9BD4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0890E3-832A-4345-800E-6E4EB69B21D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tnampictorial.com/VNP_Upload/News/2004-11/Images/PhuTho10L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haiduong.gov.vn/front-end/index.asp?website_id=39&amp;menu_id=365&amp;parent_menu_id=408&amp;article_id=11386&amp;fuseaction=DISPLAY_SINGLE_ARTIC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426" y="533400"/>
            <a:ext cx="7145383" cy="44413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5" y="4844651"/>
            <a:ext cx="3156097" cy="172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93B93-E331-4208-A2EB-A4AC05A54150}"/>
              </a:ext>
            </a:extLst>
          </p:cNvPr>
          <p:cNvSpPr txBox="1"/>
          <p:nvPr/>
        </p:nvSpPr>
        <p:spPr>
          <a:xfrm>
            <a:off x="1144426" y="1600200"/>
            <a:ext cx="6656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070BB9-B92F-4B7A-B4D3-8C08C4432BEE}"/>
              </a:ext>
            </a:extLst>
          </p:cNvPr>
          <p:cNvSpPr txBox="1">
            <a:spLocks/>
          </p:cNvSpPr>
          <p:nvPr/>
        </p:nvSpPr>
        <p:spPr bwMode="auto">
          <a:xfrm>
            <a:off x="1501567" y="2987817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98F656D-1FB4-43F9-93E6-EDF1756D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881063"/>
            <a:ext cx="8820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đặc điểm nhà ở của người Kinh ở đồng bằng Bắc Bộ? </a:t>
            </a:r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A60C5562-58AA-4C9C-8518-1574F913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3622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2B587EB8-6F46-409D-9EE6-7FC7447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417888"/>
            <a:ext cx="88201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Ngày nay, nhà ở và làng xóm của người dân đồng bằng Bắc Bộ thay đổi như thế nào?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42A53F64-0F4B-4C6A-8D24-1A80A824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55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1CDDE4F-646C-4FF7-A892-363D4560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C0C7E39D-DA9E-4A35-96CF-64160B27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/>
              <a:t>  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nhà ở của người Kinh ở đồng bằng Bắc Bộ?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Làng với nhiều ngôi nhà quây quần bên nhau.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được xây dựng chắc chắn xung quanh có sân, vườn, ao…( phải làm nhà kiên cố, có sức chịu đựng được bão, lụt...)</a:t>
            </a:r>
            <a:endParaRPr lang="en-US" altLang="vi-VN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66249C7-78C7-4EEF-87FE-D3608046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8FE281ED-8A09-4386-9F61-EC27D757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B2C2841C-ABF4-4795-AAD7-08E592E6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66"/>
                </a:solidFill>
              </a:rPr>
              <a:t> </a:t>
            </a: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F71CA3-A1C9-4EF9-9347-B3B8FABF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28738"/>
            <a:ext cx="8683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</a:rPr>
              <a:t>   Làng Việt cổ có luỹ tre xanh, cây đa, cổng làng và đình làng.</a:t>
            </a:r>
            <a:endParaRPr lang="en-US" altLang="vi-VN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AAB5AEC1-D382-4523-9C25-40E5946D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6F22B9BD-0647-4E7C-93D5-14E5C207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Ngày nay, nhà ở và làng xóm của người dân đồng bằng Bắc Bộ thay đổi như thế nào?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Làng  ngày nay có nhiều nhà hơn trước. Nhiều nhà xây có mái bằng , cao hai ba tầng.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EED1DC5E-9BCA-4456-983F-D01367B6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Nhà ở và Làng xóm ở đồng bằng Bắc Bộ (trước đây)</a:t>
            </a:r>
          </a:p>
        </p:txBody>
      </p:sp>
      <p:pic>
        <p:nvPicPr>
          <p:cNvPr id="18435" name="Picture 7" descr="9">
            <a:extLst>
              <a:ext uri="{FF2B5EF4-FFF2-40B4-BE49-F238E27FC236}">
                <a16:creationId xmlns:a16="http://schemas.microsoft.com/office/drawing/2014/main" id="{D7195CD9-AC7D-4C55-9BE9-92DDEB75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537075" cy="233838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6" name="Picture 8" descr="nha DB Bacbo">
            <a:extLst>
              <a:ext uri="{FF2B5EF4-FFF2-40B4-BE49-F238E27FC236}">
                <a16:creationId xmlns:a16="http://schemas.microsoft.com/office/drawing/2014/main" id="{D714F286-D92E-4F08-B910-5007453D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675"/>
            <a:ext cx="4495800" cy="2295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 descr="bamboo">
            <a:extLst>
              <a:ext uri="{FF2B5EF4-FFF2-40B4-BE49-F238E27FC236}">
                <a16:creationId xmlns:a16="http://schemas.microsoft.com/office/drawing/2014/main" id="{8E567AF4-DC9E-4676-AAAA-86299A60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43400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 descr="a1">
            <a:extLst>
              <a:ext uri="{FF2B5EF4-FFF2-40B4-BE49-F238E27FC236}">
                <a16:creationId xmlns:a16="http://schemas.microsoft.com/office/drawing/2014/main" id="{0EE3F621-B01B-4101-A1F5-5E6A593C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537075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851_1251309706">
            <a:extLst>
              <a:ext uri="{FF2B5EF4-FFF2-40B4-BE49-F238E27FC236}">
                <a16:creationId xmlns:a16="http://schemas.microsoft.com/office/drawing/2014/main" id="{8C5F5049-83FC-4265-B6BC-B78C2BBD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r="-2"/>
          <a:stretch>
            <a:fillRect/>
          </a:stretch>
        </p:blipFill>
        <p:spPr bwMode="auto">
          <a:xfrm>
            <a:off x="609600" y="152400"/>
            <a:ext cx="782320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5A38B0EC-FF89-4721-9776-2551398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953000"/>
            <a:ext cx="3733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Làng Việt Cổ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langbacbo">
            <a:extLst>
              <a:ext uri="{FF2B5EF4-FFF2-40B4-BE49-F238E27FC236}">
                <a16:creationId xmlns:a16="http://schemas.microsoft.com/office/drawing/2014/main" id="{CAB1B961-7B0A-4018-8664-DC159F2D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>
            <a:extLst>
              <a:ext uri="{FF2B5EF4-FFF2-40B4-BE49-F238E27FC236}">
                <a16:creationId xmlns:a16="http://schemas.microsoft.com/office/drawing/2014/main" id="{D8A35098-8287-4520-9F8A-934E2103F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về làng xóm, nhà cửa của đồng bằng Bắc Bộ (ngày nay)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noi1nay">
            <a:extLst>
              <a:ext uri="{FF2B5EF4-FFF2-40B4-BE49-F238E27FC236}">
                <a16:creationId xmlns:a16="http://schemas.microsoft.com/office/drawing/2014/main" id="{7FEADBFE-7395-4D4B-888F-C421C996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04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7D25FAB-824C-4D77-807C-B71F2A1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163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00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10" descr="TinVN06052008c">
            <a:extLst>
              <a:ext uri="{FF2B5EF4-FFF2-40B4-BE49-F238E27FC236}">
                <a16:creationId xmlns:a16="http://schemas.microsoft.com/office/drawing/2014/main" id="{22D10C16-59E1-48E9-ABC7-BB012E1D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03325"/>
            <a:ext cx="417988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>
            <a:extLst>
              <a:ext uri="{FF2B5EF4-FFF2-40B4-BE49-F238E27FC236}">
                <a16:creationId xmlns:a16="http://schemas.microsoft.com/office/drawing/2014/main" id="{EB025764-178D-45C4-8385-2156205D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75275"/>
            <a:ext cx="320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THÀNH PHỐ HẢI PHÒNG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F8FF5D5C-B760-4953-A892-CB22058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2767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THỦ ĐÔ HÀ NỘI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  </a:t>
            </a:r>
          </a:p>
        </p:txBody>
      </p:sp>
      <p:pic>
        <p:nvPicPr>
          <p:cNvPr id="7182" name="Picture 14" descr="ThaiNguyen">
            <a:extLst>
              <a:ext uri="{FF2B5EF4-FFF2-40B4-BE49-F238E27FC236}">
                <a16:creationId xmlns:a16="http://schemas.microsoft.com/office/drawing/2014/main" id="{C5AE5175-4787-4A29-9952-495D50AF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157288"/>
            <a:ext cx="43846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345284D8-6D40-4CA9-BF22-471EBC3B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752600"/>
            <a:ext cx="1447800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180C5CD-0EA0-4286-AD32-1B14DF10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523875"/>
            <a:ext cx="5791200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/>
              <a:t>Chủ yếu là người Kinh.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7BD05F3-25B5-4F20-A77B-9C874CAD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04950"/>
            <a:ext cx="5722938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Đây là vùng đông dân nhất nước ta.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9410682E-9541-46FE-8A19-CA0A9A77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52750"/>
            <a:ext cx="5791200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Nhà ở được xây dựng chắc chắn, xung quanh có sân, vườn, ao…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8A5180FC-F37B-4819-9561-6DDD4066E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815975"/>
            <a:ext cx="1082675" cy="2155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4B2DC2C7-C65F-4A5C-A6C5-46C2AB548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133600"/>
            <a:ext cx="1143000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A373DC8E-9A8E-44D5-B9F7-2EC527A2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124200"/>
            <a:ext cx="1149350" cy="24907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20">
            <a:extLst>
              <a:ext uri="{FF2B5EF4-FFF2-40B4-BE49-F238E27FC236}">
                <a16:creationId xmlns:a16="http://schemas.microsoft.com/office/drawing/2014/main" id="{B34DFFDB-CF5E-423E-B4EF-26855815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048000"/>
            <a:ext cx="990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Rectangle 21">
            <a:extLst>
              <a:ext uri="{FF2B5EF4-FFF2-40B4-BE49-F238E27FC236}">
                <a16:creationId xmlns:a16="http://schemas.microsoft.com/office/drawing/2014/main" id="{856A8489-89BD-4FA6-9A1E-2B8F0A30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700588"/>
            <a:ext cx="5708650" cy="182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nay, nhà ở và đồ dùng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nhà ngày càng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tiện nghi hơn.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Rectangle 22">
            <a:extLst>
              <a:ext uri="{FF2B5EF4-FFF2-40B4-BE49-F238E27FC236}">
                <a16:creationId xmlns:a16="http://schemas.microsoft.com/office/drawing/2014/main" id="{F30FCDA9-169A-4992-AA8E-8A30D3F9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5757A508-7EF3-49EF-88C1-1A246726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508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u="sng">
                <a:solidFill>
                  <a:srgbClr val="FF3399"/>
                </a:solidFill>
                <a:cs typeface="Arial" panose="020B0604020202020204" pitchFamily="34" charset="0"/>
              </a:rPr>
              <a:t>Kết luận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 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383" y="-45708"/>
            <a:ext cx="12568837" cy="7173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98" y="3688550"/>
            <a:ext cx="3428311" cy="2431982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498067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2725770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3963208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5202185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1599293" y="1948271"/>
            <a:ext cx="1274348" cy="1269979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2830477" y="1952277"/>
            <a:ext cx="1274348" cy="1269979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4063644" y="1952277"/>
            <a:ext cx="1274348" cy="1269979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5351844" y="1920469"/>
            <a:ext cx="1274348" cy="1269979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1718406" y="189824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2964261" y="1920427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4231036" y="1939814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5709251" y="1871330"/>
            <a:ext cx="559532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193652" y="2539657"/>
            <a:ext cx="304415" cy="303371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895887" y="240409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2689779" y="1912656"/>
            <a:ext cx="152651" cy="152128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3972734" y="1871853"/>
            <a:ext cx="217824" cy="217077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3957138" y="3106475"/>
            <a:ext cx="187982" cy="187337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2768600" y="3090675"/>
            <a:ext cx="193389" cy="192726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5232864" y="1798951"/>
            <a:ext cx="190424" cy="189770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5307811" y="3155462"/>
            <a:ext cx="168250" cy="167672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6600479" y="2485584"/>
            <a:ext cx="304415" cy="303371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6973856" y="2357426"/>
            <a:ext cx="213012" cy="21228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7288097" y="2540311"/>
            <a:ext cx="152651" cy="152128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584879" y="2511747"/>
            <a:ext cx="152651" cy="152128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2250425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3478128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4715566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5954543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2351651" y="3429000"/>
            <a:ext cx="1274348" cy="1269979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3582835" y="3433007"/>
            <a:ext cx="1274348" cy="1269979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4816002" y="3433007"/>
            <a:ext cx="1274348" cy="1269979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6104202" y="3401199"/>
            <a:ext cx="1274348" cy="1269979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2549336" y="3369982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3716619" y="340115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5023891" y="3392205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6261727" y="3352059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1946010" y="4020386"/>
            <a:ext cx="304415" cy="303371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1648245" y="388482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3442137" y="3393386"/>
            <a:ext cx="152651" cy="152128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4725092" y="3352583"/>
            <a:ext cx="217824" cy="217077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4709496" y="4587205"/>
            <a:ext cx="187982" cy="187337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3520958" y="4571405"/>
            <a:ext cx="193389" cy="192726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5985222" y="3279680"/>
            <a:ext cx="190424" cy="189770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6060169" y="4636192"/>
            <a:ext cx="168250" cy="167672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7352837" y="3966313"/>
            <a:ext cx="304415" cy="303371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7726214" y="3838155"/>
            <a:ext cx="213012" cy="21228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8040455" y="4021041"/>
            <a:ext cx="152651" cy="152128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337237" y="3992476"/>
            <a:ext cx="152651" cy="152128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4" y="857250"/>
            <a:ext cx="141446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A958F55-647F-48CF-9D62-0115F1AC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143000"/>
            <a:ext cx="87582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6000" b="1">
                <a:latin typeface="VNI-Times" pitchFamily="2" charset="0"/>
              </a:rPr>
              <a:t>    </a:t>
            </a:r>
            <a:r>
              <a:rPr lang="en-US" altLang="vi-VN" sz="4400" b="1">
                <a:latin typeface="Times New Roman" panose="02020603050405020304" pitchFamily="18" charset="0"/>
              </a:rPr>
              <a:t>Mô tả về trang phục truyền thống của người dân ở đồng bằng Bắc Bộ?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(Nam , Nữ)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012BC638-9136-4045-8CDD-6B4B27D71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573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phục và lễ hội: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D5869BD2-C01C-4098-B442-0F6D35F613F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5638800"/>
          </a:xfrm>
          <a:noFill/>
        </p:spPr>
      </p:pic>
      <p:sp>
        <p:nvSpPr>
          <p:cNvPr id="26627" name="Text Box 20">
            <a:extLst>
              <a:ext uri="{FF2B5EF4-FFF2-40B4-BE49-F238E27FC236}">
                <a16:creationId xmlns:a16="http://schemas.microsoft.com/office/drawing/2014/main" id="{9630644F-A96E-40A5-A842-864ACB7A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5735638"/>
            <a:ext cx="2874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83F4273A-54B5-481F-8CC1-208D10A254F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6172200"/>
          </a:xfrm>
          <a:noFill/>
        </p:spPr>
      </p:pic>
      <p:sp>
        <p:nvSpPr>
          <p:cNvPr id="455684" name="Text Box 4">
            <a:extLst>
              <a:ext uri="{FF2B5EF4-FFF2-40B4-BE49-F238E27FC236}">
                <a16:creationId xmlns:a16="http://schemas.microsoft.com/office/drawing/2014/main" id="{71B6999B-274B-45D0-94EE-CE2D3858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Quần trắng</a:t>
            </a:r>
          </a:p>
        </p:txBody>
      </p:sp>
      <p:sp>
        <p:nvSpPr>
          <p:cNvPr id="455685" name="Line 5">
            <a:extLst>
              <a:ext uri="{FF2B5EF4-FFF2-40B4-BE49-F238E27FC236}">
                <a16:creationId xmlns:a16="http://schemas.microsoft.com/office/drawing/2014/main" id="{D4354404-BCD4-4C9B-83C9-F9DA8E2F0B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50292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6" name="Text Box 6">
            <a:extLst>
              <a:ext uri="{FF2B5EF4-FFF2-40B4-BE49-F238E27FC236}">
                <a16:creationId xmlns:a16="http://schemas.microsoft.com/office/drawing/2014/main" id="{5DECA1EB-1444-43FD-970F-738F2AA9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46525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dài the</a:t>
            </a:r>
          </a:p>
        </p:txBody>
      </p:sp>
      <p:sp>
        <p:nvSpPr>
          <p:cNvPr id="455687" name="Line 7">
            <a:extLst>
              <a:ext uri="{FF2B5EF4-FFF2-40B4-BE49-F238E27FC236}">
                <a16:creationId xmlns:a16="http://schemas.microsoft.com/office/drawing/2014/main" id="{CAB048F9-D4B1-4F80-8DE5-E41B2ED200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7338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8" name="Line 8">
            <a:extLst>
              <a:ext uri="{FF2B5EF4-FFF2-40B4-BE49-F238E27FC236}">
                <a16:creationId xmlns:a16="http://schemas.microsoft.com/office/drawing/2014/main" id="{B65C7917-B4FF-4E38-BDB5-BB265FF253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1219200"/>
            <a:ext cx="13716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9" name="Text Box 9">
            <a:extLst>
              <a:ext uri="{FF2B5EF4-FFF2-40B4-BE49-F238E27FC236}">
                <a16:creationId xmlns:a16="http://schemas.microsoft.com/office/drawing/2014/main" id="{F90747FC-1B85-49B2-9F67-E661F1D4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002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xếp đen</a:t>
            </a:r>
          </a:p>
        </p:txBody>
      </p:sp>
      <p:sp>
        <p:nvSpPr>
          <p:cNvPr id="455690" name="Text Box 10">
            <a:extLst>
              <a:ext uri="{FF2B5EF4-FFF2-40B4-BE49-F238E27FC236}">
                <a16:creationId xmlns:a16="http://schemas.microsoft.com/office/drawing/2014/main" id="{F42CCE07-A9EC-4B20-A09F-2F0F5381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tứ thân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id="{62B77EF2-56E3-4005-BA8A-D31DEB3D1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09800"/>
            <a:ext cx="1295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Text Box 12">
            <a:extLst>
              <a:ext uri="{FF2B5EF4-FFF2-40B4-BE49-F238E27FC236}">
                <a16:creationId xmlns:a16="http://schemas.microsoft.com/office/drawing/2014/main" id="{A7D55A09-A711-4D7D-973A-9808DBE9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Yếm đào</a:t>
            </a:r>
          </a:p>
        </p:txBody>
      </p:sp>
      <p:sp>
        <p:nvSpPr>
          <p:cNvPr id="455693" name="Line 13">
            <a:extLst>
              <a:ext uri="{FF2B5EF4-FFF2-40B4-BE49-F238E27FC236}">
                <a16:creationId xmlns:a16="http://schemas.microsoft.com/office/drawing/2014/main" id="{2AA181F3-4E91-4874-8367-5C3996F8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52600"/>
            <a:ext cx="1676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4" name="Text Box 14">
            <a:extLst>
              <a:ext uri="{FF2B5EF4-FFF2-40B4-BE49-F238E27FC236}">
                <a16:creationId xmlns:a16="http://schemas.microsoft.com/office/drawing/2014/main" id="{A501990E-6522-439F-B844-AE726174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8638"/>
            <a:ext cx="1828800" cy="4000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bao</a:t>
            </a:r>
          </a:p>
        </p:txBody>
      </p:sp>
      <p:sp>
        <p:nvSpPr>
          <p:cNvPr id="455695" name="Line 15">
            <a:extLst>
              <a:ext uri="{FF2B5EF4-FFF2-40B4-BE49-F238E27FC236}">
                <a16:creationId xmlns:a16="http://schemas.microsoft.com/office/drawing/2014/main" id="{E9F6623B-1554-4343-B9F8-F1F5FDB6B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522788"/>
            <a:ext cx="1828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6" name="Text Box 16">
            <a:extLst>
              <a:ext uri="{FF2B5EF4-FFF2-40B4-BE49-F238E27FC236}">
                <a16:creationId xmlns:a16="http://schemas.microsoft.com/office/drawing/2014/main" id="{7A56232A-37F1-4B1C-B808-8FE1652D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2362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Chít khăn mỏ quạ</a:t>
            </a:r>
          </a:p>
        </p:txBody>
      </p:sp>
      <p:sp>
        <p:nvSpPr>
          <p:cNvPr id="455697" name="Line 17">
            <a:extLst>
              <a:ext uri="{FF2B5EF4-FFF2-40B4-BE49-F238E27FC236}">
                <a16:creationId xmlns:a16="http://schemas.microsoft.com/office/drawing/2014/main" id="{18A761E6-3951-4092-A2BE-4F3FD558C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914400"/>
            <a:ext cx="990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8" name="Text Box 18">
            <a:extLst>
              <a:ext uri="{FF2B5EF4-FFF2-40B4-BE49-F238E27FC236}">
                <a16:creationId xmlns:a16="http://schemas.microsoft.com/office/drawing/2014/main" id="{5EB13CA1-304F-4DC6-A81E-E4B868BC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1981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Nón quai thao</a:t>
            </a:r>
          </a:p>
        </p:txBody>
      </p:sp>
      <p:sp>
        <p:nvSpPr>
          <p:cNvPr id="455699" name="Line 19">
            <a:extLst>
              <a:ext uri="{FF2B5EF4-FFF2-40B4-BE49-F238E27FC236}">
                <a16:creationId xmlns:a16="http://schemas.microsoft.com/office/drawing/2014/main" id="{F66BB042-2215-49A8-855A-157EDB70D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id="{85AF6494-B3A7-42C2-82F4-5744E239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6238875"/>
            <a:ext cx="2874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6" grpId="0" animBg="1"/>
      <p:bldP spid="455689" grpId="0" animBg="1"/>
      <p:bldP spid="455690" grpId="0" animBg="1"/>
      <p:bldP spid="455692" grpId="0" animBg="1"/>
      <p:bldP spid="455694" grpId="0" animBg="1"/>
      <p:bldP spid="455696" grpId="0" animBg="1"/>
      <p:bldP spid="4556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1F5DE99-1631-4025-BF79-96139245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92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Kể tên một số lễ hội nổi tiếng ở đồng bằng Bắc Bộ mà em biết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Ảnh minh họa">
            <a:extLst>
              <a:ext uri="{FF2B5EF4-FFF2-40B4-BE49-F238E27FC236}">
                <a16:creationId xmlns:a16="http://schemas.microsoft.com/office/drawing/2014/main" id="{E35EBB2C-2AAE-4878-BE9E-4642DC9A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0"/>
            <a:ext cx="3276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Ảnh minh họa">
            <a:extLst>
              <a:ext uri="{FF2B5EF4-FFF2-40B4-BE49-F238E27FC236}">
                <a16:creationId xmlns:a16="http://schemas.microsoft.com/office/drawing/2014/main" id="{BB570FBF-AAA3-4583-8D93-E782D5CC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35413"/>
            <a:ext cx="35433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Ảnh minh họa">
            <a:extLst>
              <a:ext uri="{FF2B5EF4-FFF2-40B4-BE49-F238E27FC236}">
                <a16:creationId xmlns:a16="http://schemas.microsoft.com/office/drawing/2014/main" id="{2135023B-06A8-49DE-9605-434E7F43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5867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C5CCCC2C-04D4-4279-AF8F-CCBA46DB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039938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2B06D73-ABF1-4AF1-B877-11385475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78563"/>
            <a:ext cx="43434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</a:t>
            </a:r>
          </a:p>
        </p:txBody>
      </p:sp>
      <p:pic>
        <p:nvPicPr>
          <p:cNvPr id="30723" name="Picture 10" descr="Download?mode=entry&amp;id=290">
            <a:extLst>
              <a:ext uri="{FF2B5EF4-FFF2-40B4-BE49-F238E27FC236}">
                <a16:creationId xmlns:a16="http://schemas.microsoft.com/office/drawing/2014/main" id="{4B3EB913-E324-452E-AA9D-6B3FD2F0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 descr="chuahuong">
            <a:extLst>
              <a:ext uri="{FF2B5EF4-FFF2-40B4-BE49-F238E27FC236}">
                <a16:creationId xmlns:a16="http://schemas.microsoft.com/office/drawing/2014/main" id="{3CBBF32F-B1EF-4280-8222-BD603785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ANd9GcTevAj028PZyAYB7Icwv-N_dlQxDzL903mgbbOuumqD-P0Ul9hkWw">
            <a:extLst>
              <a:ext uri="{FF2B5EF4-FFF2-40B4-BE49-F238E27FC236}">
                <a16:creationId xmlns:a16="http://schemas.microsoft.com/office/drawing/2014/main" id="{AF1B471D-63C2-4939-8BA0-CCBAD2E1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ễ hội Gióng.">
            <a:extLst>
              <a:ext uri="{FF2B5EF4-FFF2-40B4-BE49-F238E27FC236}">
                <a16:creationId xmlns:a16="http://schemas.microsoft.com/office/drawing/2014/main" id="{6C9DD501-7FB1-4217-A271-CCEC90BA132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87788"/>
            <a:ext cx="3733800" cy="23876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E31A264D-C847-42B4-BC93-2BD0A584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2464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Hội Gióng</a:t>
            </a:r>
          </a:p>
        </p:txBody>
      </p:sp>
      <p:pic>
        <p:nvPicPr>
          <p:cNvPr id="31748" name="Picture 7" descr="hoigiong2">
            <a:extLst>
              <a:ext uri="{FF2B5EF4-FFF2-40B4-BE49-F238E27FC236}">
                <a16:creationId xmlns:a16="http://schemas.microsoft.com/office/drawing/2014/main" id="{3710F101-CD24-43BD-8FCA-8DCD7A49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7788"/>
            <a:ext cx="38036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">
            <a:extLst>
              <a:ext uri="{FF2B5EF4-FFF2-40B4-BE49-F238E27FC236}">
                <a16:creationId xmlns:a16="http://schemas.microsoft.com/office/drawing/2014/main" id="{EFCE6ED7-58C2-4894-B664-36430E4C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175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Gióng</a:t>
            </a:r>
          </a:p>
        </p:txBody>
      </p:sp>
      <p:pic>
        <p:nvPicPr>
          <p:cNvPr id="31750" name="Picture 8" descr="phudong3">
            <a:extLst>
              <a:ext uri="{FF2B5EF4-FFF2-40B4-BE49-F238E27FC236}">
                <a16:creationId xmlns:a16="http://schemas.microsoft.com/office/drawing/2014/main" id="{62F4B1F7-5AA6-4443-88C9-20FCF5DF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3813"/>
            <a:ext cx="7315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B36057BA-63B3-4AC0-B251-EB32DD742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đền Hùng</a:t>
            </a:r>
          </a:p>
        </p:txBody>
      </p:sp>
      <p:pic>
        <p:nvPicPr>
          <p:cNvPr id="32771" name="Picture 4" descr="le-hoi-den-hung">
            <a:extLst>
              <a:ext uri="{FF2B5EF4-FFF2-40B4-BE49-F238E27FC236}">
                <a16:creationId xmlns:a16="http://schemas.microsoft.com/office/drawing/2014/main" id="{67F8964C-F7EB-470E-8329-16FA8BFA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A4B8C1F0-8D2D-4608-BAE1-55C901BF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97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Khai Ấn Đền Trần – Nam Định</a:t>
            </a:r>
          </a:p>
        </p:txBody>
      </p:sp>
      <p:pic>
        <p:nvPicPr>
          <p:cNvPr id="34819" name="Picture 7" descr="1-5">
            <a:extLst>
              <a:ext uri="{FF2B5EF4-FFF2-40B4-BE49-F238E27FC236}">
                <a16:creationId xmlns:a16="http://schemas.microsoft.com/office/drawing/2014/main" id="{56D9CFF9-9FA1-4194-BA12-78DBC5DF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id="{20E772D1-02E4-4B6E-A4DB-3EFD8992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78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(Đêm 14 tháng 1 âm lịch)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mall_1238574787_nv">
            <a:extLst>
              <a:ext uri="{FF2B5EF4-FFF2-40B4-BE49-F238E27FC236}">
                <a16:creationId xmlns:a16="http://schemas.microsoft.com/office/drawing/2014/main" id="{45D256A0-20E8-412E-BB52-39E3778A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725"/>
            <a:ext cx="85344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73BA4BF2-5A43-493E-AB45-48E22519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246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.VnTime" panose="020B7200000000000000" pitchFamily="34" charset="0"/>
              </a:rPr>
              <a:t>           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(Ngày 5 – 8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tháng 3 âm lịch)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F43CF82A-4CD2-45EF-9D62-9EC8458F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73763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hội Cố đô Hoa Lư – Ninh Bình </a:t>
            </a:r>
          </a:p>
        </p:txBody>
      </p:sp>
    </p:spTree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>
            <a:extLst>
              <a:ext uri="{FF2B5EF4-FFF2-40B4-BE49-F238E27FC236}">
                <a16:creationId xmlns:a16="http://schemas.microsoft.com/office/drawing/2014/main" id="{C96DF49F-1507-4831-8A9E-6AAB317D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74712"/>
            <a:ext cx="8077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   </a:t>
            </a:r>
            <a:r>
              <a:rPr lang="en-US" altLang="en-US" sz="4400" b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4400" b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bày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điểm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F04F06C6-9780-445D-8831-206F8E96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hình đồng bằng tương đối bằng phẳng, có dạng hình tam giác với đỉnh ở Việt Trì và cạnh đáy là đường bờ biển</a:t>
            </a:r>
            <a:r>
              <a:rPr lang="en-US" altLang="vi-V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E39CA0B-19E7-40C6-A3FD-0493B334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5400" b="1">
                <a:latin typeface="Times New Roman" panose="02020603050405020304" pitchFamily="18" charset="0"/>
              </a:rPr>
              <a:t>Kể tên một số </a:t>
            </a:r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</a:t>
            </a:r>
            <a:r>
              <a:rPr lang="en-US" altLang="vi-VN" sz="5400" b="1">
                <a:latin typeface="Times New Roman" panose="02020603050405020304" pitchFamily="18" charset="0"/>
              </a:rPr>
              <a:t> trong lễ hội ở đồng bằng Bắc Bộ</a:t>
            </a:r>
            <a:r>
              <a:rPr lang="en-US" altLang="vi-VN" sz="5400" b="1">
                <a:latin typeface="VNI-Times" pitchFamily="2" charset="0"/>
              </a:rPr>
              <a:t> 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>
            <a:extLst>
              <a:ext uri="{FF2B5EF4-FFF2-40B4-BE49-F238E27FC236}">
                <a16:creationId xmlns:a16="http://schemas.microsoft.com/office/drawing/2014/main" id="{05F243D7-827D-48E8-A761-249531C9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sân đình</a:t>
            </a:r>
          </a:p>
        </p:txBody>
      </p:sp>
      <p:pic>
        <p:nvPicPr>
          <p:cNvPr id="37891" name="Picture 9" descr="75208359-275655_THo_Ha_[]">
            <a:extLst>
              <a:ext uri="{FF2B5EF4-FFF2-40B4-BE49-F238E27FC236}">
                <a16:creationId xmlns:a16="http://schemas.microsoft.com/office/drawing/2014/main" id="{5BBE78C1-B301-4C99-84EA-86983E4F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4F7DDF78-47AE-4015-AFD8-7BEB1E93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195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cờ người</a:t>
            </a:r>
          </a:p>
        </p:txBody>
      </p:sp>
      <p:pic>
        <p:nvPicPr>
          <p:cNvPr id="38915" name="Picture 10" descr="201212117339_co-nguoi">
            <a:extLst>
              <a:ext uri="{FF2B5EF4-FFF2-40B4-BE49-F238E27FC236}">
                <a16:creationId xmlns:a16="http://schemas.microsoft.com/office/drawing/2014/main" id="{A5C57130-E295-4C64-9913-631E09B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063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CBA20A96-A5CF-49E1-9C22-0C23EB39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99"/>
                </a:solidFill>
              </a:rPr>
              <a:t>Thi nấu cơm</a:t>
            </a:r>
          </a:p>
        </p:txBody>
      </p:sp>
      <p:pic>
        <p:nvPicPr>
          <p:cNvPr id="39939" name="Picture 6" descr="Copy_of_Anh_6_Hoi_thi_nau_com">
            <a:extLst>
              <a:ext uri="{FF2B5EF4-FFF2-40B4-BE49-F238E27FC236}">
                <a16:creationId xmlns:a16="http://schemas.microsoft.com/office/drawing/2014/main" id="{D5FE8042-33DB-4F0B-847D-DE8BD27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ễ hội Gióng.">
            <a:extLst>
              <a:ext uri="{FF2B5EF4-FFF2-40B4-BE49-F238E27FC236}">
                <a16:creationId xmlns:a16="http://schemas.microsoft.com/office/drawing/2014/main" id="{BB6CE5C5-84B9-4486-8C11-FBE45D99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2957A87-AE86-4F36-8021-AEB502E85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41987" name="Picture 4" descr="Trau">
            <a:extLst>
              <a:ext uri="{FF2B5EF4-FFF2-40B4-BE49-F238E27FC236}">
                <a16:creationId xmlns:a16="http://schemas.microsoft.com/office/drawing/2014/main" id="{EAE5A5BC-B3B7-4897-A862-7FB1854EE2FC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4864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88" name="Rectangle 7">
            <a:extLst>
              <a:ext uri="{FF2B5EF4-FFF2-40B4-BE49-F238E27FC236}">
                <a16:creationId xmlns:a16="http://schemas.microsoft.com/office/drawing/2014/main" id="{8D74AD6B-71BB-4328-AEEB-288BF966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436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Hội chọi trâu Hải Phòng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rticle11386">
            <a:hlinkClick r:id="rId2"/>
            <a:extLst>
              <a:ext uri="{FF2B5EF4-FFF2-40B4-BE49-F238E27FC236}">
                <a16:creationId xmlns:a16="http://schemas.microsoft.com/office/drawing/2014/main" id="{1B0C0000-4B14-4F96-9910-349AAE01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>
            <a:extLst>
              <a:ext uri="{FF2B5EF4-FFF2-40B4-BE49-F238E27FC236}">
                <a16:creationId xmlns:a16="http://schemas.microsoft.com/office/drawing/2014/main" id="{8F341540-1D80-4F38-9C45-3D59E7C1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46400"/>
            <a:ext cx="156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Đua thuyền</a:t>
            </a:r>
          </a:p>
        </p:txBody>
      </p:sp>
      <p:sp>
        <p:nvSpPr>
          <p:cNvPr id="43012" name="Text Box 14">
            <a:extLst>
              <a:ext uri="{FF2B5EF4-FFF2-40B4-BE49-F238E27FC236}">
                <a16:creationId xmlns:a16="http://schemas.microsoft.com/office/drawing/2014/main" id="{A193B938-906D-4895-B5F0-F6D4D4DC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Đấu vật</a:t>
            </a:r>
          </a:p>
        </p:txBody>
      </p:sp>
      <p:pic>
        <p:nvPicPr>
          <p:cNvPr id="43013" name="Picture 14" descr="vcf_lim1.gif (16468 bytes)">
            <a:extLst>
              <a:ext uri="{FF2B5EF4-FFF2-40B4-BE49-F238E27FC236}">
                <a16:creationId xmlns:a16="http://schemas.microsoft.com/office/drawing/2014/main" id="{6CA90F1F-AF79-410E-853C-92FAA2E3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0">
            <a:extLst>
              <a:ext uri="{FF2B5EF4-FFF2-40B4-BE49-F238E27FC236}">
                <a16:creationId xmlns:a16="http://schemas.microsoft.com/office/drawing/2014/main" id="{84AD1BCD-B62F-495B-B414-6FED4F59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Múa</a:t>
            </a:r>
          </a:p>
        </p:txBody>
      </p:sp>
      <p:pic>
        <p:nvPicPr>
          <p:cNvPr id="43015" name="Picture 12" descr="Đóng">
            <a:extLst>
              <a:ext uri="{FF2B5EF4-FFF2-40B4-BE49-F238E27FC236}">
                <a16:creationId xmlns:a16="http://schemas.microsoft.com/office/drawing/2014/main" id="{494F0CDF-0550-4D27-9FC7-24006683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13">
            <a:extLst>
              <a:ext uri="{FF2B5EF4-FFF2-40B4-BE49-F238E27FC236}">
                <a16:creationId xmlns:a16="http://schemas.microsoft.com/office/drawing/2014/main" id="{1596FD0D-6EE7-474E-8F4A-F2B8FEFD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433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Đấu vật</a:t>
            </a:r>
          </a:p>
        </p:txBody>
      </p:sp>
      <p:pic>
        <p:nvPicPr>
          <p:cNvPr id="43017" name="Picture 11" descr="Danh-du">
            <a:extLst>
              <a:ext uri="{FF2B5EF4-FFF2-40B4-BE49-F238E27FC236}">
                <a16:creationId xmlns:a16="http://schemas.microsoft.com/office/drawing/2014/main" id="{EFC443C3-7708-4183-AB5F-1829258C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2">
            <a:extLst>
              <a:ext uri="{FF2B5EF4-FFF2-40B4-BE49-F238E27FC236}">
                <a16:creationId xmlns:a16="http://schemas.microsoft.com/office/drawing/2014/main" id="{18F4A5D7-0DCB-4056-BBED-A046C8EC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4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Đánh đu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38808673-goi-banh-chung">
            <a:extLst>
              <a:ext uri="{FF2B5EF4-FFF2-40B4-BE49-F238E27FC236}">
                <a16:creationId xmlns:a16="http://schemas.microsoft.com/office/drawing/2014/main" id="{171A97B3-0EF7-4931-A0F6-893B54F1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id="{1D096C37-27B4-42F1-B698-BD0B74B7B2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POINSET2">
            <a:extLst>
              <a:ext uri="{FF2B5EF4-FFF2-40B4-BE49-F238E27FC236}">
                <a16:creationId xmlns:a16="http://schemas.microsoft.com/office/drawing/2014/main" id="{B6033DE7-EF97-4EE5-8210-D5CDBAE0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OINSET2">
            <a:extLst>
              <a:ext uri="{FF2B5EF4-FFF2-40B4-BE49-F238E27FC236}">
                <a16:creationId xmlns:a16="http://schemas.microsoft.com/office/drawing/2014/main" id="{44A87BD9-E68D-462E-97A1-7933CBC9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POINSET2">
            <a:extLst>
              <a:ext uri="{FF2B5EF4-FFF2-40B4-BE49-F238E27FC236}">
                <a16:creationId xmlns:a16="http://schemas.microsoft.com/office/drawing/2014/main" id="{FF4B600A-B6C2-4B3C-BE6C-FAE512AE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POINSET2">
            <a:extLst>
              <a:ext uri="{FF2B5EF4-FFF2-40B4-BE49-F238E27FC236}">
                <a16:creationId xmlns:a16="http://schemas.microsoft.com/office/drawing/2014/main" id="{703108CD-6DD3-49D5-9060-0A935EB4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>
            <a:extLst>
              <a:ext uri="{FF2B5EF4-FFF2-40B4-BE49-F238E27FC236}">
                <a16:creationId xmlns:a16="http://schemas.microsoft.com/office/drawing/2014/main" id="{EBBFB3F0-EB3F-4245-8CBA-A93A5199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6392863"/>
            <a:ext cx="1120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CEC1D2E3-3C1D-44EC-BECF-9274B5D9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62A7C5A9-C6AE-4F02-B77A-451751D7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356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Thi làm bánh chưng</a:t>
            </a:r>
          </a:p>
        </p:txBody>
      </p:sp>
    </p:spTree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s1030253_4">
            <a:extLst>
              <a:ext uri="{FF2B5EF4-FFF2-40B4-BE49-F238E27FC236}">
                <a16:creationId xmlns:a16="http://schemas.microsoft.com/office/drawing/2014/main" id="{1AFB18C4-52DC-4566-9046-99A5EB7E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id="{1277C64D-EB26-450C-89D4-60FD5AF1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POINSET2">
            <a:extLst>
              <a:ext uri="{FF2B5EF4-FFF2-40B4-BE49-F238E27FC236}">
                <a16:creationId xmlns:a16="http://schemas.microsoft.com/office/drawing/2014/main" id="{08CCA5DD-0231-43CE-A6F2-E566B8CE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OINSET2">
            <a:extLst>
              <a:ext uri="{FF2B5EF4-FFF2-40B4-BE49-F238E27FC236}">
                <a16:creationId xmlns:a16="http://schemas.microsoft.com/office/drawing/2014/main" id="{70ECF486-8C76-43D6-8C37-F5114690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OINSET2">
            <a:extLst>
              <a:ext uri="{FF2B5EF4-FFF2-40B4-BE49-F238E27FC236}">
                <a16:creationId xmlns:a16="http://schemas.microsoft.com/office/drawing/2014/main" id="{7B98EF7E-358B-4294-91A7-468DDD56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OINSET2">
            <a:extLst>
              <a:ext uri="{FF2B5EF4-FFF2-40B4-BE49-F238E27FC236}">
                <a16:creationId xmlns:a16="http://schemas.microsoft.com/office/drawing/2014/main" id="{6F7DD787-1195-4420-9314-19DB2BCB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>
            <a:extLst>
              <a:ext uri="{FF2B5EF4-FFF2-40B4-BE49-F238E27FC236}">
                <a16:creationId xmlns:a16="http://schemas.microsoft.com/office/drawing/2014/main" id="{654ACA1D-77DD-4970-909C-EF65AA28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Hát quan họ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9">
            <a:extLst>
              <a:ext uri="{FF2B5EF4-FFF2-40B4-BE49-F238E27FC236}">
                <a16:creationId xmlns:a16="http://schemas.microsoft.com/office/drawing/2014/main" id="{103F0E54-C2B5-434C-9B5A-80665B39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hình 2, 3, 4  ( SGK ) và vốn hiểu biết của mình hãy trả lời các câu hỏi sau:</a:t>
            </a: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D65850B9-0428-4372-AE12-B4FEC21D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44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id="{8B4BFBB4-62C4-4C37-BD25-E016592C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36888"/>
            <a:ext cx="891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641A521B-0D8E-4912-9CE7-6F15D4343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572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3.Trang phục trong lễ hội.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38935" grpId="0"/>
      <p:bldP spid="389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>
            <a:extLst>
              <a:ext uri="{FF2B5EF4-FFF2-40B4-BE49-F238E27FC236}">
                <a16:creationId xmlns:a16="http://schemas.microsoft.com/office/drawing/2014/main" id="{3EEA3C37-139D-4733-91E9-54E4A01C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95A6D830-6BE6-448A-9FBC-C29F14A5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CED42CD0-F696-47EB-B3CF-5B140470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FF"/>
              </a:solidFill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04603F55-0CFB-49A5-B6CE-DD3365AE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54102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Mùa xuân (sau tết Nguyên đán). Mùa thu (sau mùa gặt hoặc trước mùa vụ mới).</a:t>
            </a:r>
            <a:r>
              <a:rPr lang="en-US" altLang="vi-V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CEA569CF-99C3-4528-82E1-9437D647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5410200" cy="1323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Trang phục truyền thống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6BD93B2F-CB15-49FC-B9CF-20C6BA71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5410200" cy="2862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- Cầu cho một năm mới mạnh khỏe, mùa màng bội thu. Kỷ niệm, tế lễ các thần, thánh,người có công với làng...</a:t>
            </a:r>
          </a:p>
        </p:txBody>
      </p:sp>
      <p:sp>
        <p:nvSpPr>
          <p:cNvPr id="47111" name="Rectangle 23">
            <a:extLst>
              <a:ext uri="{FF2B5EF4-FFF2-40B4-BE49-F238E27FC236}">
                <a16:creationId xmlns:a16="http://schemas.microsoft.com/office/drawing/2014/main" id="{3303275B-EB65-43A2-8825-76E9F2C27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47112" name="Rectangle 24">
            <a:extLst>
              <a:ext uri="{FF2B5EF4-FFF2-40B4-BE49-F238E27FC236}">
                <a16:creationId xmlns:a16="http://schemas.microsoft.com/office/drawing/2014/main" id="{6BED05A9-0DF3-4CF9-B97C-54E0195C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2562225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47113" name="Rectangle 25">
            <a:extLst>
              <a:ext uri="{FF2B5EF4-FFF2-40B4-BE49-F238E27FC236}">
                <a16:creationId xmlns:a16="http://schemas.microsoft.com/office/drawing/2014/main" id="{432E3DF1-8D03-438F-9343-8E8441E9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733800" cy="12001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- Trang phục trong lễ hội.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4" grpId="0" animBg="1"/>
      <p:bldP spid="501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2">
            <a:extLst>
              <a:ext uri="{FF2B5EF4-FFF2-40B4-BE49-F238E27FC236}">
                <a16:creationId xmlns:a16="http://schemas.microsoft.com/office/drawing/2014/main" id="{BF03D585-FC5F-4479-A394-9A61BFAA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86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2.Trang phục và lễ hội</a:t>
            </a: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E73B6A20-DA14-4CA1-8753-6B632A99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1447800" cy="2308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id="{2F8F367E-BF2C-484A-94F0-55141F65C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574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5">
            <a:extLst>
              <a:ext uri="{FF2B5EF4-FFF2-40B4-BE49-F238E27FC236}">
                <a16:creationId xmlns:a16="http://schemas.microsoft.com/office/drawing/2014/main" id="{F0AF921B-8219-412B-B7DA-5A811C194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971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id="{5F600885-8F64-4BCD-BB41-CBCFBAF9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7AF2AA51-6F41-46E5-88F0-197DD060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64008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quần trắng, áo dài the, đầu đội khăn xếp.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58A8F81C-2603-4755-83D6-1EC0D2CD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393950"/>
            <a:ext cx="640080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Nữ: váy đen, áo dài tứ thân,mặc yếm đỏ, lưng thắt khăn lụa dài, đầu vấn tóc và chít khăn mỏ quạ.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FA20395C-18DA-4CE8-ABBA-7AF3D9DA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6486525" cy="1754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Hương,Hội Lim,Hội Gióng… là những lễ hội nổi tiếng ở đồng bằng Bắc Bộ</a:t>
            </a:r>
            <a:r>
              <a:rPr lang="en-US" altLang="vi-VN" sz="3600" b="1"/>
              <a:t>.</a:t>
            </a:r>
          </a:p>
        </p:txBody>
      </p:sp>
      <p:sp>
        <p:nvSpPr>
          <p:cNvPr id="48138" name="Rectangle 22">
            <a:extLst>
              <a:ext uri="{FF2B5EF4-FFF2-40B4-BE49-F238E27FC236}">
                <a16:creationId xmlns:a16="http://schemas.microsoft.com/office/drawing/2014/main" id="{5F0CE93E-A66D-458E-A349-89852DBC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F14BE63-1A35-4269-A623-BA7119DD5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altLang="vi-VN" sz="3200"/>
            </a:br>
            <a:endParaRPr lang="en-US" altLang="vi-VN" sz="3200"/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BF0119A9-AE76-4F00-A790-6AA9C6B8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7239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 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người Kinh. Đây là vùng có dân cư tập trung đông đúc nhất nước ta. Làng ở đồng bằng Bắc Bộ có nhiều ngôi nhà quây quần bên nhau.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Hội Chùa Hương, Hội Lim, Hội Gióng, … là những lễ hội nổi tiếng ở đồng bằng Bắc Bộ.</a:t>
            </a:r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id="{103C9CB3-1266-425E-837E-C56B6335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2971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u="sng">
                <a:solidFill>
                  <a:srgbClr val="FF3399"/>
                </a:solidFill>
              </a:rPr>
              <a:t>Ghi nhớ</a:t>
            </a:r>
            <a:r>
              <a:rPr lang="en-US" altLang="vi-VN" sz="6000" b="1">
                <a:solidFill>
                  <a:srgbClr val="FF3399"/>
                </a:solidFill>
              </a:rPr>
              <a:t>:</a:t>
            </a:r>
          </a:p>
        </p:txBody>
      </p:sp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>
            <a:extLst>
              <a:ext uri="{FF2B5EF4-FFF2-40B4-BE49-F238E27FC236}">
                <a16:creationId xmlns:a16="http://schemas.microsoft.com/office/drawing/2014/main" id="{8B4B571C-457E-499C-8695-4018DC99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 đồng bằng Bắc Bộ tổ chức lễ hội vào mùa: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Mùa xuân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Mùa xuân và mùa thu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Sau mỗi vụ thu hoạch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Mùa thu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D8E08DE-4AC0-4974-8BAA-0EE648567FA4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3505200"/>
            <a:ext cx="688975" cy="650875"/>
            <a:chOff x="522288" y="3505200"/>
            <a:chExt cx="688975" cy="6508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304CA37-C205-49D5-B67E-8BC6ED6F9EE2}"/>
                </a:ext>
              </a:extLst>
            </p:cNvPr>
            <p:cNvSpPr/>
            <p:nvPr/>
          </p:nvSpPr>
          <p:spPr>
            <a:xfrm>
              <a:off x="522288" y="3505200"/>
              <a:ext cx="688975" cy="650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206" name="TextBox 2">
              <a:extLst>
                <a:ext uri="{FF2B5EF4-FFF2-40B4-BE49-F238E27FC236}">
                  <a16:creationId xmlns:a16="http://schemas.microsoft.com/office/drawing/2014/main" id="{45F325F7-CC3F-463D-B624-592DB9CFD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5143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1204" name="Picture 3">
            <a:extLst>
              <a:ext uri="{FF2B5EF4-FFF2-40B4-BE49-F238E27FC236}">
                <a16:creationId xmlns:a16="http://schemas.microsoft.com/office/drawing/2014/main" id="{A252BC02-F9FE-4210-B221-7D50D421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048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9979C9-3F3E-45CF-A8AB-3E20BDEA5E0A}"/>
              </a:ext>
            </a:extLst>
          </p:cNvPr>
          <p:cNvSpPr txBox="1"/>
          <p:nvPr/>
        </p:nvSpPr>
        <p:spPr>
          <a:xfrm>
            <a:off x="304800" y="1676400"/>
            <a:ext cx="8610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 có dân cư tập trung: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Đông đúc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khá đông đúc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72B3B070-A2FB-4230-A3E8-8265CCD88608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2209800"/>
            <a:ext cx="762000" cy="685800"/>
            <a:chOff x="3276600" y="5650527"/>
            <a:chExt cx="762000" cy="685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241769-9558-4B47-B88B-36C3AFC8BA1F}"/>
                </a:ext>
              </a:extLst>
            </p:cNvPr>
            <p:cNvSpPr/>
            <p:nvPr/>
          </p:nvSpPr>
          <p:spPr>
            <a:xfrm>
              <a:off x="3276600" y="5650527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230" name="TextBox 2">
              <a:extLst>
                <a:ext uri="{FF2B5EF4-FFF2-40B4-BE49-F238E27FC236}">
                  <a16:creationId xmlns:a16="http://schemas.microsoft.com/office/drawing/2014/main" id="{A65EFE12-6AA2-456B-8EA0-293DFAC3B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225" y="5650527"/>
              <a:ext cx="666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</p:grpSp>
      <p:pic>
        <p:nvPicPr>
          <p:cNvPr id="52228" name="Picture 2">
            <a:extLst>
              <a:ext uri="{FF2B5EF4-FFF2-40B4-BE49-F238E27FC236}">
                <a16:creationId xmlns:a16="http://schemas.microsoft.com/office/drawing/2014/main" id="{BF3A59A5-50DE-4F19-8745-C55F6E81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F427D4-879D-4792-B53E-6BA52032AD81}"/>
              </a:ext>
            </a:extLst>
          </p:cNvPr>
          <p:cNvSpPr txBox="1"/>
          <p:nvPr/>
        </p:nvSpPr>
        <p:spPr>
          <a:xfrm>
            <a:off x="317500" y="1687513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lễ hội nổi tiếng ở đồng bằng Bắc Bộ là: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Lim, hội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Hội Lim, hội Gióng, hội Chùa Hương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Mừng lúa mới,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chơi núi mùa xuân, hội Gióng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018C5A1-F24D-467A-A4FC-10099013632D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276600"/>
            <a:ext cx="609600" cy="646113"/>
            <a:chOff x="6858000" y="115669"/>
            <a:chExt cx="609600" cy="6463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53F3FAF-8C2E-4E32-9CA4-1F7200C1A2F7}"/>
                </a:ext>
              </a:extLst>
            </p:cNvPr>
            <p:cNvSpPr/>
            <p:nvPr/>
          </p:nvSpPr>
          <p:spPr>
            <a:xfrm>
              <a:off x="6858000" y="152194"/>
              <a:ext cx="609600" cy="609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254" name="TextBox 2">
              <a:extLst>
                <a:ext uri="{FF2B5EF4-FFF2-40B4-BE49-F238E27FC236}">
                  <a16:creationId xmlns:a16="http://schemas.microsoft.com/office/drawing/2014/main" id="{B194D834-B951-4167-B631-DD6B7D525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15669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3252" name="Picture 2">
            <a:extLst>
              <a:ext uri="{FF2B5EF4-FFF2-40B4-BE49-F238E27FC236}">
                <a16:creationId xmlns:a16="http://schemas.microsoft.com/office/drawing/2014/main" id="{262FC1FE-33F1-436C-AEA7-BA7A07A5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116B27-A49D-4FCA-83F0-CDB6FB7DDC63}"/>
              </a:ext>
            </a:extLst>
          </p:cNvPr>
          <p:cNvSpPr txBox="1"/>
          <p:nvPr/>
        </p:nvSpPr>
        <p:spPr>
          <a:xfrm>
            <a:off x="228600" y="1374775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DD55C-BCA9-4E39-A673-291017E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362200"/>
            <a:ext cx="8842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>
            <a:extLst>
              <a:ext uri="{FF2B5EF4-FFF2-40B4-BE49-F238E27FC236}">
                <a16:creationId xmlns:a16="http://schemas.microsoft.com/office/drawing/2014/main" id="{39878156-85F2-4450-8FDB-BD3CED79F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07975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>
            <a:extLst>
              <a:ext uri="{FF2B5EF4-FFF2-40B4-BE49-F238E27FC236}">
                <a16:creationId xmlns:a16="http://schemas.microsoft.com/office/drawing/2014/main" id="{AC765DEC-8E81-4B1F-B43F-200A9316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7239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b="1">
                <a:solidFill>
                  <a:srgbClr val="00FFFF"/>
                </a:solidFill>
              </a:rPr>
              <a:t> </a:t>
            </a:r>
            <a:r>
              <a:rPr lang="en-US" altLang="vi-VN" sz="40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0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sz="44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vi-VN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:Hoạt động sản xuất của người dân ở đồng bằng Bắc Bộ.</a:t>
            </a: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7B1949F4-A19F-4633-A6B3-6B43953E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0163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Nhận xét tiết học</a:t>
            </a:r>
          </a:p>
        </p:txBody>
      </p:sp>
    </p:spTree>
  </p:cSld>
  <p:clrMapOvr>
    <a:masterClrMapping/>
  </p:clrMapOvr>
  <p:transition spd="med">
    <p:cover dir="d"/>
    <p:sndAc>
      <p:stSnd>
        <p:snd r:embed="rId2" name="cashreg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>
            <a:extLst>
              <a:ext uri="{FF2B5EF4-FFF2-40B4-BE49-F238E27FC236}">
                <a16:creationId xmlns:a16="http://schemas.microsoft.com/office/drawing/2014/main" id="{86C19A8E-EA97-4BA7-A194-D0D381323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749550"/>
            <a:ext cx="5437188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vui vẻ</a:t>
            </a:r>
          </a:p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 !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8109815B-326C-4877-890F-B4CEAA079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527" y="6427"/>
            <a:chExt cx="11443" cy="8645"/>
          </a:xfrm>
        </p:grpSpPr>
        <p:sp>
          <p:nvSpPr>
            <p:cNvPr id="56328" name="AutoShape 36">
              <a:extLst>
                <a:ext uri="{FF2B5EF4-FFF2-40B4-BE49-F238E27FC236}">
                  <a16:creationId xmlns:a16="http://schemas.microsoft.com/office/drawing/2014/main" id="{653A54CA-E6DF-41F4-AC33-F65448D65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56329" name="Group 37">
              <a:extLst>
                <a:ext uri="{FF2B5EF4-FFF2-40B4-BE49-F238E27FC236}">
                  <a16:creationId xmlns:a16="http://schemas.microsoft.com/office/drawing/2014/main" id="{E6B7243F-50E0-4350-AB11-044DE19B3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56330" name="AutoShape 38">
                <a:extLst>
                  <a:ext uri="{FF2B5EF4-FFF2-40B4-BE49-F238E27FC236}">
                    <a16:creationId xmlns:a16="http://schemas.microsoft.com/office/drawing/2014/main" id="{BF5A2F64-7BBF-4799-A98C-12112FE0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3" name="AutoShape 39">
                <a:extLst>
                  <a:ext uri="{FF2B5EF4-FFF2-40B4-BE49-F238E27FC236}">
                    <a16:creationId xmlns:a16="http://schemas.microsoft.com/office/drawing/2014/main" id="{C2AA8892-051B-4DB5-8DC5-52C1A9388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9413"/>
                <a:ext cx="668" cy="816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2" name="AutoShape 40">
                <a:extLst>
                  <a:ext uri="{FF2B5EF4-FFF2-40B4-BE49-F238E27FC236}">
                    <a16:creationId xmlns:a16="http://schemas.microsoft.com/office/drawing/2014/main" id="{A34F283E-2BFF-49E7-B7EF-90F7B0510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33" name="AutoShape 41">
                <a:extLst>
                  <a:ext uri="{FF2B5EF4-FFF2-40B4-BE49-F238E27FC236}">
                    <a16:creationId xmlns:a16="http://schemas.microsoft.com/office/drawing/2014/main" id="{399702FE-2AEE-4F57-A16B-B3FBEEE42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6" name="AutoShape 42">
                <a:extLst>
                  <a:ext uri="{FF2B5EF4-FFF2-40B4-BE49-F238E27FC236}">
                    <a16:creationId xmlns:a16="http://schemas.microsoft.com/office/drawing/2014/main" id="{6E13B082-C7F5-4BE8-80C6-B847C07D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9" y="8752"/>
                <a:ext cx="666" cy="594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07" name="AutoShape 43">
                <a:extLst>
                  <a:ext uri="{FF2B5EF4-FFF2-40B4-BE49-F238E27FC236}">
                    <a16:creationId xmlns:a16="http://schemas.microsoft.com/office/drawing/2014/main" id="{CACC6AD6-C6DD-484B-9D57-D842BBBD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0" y="12911"/>
                <a:ext cx="668" cy="919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6" name="AutoShape 44">
                <a:extLst>
                  <a:ext uri="{FF2B5EF4-FFF2-40B4-BE49-F238E27FC236}">
                    <a16:creationId xmlns:a16="http://schemas.microsoft.com/office/drawing/2014/main" id="{42F6D4A5-7207-4071-8A64-F3360ADE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9" name="AutoShape 45">
                <a:extLst>
                  <a:ext uri="{FF2B5EF4-FFF2-40B4-BE49-F238E27FC236}">
                    <a16:creationId xmlns:a16="http://schemas.microsoft.com/office/drawing/2014/main" id="{CAA71244-773C-49CC-8BC4-630E2099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7" y="8074"/>
                <a:ext cx="666" cy="48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0" name="AutoShape 46">
                <a:extLst>
                  <a:ext uri="{FF2B5EF4-FFF2-40B4-BE49-F238E27FC236}">
                    <a16:creationId xmlns:a16="http://schemas.microsoft.com/office/drawing/2014/main" id="{555CA49A-2F82-49E6-8513-FA806F18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0" y="8550"/>
                <a:ext cx="666" cy="959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9" name="AutoShape 47">
                <a:extLst>
                  <a:ext uri="{FF2B5EF4-FFF2-40B4-BE49-F238E27FC236}">
                    <a16:creationId xmlns:a16="http://schemas.microsoft.com/office/drawing/2014/main" id="{531ADF77-CBDD-49FA-945E-E08C2600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0" name="AutoShape 48">
                <a:extLst>
                  <a:ext uri="{FF2B5EF4-FFF2-40B4-BE49-F238E27FC236}">
                    <a16:creationId xmlns:a16="http://schemas.microsoft.com/office/drawing/2014/main" id="{663396EF-DE40-4EA8-BDE8-254AB4B58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13" name="AutoShape 49">
                <a:extLst>
                  <a:ext uri="{FF2B5EF4-FFF2-40B4-BE49-F238E27FC236}">
                    <a16:creationId xmlns:a16="http://schemas.microsoft.com/office/drawing/2014/main" id="{DC8D67BB-AD13-4B67-87FF-FAD1F6B4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6" y="6697"/>
                <a:ext cx="666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4" name="AutoShape 50">
                <a:extLst>
                  <a:ext uri="{FF2B5EF4-FFF2-40B4-BE49-F238E27FC236}">
                    <a16:creationId xmlns:a16="http://schemas.microsoft.com/office/drawing/2014/main" id="{29F80512-C6C4-4DCB-949A-092AFB4F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5" y="6697"/>
                <a:ext cx="668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43" name="AutoShape 51">
                <a:extLst>
                  <a:ext uri="{FF2B5EF4-FFF2-40B4-BE49-F238E27FC236}">
                    <a16:creationId xmlns:a16="http://schemas.microsoft.com/office/drawing/2014/main" id="{3FDEBEBA-1B6F-4567-B019-10C21023F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4" name="AutoShape 52">
                <a:extLst>
                  <a:ext uri="{FF2B5EF4-FFF2-40B4-BE49-F238E27FC236}">
                    <a16:creationId xmlns:a16="http://schemas.microsoft.com/office/drawing/2014/main" id="{F29C2A37-7B16-49AD-AC8A-2FFDFE193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5" name="AutoShape 53">
                <a:extLst>
                  <a:ext uri="{FF2B5EF4-FFF2-40B4-BE49-F238E27FC236}">
                    <a16:creationId xmlns:a16="http://schemas.microsoft.com/office/drawing/2014/main" id="{98F7E411-52F4-4DF9-83D1-17E8FE232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6" name="AutoShape 54">
                <a:extLst>
                  <a:ext uri="{FF2B5EF4-FFF2-40B4-BE49-F238E27FC236}">
                    <a16:creationId xmlns:a16="http://schemas.microsoft.com/office/drawing/2014/main" id="{F1B5AA7F-EB8D-47D9-BB86-A029DC40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7" name="AutoShape 55">
                <a:extLst>
                  <a:ext uri="{FF2B5EF4-FFF2-40B4-BE49-F238E27FC236}">
                    <a16:creationId xmlns:a16="http://schemas.microsoft.com/office/drawing/2014/main" id="{D9DB283A-DC08-4C43-857D-C8388750B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8" name="AutoShape 56">
                <a:extLst>
                  <a:ext uri="{FF2B5EF4-FFF2-40B4-BE49-F238E27FC236}">
                    <a16:creationId xmlns:a16="http://schemas.microsoft.com/office/drawing/2014/main" id="{D48D8F28-91A3-41B2-BC9D-248814918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21" name="AutoShape 57">
                <a:extLst>
                  <a:ext uri="{FF2B5EF4-FFF2-40B4-BE49-F238E27FC236}">
                    <a16:creationId xmlns:a16="http://schemas.microsoft.com/office/drawing/2014/main" id="{3D0654B4-5694-4FB1-85B7-A5C524B3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6" cy="67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22" name="AutoShape 58">
                <a:extLst>
                  <a:ext uri="{FF2B5EF4-FFF2-40B4-BE49-F238E27FC236}">
                    <a16:creationId xmlns:a16="http://schemas.microsoft.com/office/drawing/2014/main" id="{EAE19392-6634-41F3-8ED3-3D6F5BCEC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" y="13423"/>
                <a:ext cx="668" cy="71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</p:grpSp>
      </p:grpSp>
      <p:pic>
        <p:nvPicPr>
          <p:cNvPr id="56324" name="Picture 8" descr="BLULINE">
            <a:extLst>
              <a:ext uri="{FF2B5EF4-FFF2-40B4-BE49-F238E27FC236}">
                <a16:creationId xmlns:a16="http://schemas.microsoft.com/office/drawing/2014/main" id="{035A5EFA-EDCD-43A9-B870-35DBCE2B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68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BLULINE">
            <a:extLst>
              <a:ext uri="{FF2B5EF4-FFF2-40B4-BE49-F238E27FC236}">
                <a16:creationId xmlns:a16="http://schemas.microsoft.com/office/drawing/2014/main" id="{1C799904-E5F9-4929-AD88-C056FD8B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54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BLULINE">
            <a:extLst>
              <a:ext uri="{FF2B5EF4-FFF2-40B4-BE49-F238E27FC236}">
                <a16:creationId xmlns:a16="http://schemas.microsoft.com/office/drawing/2014/main" id="{8B1FE011-18B9-481F-911C-A2645888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BLULINE">
            <a:extLst>
              <a:ext uri="{FF2B5EF4-FFF2-40B4-BE49-F238E27FC236}">
                <a16:creationId xmlns:a16="http://schemas.microsoft.com/office/drawing/2014/main" id="{D41D702F-7532-434C-8F3A-47EFBC80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>
            <a:extLst>
              <a:ext uri="{FF2B5EF4-FFF2-40B4-BE49-F238E27FC236}">
                <a16:creationId xmlns:a16="http://schemas.microsoft.com/office/drawing/2014/main" id="{8E2DE824-FEED-475D-B0D4-1ECAB4E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id="{4C44F45F-992E-4360-9571-5A4F902B53D2}"/>
              </a:ext>
            </a:extLst>
          </p:cNvPr>
          <p:cNvSpPr txBox="1">
            <a:spLocks/>
          </p:cNvSpPr>
          <p:nvPr/>
        </p:nvSpPr>
        <p:spPr bwMode="auto">
          <a:xfrm>
            <a:off x="1379538" y="2225675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10">
            <a:extLst>
              <a:ext uri="{FF2B5EF4-FFF2-40B4-BE49-F238E27FC236}">
                <a16:creationId xmlns:a16="http://schemas.microsoft.com/office/drawing/2014/main" id="{4FEF7020-2D3C-4C10-9537-2D4C72F5E6F7}"/>
              </a:ext>
            </a:extLst>
          </p:cNvPr>
          <p:cNvSpPr/>
          <p:nvPr/>
        </p:nvSpPr>
        <p:spPr>
          <a:xfrm>
            <a:off x="1122363" y="1219200"/>
            <a:ext cx="6781800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kern="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    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35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5C01F91-D0AC-4F03-8164-26CCCF37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20850"/>
            <a:ext cx="1587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FE54EDA6-261D-4A72-92AD-76CF6951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nhân của đồng bằng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2824D3-4AA6-43E0-AAD6-B3976F8C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Đồng bằng Bắc Bộ là nơi đông dân hay thưa dân?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Đây là vùng có dân cư tập trung đông nhất cả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9892D74-EC60-4EB7-AF80-DDB450A22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altLang="vi-VN" sz="3200"/>
            </a:br>
            <a:endParaRPr lang="en-US" altLang="vi-VN" sz="3200"/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8DE916AE-5B64-4DF0-94E5-923CB334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</a:rPr>
              <a:t>   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dân tộc nào?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ở đồng bằng Bắc Bộ chủ yếu là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Kinh.</a:t>
            </a:r>
            <a:endParaRPr lang="en-US" altLang="vi-V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8457F1B2-1145-4DE3-90CF-2AF485F5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3716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có dân cư tập trung đông nhất cả nước.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Người dân chủ yếu là người Kinh sống thành từng làng với nhiều ngôi nhà quây quần bên nhau.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714AA42E-C57B-4118-86FB-7B645AE3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009A220-825E-4437-B851-FEC5F408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905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FF0000"/>
                </a:solidFill>
              </a:rPr>
              <a:t>BẢNG SỐ LIỆU VỀ MẬT ĐỘ DÂN SỐ CÁC ĐỊA PHƯƠNG</a:t>
            </a:r>
            <a:r>
              <a:rPr lang="en-US" altLang="vi-VN" sz="2000"/>
              <a:t> (Số liệu tính đến năm 2006 của TCTK Việt Nam)</a:t>
            </a:r>
          </a:p>
        </p:txBody>
      </p:sp>
      <p:graphicFrame>
        <p:nvGraphicFramePr>
          <p:cNvPr id="6217" name="Group 73">
            <a:extLst>
              <a:ext uri="{FF2B5EF4-FFF2-40B4-BE49-F238E27FC236}">
                <a16:creationId xmlns:a16="http://schemas.microsoft.com/office/drawing/2014/main" id="{1520A5C6-A26A-416D-B11F-4952FBFFB60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" y="685800"/>
          <a:ext cx="8839200" cy="5930902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MẬT ĐỘ DÂN SỐ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km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hải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86" name="Rectangle 42">
            <a:extLst>
              <a:ext uri="{FF2B5EF4-FFF2-40B4-BE49-F238E27FC236}">
                <a16:creationId xmlns:a16="http://schemas.microsoft.com/office/drawing/2014/main" id="{BBE60DF5-6D8D-4391-86B6-7CC8B392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905000"/>
            <a:ext cx="5227637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6201" name="Rectangle 57">
            <a:extLst>
              <a:ext uri="{FF2B5EF4-FFF2-40B4-BE49-F238E27FC236}">
                <a16:creationId xmlns:a16="http://schemas.microsoft.com/office/drawing/2014/main" id="{DFA0F89C-EC44-423C-B646-5FD82292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13716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animBg="1"/>
      <p:bldP spid="6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51b7419f64af94e266ed64ed29ac223c9c8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1227</Words>
  <Application>Microsoft Office PowerPoint</Application>
  <PresentationFormat>On-screen Show (4:3)</PresentationFormat>
  <Paragraphs>163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等线</vt:lpstr>
      <vt:lpstr>.VnTime</vt:lpstr>
      <vt:lpstr>Arial</vt:lpstr>
      <vt:lpstr>Calibri</vt:lpstr>
      <vt:lpstr>Calibri Light</vt:lpstr>
      <vt:lpstr>DFGothic-EB</vt:lpstr>
      <vt:lpstr>Times New Roman</vt:lpstr>
      <vt:lpstr>Verdana</vt:lpstr>
      <vt:lpstr>VNI-Times</vt:lpstr>
      <vt:lpstr>Wingdings 2</vt:lpstr>
      <vt:lpstr>Default Design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Phan Thị Hà Thu</cp:lastModifiedBy>
  <cp:revision>112</cp:revision>
  <dcterms:created xsi:type="dcterms:W3CDTF">2013-11-14T03:43:38Z</dcterms:created>
  <dcterms:modified xsi:type="dcterms:W3CDTF">2021-11-28T08:20:51Z</dcterms:modified>
</cp:coreProperties>
</file>