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67" r:id="rId2"/>
    <p:sldId id="271" r:id="rId3"/>
    <p:sldId id="270" r:id="rId4"/>
    <p:sldId id="258" r:id="rId5"/>
    <p:sldId id="265" r:id="rId6"/>
    <p:sldId id="260" r:id="rId7"/>
    <p:sldId id="261" r:id="rId8"/>
    <p:sldId id="262" r:id="rId9"/>
    <p:sldId id="263" r:id="rId10"/>
    <p:sldId id="259" r:id="rId11"/>
    <p:sldId id="280" r:id="rId12"/>
    <p:sldId id="278" r:id="rId13"/>
    <p:sldId id="279" r:id="rId14"/>
    <p:sldId id="277" r:id="rId15"/>
    <p:sldId id="285" r:id="rId16"/>
    <p:sldId id="272" r:id="rId17"/>
  </p:sldIdLst>
  <p:sldSz cx="9144000" cy="6858000" type="screen4x3"/>
  <p:notesSz cx="6858000" cy="9144000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F05A00-D01A-4C8A-89AD-546208AE2AAD}" type="datetimeFigureOut">
              <a:rPr lang="en-US" smtClean="0"/>
              <a:t>10/22/2021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C31522-8B8C-4688-935B-0C743793E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4533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1C1F-3822-4D9F-BB97-D83B2BB15E70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EC44B-039E-4E52-B62C-AE11651CDC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983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1C1F-3822-4D9F-BB97-D83B2BB15E70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EC44B-039E-4E52-B62C-AE11651CDC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990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1C1F-3822-4D9F-BB97-D83B2BB15E70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EC44B-039E-4E52-B62C-AE11651CDC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1084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1C1F-3822-4D9F-BB97-D83B2BB15E70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EC44B-039E-4E52-B62C-AE11651CDC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2370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1C1F-3822-4D9F-BB97-D83B2BB15E70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EC44B-039E-4E52-B62C-AE11651CDC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5803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1C1F-3822-4D9F-BB97-D83B2BB15E70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EC44B-039E-4E52-B62C-AE11651CDC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8489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47792E-2DCE-4AF1-A411-3100F7B5B1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40386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32FD73-3CD4-4DB5-8D0A-886FCC388A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095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1C1F-3822-4D9F-BB97-D83B2BB15E70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EC44B-039E-4E52-B62C-AE11651CDC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473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1C1F-3822-4D9F-BB97-D83B2BB15E70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EC44B-039E-4E52-B62C-AE11651CDC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86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1C1F-3822-4D9F-BB97-D83B2BB15E70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EC44B-039E-4E52-B62C-AE11651CDC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567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1C1F-3822-4D9F-BB97-D83B2BB15E70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EC44B-039E-4E52-B62C-AE11651CDC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927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1C1F-3822-4D9F-BB97-D83B2BB15E70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EC44B-039E-4E52-B62C-AE11651CDC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885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1C1F-3822-4D9F-BB97-D83B2BB15E70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EC44B-039E-4E52-B62C-AE11651CDC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984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1C1F-3822-4D9F-BB97-D83B2BB15E70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EC44B-039E-4E52-B62C-AE11651CDC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494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1C1F-3822-4D9F-BB97-D83B2BB15E70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EC44B-039E-4E52-B62C-AE11651CDC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949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>
            <a:lum/>
          </a:blip>
          <a:srcRect/>
          <a:stretch>
            <a:fillRect t="-21000" r="-3000" b="-2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641C1F-3822-4D9F-BB97-D83B2BB15E70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7EC44B-039E-4E52-B62C-AE11651CDC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275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6" r:id="rId2"/>
    <p:sldLayoutId id="2147483662" r:id="rId3"/>
    <p:sldLayoutId id="2147483675" r:id="rId4"/>
    <p:sldLayoutId id="2147483674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  <p:sldLayoutId id="2147483670" r:id="rId13"/>
    <p:sldLayoutId id="2147483671" r:id="rId14"/>
    <p:sldLayoutId id="2147483672" r:id="rId15"/>
    <p:sldLayoutId id="2147483673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png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6"/>
          <p:cNvSpPr txBox="1">
            <a:spLocks noChangeArrowheads="1"/>
          </p:cNvSpPr>
          <p:nvPr/>
        </p:nvSpPr>
        <p:spPr bwMode="auto">
          <a:xfrm>
            <a:off x="2690813" y="1752601"/>
            <a:ext cx="658812" cy="461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63" tIns="45685" rIns="91363" bIns="4568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  <a:latin typeface="Times New Roman" pitchFamily="18" charset="0"/>
                <a:sym typeface="Webdings" pitchFamily="18" charset="2"/>
              </a:rPr>
              <a:t></a:t>
            </a:r>
            <a:endParaRPr lang="en-US" sz="2400" b="1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2052" name="Text Box 7"/>
          <p:cNvSpPr txBox="1">
            <a:spLocks noChangeArrowheads="1"/>
          </p:cNvSpPr>
          <p:nvPr/>
        </p:nvSpPr>
        <p:spPr bwMode="auto">
          <a:xfrm>
            <a:off x="3182938" y="1752601"/>
            <a:ext cx="658812" cy="461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63" tIns="45685" rIns="91363" bIns="4568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  <a:latin typeface="Times New Roman" pitchFamily="18" charset="0"/>
                <a:sym typeface="Webdings" pitchFamily="18" charset="2"/>
              </a:rPr>
              <a:t></a:t>
            </a:r>
            <a:endParaRPr lang="en-US" sz="2400" b="1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2054" name="Text Box 9"/>
          <p:cNvSpPr txBox="1">
            <a:spLocks noChangeArrowheads="1"/>
          </p:cNvSpPr>
          <p:nvPr/>
        </p:nvSpPr>
        <p:spPr bwMode="auto">
          <a:xfrm>
            <a:off x="4191000" y="1752601"/>
            <a:ext cx="660400" cy="461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63" tIns="45685" rIns="91363" bIns="4568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  <a:latin typeface="Times New Roman" pitchFamily="18" charset="0"/>
                <a:sym typeface="Webdings" pitchFamily="18" charset="2"/>
              </a:rPr>
              <a:t></a:t>
            </a:r>
            <a:endParaRPr lang="en-US" sz="2400" b="1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2055" name="Text Box 10"/>
          <p:cNvSpPr txBox="1">
            <a:spLocks noChangeArrowheads="1"/>
          </p:cNvSpPr>
          <p:nvPr/>
        </p:nvSpPr>
        <p:spPr bwMode="auto">
          <a:xfrm>
            <a:off x="4659313" y="1752601"/>
            <a:ext cx="660400" cy="461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63" tIns="45685" rIns="91363" bIns="4568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  <a:latin typeface="Times New Roman" pitchFamily="18" charset="0"/>
                <a:sym typeface="Webdings" pitchFamily="18" charset="2"/>
              </a:rPr>
              <a:t></a:t>
            </a:r>
            <a:endParaRPr lang="en-US" sz="2400" b="1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2056" name="Text Box 11"/>
          <p:cNvSpPr txBox="1">
            <a:spLocks noChangeArrowheads="1"/>
          </p:cNvSpPr>
          <p:nvPr/>
        </p:nvSpPr>
        <p:spPr bwMode="auto">
          <a:xfrm>
            <a:off x="5181601" y="1752601"/>
            <a:ext cx="658813" cy="461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63" tIns="45685" rIns="91363" bIns="4568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  <a:latin typeface="Times New Roman" pitchFamily="18" charset="0"/>
                <a:sym typeface="Webdings" pitchFamily="18" charset="2"/>
              </a:rPr>
              <a:t></a:t>
            </a:r>
            <a:endParaRPr lang="en-US" sz="2400" b="1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2057" name="Text Box 12"/>
          <p:cNvSpPr txBox="1">
            <a:spLocks noChangeArrowheads="1"/>
          </p:cNvSpPr>
          <p:nvPr/>
        </p:nvSpPr>
        <p:spPr bwMode="auto">
          <a:xfrm>
            <a:off x="5715001" y="1752601"/>
            <a:ext cx="658813" cy="461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63" tIns="45685" rIns="91363" bIns="4568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vi-VN" sz="2400" b="1">
              <a:latin typeface=".VnTime" pitchFamily="34" charset="0"/>
            </a:endParaRPr>
          </a:p>
        </p:txBody>
      </p:sp>
      <p:sp>
        <p:nvSpPr>
          <p:cNvPr id="2058" name="Text Box 16"/>
          <p:cNvSpPr txBox="1">
            <a:spLocks noChangeArrowheads="1"/>
          </p:cNvSpPr>
          <p:nvPr/>
        </p:nvSpPr>
        <p:spPr bwMode="auto">
          <a:xfrm>
            <a:off x="5867401" y="1752601"/>
            <a:ext cx="582613" cy="461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63" tIns="45685" rIns="91363" bIns="4568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  <a:latin typeface="Times New Roman" pitchFamily="18" charset="0"/>
                <a:sym typeface="Webdings" pitchFamily="18" charset="2"/>
              </a:rPr>
              <a:t></a:t>
            </a:r>
            <a:endParaRPr lang="en-US" sz="2400" b="1">
              <a:solidFill>
                <a:srgbClr val="FFFF00"/>
              </a:solidFill>
              <a:latin typeface="Times New Roman" pitchFamily="18" charset="0"/>
            </a:endParaRPr>
          </a:p>
        </p:txBody>
      </p:sp>
      <p:pic>
        <p:nvPicPr>
          <p:cNvPr id="2059" name="Picture 9" descr="Hoa da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954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2" name="Picture 9" descr="3_hoa_xoa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213352"/>
            <a:ext cx="1600200" cy="1644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3" name="Picture 9" descr="3_hoa_xoa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213352"/>
            <a:ext cx="1600200" cy="1644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WordArt 7"/>
          <p:cNvSpPr>
            <a:spLocks noChangeArrowheads="1" noChangeShapeType="1" noTextEdit="1"/>
          </p:cNvSpPr>
          <p:nvPr/>
        </p:nvSpPr>
        <p:spPr bwMode="auto">
          <a:xfrm>
            <a:off x="1497806" y="4338865"/>
            <a:ext cx="6323013" cy="691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BÀI: BẢNG NHÂN 7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CA50F73-1E90-4B65-BB4B-532EB0D78DEF}"/>
              </a:ext>
            </a:extLst>
          </p:cNvPr>
          <p:cNvSpPr txBox="1"/>
          <p:nvPr/>
        </p:nvSpPr>
        <p:spPr>
          <a:xfrm>
            <a:off x="87312" y="539851"/>
            <a:ext cx="9143999" cy="34009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r>
              <a:rPr lang="en-US" sz="44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Trường</a:t>
            </a:r>
            <a:r>
              <a:rPr lang="en-US" sz="4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44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Tiểu</a:t>
            </a:r>
            <a:r>
              <a:rPr lang="en-US" sz="4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44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học</a:t>
            </a:r>
            <a:r>
              <a:rPr lang="en-US" sz="4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44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Ái</a:t>
            </a:r>
            <a:r>
              <a:rPr lang="en-US" sz="4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44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Mộ</a:t>
            </a:r>
            <a:r>
              <a:rPr lang="en-US" sz="4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A</a:t>
            </a:r>
          </a:p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r>
              <a:rPr lang="en-US" sz="48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Bài</a:t>
            </a:r>
            <a:r>
              <a:rPr lang="en-US" sz="48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48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giảng</a:t>
            </a:r>
            <a:r>
              <a:rPr lang="en-US" sz="48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48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trực</a:t>
            </a:r>
            <a:r>
              <a:rPr lang="en-US" sz="48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48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tuyến</a:t>
            </a:r>
            <a:r>
              <a:rPr lang="en-US" sz="48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48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Lớp</a:t>
            </a:r>
            <a:r>
              <a:rPr lang="en-US" sz="48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3</a:t>
            </a:r>
          </a:p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r>
              <a:rPr lang="en-US" sz="5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</a:t>
            </a:r>
            <a:r>
              <a:rPr lang="en-US" sz="44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Môn</a:t>
            </a:r>
            <a:r>
              <a:rPr lang="en-US" sz="4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</a:t>
            </a:r>
            <a:r>
              <a:rPr lang="en-US" sz="44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Toán</a:t>
            </a:r>
            <a:endParaRPr lang="en-US" sz="40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r>
              <a:rPr lang="en-US" sz="5400" b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Tuần</a:t>
            </a:r>
            <a:r>
              <a:rPr lang="en-US" sz="5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   7</a:t>
            </a:r>
          </a:p>
        </p:txBody>
      </p:sp>
    </p:spTree>
    <p:extLst>
      <p:ext uri="{BB962C8B-B14F-4D97-AF65-F5344CB8AC3E}">
        <p14:creationId xmlns:p14="http://schemas.microsoft.com/office/powerpoint/2010/main" val="122143908"/>
      </p:ext>
    </p:extLst>
  </p:cSld>
  <p:clrMapOvr>
    <a:masterClrMapping/>
  </p:clrMapOvr>
  <p:transition spd="med">
    <p:blinds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 Box 8">
            <a:extLst>
              <a:ext uri="{FF2B5EF4-FFF2-40B4-BE49-F238E27FC236}">
                <a16:creationId xmlns:a16="http://schemas.microsoft.com/office/drawing/2014/main" id="{2C77AF80-0473-4985-8FEF-BC4879F110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858962"/>
            <a:ext cx="3733800" cy="5191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b="1" u="sng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Bài1</a:t>
            </a: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Tính nhẩm</a:t>
            </a:r>
          </a:p>
        </p:txBody>
      </p:sp>
      <p:sp>
        <p:nvSpPr>
          <p:cNvPr id="4102" name="Text Box 9">
            <a:extLst>
              <a:ext uri="{FF2B5EF4-FFF2-40B4-BE49-F238E27FC236}">
                <a16:creationId xmlns:a16="http://schemas.microsoft.com/office/drawing/2014/main" id="{D299A6E7-F155-41FC-8B80-75E4DDF51B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590800"/>
            <a:ext cx="2286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a,  7 x 1 =</a:t>
            </a:r>
          </a:p>
        </p:txBody>
      </p:sp>
      <p:pic>
        <p:nvPicPr>
          <p:cNvPr id="5124" name="Picture 19" descr="17">
            <a:extLst>
              <a:ext uri="{FF2B5EF4-FFF2-40B4-BE49-F238E27FC236}">
                <a16:creationId xmlns:a16="http://schemas.microsoft.com/office/drawing/2014/main" id="{4128D65C-BF37-4221-9534-AC743371AD2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0"/>
            <a:ext cx="1390650" cy="139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19" descr="17">
            <a:extLst>
              <a:ext uri="{FF2B5EF4-FFF2-40B4-BE49-F238E27FC236}">
                <a16:creationId xmlns:a16="http://schemas.microsoft.com/office/drawing/2014/main" id="{C69A8910-BD4A-4E38-8BE0-ECDE9087D84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0" y="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39985A59-7723-4313-9BA8-41A15D94D9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3200400"/>
            <a:ext cx="100488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990000"/>
                </a:solidFill>
                <a:latin typeface=".VnArial" panose="020B7200000000000000" pitchFamily="34" charset="0"/>
              </a:rPr>
              <a:t>14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8C6839C-C7BB-4FA2-ACD6-EDAB105EB7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3810000"/>
            <a:ext cx="115728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990000"/>
                </a:solidFill>
                <a:latin typeface=".VnArial" panose="020B7200000000000000" pitchFamily="34" charset="0"/>
              </a:rPr>
              <a:t>21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7B74242-D0DA-48D3-8A6E-37A7DEDCEE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2590800"/>
            <a:ext cx="381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990000"/>
                </a:solidFill>
                <a:latin typeface=".VnArial" panose="020B7200000000000000" pitchFamily="34" charset="0"/>
              </a:rPr>
              <a:t>7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ACAC0A7-383E-4AE8-9D54-87C2644FB2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3200400"/>
            <a:ext cx="1143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990000"/>
                </a:solidFill>
                <a:latin typeface=".VnArial" panose="020B7200000000000000" pitchFamily="34" charset="0"/>
              </a:rPr>
              <a:t>63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DCAAEEC-6166-4072-AACB-2AC05867CF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3810000"/>
            <a:ext cx="1143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990000"/>
                </a:solidFill>
                <a:latin typeface=".VnArial" panose="020B7200000000000000" pitchFamily="34" charset="0"/>
              </a:rPr>
              <a:t>49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638C45C-1183-4BE4-90D3-7E644FC6CE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2590800"/>
            <a:ext cx="115728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990000"/>
                </a:solidFill>
                <a:latin typeface=".VnArial" panose="020B7200000000000000" pitchFamily="34" charset="0"/>
              </a:rPr>
              <a:t>56</a:t>
            </a:r>
          </a:p>
        </p:txBody>
      </p:sp>
      <p:sp>
        <p:nvSpPr>
          <p:cNvPr id="4113" name="Text Box 9">
            <a:extLst>
              <a:ext uri="{FF2B5EF4-FFF2-40B4-BE49-F238E27FC236}">
                <a16:creationId xmlns:a16="http://schemas.microsoft.com/office/drawing/2014/main" id="{35589A2D-E4E2-437B-93E0-435ACE3CD2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200400"/>
            <a:ext cx="1752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7 x 2 =</a:t>
            </a:r>
          </a:p>
        </p:txBody>
      </p:sp>
      <p:sp>
        <p:nvSpPr>
          <p:cNvPr id="4114" name="Text Box 9">
            <a:extLst>
              <a:ext uri="{FF2B5EF4-FFF2-40B4-BE49-F238E27FC236}">
                <a16:creationId xmlns:a16="http://schemas.microsoft.com/office/drawing/2014/main" id="{164F2172-5223-4521-AC11-4A8B650243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810000"/>
            <a:ext cx="1752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7 x 3 =</a:t>
            </a:r>
          </a:p>
        </p:txBody>
      </p:sp>
      <p:sp>
        <p:nvSpPr>
          <p:cNvPr id="4117" name="Text Box 9">
            <a:extLst>
              <a:ext uri="{FF2B5EF4-FFF2-40B4-BE49-F238E27FC236}">
                <a16:creationId xmlns:a16="http://schemas.microsoft.com/office/drawing/2014/main" id="{08EC6E5D-9618-49CD-A120-2331DF01A9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5700" y="3775075"/>
            <a:ext cx="1828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7 x 7 =</a:t>
            </a:r>
          </a:p>
        </p:txBody>
      </p:sp>
      <p:sp>
        <p:nvSpPr>
          <p:cNvPr id="4118" name="Text Box 9">
            <a:extLst>
              <a:ext uri="{FF2B5EF4-FFF2-40B4-BE49-F238E27FC236}">
                <a16:creationId xmlns:a16="http://schemas.microsoft.com/office/drawing/2014/main" id="{10309BDD-FAC3-4C1E-BBCB-58CF7A20F0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3200400"/>
            <a:ext cx="1828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7 x 9 =</a:t>
            </a:r>
          </a:p>
        </p:txBody>
      </p:sp>
      <p:sp>
        <p:nvSpPr>
          <p:cNvPr id="4119" name="Text Box 9">
            <a:extLst>
              <a:ext uri="{FF2B5EF4-FFF2-40B4-BE49-F238E27FC236}">
                <a16:creationId xmlns:a16="http://schemas.microsoft.com/office/drawing/2014/main" id="{C787787A-B413-4B1F-BE2A-71B0DC10FD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2590800"/>
            <a:ext cx="20748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7 x 8 =</a:t>
            </a:r>
          </a:p>
        </p:txBody>
      </p:sp>
      <p:sp>
        <p:nvSpPr>
          <p:cNvPr id="4120" name="Text Box 9">
            <a:extLst>
              <a:ext uri="{FF2B5EF4-FFF2-40B4-BE49-F238E27FC236}">
                <a16:creationId xmlns:a16="http://schemas.microsoft.com/office/drawing/2014/main" id="{4C344B9E-1D92-4519-88D1-5FD3D38081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5715000"/>
            <a:ext cx="1828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0000FF"/>
                </a:solidFill>
                <a:latin typeface=".VnTime" panose="020B7200000000000000" pitchFamily="34" charset="0"/>
              </a:rPr>
              <a:t>7 x 0  =</a:t>
            </a:r>
          </a:p>
        </p:txBody>
      </p:sp>
      <p:sp>
        <p:nvSpPr>
          <p:cNvPr id="4121" name="Text Box 9">
            <a:extLst>
              <a:ext uri="{FF2B5EF4-FFF2-40B4-BE49-F238E27FC236}">
                <a16:creationId xmlns:a16="http://schemas.microsoft.com/office/drawing/2014/main" id="{9DE3534E-1B9F-4BE5-886E-BC011F0AA5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5181600"/>
            <a:ext cx="18764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0000FF"/>
                </a:solidFill>
                <a:latin typeface=".VnTime" panose="020B7200000000000000" pitchFamily="34" charset="0"/>
              </a:rPr>
              <a:t>7 x 4  =</a:t>
            </a:r>
          </a:p>
        </p:txBody>
      </p:sp>
      <p:sp>
        <p:nvSpPr>
          <p:cNvPr id="4123" name="Text Box 9">
            <a:extLst>
              <a:ext uri="{FF2B5EF4-FFF2-40B4-BE49-F238E27FC236}">
                <a16:creationId xmlns:a16="http://schemas.microsoft.com/office/drawing/2014/main" id="{7761BDD5-2EE4-42C9-A73C-68CBF7A2A3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4648200"/>
            <a:ext cx="187483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7 x 6 =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A720BA8F-52AB-48AB-BB61-FC2E935B7A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5715000"/>
            <a:ext cx="685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990000"/>
                </a:solidFill>
                <a:latin typeface=".VnArial" panose="020B7200000000000000" pitchFamily="34" charset="0"/>
              </a:rPr>
              <a:t>0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09186ABC-D15D-4058-972C-5ADB38CB7E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5181600"/>
            <a:ext cx="111601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990000"/>
                </a:solidFill>
                <a:latin typeface=".VnArial" panose="020B7200000000000000" pitchFamily="34" charset="0"/>
              </a:rPr>
              <a:t>28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36E05242-4948-4532-B2C7-35E7381F25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4648200"/>
            <a:ext cx="111601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990000"/>
                </a:solidFill>
                <a:latin typeface=".VnArial" panose="020B7200000000000000" pitchFamily="34" charset="0"/>
              </a:rPr>
              <a:t>42</a:t>
            </a:r>
          </a:p>
        </p:txBody>
      </p:sp>
      <p:sp>
        <p:nvSpPr>
          <p:cNvPr id="5143" name="Text Box 43">
            <a:extLst>
              <a:ext uri="{FF2B5EF4-FFF2-40B4-BE49-F238E27FC236}">
                <a16:creationId xmlns:a16="http://schemas.microsoft.com/office/drawing/2014/main" id="{793544B8-EDC1-458C-ABF7-729A83EAD0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85800"/>
            <a:ext cx="9144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alt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40" name="Text Box 44">
            <a:extLst>
              <a:ext uri="{FF2B5EF4-FFF2-40B4-BE49-F238E27FC236}">
                <a16:creationId xmlns:a16="http://schemas.microsoft.com/office/drawing/2014/main" id="{0A3D1DD0-8C62-4191-B440-B0C68260DE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43000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alt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51" name="Text Box 9">
            <a:extLst>
              <a:ext uri="{FF2B5EF4-FFF2-40B4-BE49-F238E27FC236}">
                <a16:creationId xmlns:a16="http://schemas.microsoft.com/office/drawing/2014/main" id="{17395400-24B4-4929-9B62-6CEC0436AA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5715000"/>
            <a:ext cx="2286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7 x 10 =</a:t>
            </a:r>
          </a:p>
        </p:txBody>
      </p:sp>
      <p:sp>
        <p:nvSpPr>
          <p:cNvPr id="4152" name="Text Box 9">
            <a:extLst>
              <a:ext uri="{FF2B5EF4-FFF2-40B4-BE49-F238E27FC236}">
                <a16:creationId xmlns:a16="http://schemas.microsoft.com/office/drawing/2014/main" id="{6445C7B5-B202-47C4-83C2-92117E069F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5181600"/>
            <a:ext cx="1981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0 x 7 =</a:t>
            </a:r>
          </a:p>
        </p:txBody>
      </p:sp>
      <p:sp>
        <p:nvSpPr>
          <p:cNvPr id="4153" name="Text Box 9">
            <a:extLst>
              <a:ext uri="{FF2B5EF4-FFF2-40B4-BE49-F238E27FC236}">
                <a16:creationId xmlns:a16="http://schemas.microsoft.com/office/drawing/2014/main" id="{6A0A450D-9438-48EF-9CE1-DFB55AF525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4648200"/>
            <a:ext cx="1905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0000FF"/>
                </a:solidFill>
                <a:latin typeface=".VnTime" panose="020B7200000000000000" pitchFamily="34" charset="0"/>
              </a:rPr>
              <a:t>7 x 5 =</a:t>
            </a:r>
          </a:p>
        </p:txBody>
      </p:sp>
      <p:sp>
        <p:nvSpPr>
          <p:cNvPr id="2" name="Rectangle 47">
            <a:extLst>
              <a:ext uri="{FF2B5EF4-FFF2-40B4-BE49-F238E27FC236}">
                <a16:creationId xmlns:a16="http://schemas.microsoft.com/office/drawing/2014/main" id="{D93D4715-0A5D-4FFD-97B2-D1E2627F68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5715000"/>
            <a:ext cx="914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990000"/>
                </a:solidFill>
                <a:latin typeface=".VnArial" panose="020B7200000000000000" pitchFamily="34" charset="0"/>
              </a:rPr>
              <a:t>70</a:t>
            </a:r>
          </a:p>
        </p:txBody>
      </p:sp>
      <p:sp>
        <p:nvSpPr>
          <p:cNvPr id="3" name="Rectangle 48">
            <a:extLst>
              <a:ext uri="{FF2B5EF4-FFF2-40B4-BE49-F238E27FC236}">
                <a16:creationId xmlns:a16="http://schemas.microsoft.com/office/drawing/2014/main" id="{8E964305-A3C5-40F9-BA07-F47D53BA5B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4260" y="5165036"/>
            <a:ext cx="685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 dirty="0">
                <a:solidFill>
                  <a:srgbClr val="990000"/>
                </a:solidFill>
                <a:latin typeface=".VnArial" panose="020B7200000000000000" pitchFamily="34" charset="0"/>
              </a:rPr>
              <a:t>0</a:t>
            </a:r>
          </a:p>
        </p:txBody>
      </p:sp>
      <p:sp>
        <p:nvSpPr>
          <p:cNvPr id="4" name="Rectangle 49">
            <a:extLst>
              <a:ext uri="{FF2B5EF4-FFF2-40B4-BE49-F238E27FC236}">
                <a16:creationId xmlns:a16="http://schemas.microsoft.com/office/drawing/2014/main" id="{E3242028-827B-4CBA-A702-AE1C60BBB7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4648200"/>
            <a:ext cx="1066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rgbClr val="990000"/>
                </a:solidFill>
                <a:latin typeface=".VnArial" panose="020B7200000000000000" pitchFamily="34" charset="0"/>
              </a:rPr>
              <a:t>35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1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1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1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 animBg="1"/>
      <p:bldP spid="4102" grpId="0"/>
      <p:bldP spid="24" grpId="0"/>
      <p:bldP spid="25" grpId="0"/>
      <p:bldP spid="26" grpId="0"/>
      <p:bldP spid="27" grpId="0"/>
      <p:bldP spid="28" grpId="0"/>
      <p:bldP spid="30" grpId="0"/>
      <p:bldP spid="4113" grpId="0"/>
      <p:bldP spid="4114" grpId="0"/>
      <p:bldP spid="4117" grpId="0"/>
      <p:bldP spid="4118" grpId="0"/>
      <p:bldP spid="4119" grpId="0"/>
      <p:bldP spid="4120" grpId="0"/>
      <p:bldP spid="4121" grpId="0"/>
      <p:bldP spid="4123" grpId="0"/>
      <p:bldP spid="48" grpId="0"/>
      <p:bldP spid="49" grpId="0"/>
      <p:bldP spid="50" grpId="0"/>
      <p:bldP spid="4140" grpId="0"/>
      <p:bldP spid="4151" grpId="0"/>
      <p:bldP spid="4152" grpId="0"/>
      <p:bldP spid="4153" grpId="0"/>
      <p:bldP spid="2" grpId="0"/>
      <p:bldP spid="3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8">
            <a:extLst>
              <a:ext uri="{FF2B5EF4-FFF2-40B4-BE49-F238E27FC236}">
                <a16:creationId xmlns:a16="http://schemas.microsoft.com/office/drawing/2014/main" id="{D2DB4F46-10C5-4D4A-8A38-0252463CD8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51182"/>
            <a:ext cx="3733800" cy="5191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Bài1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nhẩm</a:t>
            </a:r>
            <a:endParaRPr lang="en-US" alt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608" name="Text Box 8">
            <a:extLst>
              <a:ext uri="{FF2B5EF4-FFF2-40B4-BE49-F238E27FC236}">
                <a16:creationId xmlns:a16="http://schemas.microsoft.com/office/drawing/2014/main" id="{DC3A5B63-66C9-4C29-B44F-EBA2244387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743200"/>
            <a:ext cx="9144000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>
                <a:cs typeface="Arial" panose="020B0604020202020204" pitchFamily="34" charset="0"/>
              </a:rPr>
              <a:t>b,7 x 2 =           4 x 7 =          7 x 6 =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>
                <a:cs typeface="Arial" panose="020B0604020202020204" pitchFamily="34" charset="0"/>
              </a:rPr>
              <a:t>   2 x 7 =           7 x 4 =         6 x 7 =</a:t>
            </a:r>
          </a:p>
        </p:txBody>
      </p:sp>
      <p:sp>
        <p:nvSpPr>
          <p:cNvPr id="25609" name="Text Box 9">
            <a:extLst>
              <a:ext uri="{FF2B5EF4-FFF2-40B4-BE49-F238E27FC236}">
                <a16:creationId xmlns:a16="http://schemas.microsoft.com/office/drawing/2014/main" id="{C70C3E99-40B7-4AFD-9F2E-6F35B76A7C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2743200"/>
            <a:ext cx="762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rgbClr val="990000"/>
                </a:solidFill>
              </a:rPr>
              <a:t>14</a:t>
            </a:r>
          </a:p>
        </p:txBody>
      </p:sp>
      <p:sp>
        <p:nvSpPr>
          <p:cNvPr id="25610" name="Text Box 10">
            <a:extLst>
              <a:ext uri="{FF2B5EF4-FFF2-40B4-BE49-F238E27FC236}">
                <a16:creationId xmlns:a16="http://schemas.microsoft.com/office/drawing/2014/main" id="{0DDA51B2-6333-4089-8E19-07E3D192AF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505200"/>
            <a:ext cx="838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rgbClr val="990000"/>
                </a:solidFill>
              </a:rPr>
              <a:t>14</a:t>
            </a:r>
          </a:p>
        </p:txBody>
      </p:sp>
      <p:sp>
        <p:nvSpPr>
          <p:cNvPr id="25611" name="Text Box 11">
            <a:extLst>
              <a:ext uri="{FF2B5EF4-FFF2-40B4-BE49-F238E27FC236}">
                <a16:creationId xmlns:a16="http://schemas.microsoft.com/office/drawing/2014/main" id="{3C2EFCCB-080A-45BB-9C3C-70487A6D95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2743200"/>
            <a:ext cx="838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rgbClr val="990000"/>
                </a:solidFill>
              </a:rPr>
              <a:t>28</a:t>
            </a:r>
          </a:p>
        </p:txBody>
      </p:sp>
      <p:sp>
        <p:nvSpPr>
          <p:cNvPr id="25612" name="Text Box 12">
            <a:extLst>
              <a:ext uri="{FF2B5EF4-FFF2-40B4-BE49-F238E27FC236}">
                <a16:creationId xmlns:a16="http://schemas.microsoft.com/office/drawing/2014/main" id="{403CB777-701F-42A7-A33B-3BA4E9497E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3505200"/>
            <a:ext cx="990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rgbClr val="990000"/>
                </a:solidFill>
              </a:rPr>
              <a:t>28</a:t>
            </a:r>
          </a:p>
        </p:txBody>
      </p:sp>
      <p:sp>
        <p:nvSpPr>
          <p:cNvPr id="25613" name="Text Box 13">
            <a:extLst>
              <a:ext uri="{FF2B5EF4-FFF2-40B4-BE49-F238E27FC236}">
                <a16:creationId xmlns:a16="http://schemas.microsoft.com/office/drawing/2014/main" id="{CEC35118-0140-49D3-996F-0287DC8504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2743200"/>
            <a:ext cx="762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rgbClr val="990000"/>
                </a:solidFill>
              </a:rPr>
              <a:t>42</a:t>
            </a:r>
          </a:p>
        </p:txBody>
      </p:sp>
      <p:sp>
        <p:nvSpPr>
          <p:cNvPr id="25614" name="Text Box 14">
            <a:extLst>
              <a:ext uri="{FF2B5EF4-FFF2-40B4-BE49-F238E27FC236}">
                <a16:creationId xmlns:a16="http://schemas.microsoft.com/office/drawing/2014/main" id="{2E9701EB-6616-48AB-B911-76F86F2F62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3505200"/>
            <a:ext cx="838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rgbClr val="990000"/>
                </a:solidFill>
              </a:rPr>
              <a:t>42</a:t>
            </a:r>
            <a:r>
              <a:rPr lang="en-US" altLang="en-US" sz="4000" b="1">
                <a:solidFill>
                  <a:srgbClr val="990000"/>
                </a:solidFill>
              </a:rPr>
              <a:t>  </a:t>
            </a:r>
          </a:p>
        </p:txBody>
      </p:sp>
      <p:sp>
        <p:nvSpPr>
          <p:cNvPr id="25615" name="Text Box 15">
            <a:extLst>
              <a:ext uri="{FF2B5EF4-FFF2-40B4-BE49-F238E27FC236}">
                <a16:creationId xmlns:a16="http://schemas.microsoft.com/office/drawing/2014/main" id="{66275909-E39E-4533-9060-10EFB8793F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4495800"/>
            <a:ext cx="76200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000" b="1">
                <a:cs typeface="Arial" panose="020B0604020202020204" pitchFamily="34" charset="0"/>
              </a:rPr>
              <a:t>  3 x 7 =                5 x 7 = 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en-US" altLang="en-US" sz="4000" b="1">
                <a:cs typeface="Arial" panose="020B0604020202020204" pitchFamily="34" charset="0"/>
              </a:rPr>
              <a:t>  7 x 3 =                7 x 5 =</a:t>
            </a:r>
          </a:p>
        </p:txBody>
      </p:sp>
      <p:sp>
        <p:nvSpPr>
          <p:cNvPr id="25616" name="Text Box 16">
            <a:extLst>
              <a:ext uri="{FF2B5EF4-FFF2-40B4-BE49-F238E27FC236}">
                <a16:creationId xmlns:a16="http://schemas.microsoft.com/office/drawing/2014/main" id="{113C6085-1850-41CA-9A3C-DBA861BF39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4419600"/>
            <a:ext cx="762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000" b="1">
                <a:solidFill>
                  <a:srgbClr val="990000"/>
                </a:solidFill>
              </a:rPr>
              <a:t>21</a:t>
            </a:r>
          </a:p>
        </p:txBody>
      </p:sp>
      <p:sp>
        <p:nvSpPr>
          <p:cNvPr id="25617" name="Text Box 17">
            <a:extLst>
              <a:ext uri="{FF2B5EF4-FFF2-40B4-BE49-F238E27FC236}">
                <a16:creationId xmlns:a16="http://schemas.microsoft.com/office/drawing/2014/main" id="{920CD172-1968-461F-AF7C-545515EC73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5410200"/>
            <a:ext cx="838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000" b="1">
                <a:solidFill>
                  <a:srgbClr val="990000"/>
                </a:solidFill>
              </a:rPr>
              <a:t>21</a:t>
            </a:r>
          </a:p>
        </p:txBody>
      </p:sp>
      <p:sp>
        <p:nvSpPr>
          <p:cNvPr id="25618" name="Text Box 18">
            <a:extLst>
              <a:ext uri="{FF2B5EF4-FFF2-40B4-BE49-F238E27FC236}">
                <a16:creationId xmlns:a16="http://schemas.microsoft.com/office/drawing/2014/main" id="{A0F52003-84AE-448D-8B8B-AD25625ED3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4495800"/>
            <a:ext cx="914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000" b="1">
                <a:solidFill>
                  <a:srgbClr val="990000"/>
                </a:solidFill>
              </a:rPr>
              <a:t>35</a:t>
            </a:r>
          </a:p>
        </p:txBody>
      </p:sp>
      <p:sp>
        <p:nvSpPr>
          <p:cNvPr id="25619" name="Text Box 19">
            <a:extLst>
              <a:ext uri="{FF2B5EF4-FFF2-40B4-BE49-F238E27FC236}">
                <a16:creationId xmlns:a16="http://schemas.microsoft.com/office/drawing/2014/main" id="{95D1DACF-A9F1-4591-9E91-92C2F984EC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5410200"/>
            <a:ext cx="762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000" b="1">
                <a:solidFill>
                  <a:srgbClr val="990000"/>
                </a:solidFill>
              </a:rPr>
              <a:t>35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256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256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6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6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5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5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56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5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56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5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56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56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56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56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56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56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56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56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8" grpId="0"/>
      <p:bldP spid="25609" grpId="0"/>
      <p:bldP spid="25610" grpId="0"/>
      <p:bldP spid="25611" grpId="0"/>
      <p:bldP spid="25612" grpId="0"/>
      <p:bldP spid="25613" grpId="0"/>
      <p:bldP spid="25614" grpId="0"/>
      <p:bldP spid="25615" grpId="0"/>
      <p:bldP spid="25616" grpId="0"/>
      <p:bldP spid="25617" grpId="0"/>
      <p:bldP spid="25618" grpId="0"/>
      <p:bldP spid="256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Text Box 8">
            <a:extLst>
              <a:ext uri="{FF2B5EF4-FFF2-40B4-BE49-F238E27FC236}">
                <a16:creationId xmlns:a16="http://schemas.microsoft.com/office/drawing/2014/main" id="{3ECFF169-A8CB-48F0-AEC6-A6B74FEFB1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391" y="125896"/>
            <a:ext cx="3962400" cy="5191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alt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Text Box 9">
            <a:extLst>
              <a:ext uri="{FF2B5EF4-FFF2-40B4-BE49-F238E27FC236}">
                <a16:creationId xmlns:a16="http://schemas.microsoft.com/office/drawing/2014/main" id="{C2427746-46F5-4B21-A027-C13E543BD9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98" y="3831328"/>
            <a:ext cx="237966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.VnTime" panose="020B7200000000000000" pitchFamily="34" charset="0"/>
              </a:rPr>
              <a:t>7 x 7 + 21</a:t>
            </a:r>
          </a:p>
        </p:txBody>
      </p:sp>
      <p:sp>
        <p:nvSpPr>
          <p:cNvPr id="44" name="Text Box 9">
            <a:extLst>
              <a:ext uri="{FF2B5EF4-FFF2-40B4-BE49-F238E27FC236}">
                <a16:creationId xmlns:a16="http://schemas.microsoft.com/office/drawing/2014/main" id="{1BC3A6AB-C51E-4759-91A6-5C9E8E33B9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0144" y="1921497"/>
            <a:ext cx="2590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.VnTime" panose="020B7200000000000000" pitchFamily="34" charset="0"/>
              </a:rPr>
              <a:t>7 x 9 + 17</a:t>
            </a:r>
          </a:p>
        </p:txBody>
      </p:sp>
      <p:sp>
        <p:nvSpPr>
          <p:cNvPr id="45" name="Text Box 9">
            <a:extLst>
              <a:ext uri="{FF2B5EF4-FFF2-40B4-BE49-F238E27FC236}">
                <a16:creationId xmlns:a16="http://schemas.microsoft.com/office/drawing/2014/main" id="{0BEFD6AD-30BE-44EC-9559-AFE0D0202F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981822"/>
            <a:ext cx="2514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.VnTime" panose="020B7200000000000000" pitchFamily="34" charset="0"/>
              </a:rPr>
              <a:t>7 x 5 + 15</a:t>
            </a:r>
          </a:p>
        </p:txBody>
      </p:sp>
      <p:sp>
        <p:nvSpPr>
          <p:cNvPr id="6178" name="Text Box 34">
            <a:extLst>
              <a:ext uri="{FF2B5EF4-FFF2-40B4-BE49-F238E27FC236}">
                <a16:creationId xmlns:a16="http://schemas.microsoft.com/office/drawing/2014/main" id="{C6F9798E-163F-43F6-85A8-AA5EFDFD7D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6364" y="1992795"/>
            <a:ext cx="30765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35    + 15</a:t>
            </a:r>
          </a:p>
        </p:txBody>
      </p:sp>
      <p:sp>
        <p:nvSpPr>
          <p:cNvPr id="6179" name="Text Box 35">
            <a:extLst>
              <a:ext uri="{FF2B5EF4-FFF2-40B4-BE49-F238E27FC236}">
                <a16:creationId xmlns:a16="http://schemas.microsoft.com/office/drawing/2014/main" id="{2384C6C8-676E-453F-83EE-98A27B2D78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7960" y="2623172"/>
            <a:ext cx="31527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 50</a:t>
            </a:r>
          </a:p>
        </p:txBody>
      </p:sp>
      <p:sp>
        <p:nvSpPr>
          <p:cNvPr id="6180" name="Text Box 36">
            <a:extLst>
              <a:ext uri="{FF2B5EF4-FFF2-40B4-BE49-F238E27FC236}">
                <a16:creationId xmlns:a16="http://schemas.microsoft.com/office/drawing/2014/main" id="{49CF3B66-5786-43D2-B3A5-59087BAA44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60705" y="1917426"/>
            <a:ext cx="290988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63   + 17</a:t>
            </a:r>
          </a:p>
        </p:txBody>
      </p:sp>
      <p:sp>
        <p:nvSpPr>
          <p:cNvPr id="6181" name="Text Box 37">
            <a:extLst>
              <a:ext uri="{FF2B5EF4-FFF2-40B4-BE49-F238E27FC236}">
                <a16:creationId xmlns:a16="http://schemas.microsoft.com/office/drawing/2014/main" id="{FB85B2BB-3125-4C05-99ED-C04F3EE1F7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60705" y="2531855"/>
            <a:ext cx="290988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 80 </a:t>
            </a:r>
          </a:p>
        </p:txBody>
      </p:sp>
      <p:sp>
        <p:nvSpPr>
          <p:cNvPr id="6182" name="Text Box 38">
            <a:extLst>
              <a:ext uri="{FF2B5EF4-FFF2-40B4-BE49-F238E27FC236}">
                <a16:creationId xmlns:a16="http://schemas.microsoft.com/office/drawing/2014/main" id="{00F2092B-5035-42A5-929B-55FEE8AF95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7960" y="3842301"/>
            <a:ext cx="268446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49   +  21 </a:t>
            </a:r>
          </a:p>
        </p:txBody>
      </p:sp>
      <p:sp>
        <p:nvSpPr>
          <p:cNvPr id="6183" name="Text Box 39">
            <a:extLst>
              <a:ext uri="{FF2B5EF4-FFF2-40B4-BE49-F238E27FC236}">
                <a16:creationId xmlns:a16="http://schemas.microsoft.com/office/drawing/2014/main" id="{6C0A529C-B77E-4AD1-8EBF-927FE3961C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5684" y="4406693"/>
            <a:ext cx="2895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   70</a:t>
            </a:r>
          </a:p>
        </p:txBody>
      </p:sp>
      <p:sp>
        <p:nvSpPr>
          <p:cNvPr id="2" name="Text Box 9">
            <a:extLst>
              <a:ext uri="{FF2B5EF4-FFF2-40B4-BE49-F238E27FC236}">
                <a16:creationId xmlns:a16="http://schemas.microsoft.com/office/drawing/2014/main" id="{78E68828-F3A7-4C16-9BDF-C52ACD3BC4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0144" y="3772901"/>
            <a:ext cx="237966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.VnTime" panose="020B7200000000000000" pitchFamily="34" charset="0"/>
              </a:rPr>
              <a:t>7 x 4 + 32</a:t>
            </a:r>
          </a:p>
        </p:txBody>
      </p:sp>
      <p:sp>
        <p:nvSpPr>
          <p:cNvPr id="6187" name="Text Box 43">
            <a:extLst>
              <a:ext uri="{FF2B5EF4-FFF2-40B4-BE49-F238E27FC236}">
                <a16:creationId xmlns:a16="http://schemas.microsoft.com/office/drawing/2014/main" id="{D5EE6A93-0980-4DFE-B789-C3F0BCA353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7368" y="3783563"/>
            <a:ext cx="253206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28   + 32 </a:t>
            </a:r>
          </a:p>
        </p:txBody>
      </p:sp>
      <p:sp>
        <p:nvSpPr>
          <p:cNvPr id="6188" name="Text Box 44">
            <a:extLst>
              <a:ext uri="{FF2B5EF4-FFF2-40B4-BE49-F238E27FC236}">
                <a16:creationId xmlns:a16="http://schemas.microsoft.com/office/drawing/2014/main" id="{7DDB0009-2E64-4D22-8BA0-73EC927D5E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7368" y="4372597"/>
            <a:ext cx="2743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    60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61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61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61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61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61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61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61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61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61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61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61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61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61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61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61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7" dur="80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8" dur="80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80"/>
                                        <p:tgtEl>
                                          <p:spTgt spid="61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4" dur="80"/>
                                        <p:tgtEl>
                                          <p:spTgt spid="61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5" dur="80"/>
                                        <p:tgtEl>
                                          <p:spTgt spid="61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80"/>
                                        <p:tgtEl>
                                          <p:spTgt spid="61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 animBg="1"/>
      <p:bldP spid="43" grpId="0"/>
      <p:bldP spid="44" grpId="0"/>
      <p:bldP spid="45" grpId="0"/>
      <p:bldP spid="6178" grpId="0"/>
      <p:bldP spid="6179" grpId="0"/>
      <p:bldP spid="6180" grpId="0"/>
      <p:bldP spid="6181" grpId="0"/>
      <p:bldP spid="6182" grpId="0"/>
      <p:bldP spid="6183" grpId="0"/>
      <p:bldP spid="2" grpId="0"/>
      <p:bldP spid="6187" grpId="0"/>
      <p:bldP spid="618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1BFF9BB3-EF51-4BB1-9684-52AB527F69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2186609"/>
            <a:ext cx="1828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1" u="sng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 tắt:</a:t>
            </a:r>
            <a:r>
              <a:rPr lang="en-US" altLang="en-US" b="1" u="sng">
                <a:solidFill>
                  <a:srgbClr val="990000"/>
                </a:solidFill>
                <a:latin typeface=".VnArial" panose="020B7200000000000000" pitchFamily="34" charset="0"/>
              </a:rPr>
              <a:t>  </a:t>
            </a:r>
            <a:r>
              <a:rPr lang="en-US" altLang="en-US" sz="2800" b="1" u="sng">
                <a:solidFill>
                  <a:srgbClr val="990000"/>
                </a:solidFill>
                <a:latin typeface=".VnArial" panose="020B7200000000000000" pitchFamily="34" charset="0"/>
              </a:rPr>
              <a:t>  </a:t>
            </a:r>
          </a:p>
        </p:txBody>
      </p:sp>
      <p:sp>
        <p:nvSpPr>
          <p:cNvPr id="7186" name="Text Box 18">
            <a:extLst>
              <a:ext uri="{FF2B5EF4-FFF2-40B4-BE49-F238E27FC236}">
                <a16:creationId xmlns:a16="http://schemas.microsoft.com/office/drawing/2014/main" id="{387B1A57-7C1F-4E87-8BC5-877C7A84AF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0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0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altLang="en-US" sz="3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3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lọ</a:t>
            </a:r>
            <a:r>
              <a:rPr lang="en-US" altLang="en-US" sz="3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en-US" sz="3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  <a:r>
              <a:rPr lang="en-US" altLang="en-US" sz="3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bông</a:t>
            </a:r>
            <a:r>
              <a:rPr lang="en-US" altLang="en-US" sz="3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en-US" sz="3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3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en-US" sz="3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altLang="en-US" sz="3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lọ</a:t>
            </a:r>
            <a:r>
              <a:rPr lang="en-US" altLang="en-US" sz="3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3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3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altLang="en-US" sz="3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altLang="en-US" sz="3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bông</a:t>
            </a:r>
            <a:r>
              <a:rPr lang="en-US" altLang="en-US" sz="3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en-US" sz="3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alt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87" name="Text Box 19">
            <a:extLst>
              <a:ext uri="{FF2B5EF4-FFF2-40B4-BE49-F238E27FC236}">
                <a16:creationId xmlns:a16="http://schemas.microsoft.com/office/drawing/2014/main" id="{1DA3774E-839C-4B64-9EEA-8C180C65AB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720009"/>
            <a:ext cx="3886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lọ : 7 bông hoa</a:t>
            </a:r>
          </a:p>
        </p:txBody>
      </p:sp>
      <p:sp>
        <p:nvSpPr>
          <p:cNvPr id="7188" name="Text Box 20">
            <a:extLst>
              <a:ext uri="{FF2B5EF4-FFF2-40B4-BE49-F238E27FC236}">
                <a16:creationId xmlns:a16="http://schemas.microsoft.com/office/drawing/2014/main" id="{541AF2D4-9759-497E-B302-C26038E777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253409"/>
            <a:ext cx="4495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lọ  : … bông hoa?</a:t>
            </a:r>
          </a:p>
        </p:txBody>
      </p:sp>
      <p:sp>
        <p:nvSpPr>
          <p:cNvPr id="7189" name="Rectangle 21">
            <a:extLst>
              <a:ext uri="{FF2B5EF4-FFF2-40B4-BE49-F238E27FC236}">
                <a16:creationId xmlns:a16="http://schemas.microsoft.com/office/drawing/2014/main" id="{F90F481C-F791-4E78-A97B-3889874337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3710609"/>
            <a:ext cx="6477000" cy="155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lọ có số bông hoa là: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7 x 5 = 35 (bông)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Đáp số: 35 bông hoa</a:t>
            </a:r>
          </a:p>
        </p:txBody>
      </p:sp>
      <p:sp>
        <p:nvSpPr>
          <p:cNvPr id="7190" name="Text Box 22">
            <a:extLst>
              <a:ext uri="{FF2B5EF4-FFF2-40B4-BE49-F238E27FC236}">
                <a16:creationId xmlns:a16="http://schemas.microsoft.com/office/drawing/2014/main" id="{0E37410B-C74D-4C83-9CD3-7D944C6A0C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3101009"/>
            <a:ext cx="2514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b="1" u="sng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7186" grpId="0"/>
      <p:bldP spid="7187" grpId="0"/>
      <p:bldP spid="7188" grpId="0"/>
      <p:bldP spid="7189" grpId="0"/>
      <p:bldP spid="719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19" descr="17">
            <a:extLst>
              <a:ext uri="{FF2B5EF4-FFF2-40B4-BE49-F238E27FC236}">
                <a16:creationId xmlns:a16="http://schemas.microsoft.com/office/drawing/2014/main" id="{0C465C5C-FD16-4C36-A831-28CA032B376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0"/>
            <a:ext cx="1390650" cy="139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19" descr="17">
            <a:extLst>
              <a:ext uri="{FF2B5EF4-FFF2-40B4-BE49-F238E27FC236}">
                <a16:creationId xmlns:a16="http://schemas.microsoft.com/office/drawing/2014/main" id="{D8904B6E-8FD2-46DF-B71A-F45C34A400F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0" y="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210" name="Group 90">
            <a:extLst>
              <a:ext uri="{FF2B5EF4-FFF2-40B4-BE49-F238E27FC236}">
                <a16:creationId xmlns:a16="http://schemas.microsoft.com/office/drawing/2014/main" id="{63A41639-1F3A-4152-832F-9DCC723FD44D}"/>
              </a:ext>
            </a:extLst>
          </p:cNvPr>
          <p:cNvGraphicFramePr>
            <a:graphicFrameLocks noGrp="1"/>
          </p:cNvGraphicFramePr>
          <p:nvPr/>
        </p:nvGraphicFramePr>
        <p:xfrm>
          <a:off x="228600" y="2743200"/>
          <a:ext cx="3733797" cy="2362200"/>
        </p:xfrm>
        <a:graphic>
          <a:graphicData uri="http://schemas.openxmlformats.org/drawingml/2006/table">
            <a:tbl>
              <a:tblPr/>
              <a:tblGrid>
                <a:gridCol w="5344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15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44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29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44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15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442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905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05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05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05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211" name="Text Box 91">
            <a:extLst>
              <a:ext uri="{FF2B5EF4-FFF2-40B4-BE49-F238E27FC236}">
                <a16:creationId xmlns:a16="http://schemas.microsoft.com/office/drawing/2014/main" id="{870D02F2-694A-4B9E-A7A6-37ED6B4D22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131093"/>
            <a:ext cx="914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12" name="Text Box 92">
            <a:extLst>
              <a:ext uri="{FF2B5EF4-FFF2-40B4-BE49-F238E27FC236}">
                <a16:creationId xmlns:a16="http://schemas.microsoft.com/office/drawing/2014/main" id="{1771F630-F2F1-42D0-8EA8-6AA002CF7A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2514600"/>
            <a:ext cx="45720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a, Mỗi hàng có 7 ô vuông, có 4 hàng. Số ô vuông trong hình chữ nhật là:             </a:t>
            </a:r>
          </a:p>
        </p:txBody>
      </p:sp>
      <p:sp>
        <p:nvSpPr>
          <p:cNvPr id="5213" name="Text Box 93">
            <a:extLst>
              <a:ext uri="{FF2B5EF4-FFF2-40B4-BE49-F238E27FC236}">
                <a16:creationId xmlns:a16="http://schemas.microsoft.com/office/drawing/2014/main" id="{860AC53B-7BF1-4F3F-B355-B370A92EDC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38100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990000"/>
                </a:solidFill>
                <a:cs typeface="Arial" panose="020B0604020202020204" pitchFamily="34" charset="0"/>
              </a:rPr>
              <a:t>………</a:t>
            </a:r>
          </a:p>
        </p:txBody>
      </p:sp>
      <p:sp>
        <p:nvSpPr>
          <p:cNvPr id="5214" name="Text Box 94">
            <a:extLst>
              <a:ext uri="{FF2B5EF4-FFF2-40B4-BE49-F238E27FC236}">
                <a16:creationId xmlns:a16="http://schemas.microsoft.com/office/drawing/2014/main" id="{45AF032D-C3CB-4AA9-A433-CE58D0B4C4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3733800"/>
            <a:ext cx="2819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990000"/>
                </a:solidFill>
                <a:cs typeface="Arial" panose="020B0604020202020204" pitchFamily="34" charset="0"/>
              </a:rPr>
              <a:t>= 28 ô vuông</a:t>
            </a:r>
          </a:p>
        </p:txBody>
      </p:sp>
      <p:sp>
        <p:nvSpPr>
          <p:cNvPr id="5216" name="Text Box 96">
            <a:extLst>
              <a:ext uri="{FF2B5EF4-FFF2-40B4-BE49-F238E27FC236}">
                <a16:creationId xmlns:a16="http://schemas.microsoft.com/office/drawing/2014/main" id="{9A72108B-A920-4583-B7BD-45CAA3A9BE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4419600"/>
            <a:ext cx="4800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b, Mỗi cột có 4 ô vuông, có 7 cột. Số ô vuông trong hình chữ nhật là:             </a:t>
            </a:r>
          </a:p>
        </p:txBody>
      </p:sp>
      <p:sp>
        <p:nvSpPr>
          <p:cNvPr id="5217" name="Text Box 97">
            <a:extLst>
              <a:ext uri="{FF2B5EF4-FFF2-40B4-BE49-F238E27FC236}">
                <a16:creationId xmlns:a16="http://schemas.microsoft.com/office/drawing/2014/main" id="{7936F93F-4F75-4B96-BA1C-AE69874B3C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53340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990000"/>
                </a:solidFill>
                <a:cs typeface="Arial" panose="020B0604020202020204" pitchFamily="34" charset="0"/>
              </a:rPr>
              <a:t>………</a:t>
            </a:r>
          </a:p>
        </p:txBody>
      </p:sp>
      <p:sp>
        <p:nvSpPr>
          <p:cNvPr id="5218" name="Text Box 98">
            <a:extLst>
              <a:ext uri="{FF2B5EF4-FFF2-40B4-BE49-F238E27FC236}">
                <a16:creationId xmlns:a16="http://schemas.microsoft.com/office/drawing/2014/main" id="{F437A116-8983-4F57-8C21-3CD24238E4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257800"/>
            <a:ext cx="2819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990000"/>
                </a:solidFill>
                <a:cs typeface="Arial" panose="020B0604020202020204" pitchFamily="34" charset="0"/>
              </a:rPr>
              <a:t>= 28 ô vuông</a:t>
            </a:r>
          </a:p>
        </p:txBody>
      </p:sp>
      <p:sp>
        <p:nvSpPr>
          <p:cNvPr id="5219" name="Text Box 99">
            <a:extLst>
              <a:ext uri="{FF2B5EF4-FFF2-40B4-BE49-F238E27FC236}">
                <a16:creationId xmlns:a16="http://schemas.microsoft.com/office/drawing/2014/main" id="{15080D27-A39E-49E3-A317-C8FDA7804D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5791200"/>
            <a:ext cx="2286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 xét :</a:t>
            </a:r>
          </a:p>
        </p:txBody>
      </p:sp>
      <p:sp>
        <p:nvSpPr>
          <p:cNvPr id="5220" name="Text Box 100">
            <a:extLst>
              <a:ext uri="{FF2B5EF4-FFF2-40B4-BE49-F238E27FC236}">
                <a16:creationId xmlns:a16="http://schemas.microsoft.com/office/drawing/2014/main" id="{E265C3AB-48D9-492C-93B5-1B4AC77EEC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5867400"/>
            <a:ext cx="1600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</a:t>
            </a:r>
          </a:p>
        </p:txBody>
      </p:sp>
      <p:sp>
        <p:nvSpPr>
          <p:cNvPr id="5221" name="Text Box 101">
            <a:extLst>
              <a:ext uri="{FF2B5EF4-FFF2-40B4-BE49-F238E27FC236}">
                <a16:creationId xmlns:a16="http://schemas.microsoft.com/office/drawing/2014/main" id="{DAEDC53D-C233-475C-95DB-57112DA983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5867400"/>
            <a:ext cx="1828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……..</a:t>
            </a:r>
          </a:p>
        </p:txBody>
      </p:sp>
      <p:sp>
        <p:nvSpPr>
          <p:cNvPr id="5222" name="Text Box 102">
            <a:extLst>
              <a:ext uri="{FF2B5EF4-FFF2-40B4-BE49-F238E27FC236}">
                <a16:creationId xmlns:a16="http://schemas.microsoft.com/office/drawing/2014/main" id="{B2512637-D7F6-4A7E-9CFF-383E35528D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5867400"/>
            <a:ext cx="53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 </a:t>
            </a:r>
          </a:p>
        </p:txBody>
      </p:sp>
      <p:sp>
        <p:nvSpPr>
          <p:cNvPr id="5223" name="Text Box 103">
            <a:extLst>
              <a:ext uri="{FF2B5EF4-FFF2-40B4-BE49-F238E27FC236}">
                <a16:creationId xmlns:a16="http://schemas.microsoft.com/office/drawing/2014/main" id="{F14AFB63-62B0-49A7-AD99-3FFFAF02FB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733800"/>
            <a:ext cx="14335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990000"/>
                </a:solidFill>
              </a:rPr>
              <a:t>7  x  4</a:t>
            </a:r>
          </a:p>
        </p:txBody>
      </p:sp>
      <p:sp>
        <p:nvSpPr>
          <p:cNvPr id="5224" name="Text Box 104">
            <a:extLst>
              <a:ext uri="{FF2B5EF4-FFF2-40B4-BE49-F238E27FC236}">
                <a16:creationId xmlns:a16="http://schemas.microsoft.com/office/drawing/2014/main" id="{2D98E44F-CD1C-4132-8790-D58F6A047B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5257800"/>
            <a:ext cx="1295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990000"/>
                </a:solidFill>
              </a:rPr>
              <a:t>4 x 7</a:t>
            </a:r>
          </a:p>
        </p:txBody>
      </p:sp>
      <p:sp>
        <p:nvSpPr>
          <p:cNvPr id="5225" name="Text Box 105">
            <a:extLst>
              <a:ext uri="{FF2B5EF4-FFF2-40B4-BE49-F238E27FC236}">
                <a16:creationId xmlns:a16="http://schemas.microsoft.com/office/drawing/2014/main" id="{C900F899-ACC6-4356-9000-F50EF49C02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5867400"/>
            <a:ext cx="11287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990000"/>
                </a:solidFill>
              </a:rPr>
              <a:t>7 x 4</a:t>
            </a:r>
          </a:p>
        </p:txBody>
      </p:sp>
      <p:sp>
        <p:nvSpPr>
          <p:cNvPr id="5226" name="Text Box 106">
            <a:extLst>
              <a:ext uri="{FF2B5EF4-FFF2-40B4-BE49-F238E27FC236}">
                <a16:creationId xmlns:a16="http://schemas.microsoft.com/office/drawing/2014/main" id="{30483EA4-96D9-4EFF-9AFC-9611BCFCE7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5867400"/>
            <a:ext cx="1371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990000"/>
                </a:solidFill>
              </a:rPr>
              <a:t>4 x 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52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52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52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20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52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52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52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360"/>
                            </p:stCondLst>
                            <p:childTnLst>
                              <p:par>
                                <p:cTn id="2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52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52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52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5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5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52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52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52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2120"/>
                            </p:stCondLst>
                            <p:childTnLst>
                              <p:par>
                                <p:cTn id="5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5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5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5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5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5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5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2" dur="500"/>
                                        <p:tgtEl>
                                          <p:spTgt spid="5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/>
                                        <p:tgtEl>
                                          <p:spTgt spid="5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5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5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3" dur="500"/>
                                        <p:tgtEl>
                                          <p:spTgt spid="5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/>
                                        <p:tgtEl>
                                          <p:spTgt spid="5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5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5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11" grpId="0"/>
      <p:bldP spid="5212" grpId="0"/>
      <p:bldP spid="5213" grpId="0"/>
      <p:bldP spid="5213" grpId="1"/>
      <p:bldP spid="5214" grpId="0"/>
      <p:bldP spid="5216" grpId="0"/>
      <p:bldP spid="5217" grpId="0"/>
      <p:bldP spid="5217" grpId="1"/>
      <p:bldP spid="5218" grpId="0"/>
      <p:bldP spid="5219" grpId="0"/>
      <p:bldP spid="5220" grpId="0"/>
      <p:bldP spid="5220" grpId="1"/>
      <p:bldP spid="5221" grpId="0"/>
      <p:bldP spid="5221" grpId="1"/>
      <p:bldP spid="5222" grpId="0"/>
      <p:bldP spid="5223" grpId="0"/>
      <p:bldP spid="5224" grpId="0"/>
      <p:bldP spid="5225" grpId="0"/>
      <p:bldP spid="522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7" name="Text Box 7">
            <a:extLst>
              <a:ext uri="{FF2B5EF4-FFF2-40B4-BE49-F238E27FC236}">
                <a16:creationId xmlns:a16="http://schemas.microsoft.com/office/drawing/2014/main" id="{B6F5E9CF-7489-4D72-BFF0-3C7D9F65E6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981200"/>
            <a:ext cx="914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28" name="Text Box 8">
            <a:extLst>
              <a:ext uri="{FF2B5EF4-FFF2-40B4-BE49-F238E27FC236}">
                <a16:creationId xmlns:a16="http://schemas.microsoft.com/office/drawing/2014/main" id="{20A02620-2248-4085-9EF5-375F3AEE7D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895600"/>
            <a:ext cx="3657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rgbClr val="0000CC"/>
                </a:solidFill>
              </a:rPr>
              <a:t>a, 14 , 21 , 28, </a:t>
            </a:r>
          </a:p>
        </p:txBody>
      </p:sp>
      <p:sp>
        <p:nvSpPr>
          <p:cNvPr id="30729" name="Text Box 9">
            <a:extLst>
              <a:ext uri="{FF2B5EF4-FFF2-40B4-BE49-F238E27FC236}">
                <a16:creationId xmlns:a16="http://schemas.microsoft.com/office/drawing/2014/main" id="{138B7346-C422-499D-A128-5AD78CC99E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810000"/>
            <a:ext cx="36464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rgbClr val="0000CC"/>
                </a:solidFill>
              </a:rPr>
              <a:t>b, 56 , 49 , 42, </a:t>
            </a:r>
          </a:p>
        </p:txBody>
      </p:sp>
      <p:sp>
        <p:nvSpPr>
          <p:cNvPr id="30731" name="Text Box 11">
            <a:extLst>
              <a:ext uri="{FF2B5EF4-FFF2-40B4-BE49-F238E27FC236}">
                <a16:creationId xmlns:a16="http://schemas.microsoft.com/office/drawing/2014/main" id="{4871291C-F888-452F-AF8C-DC50335AED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2895600"/>
            <a:ext cx="1143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rgbClr val="0000CC"/>
                </a:solidFill>
              </a:rPr>
              <a:t>… , </a:t>
            </a:r>
          </a:p>
        </p:txBody>
      </p:sp>
      <p:sp>
        <p:nvSpPr>
          <p:cNvPr id="30733" name="Text Box 13">
            <a:extLst>
              <a:ext uri="{FF2B5EF4-FFF2-40B4-BE49-F238E27FC236}">
                <a16:creationId xmlns:a16="http://schemas.microsoft.com/office/drawing/2014/main" id="{C1201036-8B62-4158-9D30-A3F98ACDE4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2895600"/>
            <a:ext cx="1371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rgbClr val="0000CC"/>
                </a:solidFill>
              </a:rPr>
              <a:t>….</a:t>
            </a:r>
          </a:p>
        </p:txBody>
      </p:sp>
      <p:sp>
        <p:nvSpPr>
          <p:cNvPr id="30734" name="Text Box 14">
            <a:extLst>
              <a:ext uri="{FF2B5EF4-FFF2-40B4-BE49-F238E27FC236}">
                <a16:creationId xmlns:a16="http://schemas.microsoft.com/office/drawing/2014/main" id="{118D1AFC-2482-42E3-B114-BF0282F495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3733800"/>
            <a:ext cx="1143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rgbClr val="0000CC"/>
                </a:solidFill>
              </a:rPr>
              <a:t>…,</a:t>
            </a:r>
            <a:r>
              <a:rPr lang="en-US" altLang="en-US" sz="4000" b="1">
                <a:solidFill>
                  <a:srgbClr val="0000CC"/>
                </a:solidFill>
              </a:rPr>
              <a:t> </a:t>
            </a:r>
          </a:p>
        </p:txBody>
      </p:sp>
      <p:sp>
        <p:nvSpPr>
          <p:cNvPr id="30735" name="Text Box 15">
            <a:extLst>
              <a:ext uri="{FF2B5EF4-FFF2-40B4-BE49-F238E27FC236}">
                <a16:creationId xmlns:a16="http://schemas.microsoft.com/office/drawing/2014/main" id="{743921FD-AD51-4455-BFE7-389C1E27F3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3810000"/>
            <a:ext cx="1371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rgbClr val="0000CC"/>
                </a:solidFill>
              </a:rPr>
              <a:t>….</a:t>
            </a:r>
          </a:p>
        </p:txBody>
      </p:sp>
      <p:sp>
        <p:nvSpPr>
          <p:cNvPr id="30736" name="Text Box 16">
            <a:extLst>
              <a:ext uri="{FF2B5EF4-FFF2-40B4-BE49-F238E27FC236}">
                <a16:creationId xmlns:a16="http://schemas.microsoft.com/office/drawing/2014/main" id="{45DFAC47-38D6-4AD3-BD19-BA5B31109C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2819400"/>
            <a:ext cx="1219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000" b="1">
                <a:solidFill>
                  <a:srgbClr val="990000"/>
                </a:solidFill>
              </a:rPr>
              <a:t> </a:t>
            </a:r>
            <a:r>
              <a:rPr lang="en-US" altLang="en-US" sz="3600" b="1">
                <a:solidFill>
                  <a:srgbClr val="990000"/>
                </a:solidFill>
              </a:rPr>
              <a:t>35</a:t>
            </a:r>
            <a:r>
              <a:rPr lang="en-US" altLang="en-US" sz="4000" b="1">
                <a:solidFill>
                  <a:srgbClr val="990000"/>
                </a:solidFill>
              </a:rPr>
              <a:t>, </a:t>
            </a:r>
          </a:p>
        </p:txBody>
      </p:sp>
      <p:sp>
        <p:nvSpPr>
          <p:cNvPr id="30737" name="Text Box 17">
            <a:extLst>
              <a:ext uri="{FF2B5EF4-FFF2-40B4-BE49-F238E27FC236}">
                <a16:creationId xmlns:a16="http://schemas.microsoft.com/office/drawing/2014/main" id="{0797D118-26A2-4E85-809D-C292944527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2819400"/>
            <a:ext cx="1143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rgbClr val="990000"/>
                </a:solidFill>
              </a:rPr>
              <a:t>42</a:t>
            </a:r>
            <a:r>
              <a:rPr lang="en-US" altLang="en-US" sz="4000" b="1">
                <a:solidFill>
                  <a:srgbClr val="990000"/>
                </a:solidFill>
              </a:rPr>
              <a:t> .</a:t>
            </a:r>
          </a:p>
        </p:txBody>
      </p:sp>
      <p:sp>
        <p:nvSpPr>
          <p:cNvPr id="30738" name="Text Box 18">
            <a:extLst>
              <a:ext uri="{FF2B5EF4-FFF2-40B4-BE49-F238E27FC236}">
                <a16:creationId xmlns:a16="http://schemas.microsoft.com/office/drawing/2014/main" id="{C920F513-553A-477D-8F92-53FAFC3632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3733800"/>
            <a:ext cx="1219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4000" b="1">
                <a:solidFill>
                  <a:srgbClr val="990000"/>
                </a:solidFill>
              </a:rPr>
              <a:t> </a:t>
            </a:r>
            <a:r>
              <a:rPr lang="en-US" altLang="en-US" sz="3600" b="1">
                <a:solidFill>
                  <a:srgbClr val="990000"/>
                </a:solidFill>
              </a:rPr>
              <a:t>35</a:t>
            </a:r>
            <a:r>
              <a:rPr lang="en-US" altLang="en-US" sz="4000" b="1">
                <a:solidFill>
                  <a:srgbClr val="990000"/>
                </a:solidFill>
              </a:rPr>
              <a:t> , </a:t>
            </a:r>
          </a:p>
        </p:txBody>
      </p:sp>
      <p:sp>
        <p:nvSpPr>
          <p:cNvPr id="30739" name="Text Box 19">
            <a:extLst>
              <a:ext uri="{FF2B5EF4-FFF2-40B4-BE49-F238E27FC236}">
                <a16:creationId xmlns:a16="http://schemas.microsoft.com/office/drawing/2014/main" id="{F4E0A027-385E-4450-93E7-83B777A801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3733800"/>
            <a:ext cx="1143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rgbClr val="990000"/>
                </a:solidFill>
              </a:rPr>
              <a:t>28</a:t>
            </a:r>
            <a:r>
              <a:rPr lang="en-US" altLang="en-US" sz="4000" b="1">
                <a:solidFill>
                  <a:srgbClr val="990000"/>
                </a:solidFill>
              </a:rPr>
              <a:t>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980"/>
                            </p:stCondLst>
                            <p:childTnLst>
                              <p:par>
                                <p:cTn id="1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10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307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307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307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307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307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307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307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307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07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07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307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307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07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07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307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307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07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07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307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/>
                                        <p:tgtEl>
                                          <p:spTgt spid="307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07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07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7" grpId="0"/>
      <p:bldP spid="30728" grpId="0"/>
      <p:bldP spid="30729" grpId="0"/>
      <p:bldP spid="30731" grpId="0"/>
      <p:bldP spid="30731" grpId="1"/>
      <p:bldP spid="30733" grpId="0"/>
      <p:bldP spid="30733" grpId="1"/>
      <p:bldP spid="30734" grpId="0"/>
      <p:bldP spid="30734" grpId="1"/>
      <p:bldP spid="30735" grpId="0"/>
      <p:bldP spid="30735" grpId="1"/>
      <p:bldP spid="30736" grpId="0"/>
      <p:bldP spid="30737" grpId="0"/>
      <p:bldP spid="30738" grpId="0"/>
      <p:bldP spid="3073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9" name="Picture 3" descr="C78050FB9F484BAE8E8262A9851A74CA"/>
          <p:cNvPicPr>
            <a:picLocks noChangeAspect="1" noChangeArrowheads="1" noCrop="1"/>
          </p:cNvPicPr>
          <p:nvPr/>
        </p:nvPicPr>
        <p:blipFill>
          <a:blip r:embed="rId2">
            <a:lum bright="-12000"/>
          </a:blip>
          <a:srcRect/>
          <a:stretch>
            <a:fillRect/>
          </a:stretch>
        </p:blipFill>
        <p:spPr bwMode="auto">
          <a:xfrm>
            <a:off x="-260350" y="228600"/>
            <a:ext cx="201295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81" name="WordArt 7"/>
          <p:cNvSpPr>
            <a:spLocks noChangeArrowheads="1" noChangeShapeType="1" noTextEdit="1"/>
          </p:cNvSpPr>
          <p:nvPr/>
        </p:nvSpPr>
        <p:spPr bwMode="auto">
          <a:xfrm>
            <a:off x="1555751" y="2100263"/>
            <a:ext cx="6346825" cy="2019300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85713"/>
              </a:avLst>
            </a:prstTxWarp>
          </a:bodyPr>
          <a:lstStyle/>
          <a:p>
            <a:pPr algn="ctr"/>
            <a:r>
              <a:rPr lang="en-US" sz="3600" kern="10" dirty="0" err="1">
                <a:ln w="19050">
                  <a:solidFill>
                    <a:srgbClr val="0000FF"/>
                  </a:solidFill>
                  <a:miter lim="800000"/>
                  <a:headEnd/>
                  <a:tailEnd/>
                </a:ln>
                <a:gradFill rotWithShape="1">
                  <a:gsLst>
                    <a:gs pos="0">
                      <a:srgbClr val="FF0066"/>
                    </a:gs>
                    <a:gs pos="100000">
                      <a:srgbClr val="FFFF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Chào</a:t>
            </a:r>
            <a:r>
              <a:rPr lang="en-US" sz="3600" kern="10" dirty="0">
                <a:ln w="19050">
                  <a:solidFill>
                    <a:srgbClr val="0000FF"/>
                  </a:solidFill>
                  <a:miter lim="800000"/>
                  <a:headEnd/>
                  <a:tailEnd/>
                </a:ln>
                <a:gradFill rotWithShape="1">
                  <a:gsLst>
                    <a:gs pos="0">
                      <a:srgbClr val="FF0066"/>
                    </a:gs>
                    <a:gs pos="100000">
                      <a:srgbClr val="FFFF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19050">
                  <a:solidFill>
                    <a:srgbClr val="0000FF"/>
                  </a:solidFill>
                  <a:miter lim="800000"/>
                  <a:headEnd/>
                  <a:tailEnd/>
                </a:ln>
                <a:gradFill rotWithShape="1">
                  <a:gsLst>
                    <a:gs pos="0">
                      <a:srgbClr val="FF0066"/>
                    </a:gs>
                    <a:gs pos="100000">
                      <a:srgbClr val="FFFF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các</a:t>
            </a:r>
            <a:r>
              <a:rPr lang="en-US" sz="3600" kern="10" dirty="0">
                <a:ln w="19050">
                  <a:solidFill>
                    <a:srgbClr val="0000FF"/>
                  </a:solidFill>
                  <a:miter lim="800000"/>
                  <a:headEnd/>
                  <a:tailEnd/>
                </a:ln>
                <a:gradFill rotWithShape="1">
                  <a:gsLst>
                    <a:gs pos="0">
                      <a:srgbClr val="FF0066"/>
                    </a:gs>
                    <a:gs pos="100000">
                      <a:srgbClr val="FFFF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19050">
                  <a:solidFill>
                    <a:srgbClr val="0000FF"/>
                  </a:solidFill>
                  <a:miter lim="800000"/>
                  <a:headEnd/>
                  <a:tailEnd/>
                </a:ln>
                <a:gradFill rotWithShape="1">
                  <a:gsLst>
                    <a:gs pos="0">
                      <a:srgbClr val="FF0066"/>
                    </a:gs>
                    <a:gs pos="100000">
                      <a:srgbClr val="FFFF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em</a:t>
            </a:r>
            <a:r>
              <a:rPr lang="en-US" sz="3600" kern="10" dirty="0">
                <a:ln w="19050">
                  <a:solidFill>
                    <a:srgbClr val="0000FF"/>
                  </a:solidFill>
                  <a:miter lim="800000"/>
                  <a:headEnd/>
                  <a:tailEnd/>
                </a:ln>
                <a:gradFill rotWithShape="1">
                  <a:gsLst>
                    <a:gs pos="0">
                      <a:srgbClr val="FF0066"/>
                    </a:gs>
                    <a:gs pos="100000">
                      <a:srgbClr val="FFFFFF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577201681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1981200" y="926124"/>
            <a:ext cx="5486400" cy="646331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ÔN BÀI CŨ</a:t>
            </a:r>
          </a:p>
        </p:txBody>
      </p:sp>
      <p:sp>
        <p:nvSpPr>
          <p:cNvPr id="3076" name="Text Box 15"/>
          <p:cNvSpPr txBox="1">
            <a:spLocks noChangeArrowheads="1"/>
          </p:cNvSpPr>
          <p:nvPr/>
        </p:nvSpPr>
        <p:spPr bwMode="auto">
          <a:xfrm>
            <a:off x="480646" y="1862013"/>
            <a:ext cx="178190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</a:rPr>
              <a:t>1.Tính:</a:t>
            </a:r>
          </a:p>
        </p:txBody>
      </p:sp>
      <p:sp>
        <p:nvSpPr>
          <p:cNvPr id="3088" name="Text Box 16"/>
          <p:cNvSpPr txBox="1">
            <a:spLocks noChangeArrowheads="1"/>
          </p:cNvSpPr>
          <p:nvPr/>
        </p:nvSpPr>
        <p:spPr bwMode="auto">
          <a:xfrm>
            <a:off x="2285992" y="2043167"/>
            <a:ext cx="1699847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</a:rPr>
              <a:t>20   3</a:t>
            </a:r>
          </a:p>
          <a:p>
            <a:pPr eaLnBrk="1" hangingPunct="1">
              <a:spcBef>
                <a:spcPct val="50000"/>
              </a:spcBef>
            </a:pPr>
            <a:endParaRPr lang="en-US" sz="3600" b="1" dirty="0"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</a:rPr>
              <a:t> </a:t>
            </a:r>
          </a:p>
        </p:txBody>
      </p:sp>
      <p:sp>
        <p:nvSpPr>
          <p:cNvPr id="3099" name="Text Box 15"/>
          <p:cNvSpPr txBox="1">
            <a:spLocks noChangeArrowheads="1"/>
          </p:cNvSpPr>
          <p:nvPr/>
        </p:nvSpPr>
        <p:spPr bwMode="auto">
          <a:xfrm>
            <a:off x="2268407" y="2567363"/>
            <a:ext cx="914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</a:rPr>
              <a:t>18</a:t>
            </a:r>
          </a:p>
        </p:txBody>
      </p:sp>
      <p:sp>
        <p:nvSpPr>
          <p:cNvPr id="7" name="Minus 6"/>
          <p:cNvSpPr/>
          <p:nvPr/>
        </p:nvSpPr>
        <p:spPr>
          <a:xfrm>
            <a:off x="2904384" y="2481780"/>
            <a:ext cx="800101" cy="144198"/>
          </a:xfrm>
          <a:prstGeom prst="mathMin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Minus 35"/>
          <p:cNvSpPr/>
          <p:nvPr/>
        </p:nvSpPr>
        <p:spPr>
          <a:xfrm rot="5400000">
            <a:off x="2377433" y="2628290"/>
            <a:ext cx="1270782" cy="139508"/>
          </a:xfrm>
          <a:prstGeom prst="mathMin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 Box 15"/>
          <p:cNvSpPr txBox="1">
            <a:spLocks noChangeArrowheads="1"/>
          </p:cNvSpPr>
          <p:nvPr/>
        </p:nvSpPr>
        <p:spPr bwMode="auto">
          <a:xfrm>
            <a:off x="2461837" y="3127499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</a:rPr>
              <a:t>2</a:t>
            </a:r>
          </a:p>
        </p:txBody>
      </p:sp>
      <p:sp>
        <p:nvSpPr>
          <p:cNvPr id="38" name="Text Box 15"/>
          <p:cNvSpPr txBox="1">
            <a:spLocks noChangeArrowheads="1"/>
          </p:cNvSpPr>
          <p:nvPr/>
        </p:nvSpPr>
        <p:spPr bwMode="auto">
          <a:xfrm>
            <a:off x="3071432" y="2592811"/>
            <a:ext cx="32825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6</a:t>
            </a:r>
          </a:p>
        </p:txBody>
      </p:sp>
      <p:sp>
        <p:nvSpPr>
          <p:cNvPr id="41" name="Minus 40"/>
          <p:cNvSpPr/>
          <p:nvPr/>
        </p:nvSpPr>
        <p:spPr>
          <a:xfrm>
            <a:off x="2212723" y="3053131"/>
            <a:ext cx="800101" cy="144198"/>
          </a:xfrm>
          <a:prstGeom prst="mathMin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 Box 16"/>
          <p:cNvSpPr txBox="1">
            <a:spLocks noChangeArrowheads="1"/>
          </p:cNvSpPr>
          <p:nvPr/>
        </p:nvSpPr>
        <p:spPr bwMode="auto">
          <a:xfrm>
            <a:off x="5653717" y="2062653"/>
            <a:ext cx="1699847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</a:rPr>
              <a:t>43   6</a:t>
            </a:r>
          </a:p>
          <a:p>
            <a:pPr eaLnBrk="1" hangingPunct="1">
              <a:spcBef>
                <a:spcPct val="50000"/>
              </a:spcBef>
            </a:pPr>
            <a:endParaRPr lang="en-US" sz="3600" b="1" dirty="0"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</a:rPr>
              <a:t> </a:t>
            </a:r>
          </a:p>
        </p:txBody>
      </p:sp>
      <p:sp>
        <p:nvSpPr>
          <p:cNvPr id="14" name="Minus 13"/>
          <p:cNvSpPr/>
          <p:nvPr/>
        </p:nvSpPr>
        <p:spPr>
          <a:xfrm rot="5400000">
            <a:off x="5761779" y="2556148"/>
            <a:ext cx="1270782" cy="139508"/>
          </a:xfrm>
          <a:prstGeom prst="mathMin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Minus 14"/>
          <p:cNvSpPr/>
          <p:nvPr/>
        </p:nvSpPr>
        <p:spPr>
          <a:xfrm>
            <a:off x="6289358" y="2532141"/>
            <a:ext cx="800101" cy="144198"/>
          </a:xfrm>
          <a:prstGeom prst="mathMin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5674772" y="2568032"/>
            <a:ext cx="914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</a:rPr>
              <a:t>42</a:t>
            </a:r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6456098" y="2625978"/>
            <a:ext cx="32825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7</a:t>
            </a:r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5903372" y="3094529"/>
            <a:ext cx="457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</a:rPr>
              <a:t>1</a:t>
            </a:r>
          </a:p>
        </p:txBody>
      </p:sp>
      <p:sp>
        <p:nvSpPr>
          <p:cNvPr id="19" name="Minus 18"/>
          <p:cNvSpPr/>
          <p:nvPr/>
        </p:nvSpPr>
        <p:spPr>
          <a:xfrm>
            <a:off x="5610370" y="3041418"/>
            <a:ext cx="800101" cy="144198"/>
          </a:xfrm>
          <a:prstGeom prst="mathMin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024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30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 animBg="1"/>
      <p:bldP spid="3076" grpId="0"/>
      <p:bldP spid="3088" grpId="0"/>
      <p:bldP spid="3088" grpId="1"/>
      <p:bldP spid="3099" grpId="0"/>
      <p:bldP spid="3099" grpId="1"/>
      <p:bldP spid="7" grpId="0" animBg="1"/>
      <p:bldP spid="7" grpId="1" animBg="1"/>
      <p:bldP spid="36" grpId="0" animBg="1"/>
      <p:bldP spid="36" grpId="1" animBg="1"/>
      <p:bldP spid="37" grpId="0"/>
      <p:bldP spid="37" grpId="1"/>
      <p:bldP spid="38" grpId="0"/>
      <p:bldP spid="38" grpId="1"/>
      <p:bldP spid="41" grpId="0" animBg="1"/>
      <p:bldP spid="41" grpId="1" animBg="1"/>
      <p:bldP spid="13" grpId="0"/>
      <p:bldP spid="14" grpId="0" animBg="1"/>
      <p:bldP spid="15" grpId="0" animBg="1"/>
      <p:bldP spid="16" grpId="0"/>
      <p:bldP spid="17" grpId="0"/>
      <p:bldP spid="18" grpId="0"/>
      <p:bldP spid="1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609600" y="4090286"/>
            <a:ext cx="1031344" cy="609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1981200" y="926124"/>
            <a:ext cx="5486400" cy="646331"/>
          </a:xfrm>
          <a:prstGeom prst="rect">
            <a:avLst/>
          </a:prstGeom>
          <a:solidFill>
            <a:schemeClr val="bg1"/>
          </a:solidFill>
          <a:ln w="38100" cmpd="dbl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ÔN BÀI CŨ</a:t>
            </a:r>
          </a:p>
        </p:txBody>
      </p:sp>
      <p:sp>
        <p:nvSpPr>
          <p:cNvPr id="3088" name="Text Box 16"/>
          <p:cNvSpPr txBox="1">
            <a:spLocks noChangeArrowheads="1"/>
          </p:cNvSpPr>
          <p:nvPr/>
        </p:nvSpPr>
        <p:spPr bwMode="auto">
          <a:xfrm>
            <a:off x="-35168" y="2022229"/>
            <a:ext cx="9390184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dirty="0">
                <a:latin typeface="Times New Roman" pitchFamily="18" charset="0"/>
              </a:rPr>
              <a:t>2. </a:t>
            </a:r>
            <a:r>
              <a:rPr lang="en-US" sz="3600" dirty="0" err="1">
                <a:latin typeface="Times New Roman" pitchFamily="18" charset="0"/>
              </a:rPr>
              <a:t>Trong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các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phép</a:t>
            </a:r>
            <a:r>
              <a:rPr lang="en-US" sz="3600" dirty="0">
                <a:latin typeface="Times New Roman" pitchFamily="18" charset="0"/>
              </a:rPr>
              <a:t> chia </a:t>
            </a:r>
            <a:r>
              <a:rPr lang="en-US" sz="3600" dirty="0" err="1">
                <a:latin typeface="Times New Roman" pitchFamily="18" charset="0"/>
              </a:rPr>
              <a:t>có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dư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với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số</a:t>
            </a:r>
            <a:r>
              <a:rPr lang="en-US" sz="3600" dirty="0">
                <a:latin typeface="Times New Roman" pitchFamily="18" charset="0"/>
              </a:rPr>
              <a:t> chia </a:t>
            </a:r>
            <a:r>
              <a:rPr lang="en-US" sz="3600" dirty="0" err="1">
                <a:latin typeface="Times New Roman" pitchFamily="18" charset="0"/>
              </a:rPr>
              <a:t>là</a:t>
            </a:r>
            <a:r>
              <a:rPr lang="en-US" sz="3600" dirty="0">
                <a:latin typeface="Times New Roman" pitchFamily="18" charset="0"/>
              </a:rPr>
              <a:t> 3, </a:t>
            </a:r>
            <a:r>
              <a:rPr lang="en-US" sz="3600" dirty="0" err="1">
                <a:latin typeface="Times New Roman" pitchFamily="18" charset="0"/>
              </a:rPr>
              <a:t>số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dư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lớn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nhất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của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các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phép</a:t>
            </a:r>
            <a:r>
              <a:rPr lang="en-US" sz="3600" dirty="0">
                <a:latin typeface="Times New Roman" pitchFamily="18" charset="0"/>
              </a:rPr>
              <a:t> chia </a:t>
            </a:r>
            <a:r>
              <a:rPr lang="en-US" sz="3600" dirty="0" err="1">
                <a:latin typeface="Times New Roman" pitchFamily="18" charset="0"/>
              </a:rPr>
              <a:t>đó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là</a:t>
            </a:r>
            <a:r>
              <a:rPr lang="en-US" sz="3600" dirty="0">
                <a:latin typeface="Times New Roman" pitchFamily="18" charset="0"/>
              </a:rPr>
              <a:t>:</a:t>
            </a:r>
          </a:p>
        </p:txBody>
      </p:sp>
      <p:sp>
        <p:nvSpPr>
          <p:cNvPr id="3099" name="Text Box 15"/>
          <p:cNvSpPr txBox="1">
            <a:spLocks noChangeArrowheads="1"/>
          </p:cNvSpPr>
          <p:nvPr/>
        </p:nvSpPr>
        <p:spPr bwMode="auto">
          <a:xfrm>
            <a:off x="773723" y="3222558"/>
            <a:ext cx="6120231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eaLnBrk="1" hangingPunct="1">
              <a:spcBef>
                <a:spcPct val="50000"/>
              </a:spcBef>
              <a:buFont typeface="+mj-lt"/>
              <a:buAutoNum type="alphaUcPeriod"/>
            </a:pPr>
            <a:r>
              <a:rPr lang="en-US" sz="3600" dirty="0">
                <a:latin typeface="Times New Roman" pitchFamily="18" charset="0"/>
              </a:rPr>
              <a:t>3                                C. 1</a:t>
            </a:r>
          </a:p>
          <a:p>
            <a:pPr marL="342900" indent="-342900" eaLnBrk="1" hangingPunct="1">
              <a:spcBef>
                <a:spcPct val="50000"/>
              </a:spcBef>
              <a:buFont typeface="+mj-lt"/>
              <a:buAutoNum type="alphaUcPeriod"/>
            </a:pPr>
            <a:r>
              <a:rPr lang="en-US" sz="3600" dirty="0">
                <a:latin typeface="Times New Roman" pitchFamily="18" charset="0"/>
              </a:rPr>
              <a:t>2                                 D. 0</a:t>
            </a:r>
          </a:p>
        </p:txBody>
      </p:sp>
    </p:spTree>
    <p:extLst>
      <p:ext uri="{BB962C8B-B14F-4D97-AF65-F5344CB8AC3E}">
        <p14:creationId xmlns:p14="http://schemas.microsoft.com/office/powerpoint/2010/main" val="1760206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088" grpId="0"/>
      <p:bldP spid="309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35701" y="251805"/>
            <a:ext cx="56047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BẢNG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 7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39" y="868946"/>
            <a:ext cx="3260948" cy="46166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LẬP BẢNG NHÂN 7</a:t>
            </a:r>
          </a:p>
        </p:txBody>
      </p:sp>
      <p:sp>
        <p:nvSpPr>
          <p:cNvPr id="35" name="Rectangle 4"/>
          <p:cNvSpPr>
            <a:spLocks noChangeArrowheads="1"/>
          </p:cNvSpPr>
          <p:nvPr/>
        </p:nvSpPr>
        <p:spPr bwMode="auto">
          <a:xfrm>
            <a:off x="2864476" y="1516069"/>
            <a:ext cx="368872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7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lấy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1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lần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ta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viết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</a:p>
        </p:txBody>
      </p:sp>
      <p:sp>
        <p:nvSpPr>
          <p:cNvPr id="36" name="Rectangle 9"/>
          <p:cNvSpPr>
            <a:spLocks noChangeArrowheads="1"/>
          </p:cNvSpPr>
          <p:nvPr/>
        </p:nvSpPr>
        <p:spPr bwMode="auto">
          <a:xfrm>
            <a:off x="2864476" y="1968729"/>
            <a:ext cx="139012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400" b="1" dirty="0">
                <a:latin typeface="Arial" panose="020B0604020202020204" pitchFamily="34" charset="0"/>
              </a:rPr>
              <a:t>7 x 1 = </a:t>
            </a: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7</a:t>
            </a:r>
          </a:p>
        </p:txBody>
      </p:sp>
      <p:grpSp>
        <p:nvGrpSpPr>
          <p:cNvPr id="37" name="Group 12"/>
          <p:cNvGrpSpPr>
            <a:grpSpLocks/>
          </p:cNvGrpSpPr>
          <p:nvPr/>
        </p:nvGrpSpPr>
        <p:grpSpPr bwMode="auto">
          <a:xfrm>
            <a:off x="76200" y="1759729"/>
            <a:ext cx="2543175" cy="392112"/>
            <a:chOff x="228600" y="-395991"/>
            <a:chExt cx="3276600" cy="533400"/>
          </a:xfrm>
        </p:grpSpPr>
        <p:sp>
          <p:nvSpPr>
            <p:cNvPr id="38" name="Rectangle 37"/>
            <p:cNvSpPr/>
            <p:nvPr/>
          </p:nvSpPr>
          <p:spPr>
            <a:xfrm>
              <a:off x="228600" y="-395991"/>
              <a:ext cx="3276600" cy="53340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1676685" y="-320409"/>
              <a:ext cx="380429" cy="382235"/>
            </a:xfrm>
            <a:prstGeom prst="ellipse">
              <a:avLst/>
            </a:prstGeom>
            <a:solidFill>
              <a:srgbClr val="C8371A"/>
            </a:solidFill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2132792" y="-320409"/>
              <a:ext cx="382474" cy="382235"/>
            </a:xfrm>
            <a:prstGeom prst="ellipse">
              <a:avLst/>
            </a:prstGeom>
            <a:solidFill>
              <a:srgbClr val="C8371A"/>
            </a:solidFill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762429" y="-320409"/>
              <a:ext cx="380429" cy="382235"/>
            </a:xfrm>
            <a:prstGeom prst="ellipse">
              <a:avLst/>
            </a:prstGeom>
            <a:solidFill>
              <a:srgbClr val="C8371A"/>
            </a:solidFill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1218534" y="-320409"/>
              <a:ext cx="382475" cy="382235"/>
            </a:xfrm>
            <a:prstGeom prst="ellipse">
              <a:avLst/>
            </a:prstGeom>
            <a:solidFill>
              <a:srgbClr val="C8371A"/>
            </a:solidFill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3" name="Oval 42"/>
            <p:cNvSpPr/>
            <p:nvPr/>
          </p:nvSpPr>
          <p:spPr>
            <a:xfrm>
              <a:off x="2590943" y="-320409"/>
              <a:ext cx="380429" cy="382235"/>
            </a:xfrm>
            <a:prstGeom prst="ellipse">
              <a:avLst/>
            </a:prstGeom>
            <a:solidFill>
              <a:srgbClr val="C8371A"/>
            </a:solidFill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4" name="Oval 43"/>
            <p:cNvSpPr/>
            <p:nvPr/>
          </p:nvSpPr>
          <p:spPr>
            <a:xfrm>
              <a:off x="304277" y="-320409"/>
              <a:ext cx="382474" cy="382235"/>
            </a:xfrm>
            <a:prstGeom prst="ellipse">
              <a:avLst/>
            </a:prstGeom>
            <a:solidFill>
              <a:srgbClr val="C8371A"/>
            </a:solidFill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3047049" y="-320409"/>
              <a:ext cx="382475" cy="382235"/>
            </a:xfrm>
            <a:prstGeom prst="ellipse">
              <a:avLst/>
            </a:prstGeom>
            <a:solidFill>
              <a:srgbClr val="C8371A"/>
            </a:solidFill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46" name="AutoShape 5"/>
          <p:cNvSpPr>
            <a:spLocks/>
          </p:cNvSpPr>
          <p:nvPr/>
        </p:nvSpPr>
        <p:spPr bwMode="auto">
          <a:xfrm>
            <a:off x="2723881" y="1522617"/>
            <a:ext cx="140414" cy="769658"/>
          </a:xfrm>
          <a:prstGeom prst="rightBrace">
            <a:avLst>
              <a:gd name="adj1" fmla="val 66319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en-US" sz="2400" i="1">
              <a:latin typeface=".VnTime" panose="020B7200000000000000" pitchFamily="34" charset="0"/>
            </a:endParaRPr>
          </a:p>
        </p:txBody>
      </p:sp>
      <p:cxnSp>
        <p:nvCxnSpPr>
          <p:cNvPr id="18" name="Straight Connector 17"/>
          <p:cNvCxnSpPr>
            <a:cxnSpLocks/>
          </p:cNvCxnSpPr>
          <p:nvPr/>
        </p:nvCxnSpPr>
        <p:spPr>
          <a:xfrm>
            <a:off x="6582781" y="1392035"/>
            <a:ext cx="0" cy="5321363"/>
          </a:xfrm>
          <a:prstGeom prst="line">
            <a:avLst/>
          </a:prstGeom>
          <a:ln w="222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9"/>
          <p:cNvSpPr>
            <a:spLocks noChangeArrowheads="1"/>
          </p:cNvSpPr>
          <p:nvPr/>
        </p:nvSpPr>
        <p:spPr bwMode="auto">
          <a:xfrm>
            <a:off x="6766915" y="1354651"/>
            <a:ext cx="164084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400" b="1" dirty="0">
                <a:latin typeface="Arial" panose="020B0604020202020204" pitchFamily="34" charset="0"/>
              </a:rPr>
              <a:t>7 x 1 </a:t>
            </a:r>
            <a:r>
              <a:rPr lang="en-US" sz="2400" b="1">
                <a:latin typeface="Arial" panose="020B0604020202020204" pitchFamily="34" charset="0"/>
              </a:rPr>
              <a:t>=   </a:t>
            </a:r>
            <a:r>
              <a:rPr 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7</a:t>
            </a:r>
            <a:endParaRPr lang="en-US" sz="24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grpSp>
        <p:nvGrpSpPr>
          <p:cNvPr id="48" name="Group 70"/>
          <p:cNvGrpSpPr>
            <a:grpSpLocks/>
          </p:cNvGrpSpPr>
          <p:nvPr/>
        </p:nvGrpSpPr>
        <p:grpSpPr bwMode="auto">
          <a:xfrm>
            <a:off x="100189" y="2876637"/>
            <a:ext cx="2603500" cy="1027108"/>
            <a:chOff x="282766" y="972167"/>
            <a:chExt cx="3276600" cy="1270374"/>
          </a:xfrm>
        </p:grpSpPr>
        <p:grpSp>
          <p:nvGrpSpPr>
            <p:cNvPr id="49" name="Group 24"/>
            <p:cNvGrpSpPr>
              <a:grpSpLocks/>
            </p:cNvGrpSpPr>
            <p:nvPr/>
          </p:nvGrpSpPr>
          <p:grpSpPr bwMode="auto">
            <a:xfrm>
              <a:off x="282766" y="972167"/>
              <a:ext cx="3276600" cy="534068"/>
              <a:chOff x="282766" y="-252719"/>
              <a:chExt cx="3276600" cy="534068"/>
            </a:xfrm>
          </p:grpSpPr>
          <p:sp>
            <p:nvSpPr>
              <p:cNvPr id="59" name="Rectangle 58"/>
              <p:cNvSpPr/>
              <p:nvPr/>
            </p:nvSpPr>
            <p:spPr>
              <a:xfrm>
                <a:off x="282766" y="-252719"/>
                <a:ext cx="3276600" cy="534068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60" name="Oval 59"/>
              <p:cNvSpPr/>
              <p:nvPr/>
            </p:nvSpPr>
            <p:spPr>
              <a:xfrm>
                <a:off x="1709515" y="-176146"/>
                <a:ext cx="379606" cy="380918"/>
              </a:xfrm>
              <a:prstGeom prst="ellipse">
                <a:avLst/>
              </a:prstGeom>
              <a:solidFill>
                <a:srgbClr val="C8371A"/>
              </a:solidFill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61" name="Oval 60"/>
              <p:cNvSpPr/>
              <p:nvPr/>
            </p:nvSpPr>
            <p:spPr>
              <a:xfrm>
                <a:off x="2186791" y="-176142"/>
                <a:ext cx="381603" cy="380917"/>
              </a:xfrm>
              <a:prstGeom prst="ellipse">
                <a:avLst/>
              </a:prstGeom>
              <a:solidFill>
                <a:srgbClr val="C8371A"/>
              </a:solidFill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62" name="Oval 61"/>
              <p:cNvSpPr/>
              <p:nvPr/>
            </p:nvSpPr>
            <p:spPr>
              <a:xfrm>
                <a:off x="816213" y="-176142"/>
                <a:ext cx="381603" cy="380919"/>
              </a:xfrm>
              <a:prstGeom prst="ellipse">
                <a:avLst/>
              </a:prstGeom>
              <a:solidFill>
                <a:srgbClr val="C8371A"/>
              </a:solidFill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1273738" y="-176142"/>
                <a:ext cx="381605" cy="380919"/>
              </a:xfrm>
              <a:prstGeom prst="ellipse">
                <a:avLst/>
              </a:prstGeom>
              <a:solidFill>
                <a:srgbClr val="C8371A"/>
              </a:solidFill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64" name="Oval 63"/>
              <p:cNvSpPr/>
              <p:nvPr/>
            </p:nvSpPr>
            <p:spPr>
              <a:xfrm>
                <a:off x="2644316" y="-176142"/>
                <a:ext cx="381605" cy="380917"/>
              </a:xfrm>
              <a:prstGeom prst="ellipse">
                <a:avLst/>
              </a:prstGeom>
              <a:solidFill>
                <a:srgbClr val="C8371A"/>
              </a:solidFill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358687" y="-176142"/>
                <a:ext cx="381605" cy="380919"/>
              </a:xfrm>
              <a:prstGeom prst="ellipse">
                <a:avLst/>
              </a:prstGeom>
              <a:solidFill>
                <a:srgbClr val="C8371A"/>
              </a:solidFill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3101841" y="-176142"/>
                <a:ext cx="381603" cy="380919"/>
              </a:xfrm>
              <a:prstGeom prst="ellipse">
                <a:avLst/>
              </a:prstGeom>
              <a:solidFill>
                <a:srgbClr val="C8371A"/>
              </a:solidFill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grpSp>
          <p:nvGrpSpPr>
            <p:cNvPr id="50" name="Group 33"/>
            <p:cNvGrpSpPr>
              <a:grpSpLocks/>
            </p:cNvGrpSpPr>
            <p:nvPr/>
          </p:nvGrpSpPr>
          <p:grpSpPr bwMode="auto">
            <a:xfrm>
              <a:off x="282766" y="1708474"/>
              <a:ext cx="3276600" cy="534067"/>
              <a:chOff x="282766" y="-253391"/>
              <a:chExt cx="3276600" cy="534067"/>
            </a:xfrm>
          </p:grpSpPr>
          <p:sp>
            <p:nvSpPr>
              <p:cNvPr id="51" name="Rectangle 50"/>
              <p:cNvSpPr/>
              <p:nvPr/>
            </p:nvSpPr>
            <p:spPr>
              <a:xfrm>
                <a:off x="282766" y="-253391"/>
                <a:ext cx="3276600" cy="534067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52" name="Oval 51"/>
              <p:cNvSpPr/>
              <p:nvPr/>
            </p:nvSpPr>
            <p:spPr>
              <a:xfrm>
                <a:off x="1731264" y="-176813"/>
                <a:ext cx="379606" cy="380917"/>
              </a:xfrm>
              <a:prstGeom prst="ellipse">
                <a:avLst/>
              </a:prstGeom>
              <a:solidFill>
                <a:srgbClr val="C8371A"/>
              </a:solidFill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53" name="Oval 52"/>
              <p:cNvSpPr/>
              <p:nvPr/>
            </p:nvSpPr>
            <p:spPr>
              <a:xfrm>
                <a:off x="2186791" y="-176811"/>
                <a:ext cx="381603" cy="380918"/>
              </a:xfrm>
              <a:prstGeom prst="ellipse">
                <a:avLst/>
              </a:prstGeom>
              <a:solidFill>
                <a:srgbClr val="C8371A"/>
              </a:solidFill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54" name="Oval 53"/>
              <p:cNvSpPr/>
              <p:nvPr/>
            </p:nvSpPr>
            <p:spPr>
              <a:xfrm>
                <a:off x="816213" y="-176814"/>
                <a:ext cx="381603" cy="380917"/>
              </a:xfrm>
              <a:prstGeom prst="ellipse">
                <a:avLst/>
              </a:prstGeom>
              <a:solidFill>
                <a:srgbClr val="C8371A"/>
              </a:solidFill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55" name="Oval 54"/>
              <p:cNvSpPr/>
              <p:nvPr/>
            </p:nvSpPr>
            <p:spPr>
              <a:xfrm>
                <a:off x="1219572" y="-176814"/>
                <a:ext cx="381605" cy="380917"/>
              </a:xfrm>
              <a:prstGeom prst="ellipse">
                <a:avLst/>
              </a:prstGeom>
              <a:solidFill>
                <a:srgbClr val="C8371A"/>
              </a:solidFill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56" name="Oval 55"/>
              <p:cNvSpPr/>
              <p:nvPr/>
            </p:nvSpPr>
            <p:spPr>
              <a:xfrm>
                <a:off x="2644316" y="-176811"/>
                <a:ext cx="381605" cy="380913"/>
              </a:xfrm>
              <a:prstGeom prst="ellipse">
                <a:avLst/>
              </a:prstGeom>
              <a:solidFill>
                <a:srgbClr val="C8371A"/>
              </a:solidFill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57" name="Oval 56"/>
              <p:cNvSpPr/>
              <p:nvPr/>
            </p:nvSpPr>
            <p:spPr>
              <a:xfrm>
                <a:off x="358687" y="-176814"/>
                <a:ext cx="381605" cy="380917"/>
              </a:xfrm>
              <a:prstGeom prst="ellipse">
                <a:avLst/>
              </a:prstGeom>
              <a:solidFill>
                <a:srgbClr val="C8371A"/>
              </a:solidFill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58" name="Oval 57"/>
              <p:cNvSpPr/>
              <p:nvPr/>
            </p:nvSpPr>
            <p:spPr>
              <a:xfrm>
                <a:off x="3101841" y="-176814"/>
                <a:ext cx="381603" cy="380917"/>
              </a:xfrm>
              <a:prstGeom prst="ellipse">
                <a:avLst/>
              </a:prstGeom>
              <a:solidFill>
                <a:srgbClr val="C8371A"/>
              </a:solidFill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67" name="AutoShape 5"/>
          <p:cNvSpPr>
            <a:spLocks/>
          </p:cNvSpPr>
          <p:nvPr/>
        </p:nvSpPr>
        <p:spPr bwMode="auto">
          <a:xfrm>
            <a:off x="2777578" y="2874573"/>
            <a:ext cx="128224" cy="1042054"/>
          </a:xfrm>
          <a:prstGeom prst="rightBrace">
            <a:avLst>
              <a:gd name="adj1" fmla="val 66319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en-US" sz="2400" i="1">
              <a:latin typeface=".VnTime" panose="020B7200000000000000" pitchFamily="34" charset="0"/>
            </a:endParaRPr>
          </a:p>
        </p:txBody>
      </p:sp>
      <p:sp>
        <p:nvSpPr>
          <p:cNvPr id="68" name="Rectangle 4"/>
          <p:cNvSpPr>
            <a:spLocks noChangeArrowheads="1"/>
          </p:cNvSpPr>
          <p:nvPr/>
        </p:nvSpPr>
        <p:spPr bwMode="auto">
          <a:xfrm>
            <a:off x="2928871" y="2749810"/>
            <a:ext cx="368872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7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lấy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2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lần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ta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</a:p>
        </p:txBody>
      </p:sp>
      <p:sp>
        <p:nvSpPr>
          <p:cNvPr id="69" name="Rectangle 9"/>
          <p:cNvSpPr>
            <a:spLocks noChangeArrowheads="1"/>
          </p:cNvSpPr>
          <p:nvPr/>
        </p:nvSpPr>
        <p:spPr bwMode="auto">
          <a:xfrm>
            <a:off x="2928871" y="3202470"/>
            <a:ext cx="111601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400" dirty="0">
                <a:latin typeface="Arial" panose="020B0604020202020204" pitchFamily="34" charset="0"/>
              </a:rPr>
              <a:t>7 x 2 =</a:t>
            </a:r>
          </a:p>
        </p:txBody>
      </p:sp>
      <p:sp>
        <p:nvSpPr>
          <p:cNvPr id="70" name="Rectangle 9"/>
          <p:cNvSpPr>
            <a:spLocks noChangeArrowheads="1"/>
          </p:cNvSpPr>
          <p:nvPr/>
        </p:nvSpPr>
        <p:spPr bwMode="auto">
          <a:xfrm>
            <a:off x="3980236" y="3202469"/>
            <a:ext cx="114165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400" dirty="0">
                <a:latin typeface="Arial" panose="020B0604020202020204" pitchFamily="34" charset="0"/>
              </a:rPr>
              <a:t>7 + 7 =</a:t>
            </a:r>
          </a:p>
        </p:txBody>
      </p:sp>
      <p:sp>
        <p:nvSpPr>
          <p:cNvPr id="71" name="Rectangle 9"/>
          <p:cNvSpPr>
            <a:spLocks noChangeArrowheads="1"/>
          </p:cNvSpPr>
          <p:nvPr/>
        </p:nvSpPr>
        <p:spPr bwMode="auto">
          <a:xfrm>
            <a:off x="4981850" y="3202468"/>
            <a:ext cx="52770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400" dirty="0">
                <a:latin typeface="Arial" panose="020B0604020202020204" pitchFamily="34" charset="0"/>
              </a:rPr>
              <a:t>14</a:t>
            </a:r>
          </a:p>
        </p:txBody>
      </p:sp>
      <p:sp>
        <p:nvSpPr>
          <p:cNvPr id="72" name="Rectangle 9"/>
          <p:cNvSpPr>
            <a:spLocks noChangeArrowheads="1"/>
          </p:cNvSpPr>
          <p:nvPr/>
        </p:nvSpPr>
        <p:spPr bwMode="auto">
          <a:xfrm>
            <a:off x="2948148" y="3599439"/>
            <a:ext cx="181652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400" dirty="0" err="1">
                <a:latin typeface="Arial" panose="020B0604020202020204" pitchFamily="34" charset="0"/>
              </a:rPr>
              <a:t>Vậy</a:t>
            </a:r>
            <a:r>
              <a:rPr lang="en-US" sz="2400" dirty="0">
                <a:latin typeface="Arial" panose="020B0604020202020204" pitchFamily="34" charset="0"/>
              </a:rPr>
              <a:t>: </a:t>
            </a:r>
            <a:r>
              <a:rPr lang="en-US" sz="2400" b="1" dirty="0">
                <a:latin typeface="Arial" panose="020B0604020202020204" pitchFamily="34" charset="0"/>
              </a:rPr>
              <a:t>7 x 2 =</a:t>
            </a:r>
          </a:p>
        </p:txBody>
      </p:sp>
      <p:sp>
        <p:nvSpPr>
          <p:cNvPr id="73" name="Rectangle 9"/>
          <p:cNvSpPr>
            <a:spLocks noChangeArrowheads="1"/>
          </p:cNvSpPr>
          <p:nvPr/>
        </p:nvSpPr>
        <p:spPr bwMode="auto">
          <a:xfrm>
            <a:off x="4655104" y="3599439"/>
            <a:ext cx="52770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14</a:t>
            </a:r>
          </a:p>
        </p:txBody>
      </p:sp>
      <p:sp>
        <p:nvSpPr>
          <p:cNvPr id="74" name="Rectangle 9"/>
          <p:cNvSpPr>
            <a:spLocks noChangeArrowheads="1"/>
          </p:cNvSpPr>
          <p:nvPr/>
        </p:nvSpPr>
        <p:spPr bwMode="auto">
          <a:xfrm>
            <a:off x="6766282" y="1864426"/>
            <a:ext cx="16935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400" b="1" dirty="0">
                <a:latin typeface="Arial" panose="020B0604020202020204" pitchFamily="34" charset="0"/>
              </a:rPr>
              <a:t>7 x 2 </a:t>
            </a:r>
            <a:r>
              <a:rPr lang="en-US" sz="2400" b="1">
                <a:latin typeface="Arial" panose="020B0604020202020204" pitchFamily="34" charset="0"/>
              </a:rPr>
              <a:t>=  </a:t>
            </a:r>
            <a:r>
              <a:rPr 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14</a:t>
            </a:r>
            <a:endParaRPr lang="en-US" sz="24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grpSp>
        <p:nvGrpSpPr>
          <p:cNvPr id="75" name="Group 69"/>
          <p:cNvGrpSpPr>
            <a:grpSpLocks/>
          </p:cNvGrpSpPr>
          <p:nvPr/>
        </p:nvGrpSpPr>
        <p:grpSpPr bwMode="auto">
          <a:xfrm>
            <a:off x="76200" y="5001520"/>
            <a:ext cx="2705100" cy="1543050"/>
            <a:chOff x="228600" y="3505200"/>
            <a:chExt cx="3276600" cy="1828800"/>
          </a:xfrm>
        </p:grpSpPr>
        <p:grpSp>
          <p:nvGrpSpPr>
            <p:cNvPr id="76" name="Group 42"/>
            <p:cNvGrpSpPr>
              <a:grpSpLocks/>
            </p:cNvGrpSpPr>
            <p:nvPr/>
          </p:nvGrpSpPr>
          <p:grpSpPr bwMode="auto">
            <a:xfrm>
              <a:off x="228600" y="3505200"/>
              <a:ext cx="3276600" cy="533400"/>
              <a:chOff x="228600" y="304800"/>
              <a:chExt cx="3276600" cy="533400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28600" y="304800"/>
                <a:ext cx="3276600" cy="536223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96" name="Oval 95"/>
              <p:cNvSpPr/>
              <p:nvPr/>
            </p:nvSpPr>
            <p:spPr>
              <a:xfrm>
                <a:off x="1676535" y="381941"/>
                <a:ext cx="380732" cy="380059"/>
              </a:xfrm>
              <a:prstGeom prst="ellipse">
                <a:avLst/>
              </a:prstGeom>
              <a:solidFill>
                <a:srgbClr val="C8371A"/>
              </a:solidFill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97" name="Oval 96"/>
              <p:cNvSpPr/>
              <p:nvPr/>
            </p:nvSpPr>
            <p:spPr>
              <a:xfrm>
                <a:off x="2134182" y="381941"/>
                <a:ext cx="380732" cy="380059"/>
              </a:xfrm>
              <a:prstGeom prst="ellipse">
                <a:avLst/>
              </a:prstGeom>
              <a:solidFill>
                <a:srgbClr val="C8371A"/>
              </a:solidFill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98" name="Oval 97"/>
              <p:cNvSpPr/>
              <p:nvPr/>
            </p:nvSpPr>
            <p:spPr>
              <a:xfrm>
                <a:off x="761240" y="381941"/>
                <a:ext cx="382654" cy="380059"/>
              </a:xfrm>
              <a:prstGeom prst="ellipse">
                <a:avLst/>
              </a:prstGeom>
              <a:solidFill>
                <a:srgbClr val="C8371A"/>
              </a:solidFill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99" name="Oval 98"/>
              <p:cNvSpPr/>
              <p:nvPr/>
            </p:nvSpPr>
            <p:spPr>
              <a:xfrm>
                <a:off x="1218888" y="381941"/>
                <a:ext cx="380732" cy="380059"/>
              </a:xfrm>
              <a:prstGeom prst="ellipse">
                <a:avLst/>
              </a:prstGeom>
              <a:solidFill>
                <a:srgbClr val="C8371A"/>
              </a:solidFill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00" name="Oval 99"/>
              <p:cNvSpPr/>
              <p:nvPr/>
            </p:nvSpPr>
            <p:spPr>
              <a:xfrm>
                <a:off x="2589906" y="381941"/>
                <a:ext cx="382655" cy="380059"/>
              </a:xfrm>
              <a:prstGeom prst="ellipse">
                <a:avLst/>
              </a:prstGeom>
              <a:solidFill>
                <a:srgbClr val="C8371A"/>
              </a:solidFill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01" name="Oval 100"/>
              <p:cNvSpPr/>
              <p:nvPr/>
            </p:nvSpPr>
            <p:spPr>
              <a:xfrm>
                <a:off x="305515" y="381941"/>
                <a:ext cx="380732" cy="380059"/>
              </a:xfrm>
              <a:prstGeom prst="ellipse">
                <a:avLst/>
              </a:prstGeom>
              <a:solidFill>
                <a:srgbClr val="C8371A"/>
              </a:solidFill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02" name="Oval 101"/>
              <p:cNvSpPr/>
              <p:nvPr/>
            </p:nvSpPr>
            <p:spPr>
              <a:xfrm>
                <a:off x="3047553" y="381941"/>
                <a:ext cx="380732" cy="380059"/>
              </a:xfrm>
              <a:prstGeom prst="ellipse">
                <a:avLst/>
              </a:prstGeom>
              <a:solidFill>
                <a:srgbClr val="C8371A"/>
              </a:solidFill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grpSp>
          <p:nvGrpSpPr>
            <p:cNvPr id="77" name="Group 51"/>
            <p:cNvGrpSpPr>
              <a:grpSpLocks/>
            </p:cNvGrpSpPr>
            <p:nvPr/>
          </p:nvGrpSpPr>
          <p:grpSpPr bwMode="auto">
            <a:xfrm>
              <a:off x="228600" y="4191000"/>
              <a:ext cx="3276600" cy="533400"/>
              <a:chOff x="228600" y="304800"/>
              <a:chExt cx="3276600" cy="533400"/>
            </a:xfrm>
          </p:grpSpPr>
          <p:sp>
            <p:nvSpPr>
              <p:cNvPr id="87" name="Rectangle 86"/>
              <p:cNvSpPr/>
              <p:nvPr/>
            </p:nvSpPr>
            <p:spPr>
              <a:xfrm>
                <a:off x="228600" y="305741"/>
                <a:ext cx="3276600" cy="532459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88" name="Oval 87"/>
              <p:cNvSpPr/>
              <p:nvPr/>
            </p:nvSpPr>
            <p:spPr>
              <a:xfrm>
                <a:off x="1676535" y="381000"/>
                <a:ext cx="380732" cy="381940"/>
              </a:xfrm>
              <a:prstGeom prst="ellipse">
                <a:avLst/>
              </a:prstGeom>
              <a:solidFill>
                <a:srgbClr val="C8371A"/>
              </a:solidFill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2134182" y="381000"/>
                <a:ext cx="380732" cy="381940"/>
              </a:xfrm>
              <a:prstGeom prst="ellipse">
                <a:avLst/>
              </a:prstGeom>
              <a:solidFill>
                <a:srgbClr val="C8371A"/>
              </a:solidFill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90" name="Oval 89"/>
              <p:cNvSpPr/>
              <p:nvPr/>
            </p:nvSpPr>
            <p:spPr>
              <a:xfrm>
                <a:off x="761240" y="381000"/>
                <a:ext cx="382654" cy="381940"/>
              </a:xfrm>
              <a:prstGeom prst="ellipse">
                <a:avLst/>
              </a:prstGeom>
              <a:solidFill>
                <a:srgbClr val="C8371A"/>
              </a:solidFill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91" name="Oval 90"/>
              <p:cNvSpPr/>
              <p:nvPr/>
            </p:nvSpPr>
            <p:spPr>
              <a:xfrm>
                <a:off x="1218888" y="381000"/>
                <a:ext cx="380732" cy="381940"/>
              </a:xfrm>
              <a:prstGeom prst="ellipse">
                <a:avLst/>
              </a:prstGeom>
              <a:solidFill>
                <a:srgbClr val="C8371A"/>
              </a:solidFill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92" name="Oval 91"/>
              <p:cNvSpPr/>
              <p:nvPr/>
            </p:nvSpPr>
            <p:spPr>
              <a:xfrm>
                <a:off x="2589906" y="381000"/>
                <a:ext cx="382655" cy="381940"/>
              </a:xfrm>
              <a:prstGeom prst="ellipse">
                <a:avLst/>
              </a:prstGeom>
              <a:solidFill>
                <a:srgbClr val="C8371A"/>
              </a:solidFill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93" name="Oval 92"/>
              <p:cNvSpPr/>
              <p:nvPr/>
            </p:nvSpPr>
            <p:spPr>
              <a:xfrm>
                <a:off x="305515" y="381000"/>
                <a:ext cx="380732" cy="381940"/>
              </a:xfrm>
              <a:prstGeom prst="ellipse">
                <a:avLst/>
              </a:prstGeom>
              <a:solidFill>
                <a:srgbClr val="C8371A"/>
              </a:solidFill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94" name="Oval 93"/>
              <p:cNvSpPr/>
              <p:nvPr/>
            </p:nvSpPr>
            <p:spPr>
              <a:xfrm>
                <a:off x="3047553" y="381000"/>
                <a:ext cx="380732" cy="381940"/>
              </a:xfrm>
              <a:prstGeom prst="ellipse">
                <a:avLst/>
              </a:prstGeom>
              <a:solidFill>
                <a:srgbClr val="C8371A"/>
              </a:solidFill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grpSp>
          <p:nvGrpSpPr>
            <p:cNvPr id="78" name="Group 60"/>
            <p:cNvGrpSpPr>
              <a:grpSpLocks/>
            </p:cNvGrpSpPr>
            <p:nvPr/>
          </p:nvGrpSpPr>
          <p:grpSpPr bwMode="auto">
            <a:xfrm>
              <a:off x="228600" y="4800600"/>
              <a:ext cx="3276600" cy="533400"/>
              <a:chOff x="228600" y="304800"/>
              <a:chExt cx="3276600" cy="533400"/>
            </a:xfrm>
          </p:grpSpPr>
          <p:sp>
            <p:nvSpPr>
              <p:cNvPr id="79" name="Rectangle 78"/>
              <p:cNvSpPr/>
              <p:nvPr/>
            </p:nvSpPr>
            <p:spPr>
              <a:xfrm>
                <a:off x="228600" y="305741"/>
                <a:ext cx="3276600" cy="532459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80" name="Oval 79"/>
              <p:cNvSpPr/>
              <p:nvPr/>
            </p:nvSpPr>
            <p:spPr>
              <a:xfrm>
                <a:off x="1676535" y="381000"/>
                <a:ext cx="380732" cy="381940"/>
              </a:xfrm>
              <a:prstGeom prst="ellipse">
                <a:avLst/>
              </a:prstGeom>
              <a:solidFill>
                <a:srgbClr val="C8371A"/>
              </a:solidFill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81" name="Oval 80"/>
              <p:cNvSpPr/>
              <p:nvPr/>
            </p:nvSpPr>
            <p:spPr>
              <a:xfrm>
                <a:off x="2134182" y="381000"/>
                <a:ext cx="380732" cy="381940"/>
              </a:xfrm>
              <a:prstGeom prst="ellipse">
                <a:avLst/>
              </a:prstGeom>
              <a:solidFill>
                <a:srgbClr val="C8371A"/>
              </a:solidFill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82" name="Oval 81"/>
              <p:cNvSpPr/>
              <p:nvPr/>
            </p:nvSpPr>
            <p:spPr>
              <a:xfrm>
                <a:off x="761240" y="381000"/>
                <a:ext cx="382654" cy="381940"/>
              </a:xfrm>
              <a:prstGeom prst="ellipse">
                <a:avLst/>
              </a:prstGeom>
              <a:solidFill>
                <a:srgbClr val="C8371A"/>
              </a:solidFill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1218888" y="381000"/>
                <a:ext cx="380732" cy="381940"/>
              </a:xfrm>
              <a:prstGeom prst="ellipse">
                <a:avLst/>
              </a:prstGeom>
              <a:solidFill>
                <a:srgbClr val="C8371A"/>
              </a:solidFill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84" name="Oval 83"/>
              <p:cNvSpPr/>
              <p:nvPr/>
            </p:nvSpPr>
            <p:spPr>
              <a:xfrm>
                <a:off x="2589906" y="381000"/>
                <a:ext cx="382655" cy="381940"/>
              </a:xfrm>
              <a:prstGeom prst="ellipse">
                <a:avLst/>
              </a:prstGeom>
              <a:solidFill>
                <a:srgbClr val="C8371A"/>
              </a:solidFill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85" name="Oval 84"/>
              <p:cNvSpPr/>
              <p:nvPr/>
            </p:nvSpPr>
            <p:spPr>
              <a:xfrm>
                <a:off x="305515" y="381000"/>
                <a:ext cx="380732" cy="381940"/>
              </a:xfrm>
              <a:prstGeom prst="ellipse">
                <a:avLst/>
              </a:prstGeom>
              <a:solidFill>
                <a:srgbClr val="C8371A"/>
              </a:solidFill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86" name="Oval 85"/>
              <p:cNvSpPr/>
              <p:nvPr/>
            </p:nvSpPr>
            <p:spPr>
              <a:xfrm>
                <a:off x="3047553" y="381000"/>
                <a:ext cx="380732" cy="381940"/>
              </a:xfrm>
              <a:prstGeom prst="ellipse">
                <a:avLst/>
              </a:prstGeom>
              <a:solidFill>
                <a:srgbClr val="C8371A"/>
              </a:solidFill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103" name="AutoShape 5"/>
          <p:cNvSpPr>
            <a:spLocks/>
          </p:cNvSpPr>
          <p:nvPr/>
        </p:nvSpPr>
        <p:spPr bwMode="auto">
          <a:xfrm>
            <a:off x="2855756" y="4955484"/>
            <a:ext cx="122494" cy="1589086"/>
          </a:xfrm>
          <a:prstGeom prst="rightBrace">
            <a:avLst>
              <a:gd name="adj1" fmla="val 66319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en-US" sz="2400" i="1">
              <a:latin typeface=".VnTime" panose="020B7200000000000000" pitchFamily="34" charset="0"/>
            </a:endParaRPr>
          </a:p>
        </p:txBody>
      </p:sp>
      <p:sp>
        <p:nvSpPr>
          <p:cNvPr id="104" name="Rectangle 4"/>
          <p:cNvSpPr>
            <a:spLocks noChangeArrowheads="1"/>
          </p:cNvSpPr>
          <p:nvPr/>
        </p:nvSpPr>
        <p:spPr bwMode="auto">
          <a:xfrm>
            <a:off x="3006774" y="5014846"/>
            <a:ext cx="368872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7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lấy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3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lần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ta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</a:p>
        </p:txBody>
      </p:sp>
      <p:sp>
        <p:nvSpPr>
          <p:cNvPr id="105" name="Rectangle 9"/>
          <p:cNvSpPr>
            <a:spLocks noChangeArrowheads="1"/>
          </p:cNvSpPr>
          <p:nvPr/>
        </p:nvSpPr>
        <p:spPr bwMode="auto">
          <a:xfrm>
            <a:off x="3006774" y="5467506"/>
            <a:ext cx="111601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400" dirty="0">
                <a:latin typeface="Arial" panose="020B0604020202020204" pitchFamily="34" charset="0"/>
              </a:rPr>
              <a:t>7 x 3 =</a:t>
            </a:r>
          </a:p>
        </p:txBody>
      </p:sp>
      <p:sp>
        <p:nvSpPr>
          <p:cNvPr id="106" name="Rectangle 9"/>
          <p:cNvSpPr>
            <a:spLocks noChangeArrowheads="1"/>
          </p:cNvSpPr>
          <p:nvPr/>
        </p:nvSpPr>
        <p:spPr bwMode="auto">
          <a:xfrm>
            <a:off x="4058139" y="5467505"/>
            <a:ext cx="166263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400" dirty="0">
                <a:latin typeface="Arial" panose="020B0604020202020204" pitchFamily="34" charset="0"/>
              </a:rPr>
              <a:t>7 + 7 + 7 =</a:t>
            </a:r>
          </a:p>
        </p:txBody>
      </p:sp>
      <p:sp>
        <p:nvSpPr>
          <p:cNvPr id="107" name="Rectangle 9"/>
          <p:cNvSpPr>
            <a:spLocks noChangeArrowheads="1"/>
          </p:cNvSpPr>
          <p:nvPr/>
        </p:nvSpPr>
        <p:spPr bwMode="auto">
          <a:xfrm>
            <a:off x="5576121" y="5439661"/>
            <a:ext cx="52770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400" dirty="0">
                <a:latin typeface="Arial" panose="020B0604020202020204" pitchFamily="34" charset="0"/>
              </a:rPr>
              <a:t>21</a:t>
            </a:r>
          </a:p>
        </p:txBody>
      </p:sp>
      <p:sp>
        <p:nvSpPr>
          <p:cNvPr id="108" name="Rectangle 9"/>
          <p:cNvSpPr>
            <a:spLocks noChangeArrowheads="1"/>
          </p:cNvSpPr>
          <p:nvPr/>
        </p:nvSpPr>
        <p:spPr bwMode="auto">
          <a:xfrm>
            <a:off x="3026051" y="5864475"/>
            <a:ext cx="183415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400" dirty="0" err="1">
                <a:latin typeface="Arial" panose="020B0604020202020204" pitchFamily="34" charset="0"/>
              </a:rPr>
              <a:t>Vậy</a:t>
            </a:r>
            <a:r>
              <a:rPr lang="en-US" sz="2400" dirty="0">
                <a:latin typeface="Arial" panose="020B0604020202020204" pitchFamily="34" charset="0"/>
              </a:rPr>
              <a:t>: </a:t>
            </a:r>
            <a:r>
              <a:rPr lang="en-US" sz="2400" b="1" dirty="0">
                <a:latin typeface="Arial" panose="020B0604020202020204" pitchFamily="34" charset="0"/>
              </a:rPr>
              <a:t>7 x 3 =</a:t>
            </a:r>
          </a:p>
        </p:txBody>
      </p:sp>
      <p:sp>
        <p:nvSpPr>
          <p:cNvPr id="109" name="Rectangle 9"/>
          <p:cNvSpPr>
            <a:spLocks noChangeArrowheads="1"/>
          </p:cNvSpPr>
          <p:nvPr/>
        </p:nvSpPr>
        <p:spPr bwMode="auto">
          <a:xfrm>
            <a:off x="4733007" y="5864475"/>
            <a:ext cx="52770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21</a:t>
            </a:r>
          </a:p>
        </p:txBody>
      </p:sp>
      <p:sp>
        <p:nvSpPr>
          <p:cNvPr id="110" name="Rectangle 9"/>
          <p:cNvSpPr>
            <a:spLocks noChangeArrowheads="1"/>
          </p:cNvSpPr>
          <p:nvPr/>
        </p:nvSpPr>
        <p:spPr bwMode="auto">
          <a:xfrm>
            <a:off x="6766282" y="2375541"/>
            <a:ext cx="16935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400" b="1" dirty="0">
                <a:latin typeface="Arial" panose="020B0604020202020204" pitchFamily="34" charset="0"/>
              </a:rPr>
              <a:t>7 x 3 </a:t>
            </a:r>
            <a:r>
              <a:rPr lang="en-US" sz="2400" b="1">
                <a:latin typeface="Arial" panose="020B0604020202020204" pitchFamily="34" charset="0"/>
              </a:rPr>
              <a:t>=  </a:t>
            </a:r>
            <a:r>
              <a:rPr lang="en-US" sz="2400" b="1">
                <a:solidFill>
                  <a:srgbClr val="FF0000"/>
                </a:solidFill>
                <a:latin typeface="Arial" panose="020B0604020202020204" pitchFamily="34" charset="0"/>
              </a:rPr>
              <a:t>21</a:t>
            </a:r>
            <a:endParaRPr lang="en-US" sz="24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12" name="Freeform 39"/>
          <p:cNvSpPr>
            <a:spLocks/>
          </p:cNvSpPr>
          <p:nvPr/>
        </p:nvSpPr>
        <p:spPr bwMode="auto">
          <a:xfrm>
            <a:off x="8293598" y="1450767"/>
            <a:ext cx="166268" cy="608119"/>
          </a:xfrm>
          <a:custGeom>
            <a:avLst/>
            <a:gdLst>
              <a:gd name="T0" fmla="*/ 0 w 144"/>
              <a:gd name="T1" fmla="*/ 0 h 384"/>
              <a:gd name="T2" fmla="*/ 144 w 144"/>
              <a:gd name="T3" fmla="*/ 144 h 384"/>
              <a:gd name="T4" fmla="*/ 0 w 144"/>
              <a:gd name="T5" fmla="*/ 384 h 384"/>
              <a:gd name="T6" fmla="*/ 0 60000 65536"/>
              <a:gd name="T7" fmla="*/ 0 60000 65536"/>
              <a:gd name="T8" fmla="*/ 0 60000 65536"/>
              <a:gd name="T9" fmla="*/ 0 w 144"/>
              <a:gd name="T10" fmla="*/ 0 h 384"/>
              <a:gd name="T11" fmla="*/ 144 w 144"/>
              <a:gd name="T12" fmla="*/ 384 h 38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" h="384">
                <a:moveTo>
                  <a:pt x="0" y="0"/>
                </a:moveTo>
                <a:cubicBezTo>
                  <a:pt x="72" y="40"/>
                  <a:pt x="144" y="80"/>
                  <a:pt x="144" y="144"/>
                </a:cubicBezTo>
                <a:cubicBezTo>
                  <a:pt x="144" y="208"/>
                  <a:pt x="32" y="336"/>
                  <a:pt x="0" y="384"/>
                </a:cubicBezTo>
              </a:path>
            </a:pathLst>
          </a:custGeom>
          <a:noFill/>
          <a:ln w="9525">
            <a:solidFill>
              <a:srgbClr val="003366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13" name="Rectangle 40"/>
          <p:cNvSpPr>
            <a:spLocks noChangeArrowheads="1"/>
          </p:cNvSpPr>
          <p:nvPr/>
        </p:nvSpPr>
        <p:spPr bwMode="auto">
          <a:xfrm>
            <a:off x="8485624" y="1528895"/>
            <a:ext cx="620713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200" b="1" dirty="0">
                <a:solidFill>
                  <a:srgbClr val="0070C0"/>
                </a:solidFill>
                <a:latin typeface="Arial" panose="020B0604020202020204" pitchFamily="34" charset="0"/>
              </a:rPr>
              <a:t>+ 7</a:t>
            </a:r>
          </a:p>
        </p:txBody>
      </p:sp>
      <p:sp>
        <p:nvSpPr>
          <p:cNvPr id="114" name="Freeform 39"/>
          <p:cNvSpPr>
            <a:spLocks/>
          </p:cNvSpPr>
          <p:nvPr/>
        </p:nvSpPr>
        <p:spPr bwMode="auto">
          <a:xfrm>
            <a:off x="8382491" y="2536344"/>
            <a:ext cx="149940" cy="562017"/>
          </a:xfrm>
          <a:custGeom>
            <a:avLst/>
            <a:gdLst>
              <a:gd name="T0" fmla="*/ 0 w 144"/>
              <a:gd name="T1" fmla="*/ 0 h 384"/>
              <a:gd name="T2" fmla="*/ 144 w 144"/>
              <a:gd name="T3" fmla="*/ 144 h 384"/>
              <a:gd name="T4" fmla="*/ 0 w 144"/>
              <a:gd name="T5" fmla="*/ 384 h 384"/>
              <a:gd name="T6" fmla="*/ 0 60000 65536"/>
              <a:gd name="T7" fmla="*/ 0 60000 65536"/>
              <a:gd name="T8" fmla="*/ 0 60000 65536"/>
              <a:gd name="T9" fmla="*/ 0 w 144"/>
              <a:gd name="T10" fmla="*/ 0 h 384"/>
              <a:gd name="T11" fmla="*/ 144 w 144"/>
              <a:gd name="T12" fmla="*/ 384 h 38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" h="384">
                <a:moveTo>
                  <a:pt x="0" y="0"/>
                </a:moveTo>
                <a:cubicBezTo>
                  <a:pt x="72" y="40"/>
                  <a:pt x="144" y="80"/>
                  <a:pt x="144" y="144"/>
                </a:cubicBezTo>
                <a:cubicBezTo>
                  <a:pt x="144" y="208"/>
                  <a:pt x="32" y="336"/>
                  <a:pt x="0" y="384"/>
                </a:cubicBezTo>
              </a:path>
            </a:pathLst>
          </a:custGeom>
          <a:noFill/>
          <a:ln w="9525">
            <a:solidFill>
              <a:srgbClr val="003366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15" name="Rectangle 40"/>
          <p:cNvSpPr>
            <a:spLocks noChangeArrowheads="1"/>
          </p:cNvSpPr>
          <p:nvPr/>
        </p:nvSpPr>
        <p:spPr bwMode="auto">
          <a:xfrm>
            <a:off x="8543952" y="2603833"/>
            <a:ext cx="620713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200" b="1" dirty="0">
                <a:solidFill>
                  <a:srgbClr val="0070C0"/>
                </a:solidFill>
                <a:latin typeface="Arial" panose="020B0604020202020204" pitchFamily="34" charset="0"/>
              </a:rPr>
              <a:t>+ 7</a:t>
            </a:r>
          </a:p>
        </p:txBody>
      </p:sp>
      <p:sp>
        <p:nvSpPr>
          <p:cNvPr id="116" name="Rectangle 9"/>
          <p:cNvSpPr>
            <a:spLocks noChangeArrowheads="1"/>
          </p:cNvSpPr>
          <p:nvPr/>
        </p:nvSpPr>
        <p:spPr bwMode="auto">
          <a:xfrm>
            <a:off x="6781868" y="2889563"/>
            <a:ext cx="113364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400" b="1" dirty="0">
                <a:latin typeface="Arial" panose="020B0604020202020204" pitchFamily="34" charset="0"/>
              </a:rPr>
              <a:t>7 x 4 =</a:t>
            </a:r>
          </a:p>
        </p:txBody>
      </p:sp>
      <p:sp>
        <p:nvSpPr>
          <p:cNvPr id="118" name="Rectangle 9"/>
          <p:cNvSpPr>
            <a:spLocks noChangeArrowheads="1"/>
          </p:cNvSpPr>
          <p:nvPr/>
        </p:nvSpPr>
        <p:spPr bwMode="auto">
          <a:xfrm>
            <a:off x="6790038" y="3408638"/>
            <a:ext cx="113364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400" b="1" dirty="0">
                <a:latin typeface="Arial" panose="020B0604020202020204" pitchFamily="34" charset="0"/>
              </a:rPr>
              <a:t>7 x 5 =</a:t>
            </a:r>
          </a:p>
        </p:txBody>
      </p:sp>
      <p:sp>
        <p:nvSpPr>
          <p:cNvPr id="119" name="Rectangle 9"/>
          <p:cNvSpPr>
            <a:spLocks noChangeArrowheads="1"/>
          </p:cNvSpPr>
          <p:nvPr/>
        </p:nvSpPr>
        <p:spPr bwMode="auto">
          <a:xfrm>
            <a:off x="6799944" y="3912124"/>
            <a:ext cx="113364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400" b="1" dirty="0">
                <a:latin typeface="Arial" panose="020B0604020202020204" pitchFamily="34" charset="0"/>
              </a:rPr>
              <a:t>7 x 6 =</a:t>
            </a:r>
          </a:p>
        </p:txBody>
      </p:sp>
      <p:sp>
        <p:nvSpPr>
          <p:cNvPr id="120" name="Rectangle 9"/>
          <p:cNvSpPr>
            <a:spLocks noChangeArrowheads="1"/>
          </p:cNvSpPr>
          <p:nvPr/>
        </p:nvSpPr>
        <p:spPr bwMode="auto">
          <a:xfrm>
            <a:off x="6799651" y="4417921"/>
            <a:ext cx="113364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400" b="1" dirty="0">
                <a:latin typeface="Arial" panose="020B0604020202020204" pitchFamily="34" charset="0"/>
              </a:rPr>
              <a:t>7 x 7 =</a:t>
            </a:r>
          </a:p>
        </p:txBody>
      </p:sp>
      <p:sp>
        <p:nvSpPr>
          <p:cNvPr id="121" name="Rectangle 9"/>
          <p:cNvSpPr>
            <a:spLocks noChangeArrowheads="1"/>
          </p:cNvSpPr>
          <p:nvPr/>
        </p:nvSpPr>
        <p:spPr bwMode="auto">
          <a:xfrm>
            <a:off x="6826304" y="4831987"/>
            <a:ext cx="113364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400" b="1" dirty="0">
                <a:latin typeface="Arial" panose="020B0604020202020204" pitchFamily="34" charset="0"/>
              </a:rPr>
              <a:t>7 x 8 =</a:t>
            </a:r>
          </a:p>
        </p:txBody>
      </p:sp>
      <p:sp>
        <p:nvSpPr>
          <p:cNvPr id="122" name="Rectangle 9"/>
          <p:cNvSpPr>
            <a:spLocks noChangeArrowheads="1"/>
          </p:cNvSpPr>
          <p:nvPr/>
        </p:nvSpPr>
        <p:spPr bwMode="auto">
          <a:xfrm>
            <a:off x="6799651" y="5343562"/>
            <a:ext cx="113364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400" b="1" dirty="0">
                <a:latin typeface="Arial" panose="020B0604020202020204" pitchFamily="34" charset="0"/>
              </a:rPr>
              <a:t>7 x 9 =</a:t>
            </a:r>
          </a:p>
        </p:txBody>
      </p:sp>
      <p:sp>
        <p:nvSpPr>
          <p:cNvPr id="123" name="Rectangle 9"/>
          <p:cNvSpPr>
            <a:spLocks noChangeArrowheads="1"/>
          </p:cNvSpPr>
          <p:nvPr/>
        </p:nvSpPr>
        <p:spPr bwMode="auto">
          <a:xfrm>
            <a:off x="6776595" y="5847048"/>
            <a:ext cx="130516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400" b="1" dirty="0">
                <a:latin typeface="Arial" panose="020B0604020202020204" pitchFamily="34" charset="0"/>
              </a:rPr>
              <a:t>7 x 10 =</a:t>
            </a:r>
          </a:p>
        </p:txBody>
      </p:sp>
      <p:sp>
        <p:nvSpPr>
          <p:cNvPr id="124" name="Rectangle 9"/>
          <p:cNvSpPr>
            <a:spLocks noChangeArrowheads="1"/>
          </p:cNvSpPr>
          <p:nvPr/>
        </p:nvSpPr>
        <p:spPr bwMode="auto">
          <a:xfrm>
            <a:off x="7880048" y="2890652"/>
            <a:ext cx="52770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28</a:t>
            </a:r>
          </a:p>
        </p:txBody>
      </p:sp>
      <p:sp>
        <p:nvSpPr>
          <p:cNvPr id="125" name="Rectangle 9"/>
          <p:cNvSpPr>
            <a:spLocks noChangeArrowheads="1"/>
          </p:cNvSpPr>
          <p:nvPr/>
        </p:nvSpPr>
        <p:spPr bwMode="auto">
          <a:xfrm>
            <a:off x="7876159" y="3401201"/>
            <a:ext cx="52770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35</a:t>
            </a:r>
          </a:p>
        </p:txBody>
      </p:sp>
      <p:sp>
        <p:nvSpPr>
          <p:cNvPr id="126" name="Rectangle 9"/>
          <p:cNvSpPr>
            <a:spLocks noChangeArrowheads="1"/>
          </p:cNvSpPr>
          <p:nvPr/>
        </p:nvSpPr>
        <p:spPr bwMode="auto">
          <a:xfrm>
            <a:off x="7874781" y="3911846"/>
            <a:ext cx="52770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42</a:t>
            </a:r>
          </a:p>
        </p:txBody>
      </p:sp>
      <p:sp>
        <p:nvSpPr>
          <p:cNvPr id="127" name="Rectangle 9"/>
          <p:cNvSpPr>
            <a:spLocks noChangeArrowheads="1"/>
          </p:cNvSpPr>
          <p:nvPr/>
        </p:nvSpPr>
        <p:spPr bwMode="auto">
          <a:xfrm>
            <a:off x="7874781" y="4428210"/>
            <a:ext cx="52770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49</a:t>
            </a:r>
          </a:p>
        </p:txBody>
      </p:sp>
      <p:sp>
        <p:nvSpPr>
          <p:cNvPr id="128" name="Rectangle 9"/>
          <p:cNvSpPr>
            <a:spLocks noChangeArrowheads="1"/>
          </p:cNvSpPr>
          <p:nvPr/>
        </p:nvSpPr>
        <p:spPr bwMode="auto">
          <a:xfrm>
            <a:off x="7890421" y="4841639"/>
            <a:ext cx="52770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56</a:t>
            </a:r>
          </a:p>
        </p:txBody>
      </p:sp>
      <p:sp>
        <p:nvSpPr>
          <p:cNvPr id="129" name="Rectangle 9"/>
          <p:cNvSpPr>
            <a:spLocks noChangeArrowheads="1"/>
          </p:cNvSpPr>
          <p:nvPr/>
        </p:nvSpPr>
        <p:spPr bwMode="auto">
          <a:xfrm>
            <a:off x="7903303" y="5339750"/>
            <a:ext cx="52770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63</a:t>
            </a:r>
          </a:p>
        </p:txBody>
      </p:sp>
      <p:sp>
        <p:nvSpPr>
          <p:cNvPr id="130" name="Rectangle 9"/>
          <p:cNvSpPr>
            <a:spLocks noChangeArrowheads="1"/>
          </p:cNvSpPr>
          <p:nvPr/>
        </p:nvSpPr>
        <p:spPr bwMode="auto">
          <a:xfrm>
            <a:off x="7896062" y="5812035"/>
            <a:ext cx="52770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</a:rPr>
              <a:t>70</a:t>
            </a:r>
          </a:p>
        </p:txBody>
      </p:sp>
      <p:sp>
        <p:nvSpPr>
          <p:cNvPr id="111" name="Freeform 39"/>
          <p:cNvSpPr>
            <a:spLocks/>
          </p:cNvSpPr>
          <p:nvPr/>
        </p:nvSpPr>
        <p:spPr bwMode="auto">
          <a:xfrm>
            <a:off x="8293598" y="2042819"/>
            <a:ext cx="233073" cy="562017"/>
          </a:xfrm>
          <a:custGeom>
            <a:avLst/>
            <a:gdLst>
              <a:gd name="T0" fmla="*/ 0 w 144"/>
              <a:gd name="T1" fmla="*/ 0 h 384"/>
              <a:gd name="T2" fmla="*/ 144 w 144"/>
              <a:gd name="T3" fmla="*/ 144 h 384"/>
              <a:gd name="T4" fmla="*/ 0 w 144"/>
              <a:gd name="T5" fmla="*/ 384 h 384"/>
              <a:gd name="T6" fmla="*/ 0 60000 65536"/>
              <a:gd name="T7" fmla="*/ 0 60000 65536"/>
              <a:gd name="T8" fmla="*/ 0 60000 65536"/>
              <a:gd name="T9" fmla="*/ 0 w 144"/>
              <a:gd name="T10" fmla="*/ 0 h 384"/>
              <a:gd name="T11" fmla="*/ 144 w 144"/>
              <a:gd name="T12" fmla="*/ 384 h 38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" h="384">
                <a:moveTo>
                  <a:pt x="0" y="0"/>
                </a:moveTo>
                <a:cubicBezTo>
                  <a:pt x="72" y="40"/>
                  <a:pt x="144" y="80"/>
                  <a:pt x="144" y="144"/>
                </a:cubicBezTo>
                <a:cubicBezTo>
                  <a:pt x="144" y="208"/>
                  <a:pt x="32" y="336"/>
                  <a:pt x="0" y="384"/>
                </a:cubicBezTo>
              </a:path>
            </a:pathLst>
          </a:custGeom>
          <a:noFill/>
          <a:ln w="9525">
            <a:solidFill>
              <a:srgbClr val="003366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17" name="Rectangle 40"/>
          <p:cNvSpPr>
            <a:spLocks noChangeArrowheads="1"/>
          </p:cNvSpPr>
          <p:nvPr/>
        </p:nvSpPr>
        <p:spPr bwMode="auto">
          <a:xfrm>
            <a:off x="8523286" y="2114362"/>
            <a:ext cx="620713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200" b="1" dirty="0">
                <a:solidFill>
                  <a:srgbClr val="0070C0"/>
                </a:solidFill>
                <a:latin typeface="Arial" panose="020B0604020202020204" pitchFamily="34" charset="0"/>
              </a:rPr>
              <a:t>+ 7</a:t>
            </a:r>
          </a:p>
        </p:txBody>
      </p:sp>
    </p:spTree>
    <p:extLst>
      <p:ext uri="{BB962C8B-B14F-4D97-AF65-F5344CB8AC3E}">
        <p14:creationId xmlns:p14="http://schemas.microsoft.com/office/powerpoint/2010/main" val="426368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0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5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500"/>
                            </p:stCondLst>
                            <p:childTnLst>
                              <p:par>
                                <p:cTn id="17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9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1000"/>
                            </p:stCondLst>
                            <p:childTnLst>
                              <p:par>
                                <p:cTn id="18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3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1500"/>
                            </p:stCondLst>
                            <p:childTnLst>
                              <p:par>
                                <p:cTn id="18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7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2000"/>
                            </p:stCondLst>
                            <p:childTnLst>
                              <p:par>
                                <p:cTn id="18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1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2500"/>
                            </p:stCondLst>
                            <p:childTnLst>
                              <p:par>
                                <p:cTn id="19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5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0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5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0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5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0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5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1" grpId="0" animBg="1"/>
      <p:bldP spid="35" grpId="0"/>
      <p:bldP spid="36" grpId="0"/>
      <p:bldP spid="46" grpId="0" animBg="1"/>
      <p:bldP spid="47" grpId="0"/>
      <p:bldP spid="67" grpId="0" animBg="1"/>
      <p:bldP spid="68" grpId="0"/>
      <p:bldP spid="69" grpId="0"/>
      <p:bldP spid="70" grpId="0"/>
      <p:bldP spid="71" grpId="0"/>
      <p:bldP spid="72" grpId="0"/>
      <p:bldP spid="73" grpId="0"/>
      <p:bldP spid="74" grpId="0"/>
      <p:bldP spid="103" grpId="0" animBg="1"/>
      <p:bldP spid="104" grpId="0"/>
      <p:bldP spid="105" grpId="0"/>
      <p:bldP spid="106" grpId="0"/>
      <p:bldP spid="107" grpId="0"/>
      <p:bldP spid="108" grpId="0"/>
      <p:bldP spid="109" grpId="0"/>
      <p:bldP spid="110" grpId="0"/>
      <p:bldP spid="112" grpId="0" animBg="1"/>
      <p:bldP spid="113" grpId="0"/>
      <p:bldP spid="114" grpId="0" animBg="1"/>
      <p:bldP spid="115" grpId="0"/>
      <p:bldP spid="116" grpId="0"/>
      <p:bldP spid="118" grpId="0"/>
      <p:bldP spid="119" grpId="0"/>
      <p:bldP spid="120" grpId="0"/>
      <p:bldP spid="121" grpId="0"/>
      <p:bldP spid="122" grpId="0"/>
      <p:bldP spid="123" grpId="0"/>
      <p:bldP spid="124" grpId="0"/>
      <p:bldP spid="125" grpId="0"/>
      <p:bldP spid="126" grpId="0"/>
      <p:bldP spid="127" grpId="0"/>
      <p:bldP spid="128" grpId="0"/>
      <p:bldP spid="129" grpId="0"/>
      <p:bldP spid="130" grpId="0"/>
      <p:bldP spid="111" grpId="0" animBg="1"/>
      <p:bldP spid="1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2"/>
          <p:cNvSpPr txBox="1">
            <a:spLocks noChangeArrowheads="1"/>
          </p:cNvSpPr>
          <p:nvPr/>
        </p:nvSpPr>
        <p:spPr bwMode="auto">
          <a:xfrm>
            <a:off x="3429000" y="523315"/>
            <a:ext cx="2209800" cy="6986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00CC"/>
                </a:solidFill>
              </a:rPr>
              <a:t>7 </a:t>
            </a:r>
            <a:r>
              <a:rPr lang="en-US" sz="2800" dirty="0">
                <a:solidFill>
                  <a:srgbClr val="0000CC"/>
                </a:solidFill>
                <a:cs typeface="Arial" charset="0"/>
              </a:rPr>
              <a:t>×</a:t>
            </a:r>
            <a:r>
              <a:rPr lang="en-US" sz="2800" b="1" dirty="0">
                <a:solidFill>
                  <a:srgbClr val="0000CC"/>
                </a:solidFill>
                <a:cs typeface="Arial" charset="0"/>
              </a:rPr>
              <a:t>  </a:t>
            </a:r>
            <a:r>
              <a:rPr lang="en-US" sz="2800" b="1">
                <a:solidFill>
                  <a:srgbClr val="0000CC"/>
                </a:solidFill>
                <a:cs typeface="Arial" charset="0"/>
              </a:rPr>
              <a:t>1   =   7</a:t>
            </a:r>
            <a:endParaRPr lang="en-US" sz="2800" b="1" dirty="0">
              <a:solidFill>
                <a:srgbClr val="0000CC"/>
              </a:solidFill>
              <a:cs typeface="Arial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</a:rPr>
              <a:t>7 ×  </a:t>
            </a:r>
            <a:r>
              <a:rPr lang="en-US" sz="2800" b="1" dirty="0">
                <a:solidFill>
                  <a:srgbClr val="0000CC"/>
                </a:solidFill>
              </a:rPr>
              <a:t>2   </a:t>
            </a:r>
            <a:r>
              <a:rPr lang="en-US" sz="2800" b="1">
                <a:solidFill>
                  <a:srgbClr val="0000CC"/>
                </a:solidFill>
              </a:rPr>
              <a:t>=  14</a:t>
            </a:r>
            <a:endParaRPr lang="en-US" sz="2800" b="1" dirty="0">
              <a:solidFill>
                <a:srgbClr val="0000CC"/>
              </a:solidFill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00CC"/>
                </a:solidFill>
              </a:rPr>
              <a:t>7 </a:t>
            </a:r>
            <a:r>
              <a:rPr lang="en-US" sz="2800" b="1">
                <a:solidFill>
                  <a:srgbClr val="0000CC"/>
                </a:solidFill>
              </a:rPr>
              <a:t>×  3   =  21</a:t>
            </a:r>
            <a:endParaRPr lang="en-US" sz="2800" b="1" dirty="0">
              <a:solidFill>
                <a:srgbClr val="0000CC"/>
              </a:solidFill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00CC"/>
                </a:solidFill>
              </a:rPr>
              <a:t>7 </a:t>
            </a:r>
            <a:r>
              <a:rPr lang="en-US" sz="2800" b="1">
                <a:solidFill>
                  <a:srgbClr val="0000CC"/>
                </a:solidFill>
              </a:rPr>
              <a:t>×  4   =  28</a:t>
            </a:r>
            <a:endParaRPr lang="en-US" sz="2800" b="1" dirty="0">
              <a:solidFill>
                <a:srgbClr val="0000CC"/>
              </a:solidFill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00CC"/>
                </a:solidFill>
              </a:rPr>
              <a:t>7 </a:t>
            </a:r>
            <a:r>
              <a:rPr lang="en-US" sz="2800" b="1">
                <a:solidFill>
                  <a:srgbClr val="0000CC"/>
                </a:solidFill>
              </a:rPr>
              <a:t>×  5   =  35</a:t>
            </a:r>
            <a:endParaRPr lang="en-US" sz="2800" b="1" dirty="0">
              <a:solidFill>
                <a:srgbClr val="0000CC"/>
              </a:solidFill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00CC"/>
                </a:solidFill>
              </a:rPr>
              <a:t>7 </a:t>
            </a:r>
            <a:r>
              <a:rPr lang="en-US" sz="2800" b="1">
                <a:solidFill>
                  <a:srgbClr val="0000CC"/>
                </a:solidFill>
              </a:rPr>
              <a:t>×  6   =  42</a:t>
            </a:r>
            <a:endParaRPr lang="en-US" sz="2800" b="1" dirty="0">
              <a:solidFill>
                <a:srgbClr val="0000CC"/>
              </a:solidFill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00CC"/>
                </a:solidFill>
              </a:rPr>
              <a:t>7 ×  </a:t>
            </a:r>
            <a:r>
              <a:rPr lang="en-US" sz="2800" b="1">
                <a:solidFill>
                  <a:srgbClr val="0000CC"/>
                </a:solidFill>
              </a:rPr>
              <a:t>7   =  49</a:t>
            </a:r>
            <a:endParaRPr lang="en-US" sz="2800" b="1" dirty="0">
              <a:solidFill>
                <a:srgbClr val="0000CC"/>
              </a:solidFill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00CC"/>
                </a:solidFill>
              </a:rPr>
              <a:t>7 </a:t>
            </a:r>
            <a:r>
              <a:rPr lang="en-US" sz="2800" b="1">
                <a:solidFill>
                  <a:srgbClr val="0000CC"/>
                </a:solidFill>
              </a:rPr>
              <a:t>×  8   =  56</a:t>
            </a:r>
            <a:endParaRPr lang="en-US" sz="2800" b="1" dirty="0">
              <a:solidFill>
                <a:srgbClr val="0000CC"/>
              </a:solidFill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00CC"/>
                </a:solidFill>
              </a:rPr>
              <a:t>7 ×  </a:t>
            </a:r>
            <a:r>
              <a:rPr lang="en-US" sz="2800" b="1">
                <a:solidFill>
                  <a:srgbClr val="0000CC"/>
                </a:solidFill>
              </a:rPr>
              <a:t>9   =  </a:t>
            </a:r>
            <a:r>
              <a:rPr lang="en-US" sz="2800" b="1" dirty="0">
                <a:solidFill>
                  <a:srgbClr val="0000CC"/>
                </a:solidFill>
              </a:rPr>
              <a:t>63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00CC"/>
                </a:solidFill>
              </a:rPr>
              <a:t>7 × </a:t>
            </a:r>
            <a:r>
              <a:rPr lang="en-US" sz="2800" b="1">
                <a:solidFill>
                  <a:srgbClr val="0000CC"/>
                </a:solidFill>
              </a:rPr>
              <a:t>10  =  70</a:t>
            </a:r>
            <a:endParaRPr lang="en-US" sz="2800" b="1" dirty="0">
              <a:solidFill>
                <a:srgbClr val="0000CC"/>
              </a:solidFill>
            </a:endParaRPr>
          </a:p>
          <a:p>
            <a:pPr eaLnBrk="1" hangingPunct="1">
              <a:spcBef>
                <a:spcPct val="50000"/>
              </a:spcBef>
            </a:pPr>
            <a:endParaRPr lang="en-US" sz="2800" dirty="0">
              <a:solidFill>
                <a:srgbClr val="800000"/>
              </a:solidFill>
            </a:endParaRPr>
          </a:p>
        </p:txBody>
      </p:sp>
      <p:sp>
        <p:nvSpPr>
          <p:cNvPr id="20483" name="Oval 3"/>
          <p:cNvSpPr>
            <a:spLocks noChangeArrowheads="1"/>
          </p:cNvSpPr>
          <p:nvPr/>
        </p:nvSpPr>
        <p:spPr bwMode="auto">
          <a:xfrm>
            <a:off x="4868213" y="6287864"/>
            <a:ext cx="457200" cy="4460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9900FF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>
              <a:solidFill>
                <a:srgbClr val="9900CC"/>
              </a:solidFill>
            </a:endParaRPr>
          </a:p>
        </p:txBody>
      </p:sp>
      <p:sp>
        <p:nvSpPr>
          <p:cNvPr id="20484" name="Oval 4"/>
          <p:cNvSpPr>
            <a:spLocks noChangeArrowheads="1"/>
          </p:cNvSpPr>
          <p:nvPr/>
        </p:nvSpPr>
        <p:spPr bwMode="auto">
          <a:xfrm>
            <a:off x="4858688" y="5034952"/>
            <a:ext cx="457200" cy="4460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9900FF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>
              <a:solidFill>
                <a:srgbClr val="9900CC"/>
              </a:solidFill>
            </a:endParaRPr>
          </a:p>
        </p:txBody>
      </p:sp>
      <p:sp>
        <p:nvSpPr>
          <p:cNvPr id="20485" name="Oval 5"/>
          <p:cNvSpPr>
            <a:spLocks noChangeArrowheads="1"/>
          </p:cNvSpPr>
          <p:nvPr/>
        </p:nvSpPr>
        <p:spPr bwMode="auto">
          <a:xfrm>
            <a:off x="4854039" y="3708805"/>
            <a:ext cx="457200" cy="4460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9900FF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>
              <a:solidFill>
                <a:srgbClr val="9900CC"/>
              </a:solidFill>
            </a:endParaRPr>
          </a:p>
        </p:txBody>
      </p:sp>
      <p:sp>
        <p:nvSpPr>
          <p:cNvPr id="20486" name="Oval 6"/>
          <p:cNvSpPr>
            <a:spLocks noChangeArrowheads="1"/>
          </p:cNvSpPr>
          <p:nvPr/>
        </p:nvSpPr>
        <p:spPr bwMode="auto">
          <a:xfrm>
            <a:off x="4859958" y="2491527"/>
            <a:ext cx="457200" cy="4460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9900FF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>
              <a:solidFill>
                <a:srgbClr val="9900CC"/>
              </a:solidFill>
            </a:endParaRPr>
          </a:p>
        </p:txBody>
      </p:sp>
      <p:sp>
        <p:nvSpPr>
          <p:cNvPr id="20487" name="Oval 7"/>
          <p:cNvSpPr>
            <a:spLocks noChangeArrowheads="1"/>
          </p:cNvSpPr>
          <p:nvPr/>
        </p:nvSpPr>
        <p:spPr bwMode="auto">
          <a:xfrm>
            <a:off x="4849529" y="1227138"/>
            <a:ext cx="457200" cy="4460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9900FF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>
              <a:solidFill>
                <a:srgbClr val="9900CC"/>
              </a:solidFill>
            </a:endParaRPr>
          </a:p>
        </p:txBody>
      </p:sp>
      <p:sp>
        <p:nvSpPr>
          <p:cNvPr id="20488" name="Oval 8"/>
          <p:cNvSpPr>
            <a:spLocks noChangeArrowheads="1"/>
          </p:cNvSpPr>
          <p:nvPr/>
        </p:nvSpPr>
        <p:spPr bwMode="auto">
          <a:xfrm>
            <a:off x="4048628" y="5766984"/>
            <a:ext cx="457200" cy="4460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9900FF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>
              <a:solidFill>
                <a:srgbClr val="9900CC"/>
              </a:solidFill>
            </a:endParaRPr>
          </a:p>
        </p:txBody>
      </p:sp>
      <p:sp>
        <p:nvSpPr>
          <p:cNvPr id="20489" name="Oval 9"/>
          <p:cNvSpPr>
            <a:spLocks noChangeArrowheads="1"/>
          </p:cNvSpPr>
          <p:nvPr/>
        </p:nvSpPr>
        <p:spPr bwMode="auto">
          <a:xfrm>
            <a:off x="3260907" y="3100614"/>
            <a:ext cx="457200" cy="4460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9900FF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>
              <a:solidFill>
                <a:srgbClr val="9900CC"/>
              </a:solidFill>
            </a:endParaRPr>
          </a:p>
        </p:txBody>
      </p:sp>
      <p:sp>
        <p:nvSpPr>
          <p:cNvPr id="20490" name="Oval 10"/>
          <p:cNvSpPr>
            <a:spLocks noChangeArrowheads="1"/>
          </p:cNvSpPr>
          <p:nvPr/>
        </p:nvSpPr>
        <p:spPr bwMode="auto">
          <a:xfrm>
            <a:off x="3265792" y="1787525"/>
            <a:ext cx="457200" cy="4460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9900FF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dirty="0">
                <a:solidFill>
                  <a:srgbClr val="9900CC"/>
                </a:solidFill>
              </a:rPr>
              <a:t> </a:t>
            </a:r>
          </a:p>
        </p:txBody>
      </p:sp>
      <p:sp>
        <p:nvSpPr>
          <p:cNvPr id="20491" name="Oval 11"/>
          <p:cNvSpPr>
            <a:spLocks noChangeArrowheads="1"/>
          </p:cNvSpPr>
          <p:nvPr/>
        </p:nvSpPr>
        <p:spPr bwMode="auto">
          <a:xfrm>
            <a:off x="4039103" y="1202705"/>
            <a:ext cx="457200" cy="4460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9900FF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>
              <a:solidFill>
                <a:srgbClr val="9900CC"/>
              </a:solidFill>
            </a:endParaRPr>
          </a:p>
        </p:txBody>
      </p:sp>
      <p:sp>
        <p:nvSpPr>
          <p:cNvPr id="20492" name="Oval 12"/>
          <p:cNvSpPr>
            <a:spLocks noChangeArrowheads="1"/>
          </p:cNvSpPr>
          <p:nvPr/>
        </p:nvSpPr>
        <p:spPr bwMode="auto">
          <a:xfrm>
            <a:off x="4042278" y="5006821"/>
            <a:ext cx="457200" cy="4460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9900FF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>
              <a:solidFill>
                <a:srgbClr val="9900CC"/>
              </a:solidFill>
            </a:endParaRPr>
          </a:p>
        </p:txBody>
      </p:sp>
      <p:sp>
        <p:nvSpPr>
          <p:cNvPr id="20493" name="Oval 13"/>
          <p:cNvSpPr>
            <a:spLocks noChangeArrowheads="1"/>
          </p:cNvSpPr>
          <p:nvPr/>
        </p:nvSpPr>
        <p:spPr bwMode="auto">
          <a:xfrm>
            <a:off x="4846354" y="1851920"/>
            <a:ext cx="457200" cy="4460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9900FF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>
              <a:solidFill>
                <a:srgbClr val="9900CC"/>
              </a:solidFill>
            </a:endParaRPr>
          </a:p>
        </p:txBody>
      </p:sp>
      <p:sp>
        <p:nvSpPr>
          <p:cNvPr id="20494" name="Oval 14"/>
          <p:cNvSpPr>
            <a:spLocks noChangeArrowheads="1"/>
          </p:cNvSpPr>
          <p:nvPr/>
        </p:nvSpPr>
        <p:spPr bwMode="auto">
          <a:xfrm>
            <a:off x="3283499" y="605379"/>
            <a:ext cx="457200" cy="4460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9900FF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>
              <a:solidFill>
                <a:srgbClr val="9900CC"/>
              </a:solidFill>
            </a:endParaRPr>
          </a:p>
        </p:txBody>
      </p:sp>
      <p:sp>
        <p:nvSpPr>
          <p:cNvPr id="20495" name="Oval 15"/>
          <p:cNvSpPr>
            <a:spLocks noChangeArrowheads="1"/>
          </p:cNvSpPr>
          <p:nvPr/>
        </p:nvSpPr>
        <p:spPr bwMode="auto">
          <a:xfrm>
            <a:off x="4854902" y="5646490"/>
            <a:ext cx="457200" cy="4460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9900FF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>
              <a:solidFill>
                <a:srgbClr val="9900CC"/>
              </a:solidFill>
            </a:endParaRPr>
          </a:p>
        </p:txBody>
      </p:sp>
      <p:sp>
        <p:nvSpPr>
          <p:cNvPr id="20496" name="Oval 16"/>
          <p:cNvSpPr>
            <a:spLocks noChangeArrowheads="1"/>
          </p:cNvSpPr>
          <p:nvPr/>
        </p:nvSpPr>
        <p:spPr bwMode="auto">
          <a:xfrm>
            <a:off x="3238682" y="4350535"/>
            <a:ext cx="457200" cy="4460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9900FF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>
              <a:solidFill>
                <a:srgbClr val="9900CC"/>
              </a:solidFill>
            </a:endParaRPr>
          </a:p>
        </p:txBody>
      </p:sp>
      <p:sp>
        <p:nvSpPr>
          <p:cNvPr id="20497" name="Oval 17"/>
          <p:cNvSpPr>
            <a:spLocks noChangeArrowheads="1"/>
          </p:cNvSpPr>
          <p:nvPr/>
        </p:nvSpPr>
        <p:spPr bwMode="auto">
          <a:xfrm>
            <a:off x="4039103" y="3732906"/>
            <a:ext cx="457200" cy="4460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9900FF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>
              <a:solidFill>
                <a:srgbClr val="9900CC"/>
              </a:solidFill>
            </a:endParaRPr>
          </a:p>
        </p:txBody>
      </p:sp>
      <p:sp>
        <p:nvSpPr>
          <p:cNvPr id="20498" name="Oval 18"/>
          <p:cNvSpPr>
            <a:spLocks noChangeArrowheads="1"/>
          </p:cNvSpPr>
          <p:nvPr/>
        </p:nvSpPr>
        <p:spPr bwMode="auto">
          <a:xfrm>
            <a:off x="3283499" y="5660782"/>
            <a:ext cx="457200" cy="4460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9900FF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>
              <a:solidFill>
                <a:srgbClr val="9900CC"/>
              </a:solidFill>
            </a:endParaRPr>
          </a:p>
        </p:txBody>
      </p:sp>
      <p:sp>
        <p:nvSpPr>
          <p:cNvPr id="20499" name="Oval 19"/>
          <p:cNvSpPr>
            <a:spLocks noChangeArrowheads="1"/>
          </p:cNvSpPr>
          <p:nvPr/>
        </p:nvSpPr>
        <p:spPr bwMode="auto">
          <a:xfrm>
            <a:off x="4862846" y="619126"/>
            <a:ext cx="457200" cy="4460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9900FF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>
              <a:solidFill>
                <a:srgbClr val="9900CC"/>
              </a:solidFill>
            </a:endParaRPr>
          </a:p>
        </p:txBody>
      </p:sp>
      <p:sp>
        <p:nvSpPr>
          <p:cNvPr id="20500" name="Oval 20"/>
          <p:cNvSpPr>
            <a:spLocks noChangeArrowheads="1"/>
          </p:cNvSpPr>
          <p:nvPr/>
        </p:nvSpPr>
        <p:spPr bwMode="auto">
          <a:xfrm>
            <a:off x="4850075" y="3123889"/>
            <a:ext cx="457200" cy="4460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9900FF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>
              <a:solidFill>
                <a:srgbClr val="9900CC"/>
              </a:solidFill>
            </a:endParaRPr>
          </a:p>
        </p:txBody>
      </p:sp>
      <p:sp>
        <p:nvSpPr>
          <p:cNvPr id="20501" name="Oval 21"/>
          <p:cNvSpPr>
            <a:spLocks noChangeArrowheads="1"/>
          </p:cNvSpPr>
          <p:nvPr/>
        </p:nvSpPr>
        <p:spPr bwMode="auto">
          <a:xfrm>
            <a:off x="4843790" y="4351585"/>
            <a:ext cx="457200" cy="4460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9900FF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>
              <a:solidFill>
                <a:srgbClr val="9900CC"/>
              </a:solidFill>
            </a:endParaRPr>
          </a:p>
        </p:txBody>
      </p:sp>
      <p:sp>
        <p:nvSpPr>
          <p:cNvPr id="20502" name="Oval 22"/>
          <p:cNvSpPr>
            <a:spLocks noChangeArrowheads="1"/>
          </p:cNvSpPr>
          <p:nvPr/>
        </p:nvSpPr>
        <p:spPr bwMode="auto">
          <a:xfrm>
            <a:off x="4076902" y="2444346"/>
            <a:ext cx="457200" cy="446088"/>
          </a:xfrm>
          <a:prstGeom prst="ellipse">
            <a:avLst/>
          </a:prstGeom>
          <a:solidFill>
            <a:srgbClr val="FF0000"/>
          </a:solidFill>
          <a:ln w="9525">
            <a:solidFill>
              <a:srgbClr val="9900FF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>
              <a:solidFill>
                <a:srgbClr val="9900CC"/>
              </a:solidFill>
            </a:endParaRPr>
          </a:p>
        </p:txBody>
      </p:sp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2074" name="Line 30"/>
            <p:cNvSpPr>
              <a:spLocks noChangeShapeType="1"/>
            </p:cNvSpPr>
            <p:nvPr/>
          </p:nvSpPr>
          <p:spPr bwMode="auto">
            <a:xfrm>
              <a:off x="528" y="48"/>
              <a:ext cx="5184" cy="0"/>
            </a:xfrm>
            <a:prstGeom prst="line">
              <a:avLst/>
            </a:prstGeom>
            <a:noFill/>
            <a:ln w="57150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5" name="Line 31"/>
            <p:cNvSpPr>
              <a:spLocks noChangeShapeType="1"/>
            </p:cNvSpPr>
            <p:nvPr/>
          </p:nvSpPr>
          <p:spPr bwMode="auto">
            <a:xfrm>
              <a:off x="48" y="4272"/>
              <a:ext cx="5184" cy="0"/>
            </a:xfrm>
            <a:prstGeom prst="line">
              <a:avLst/>
            </a:prstGeom>
            <a:noFill/>
            <a:ln w="57150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6" name="Line 32"/>
            <p:cNvSpPr>
              <a:spLocks noChangeShapeType="1"/>
            </p:cNvSpPr>
            <p:nvPr/>
          </p:nvSpPr>
          <p:spPr bwMode="auto">
            <a:xfrm>
              <a:off x="5712" y="48"/>
              <a:ext cx="0" cy="3744"/>
            </a:xfrm>
            <a:prstGeom prst="line">
              <a:avLst/>
            </a:prstGeom>
            <a:noFill/>
            <a:ln w="57150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7" name="Line 33"/>
            <p:cNvSpPr>
              <a:spLocks noChangeShapeType="1"/>
            </p:cNvSpPr>
            <p:nvPr/>
          </p:nvSpPr>
          <p:spPr bwMode="auto">
            <a:xfrm>
              <a:off x="48" y="528"/>
              <a:ext cx="0" cy="3744"/>
            </a:xfrm>
            <a:prstGeom prst="line">
              <a:avLst/>
            </a:prstGeom>
            <a:noFill/>
            <a:ln w="57150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2050" name="Object 34"/>
            <p:cNvGraphicFramePr>
              <a:graphicFrameLocks noChangeAspect="1"/>
            </p:cNvGraphicFramePr>
            <p:nvPr/>
          </p:nvGraphicFramePr>
          <p:xfrm>
            <a:off x="0" y="0"/>
            <a:ext cx="576" cy="5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08" name="Clip" r:id="rId3" imgW="1278331" imgH="1273759" progId="">
                    <p:embed/>
                  </p:oleObj>
                </mc:Choice>
                <mc:Fallback>
                  <p:oleObj name="Clip" r:id="rId3" imgW="1278331" imgH="1273759" progId="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0"/>
                          <a:ext cx="576" cy="57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51" name="Object 35"/>
            <p:cNvGraphicFramePr>
              <a:graphicFrameLocks noChangeAspect="1"/>
            </p:cNvGraphicFramePr>
            <p:nvPr/>
          </p:nvGraphicFramePr>
          <p:xfrm>
            <a:off x="4992" y="3693"/>
            <a:ext cx="768" cy="62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09" name="Image" r:id="rId5" imgW="1853315" imgH="1511111" progId="">
                    <p:embed/>
                  </p:oleObj>
                </mc:Choice>
                <mc:Fallback>
                  <p:oleObj name="Image" r:id="rId5" imgW="1853315" imgH="1511111" progId="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92" y="3693"/>
                          <a:ext cx="768" cy="62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0" name="TextBox 29">
            <a:extLst>
              <a:ext uri="{FF2B5EF4-FFF2-40B4-BE49-F238E27FC236}">
                <a16:creationId xmlns:a16="http://schemas.microsoft.com/office/drawing/2014/main" id="{F1981E21-BBD9-4ACF-AC16-2FD3850D1449}"/>
              </a:ext>
            </a:extLst>
          </p:cNvPr>
          <p:cNvSpPr txBox="1"/>
          <p:nvPr/>
        </p:nvSpPr>
        <p:spPr>
          <a:xfrm>
            <a:off x="1335701" y="42011"/>
            <a:ext cx="56047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>
                <a:latin typeface="Times New Roman" pitchFamily="18" charset="0"/>
                <a:cs typeface="Times New Roman" pitchFamily="18" charset="0"/>
              </a:rPr>
              <a:t>BẢNG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NHÂN 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20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20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20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20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2000"/>
                                        <p:tgtEl>
                                          <p:spTgt spid="20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8" presetClass="exit" presetSubtype="1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40" dur="5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8" presetClass="exit" presetSubtype="1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43" dur="5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8" presetClass="exit" presetSubtype="1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46" dur="5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8" presetClass="exit" presetSubtype="1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49" dur="500"/>
                                        <p:tgtEl>
                                          <p:spTgt spid="204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8" presetClass="exit" presetSubtype="1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52" dur="5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0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0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20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0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0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74" dur="500"/>
                                        <p:tgtEl>
                                          <p:spTgt spid="204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77" dur="5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80" dur="500"/>
                                        <p:tgtEl>
                                          <p:spTgt spid="205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83" dur="500"/>
                                        <p:tgtEl>
                                          <p:spTgt spid="204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86" dur="500"/>
                                        <p:tgtEl>
                                          <p:spTgt spid="204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89" dur="5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92" dur="500"/>
                                        <p:tgtEl>
                                          <p:spTgt spid="204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95" dur="5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98" dur="500"/>
                                        <p:tgtEl>
                                          <p:spTgt spid="204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01" dur="5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5" dur="2000"/>
                                        <p:tgtEl>
                                          <p:spTgt spid="20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8" dur="2000"/>
                                        <p:tgtEl>
                                          <p:spTgt spid="20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1" dur="2000"/>
                                        <p:tgtEl>
                                          <p:spTgt spid="20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4" dur="2000"/>
                                        <p:tgtEl>
                                          <p:spTgt spid="20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7" dur="2000"/>
                                        <p:tgtEl>
                                          <p:spTgt spid="20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animBg="1"/>
      <p:bldP spid="20484" grpId="0" animBg="1"/>
      <p:bldP spid="20485" grpId="0" animBg="1"/>
      <p:bldP spid="20486" grpId="0" animBg="1"/>
      <p:bldP spid="20487" grpId="0" animBg="1"/>
      <p:bldP spid="20488" grpId="0" animBg="1"/>
      <p:bldP spid="20488" grpId="1" animBg="1"/>
      <p:bldP spid="20488" grpId="2" animBg="1"/>
      <p:bldP spid="20489" grpId="0" animBg="1"/>
      <p:bldP spid="20489" grpId="1" animBg="1"/>
      <p:bldP spid="20489" grpId="2" animBg="1"/>
      <p:bldP spid="20490" grpId="0" animBg="1"/>
      <p:bldP spid="20490" grpId="1" animBg="1"/>
      <p:bldP spid="20490" grpId="2" animBg="1"/>
      <p:bldP spid="20491" grpId="0" animBg="1"/>
      <p:bldP spid="20491" grpId="1" animBg="1"/>
      <p:bldP spid="20491" grpId="2" animBg="1"/>
      <p:bldP spid="20492" grpId="0" animBg="1"/>
      <p:bldP spid="20492" grpId="1" animBg="1"/>
      <p:bldP spid="20492" grpId="2" animBg="1"/>
      <p:bldP spid="20493" grpId="0" animBg="1"/>
      <p:bldP spid="20494" grpId="0" animBg="1"/>
      <p:bldP spid="20494" grpId="1" animBg="1"/>
      <p:bldP spid="20495" grpId="0" animBg="1"/>
      <p:bldP spid="20496" grpId="0" animBg="1"/>
      <p:bldP spid="20496" grpId="1" animBg="1"/>
      <p:bldP spid="20497" grpId="0" animBg="1"/>
      <p:bldP spid="20497" grpId="1" animBg="1"/>
      <p:bldP spid="20498" grpId="0" animBg="1"/>
      <p:bldP spid="20498" grpId="1" animBg="1"/>
      <p:bldP spid="20499" grpId="0" animBg="1"/>
      <p:bldP spid="20500" grpId="0" animBg="1"/>
      <p:bldP spid="20501" grpId="0" animBg="1"/>
      <p:bldP spid="20502" grpId="0" animBg="1"/>
      <p:bldP spid="20502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6023768" y="4855791"/>
            <a:ext cx="2130743" cy="1048076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/>
          </a:p>
        </p:txBody>
      </p:sp>
      <p:sp>
        <p:nvSpPr>
          <p:cNvPr id="21" name="TextBox 20"/>
          <p:cNvSpPr txBox="1"/>
          <p:nvPr/>
        </p:nvSpPr>
        <p:spPr>
          <a:xfrm>
            <a:off x="3586766" y="109089"/>
            <a:ext cx="1268570" cy="46166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tx1"/>
                </a:solidFill>
              </a:rPr>
              <a:t>BÀI TẬP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-52380" y="753285"/>
            <a:ext cx="37297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u="sng" dirty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nhẩm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89527" y="1936922"/>
            <a:ext cx="158946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7 x 3 =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7 x 5 =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7 x 7 =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920844" y="1936922"/>
            <a:ext cx="158946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7 x 8 =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7 x 6 =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7 x 4 =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878914" y="4280873"/>
            <a:ext cx="200427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7 </a:t>
            </a:r>
            <a:r>
              <a:rPr lang="en-US" sz="3600">
                <a:latin typeface="Arial" panose="020B0604020202020204" pitchFamily="34" charset="0"/>
                <a:cs typeface="Arial" panose="020B0604020202020204" pitchFamily="34" charset="0"/>
              </a:rPr>
              <a:t>x  2  =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7 x 10 =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7 </a:t>
            </a:r>
            <a:r>
              <a:rPr lang="en-US" sz="3600">
                <a:latin typeface="Arial" panose="020B0604020202020204" pitchFamily="34" charset="0"/>
                <a:cs typeface="Arial" panose="020B0604020202020204" pitchFamily="34" charset="0"/>
              </a:rPr>
              <a:t>x  9  =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034288" y="4242232"/>
            <a:ext cx="158946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7 x 1 =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0 x 7 =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7 x 0 =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03290" y="1933187"/>
            <a:ext cx="9180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14607" y="2496235"/>
            <a:ext cx="10090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35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514607" y="3085215"/>
            <a:ext cx="9067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49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33452" y="1936921"/>
            <a:ext cx="838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67466" y="2470449"/>
            <a:ext cx="1240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39975" y="3014290"/>
            <a:ext cx="7943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609844" y="4284384"/>
            <a:ext cx="7995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644598" y="4814444"/>
            <a:ext cx="7011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711513" y="5349392"/>
            <a:ext cx="7314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63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607887" y="4242236"/>
            <a:ext cx="5784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576037" y="4749886"/>
            <a:ext cx="5784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576036" y="5342873"/>
            <a:ext cx="5784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579533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1" grpId="0" animBg="1"/>
      <p:bldP spid="2" grpId="0"/>
      <p:bldP spid="4" grpId="0"/>
      <p:bldP spid="19" grpId="0"/>
      <p:bldP spid="20" grpId="0"/>
      <p:bldP spid="22" grpId="0"/>
      <p:bldP spid="7" grpId="0"/>
      <p:bldP spid="13" grpId="0"/>
      <p:bldP spid="14" grpId="0"/>
      <p:bldP spid="15" grpId="0"/>
      <p:bldP spid="16" grpId="0"/>
      <p:bldP spid="17" grpId="0"/>
      <p:bldP spid="18" grpId="0"/>
      <p:bldP spid="23" grpId="0"/>
      <p:bldP spid="24" grpId="0"/>
      <p:bldP spid="25" grpId="0"/>
      <p:bldP spid="26" grpId="0"/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3243699" y="16961"/>
            <a:ext cx="1664593" cy="46166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 TẬP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6796" y="1037351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u="sng" dirty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lễ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lễ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85611" y="2167120"/>
            <a:ext cx="21451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 err="1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latin typeface="Times New Roman" pitchFamily="18" charset="0"/>
                <a:cs typeface="Times New Roman" pitchFamily="18" charset="0"/>
              </a:rPr>
              <a:t>tắt</a:t>
            </a:r>
            <a:endParaRPr lang="en-US" sz="32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Rectangle 11"/>
          <p:cNvSpPr>
            <a:spLocks noChangeArrowheads="1"/>
          </p:cNvSpPr>
          <p:nvPr/>
        </p:nvSpPr>
        <p:spPr bwMode="auto">
          <a:xfrm>
            <a:off x="16796" y="2934696"/>
            <a:ext cx="447901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3200" dirty="0">
                <a:cs typeface="Times New Roman" pitchFamily="18" charset="0"/>
              </a:rPr>
              <a:t>1 </a:t>
            </a:r>
            <a:r>
              <a:rPr lang="en-US" sz="3200" dirty="0" err="1">
                <a:cs typeface="Times New Roman" pitchFamily="18" charset="0"/>
              </a:rPr>
              <a:t>tuần</a:t>
            </a:r>
            <a:r>
              <a:rPr lang="en-US" sz="3200" dirty="0">
                <a:cs typeface="Times New Roman" pitchFamily="18" charset="0"/>
              </a:rPr>
              <a:t> </a:t>
            </a:r>
            <a:r>
              <a:rPr lang="en-US" sz="3200" dirty="0" err="1">
                <a:cs typeface="Times New Roman" pitchFamily="18" charset="0"/>
              </a:rPr>
              <a:t>có</a:t>
            </a:r>
            <a:r>
              <a:rPr lang="en-US" sz="3200" dirty="0">
                <a:cs typeface="Times New Roman" pitchFamily="18" charset="0"/>
              </a:rPr>
              <a:t>:    7 </a:t>
            </a:r>
            <a:r>
              <a:rPr lang="en-US" sz="3200" dirty="0" err="1">
                <a:cs typeface="Times New Roman" pitchFamily="18" charset="0"/>
              </a:rPr>
              <a:t>ngày</a:t>
            </a:r>
            <a:r>
              <a:rPr lang="en-US" sz="3200" dirty="0">
                <a:cs typeface="Times New Roman" pitchFamily="18" charset="0"/>
              </a:rPr>
              <a:t> </a:t>
            </a:r>
          </a:p>
        </p:txBody>
      </p:sp>
      <p:sp>
        <p:nvSpPr>
          <p:cNvPr id="29" name="Rectangle 11"/>
          <p:cNvSpPr>
            <a:spLocks noChangeArrowheads="1"/>
          </p:cNvSpPr>
          <p:nvPr/>
        </p:nvSpPr>
        <p:spPr bwMode="auto">
          <a:xfrm>
            <a:off x="-15026" y="3535927"/>
            <a:ext cx="513447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3200" dirty="0">
                <a:cs typeface="Times New Roman" pitchFamily="18" charset="0"/>
              </a:rPr>
              <a:t>4 </a:t>
            </a:r>
            <a:r>
              <a:rPr lang="en-US" sz="3200" dirty="0" err="1">
                <a:cs typeface="Times New Roman" pitchFamily="18" charset="0"/>
              </a:rPr>
              <a:t>tuần</a:t>
            </a:r>
            <a:r>
              <a:rPr lang="en-US" sz="3200" dirty="0">
                <a:cs typeface="Times New Roman" pitchFamily="18" charset="0"/>
              </a:rPr>
              <a:t> </a:t>
            </a:r>
            <a:r>
              <a:rPr lang="en-US" sz="3200" dirty="0" err="1">
                <a:cs typeface="Times New Roman" pitchFamily="18" charset="0"/>
              </a:rPr>
              <a:t>có</a:t>
            </a:r>
            <a:r>
              <a:rPr lang="en-US" sz="3200" dirty="0">
                <a:cs typeface="Times New Roman" pitchFamily="18" charset="0"/>
              </a:rPr>
              <a:t>:  </a:t>
            </a:r>
            <a:r>
              <a:rPr lang="en-US" sz="3200">
                <a:cs typeface="Times New Roman" pitchFamily="18" charset="0"/>
              </a:rPr>
              <a:t>… ngày ? </a:t>
            </a:r>
            <a:endParaRPr lang="en-US" sz="3200" dirty="0"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843354" y="4111824"/>
            <a:ext cx="20237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u="sng" dirty="0" err="1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6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60952" y="4841279"/>
            <a:ext cx="469467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lễ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 x 4 = 28 (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/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28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Minus 3"/>
          <p:cNvSpPr/>
          <p:nvPr/>
        </p:nvSpPr>
        <p:spPr>
          <a:xfrm>
            <a:off x="1195752" y="1587070"/>
            <a:ext cx="2976497" cy="45719"/>
          </a:xfrm>
          <a:prstGeom prst="mathMinus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Minus 13"/>
          <p:cNvSpPr/>
          <p:nvPr/>
        </p:nvSpPr>
        <p:spPr>
          <a:xfrm>
            <a:off x="4316419" y="1551899"/>
            <a:ext cx="1568566" cy="46894"/>
          </a:xfrm>
          <a:prstGeom prst="mathMinus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Minus 14"/>
          <p:cNvSpPr/>
          <p:nvPr/>
        </p:nvSpPr>
        <p:spPr>
          <a:xfrm>
            <a:off x="6490868" y="1587655"/>
            <a:ext cx="2272131" cy="45719"/>
          </a:xfrm>
          <a:prstGeom prst="mathMinus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Minus 15"/>
          <p:cNvSpPr/>
          <p:nvPr/>
        </p:nvSpPr>
        <p:spPr>
          <a:xfrm>
            <a:off x="-117232" y="2098764"/>
            <a:ext cx="1336430" cy="45719"/>
          </a:xfrm>
          <a:prstGeom prst="mathMinus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Minus 16"/>
          <p:cNvSpPr/>
          <p:nvPr/>
        </p:nvSpPr>
        <p:spPr>
          <a:xfrm>
            <a:off x="2942657" y="2074144"/>
            <a:ext cx="1110347" cy="45719"/>
          </a:xfrm>
          <a:prstGeom prst="mathMinus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502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28" grpId="0"/>
      <p:bldP spid="29" grpId="0"/>
      <p:bldP spid="30" grpId="0"/>
      <p:bldP spid="11" grpId="0"/>
      <p:bldP spid="4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3443759" y="0"/>
            <a:ext cx="1646882" cy="52322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 TẬP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0" y="1043189"/>
            <a:ext cx="89540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u="sng" dirty="0"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pSp>
        <p:nvGrpSpPr>
          <p:cNvPr id="13" name="Group 19"/>
          <p:cNvGrpSpPr>
            <a:grpSpLocks/>
          </p:cNvGrpSpPr>
          <p:nvPr/>
        </p:nvGrpSpPr>
        <p:grpSpPr bwMode="auto">
          <a:xfrm>
            <a:off x="1170256" y="2706878"/>
            <a:ext cx="6781800" cy="609600"/>
            <a:chOff x="720" y="2208"/>
            <a:chExt cx="3840" cy="384"/>
          </a:xfrm>
        </p:grpSpPr>
        <p:sp>
          <p:nvSpPr>
            <p:cNvPr id="14" name="Rectangle 9"/>
            <p:cNvSpPr>
              <a:spLocks noChangeArrowheads="1"/>
            </p:cNvSpPr>
            <p:nvPr/>
          </p:nvSpPr>
          <p:spPr bwMode="auto">
            <a:xfrm>
              <a:off x="720" y="2208"/>
              <a:ext cx="384" cy="3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en-US"/>
            </a:p>
          </p:txBody>
        </p:sp>
        <p:sp>
          <p:nvSpPr>
            <p:cNvPr id="15" name="Rectangle 10"/>
            <p:cNvSpPr>
              <a:spLocks noChangeArrowheads="1"/>
            </p:cNvSpPr>
            <p:nvPr/>
          </p:nvSpPr>
          <p:spPr bwMode="auto">
            <a:xfrm>
              <a:off x="1104" y="2208"/>
              <a:ext cx="384" cy="3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en-US"/>
            </a:p>
          </p:txBody>
        </p:sp>
        <p:sp>
          <p:nvSpPr>
            <p:cNvPr id="16" name="Rectangle 11"/>
            <p:cNvSpPr>
              <a:spLocks noChangeArrowheads="1"/>
            </p:cNvSpPr>
            <p:nvPr/>
          </p:nvSpPr>
          <p:spPr bwMode="auto">
            <a:xfrm>
              <a:off x="1488" y="2208"/>
              <a:ext cx="384" cy="3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en-US"/>
            </a:p>
          </p:txBody>
        </p:sp>
        <p:sp>
          <p:nvSpPr>
            <p:cNvPr id="17" name="Rectangle 12"/>
            <p:cNvSpPr>
              <a:spLocks noChangeArrowheads="1"/>
            </p:cNvSpPr>
            <p:nvPr/>
          </p:nvSpPr>
          <p:spPr bwMode="auto">
            <a:xfrm>
              <a:off x="1872" y="2208"/>
              <a:ext cx="384" cy="3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en-US"/>
            </a:p>
          </p:txBody>
        </p:sp>
        <p:sp>
          <p:nvSpPr>
            <p:cNvPr id="18" name="Rectangle 13"/>
            <p:cNvSpPr>
              <a:spLocks noChangeArrowheads="1"/>
            </p:cNvSpPr>
            <p:nvPr/>
          </p:nvSpPr>
          <p:spPr bwMode="auto">
            <a:xfrm>
              <a:off x="2256" y="2208"/>
              <a:ext cx="384" cy="3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en-US"/>
            </a:p>
          </p:txBody>
        </p:sp>
        <p:sp>
          <p:nvSpPr>
            <p:cNvPr id="19" name="Rectangle 14"/>
            <p:cNvSpPr>
              <a:spLocks noChangeArrowheads="1"/>
            </p:cNvSpPr>
            <p:nvPr/>
          </p:nvSpPr>
          <p:spPr bwMode="auto">
            <a:xfrm>
              <a:off x="2640" y="2208"/>
              <a:ext cx="384" cy="3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en-US"/>
            </a:p>
          </p:txBody>
        </p:sp>
        <p:sp>
          <p:nvSpPr>
            <p:cNvPr id="20" name="Rectangle 15"/>
            <p:cNvSpPr>
              <a:spLocks noChangeArrowheads="1"/>
            </p:cNvSpPr>
            <p:nvPr/>
          </p:nvSpPr>
          <p:spPr bwMode="auto">
            <a:xfrm>
              <a:off x="3024" y="2208"/>
              <a:ext cx="384" cy="3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en-US"/>
            </a:p>
          </p:txBody>
        </p:sp>
        <p:sp>
          <p:nvSpPr>
            <p:cNvPr id="22" name="Rectangle 16"/>
            <p:cNvSpPr>
              <a:spLocks noChangeArrowheads="1"/>
            </p:cNvSpPr>
            <p:nvPr/>
          </p:nvSpPr>
          <p:spPr bwMode="auto">
            <a:xfrm>
              <a:off x="3408" y="2208"/>
              <a:ext cx="384" cy="3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en-US"/>
            </a:p>
          </p:txBody>
        </p:sp>
        <p:sp>
          <p:nvSpPr>
            <p:cNvPr id="23" name="Rectangle 17"/>
            <p:cNvSpPr>
              <a:spLocks noChangeArrowheads="1"/>
            </p:cNvSpPr>
            <p:nvPr/>
          </p:nvSpPr>
          <p:spPr bwMode="auto">
            <a:xfrm>
              <a:off x="3792" y="2208"/>
              <a:ext cx="384" cy="3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en-US"/>
            </a:p>
          </p:txBody>
        </p:sp>
        <p:sp>
          <p:nvSpPr>
            <p:cNvPr id="24" name="Rectangle 18"/>
            <p:cNvSpPr>
              <a:spLocks noChangeArrowheads="1"/>
            </p:cNvSpPr>
            <p:nvPr/>
          </p:nvSpPr>
          <p:spPr bwMode="auto">
            <a:xfrm>
              <a:off x="4176" y="2208"/>
              <a:ext cx="384" cy="38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endParaRPr lang="en-US"/>
            </a:p>
          </p:txBody>
        </p:sp>
      </p:grpSp>
      <p:sp>
        <p:nvSpPr>
          <p:cNvPr id="25" name="Text Box 20"/>
          <p:cNvSpPr txBox="1">
            <a:spLocks noChangeArrowheads="1"/>
          </p:cNvSpPr>
          <p:nvPr/>
        </p:nvSpPr>
        <p:spPr bwMode="auto">
          <a:xfrm>
            <a:off x="1219200" y="3505200"/>
            <a:ext cx="685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3600"/>
          </a:p>
        </p:txBody>
      </p:sp>
      <p:sp>
        <p:nvSpPr>
          <p:cNvPr id="26" name="Text Box 21"/>
          <p:cNvSpPr txBox="1">
            <a:spLocks noChangeArrowheads="1"/>
          </p:cNvSpPr>
          <p:nvPr/>
        </p:nvSpPr>
        <p:spPr bwMode="auto">
          <a:xfrm>
            <a:off x="1219200" y="2705638"/>
            <a:ext cx="609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/>
              <a:t>7</a:t>
            </a:r>
          </a:p>
        </p:txBody>
      </p:sp>
      <p:sp>
        <p:nvSpPr>
          <p:cNvPr id="27" name="Text Box 22"/>
          <p:cNvSpPr txBox="1">
            <a:spLocks noChangeArrowheads="1"/>
          </p:cNvSpPr>
          <p:nvPr/>
        </p:nvSpPr>
        <p:spPr bwMode="auto">
          <a:xfrm>
            <a:off x="1828799" y="2705638"/>
            <a:ext cx="87923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/>
              <a:t>14</a:t>
            </a:r>
          </a:p>
        </p:txBody>
      </p:sp>
      <p:sp>
        <p:nvSpPr>
          <p:cNvPr id="31" name="Text Box 23"/>
          <p:cNvSpPr txBox="1">
            <a:spLocks noChangeArrowheads="1"/>
          </p:cNvSpPr>
          <p:nvPr/>
        </p:nvSpPr>
        <p:spPr bwMode="auto">
          <a:xfrm>
            <a:off x="2590799" y="2705638"/>
            <a:ext cx="82061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dirty="0"/>
              <a:t>21</a:t>
            </a:r>
          </a:p>
        </p:txBody>
      </p:sp>
      <p:sp>
        <p:nvSpPr>
          <p:cNvPr id="32" name="Text Box 24"/>
          <p:cNvSpPr txBox="1">
            <a:spLocks noChangeArrowheads="1"/>
          </p:cNvSpPr>
          <p:nvPr/>
        </p:nvSpPr>
        <p:spPr bwMode="auto">
          <a:xfrm>
            <a:off x="6567488" y="2686588"/>
            <a:ext cx="90011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dirty="0"/>
              <a:t>63</a:t>
            </a:r>
          </a:p>
        </p:txBody>
      </p:sp>
      <p:sp>
        <p:nvSpPr>
          <p:cNvPr id="33" name="Text Box 25"/>
          <p:cNvSpPr txBox="1">
            <a:spLocks noChangeArrowheads="1"/>
          </p:cNvSpPr>
          <p:nvPr/>
        </p:nvSpPr>
        <p:spPr bwMode="auto">
          <a:xfrm>
            <a:off x="5244926" y="2712346"/>
            <a:ext cx="80303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dirty="0">
                <a:solidFill>
                  <a:srgbClr val="FF0000"/>
                </a:solidFill>
              </a:rPr>
              <a:t>49</a:t>
            </a:r>
          </a:p>
        </p:txBody>
      </p:sp>
      <p:sp>
        <p:nvSpPr>
          <p:cNvPr id="34" name="Text Box 26"/>
          <p:cNvSpPr txBox="1">
            <a:spLocks noChangeArrowheads="1"/>
          </p:cNvSpPr>
          <p:nvPr/>
        </p:nvSpPr>
        <p:spPr bwMode="auto">
          <a:xfrm>
            <a:off x="3200399" y="2705638"/>
            <a:ext cx="85578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dirty="0">
                <a:solidFill>
                  <a:srgbClr val="FF0000"/>
                </a:solidFill>
              </a:rPr>
              <a:t>28</a:t>
            </a:r>
          </a:p>
        </p:txBody>
      </p:sp>
      <p:sp>
        <p:nvSpPr>
          <p:cNvPr id="35" name="Text Box 27"/>
          <p:cNvSpPr txBox="1">
            <a:spLocks noChangeArrowheads="1"/>
          </p:cNvSpPr>
          <p:nvPr/>
        </p:nvSpPr>
        <p:spPr bwMode="auto">
          <a:xfrm>
            <a:off x="3886200" y="2691351"/>
            <a:ext cx="762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dirty="0">
                <a:solidFill>
                  <a:srgbClr val="FF0000"/>
                </a:solidFill>
              </a:rPr>
              <a:t>35</a:t>
            </a:r>
          </a:p>
        </p:txBody>
      </p:sp>
      <p:sp>
        <p:nvSpPr>
          <p:cNvPr id="36" name="Text Box 28"/>
          <p:cNvSpPr txBox="1">
            <a:spLocks noChangeArrowheads="1"/>
          </p:cNvSpPr>
          <p:nvPr/>
        </p:nvSpPr>
        <p:spPr bwMode="auto">
          <a:xfrm>
            <a:off x="4571999" y="2705638"/>
            <a:ext cx="87923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dirty="0"/>
              <a:t>42</a:t>
            </a:r>
          </a:p>
        </p:txBody>
      </p:sp>
      <p:sp>
        <p:nvSpPr>
          <p:cNvPr id="37" name="Text Box 29"/>
          <p:cNvSpPr txBox="1">
            <a:spLocks noChangeArrowheads="1"/>
          </p:cNvSpPr>
          <p:nvPr/>
        </p:nvSpPr>
        <p:spPr bwMode="auto">
          <a:xfrm>
            <a:off x="5943600" y="2705638"/>
            <a:ext cx="84406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dirty="0">
                <a:solidFill>
                  <a:srgbClr val="FF0000"/>
                </a:solidFill>
              </a:rPr>
              <a:t>56</a:t>
            </a:r>
          </a:p>
        </p:txBody>
      </p:sp>
      <p:sp>
        <p:nvSpPr>
          <p:cNvPr id="38" name="Text Box 30"/>
          <p:cNvSpPr txBox="1">
            <a:spLocks noChangeArrowheads="1"/>
          </p:cNvSpPr>
          <p:nvPr/>
        </p:nvSpPr>
        <p:spPr bwMode="auto">
          <a:xfrm>
            <a:off x="7315200" y="2705638"/>
            <a:ext cx="83233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dirty="0">
                <a:solidFill>
                  <a:srgbClr val="FF0000"/>
                </a:solidFill>
              </a:rPr>
              <a:t>70</a:t>
            </a:r>
          </a:p>
        </p:txBody>
      </p:sp>
    </p:spTree>
    <p:extLst>
      <p:ext uri="{BB962C8B-B14F-4D97-AF65-F5344CB8AC3E}">
        <p14:creationId xmlns:p14="http://schemas.microsoft.com/office/powerpoint/2010/main" val="1680269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0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1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4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5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1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2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6" grpId="0"/>
      <p:bldP spid="27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9"/>
          <p:cNvSpPr>
            <a:spLocks noChangeArrowheads="1"/>
          </p:cNvSpPr>
          <p:nvPr/>
        </p:nvSpPr>
        <p:spPr bwMode="auto">
          <a:xfrm>
            <a:off x="3936971" y="676422"/>
            <a:ext cx="1768433" cy="5903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3200" dirty="0">
                <a:latin typeface="Arial" panose="020B0604020202020204" pitchFamily="34" charset="0"/>
              </a:rPr>
              <a:t>7 x 1 = </a:t>
            </a:r>
          </a:p>
          <a:p>
            <a:pPr eaLnBrk="1" hangingPunct="1">
              <a:spcBef>
                <a:spcPct val="20000"/>
              </a:spcBef>
            </a:pPr>
            <a:r>
              <a:rPr lang="en-US" sz="3200" dirty="0">
                <a:latin typeface="Arial" panose="020B0604020202020204" pitchFamily="34" charset="0"/>
              </a:rPr>
              <a:t>7 x 2 = </a:t>
            </a:r>
          </a:p>
          <a:p>
            <a:pPr eaLnBrk="1" hangingPunct="1">
              <a:spcBef>
                <a:spcPct val="20000"/>
              </a:spcBef>
            </a:pPr>
            <a:r>
              <a:rPr lang="en-US" sz="3200" dirty="0">
                <a:latin typeface="Arial" panose="020B0604020202020204" pitchFamily="34" charset="0"/>
              </a:rPr>
              <a:t>7 x 3 = </a:t>
            </a:r>
          </a:p>
          <a:p>
            <a:pPr eaLnBrk="1" hangingPunct="1">
              <a:spcBef>
                <a:spcPct val="20000"/>
              </a:spcBef>
            </a:pPr>
            <a:r>
              <a:rPr lang="en-US" sz="3200" dirty="0">
                <a:latin typeface="Arial" panose="020B0604020202020204" pitchFamily="34" charset="0"/>
              </a:rPr>
              <a:t>7 x 4 = </a:t>
            </a:r>
          </a:p>
          <a:p>
            <a:pPr eaLnBrk="1" hangingPunct="1">
              <a:spcBef>
                <a:spcPct val="20000"/>
              </a:spcBef>
            </a:pPr>
            <a:r>
              <a:rPr lang="en-US" sz="3200" dirty="0">
                <a:latin typeface="Arial" panose="020B0604020202020204" pitchFamily="34" charset="0"/>
              </a:rPr>
              <a:t>7 x 5 = </a:t>
            </a:r>
          </a:p>
          <a:p>
            <a:pPr eaLnBrk="1" hangingPunct="1">
              <a:spcBef>
                <a:spcPct val="20000"/>
              </a:spcBef>
            </a:pPr>
            <a:r>
              <a:rPr lang="en-US" sz="3200" dirty="0">
                <a:latin typeface="Arial" panose="020B0604020202020204" pitchFamily="34" charset="0"/>
              </a:rPr>
              <a:t>7 x 6 = </a:t>
            </a:r>
          </a:p>
          <a:p>
            <a:pPr eaLnBrk="1" hangingPunct="1">
              <a:spcBef>
                <a:spcPct val="20000"/>
              </a:spcBef>
            </a:pPr>
            <a:r>
              <a:rPr lang="en-US" sz="3200" dirty="0">
                <a:latin typeface="Arial" panose="020B0604020202020204" pitchFamily="34" charset="0"/>
              </a:rPr>
              <a:t>7 x 7 = </a:t>
            </a:r>
          </a:p>
          <a:p>
            <a:pPr eaLnBrk="1" hangingPunct="1">
              <a:spcBef>
                <a:spcPct val="20000"/>
              </a:spcBef>
            </a:pPr>
            <a:r>
              <a:rPr lang="en-US" sz="3200" dirty="0">
                <a:latin typeface="Arial" panose="020B0604020202020204" pitchFamily="34" charset="0"/>
              </a:rPr>
              <a:t>7 x 8 = </a:t>
            </a:r>
          </a:p>
          <a:p>
            <a:pPr eaLnBrk="1" hangingPunct="1">
              <a:spcBef>
                <a:spcPct val="20000"/>
              </a:spcBef>
            </a:pPr>
            <a:r>
              <a:rPr lang="en-US" sz="3200" dirty="0">
                <a:latin typeface="Arial" panose="020B0604020202020204" pitchFamily="34" charset="0"/>
              </a:rPr>
              <a:t>7 x 9 = </a:t>
            </a:r>
          </a:p>
          <a:p>
            <a:pPr eaLnBrk="1" hangingPunct="1">
              <a:spcBef>
                <a:spcPct val="20000"/>
              </a:spcBef>
            </a:pPr>
            <a:r>
              <a:rPr lang="en-US" sz="3200" dirty="0">
                <a:latin typeface="Arial" panose="020B0604020202020204" pitchFamily="34" charset="0"/>
              </a:rPr>
              <a:t>7 x 10 =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07005" y="961899"/>
            <a:ext cx="2535488" cy="70788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cố</a:t>
            </a:r>
            <a:endParaRPr lang="en-US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5286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3232423"/>
  <p:tag name="VIOLETTITLE" val="Bảng nhân 7"/>
  <p:tag name="VIOLETLESSON" val="18"/>
  <p:tag name="VIOLETCATID" val="2194"/>
  <p:tag name="VIOLETSUBJECT" val="Toán học 3"/>
  <p:tag name="VIOLETAUTHORID" val="12870810"/>
  <p:tag name="VIOLETAUTHORNAME" val="Đam Thị Thu Hồng"/>
  <p:tag name="VIOLETAUTHORAVATAR" val="no_avatar.jpg"/>
  <p:tag name="VIOLETAUTHORADDRESS" val="TH Tân Xuân b - Bình Phước"/>
  <p:tag name="VIOLETDATE" val="2021-10-14 11:21:29"/>
  <p:tag name="VIOLETHIT" val="134"/>
  <p:tag name="VIOLETLIKE" val="0"/>
  <p:tag name="INKNOELEADERBOARD" val="494193546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538</TotalTime>
  <Words>840</Words>
  <Application>Microsoft Office PowerPoint</Application>
  <PresentationFormat>On-screen Show (4:3)</PresentationFormat>
  <Paragraphs>225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.VnArial</vt:lpstr>
      <vt:lpstr>.VnTime</vt:lpstr>
      <vt:lpstr>Arial</vt:lpstr>
      <vt:lpstr>Calibri</vt:lpstr>
      <vt:lpstr>Calibri Light</vt:lpstr>
      <vt:lpstr>Times New Roman</vt:lpstr>
      <vt:lpstr>Office Theme</vt:lpstr>
      <vt:lpstr>Clip</vt:lpstr>
      <vt:lpstr>Image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AutoBVT</dc:creator>
  <cp:lastModifiedBy>Đào Thị Minh Phượng</cp:lastModifiedBy>
  <cp:revision>97</cp:revision>
  <dcterms:created xsi:type="dcterms:W3CDTF">2017-09-22T14:05:21Z</dcterms:created>
  <dcterms:modified xsi:type="dcterms:W3CDTF">2021-10-22T06:34:54Z</dcterms:modified>
</cp:coreProperties>
</file>