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78" r:id="rId2"/>
    <p:sldId id="282" r:id="rId3"/>
    <p:sldId id="374" r:id="rId4"/>
    <p:sldId id="385" r:id="rId5"/>
    <p:sldId id="386" r:id="rId6"/>
    <p:sldId id="387" r:id="rId7"/>
    <p:sldId id="388" r:id="rId8"/>
    <p:sldId id="389" r:id="rId9"/>
    <p:sldId id="390" r:id="rId10"/>
    <p:sldId id="391" r:id="rId11"/>
    <p:sldId id="392" r:id="rId12"/>
    <p:sldId id="260" r:id="rId13"/>
  </p:sldIdLst>
  <p:sldSz cx="12192000" cy="6858000"/>
  <p:notesSz cx="6954838" cy="9309100"/>
  <p:custDataLst>
    <p:tags r:id="rId15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274" autoAdjust="0"/>
  </p:normalViewPr>
  <p:slideViewPr>
    <p:cSldViewPr snapToGrid="0">
      <p:cViewPr varScale="1">
        <p:scale>
          <a:sx n="97" d="100"/>
          <a:sy n="97" d="100"/>
        </p:scale>
        <p:origin x="51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EB720F-0397-4005-A7C6-E4D5417E6C4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47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EB720F-0397-4005-A7C6-E4D5417E6C4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11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12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146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7230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2945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2494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3982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157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98414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3885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36510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8342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6560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11/10/2021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70" r:id="rId8"/>
    <p:sldLayoutId id="2147483669" r:id="rId9"/>
    <p:sldLayoutId id="2147483668" r:id="rId10"/>
    <p:sldLayoutId id="2147483667" r:id="rId11"/>
    <p:sldLayoutId id="2147483666" r:id="rId12"/>
    <p:sldLayoutId id="2147483665" r:id="rId13"/>
    <p:sldLayoutId id="2147483664" r:id="rId14"/>
    <p:sldLayoutId id="2147483663" r:id="rId15"/>
    <p:sldLayoutId id="2147483662" r:id="rId16"/>
    <p:sldLayoutId id="2147483661" r:id="rId17"/>
    <p:sldLayoutId id="2147483660" r:id="rId18"/>
    <p:sldLayoutId id="2147483656" r:id="rId19"/>
    <p:sldLayoutId id="2147483657" r:id="rId20"/>
    <p:sldLayoutId id="2147483658" r:id="rId21"/>
    <p:sldLayoutId id="2147483659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 descr="http://previews.123rf.com/images/yuyuyi/yuyuyi1208/yuyuyi120800192/21782334-kids-and-frame-Stock-Vector-children-school-bor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733334" y="2076483"/>
            <a:ext cx="6504878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Dòng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kinh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quê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hương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(tr65)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33334" y="1093684"/>
            <a:ext cx="56113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</a:rPr>
              <a:t>Chính</a:t>
            </a:r>
            <a:r>
              <a:rPr lang="en-US" sz="4000" b="1" dirty="0">
                <a:latin typeface="HP001 5 hàng" pitchFamily="34" charset="0"/>
              </a:rPr>
              <a:t> </a:t>
            </a:r>
            <a:r>
              <a:rPr lang="en-US" sz="4000" b="1" dirty="0" err="1">
                <a:latin typeface="HP001 5 hàng" pitchFamily="34" charset="0"/>
              </a:rPr>
              <a:t>tả</a:t>
            </a:r>
            <a:r>
              <a:rPr lang="en-US" sz="4000" b="1" dirty="0">
                <a:latin typeface="HP001 5 hàng" pitchFamily="34" charset="0"/>
              </a:rPr>
              <a:t>: </a:t>
            </a:r>
            <a:r>
              <a:rPr lang="en-US" sz="4000" b="1" dirty="0" err="1">
                <a:latin typeface="HP001 5 hàng" pitchFamily="34" charset="0"/>
              </a:rPr>
              <a:t>Nhìn</a:t>
            </a:r>
            <a:r>
              <a:rPr lang="en-US" sz="4000" b="1" dirty="0">
                <a:latin typeface="HP001 5 hàng" pitchFamily="34" charset="0"/>
              </a:rPr>
              <a:t> </a:t>
            </a:r>
            <a:r>
              <a:rPr lang="en-US" sz="4000" b="1" dirty="0" err="1">
                <a:latin typeface="HP001 5 hàng" pitchFamily="34" charset="0"/>
              </a:rPr>
              <a:t>chép</a:t>
            </a:r>
            <a:endParaRPr lang="en-US" sz="40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733334" y="2895254"/>
            <a:ext cx="6504878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Kì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diệu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rừng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xanh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(tr76)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A2F120A8-062C-4937-869B-A468E63CF5F2}"/>
              </a:ext>
            </a:extLst>
          </p:cNvPr>
          <p:cNvSpPr txBox="1"/>
          <p:nvPr/>
        </p:nvSpPr>
        <p:spPr>
          <a:xfrm>
            <a:off x="850232" y="589914"/>
            <a:ext cx="1013861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id="{15DFA799-CE23-48EB-9B2E-0CA817193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832" y="1996341"/>
            <a:ext cx="10443409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/>
              <a:t>     </a:t>
            </a:r>
            <a:r>
              <a:rPr lang="en-US" altLang="en-US" sz="2800" dirty="0" err="1"/>
              <a:t>Chúng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tôi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mải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miết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nhưng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chưa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kịp</a:t>
            </a:r>
            <a:r>
              <a:rPr lang="en-US" altLang="en-US" sz="2800" dirty="0"/>
              <a:t> qua </a:t>
            </a:r>
            <a:r>
              <a:rPr lang="en-US" altLang="en-US" sz="2800" dirty="0" err="1"/>
              <a:t>hết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cánh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rừng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thì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mặt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đã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xuống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khuất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Màn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đêm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dần</a:t>
            </a:r>
            <a:r>
              <a:rPr lang="en-US" altLang="en-US" sz="2800" dirty="0"/>
              <a:t> bao </a:t>
            </a:r>
            <a:r>
              <a:rPr lang="en-US" altLang="en-US" sz="2800" dirty="0" err="1"/>
              <a:t>trùm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mỗi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lúc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một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dày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đặc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trên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những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ngọn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cây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Gió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bắt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đầu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nổi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lên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Rừng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khuya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xào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xạc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như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thì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thào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kể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những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truyền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thuyết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tự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ngàn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xưa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Tôi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cố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căng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mắt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nhìn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xuyên</a:t>
            </a:r>
            <a:r>
              <a:rPr lang="en-US" altLang="en-US" sz="2800" dirty="0"/>
              <a:t> qua </a:t>
            </a:r>
            <a:r>
              <a:rPr lang="en-US" altLang="en-US" sz="2800" dirty="0" err="1"/>
              <a:t>màn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đêm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thăm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thẳm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với</a:t>
            </a:r>
            <a:r>
              <a:rPr lang="en-US" altLang="en-US" sz="2800" dirty="0"/>
              <a:t> hi </a:t>
            </a:r>
            <a:r>
              <a:rPr lang="en-US" altLang="en-US" sz="2800" dirty="0" err="1"/>
              <a:t>vọng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tìm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thấy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một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đốm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lửa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báo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hiệu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có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một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bản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làng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bình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yên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phía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đang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chờ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đón</a:t>
            </a:r>
            <a:r>
              <a:rPr lang="en-US" altLang="en-US" sz="2800" dirty="0"/>
              <a:t>.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5ABAC57-293D-46F7-85B9-FB1A82BB2428}"/>
              </a:ext>
            </a:extLst>
          </p:cNvPr>
          <p:cNvCxnSpPr>
            <a:cxnSpLocks/>
          </p:cNvCxnSpPr>
          <p:nvPr/>
        </p:nvCxnSpPr>
        <p:spPr>
          <a:xfrm>
            <a:off x="7106653" y="3316348"/>
            <a:ext cx="93044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1A33EC1-9096-4074-8F87-1D599B6097A3}"/>
              </a:ext>
            </a:extLst>
          </p:cNvPr>
          <p:cNvCxnSpPr>
            <a:cxnSpLocks/>
          </p:cNvCxnSpPr>
          <p:nvPr/>
        </p:nvCxnSpPr>
        <p:spPr>
          <a:xfrm>
            <a:off x="2302042" y="3741464"/>
            <a:ext cx="9304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63E7DB1-212F-43CB-9979-7396D3602034}"/>
              </a:ext>
            </a:extLst>
          </p:cNvPr>
          <p:cNvCxnSpPr>
            <a:cxnSpLocks/>
          </p:cNvCxnSpPr>
          <p:nvPr/>
        </p:nvCxnSpPr>
        <p:spPr>
          <a:xfrm>
            <a:off x="3384884" y="3753139"/>
            <a:ext cx="9304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41B463D-A595-49F4-8052-56E485284CDA}"/>
              </a:ext>
            </a:extLst>
          </p:cNvPr>
          <p:cNvCxnSpPr>
            <a:cxnSpLocks/>
          </p:cNvCxnSpPr>
          <p:nvPr/>
        </p:nvCxnSpPr>
        <p:spPr>
          <a:xfrm>
            <a:off x="9562948" y="3753139"/>
            <a:ext cx="9304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FA8612-36C9-48DC-9665-B9D312DA7C15}"/>
              </a:ext>
            </a:extLst>
          </p:cNvPr>
          <p:cNvCxnSpPr>
            <a:cxnSpLocks/>
          </p:cNvCxnSpPr>
          <p:nvPr/>
        </p:nvCxnSpPr>
        <p:spPr>
          <a:xfrm>
            <a:off x="2791326" y="4607407"/>
            <a:ext cx="59355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339692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074">
        <p14:prism/>
      </p:transition>
    </mc:Choice>
    <mc:Fallback xmlns="">
      <p:transition spd="slow" advTm="10907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BE1F1915-4FB5-4B5E-ABD4-1A7D4EB65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897" y="339336"/>
            <a:ext cx="91440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</a:rPr>
              <a:t>2. </a:t>
            </a:r>
            <a:r>
              <a:rPr lang="en-US" altLang="en-US" sz="2400" b="1" dirty="0" err="1">
                <a:solidFill>
                  <a:srgbClr val="0000CC"/>
                </a:solidFill>
              </a:rPr>
              <a:t>Tìm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tiếng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có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vần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uyên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thích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hợp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với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mỗi</a:t>
            </a:r>
            <a:r>
              <a:rPr lang="en-US" altLang="en-US" sz="2400" b="1" dirty="0">
                <a:solidFill>
                  <a:srgbClr val="0000CC"/>
                </a:solidFill>
              </a:rPr>
              <a:t> ô </a:t>
            </a:r>
            <a:r>
              <a:rPr lang="en-US" altLang="en-US" sz="2400" b="1" dirty="0" err="1">
                <a:solidFill>
                  <a:srgbClr val="0000CC"/>
                </a:solidFill>
              </a:rPr>
              <a:t>trống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dưới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đây</a:t>
            </a:r>
            <a:r>
              <a:rPr lang="en-US" altLang="en-US" sz="2400" b="1" dirty="0">
                <a:solidFill>
                  <a:srgbClr val="0000CC"/>
                </a:solidFill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400" dirty="0" err="1"/>
              <a:t>Chỉ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có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thuyền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mới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hiểu</a:t>
            </a:r>
            <a:endParaRPr lang="en-US" alt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</a:t>
            </a:r>
            <a:r>
              <a:rPr lang="en-US" altLang="en-US" sz="2400" dirty="0" err="1"/>
              <a:t>Biển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mênh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mông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nhường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nào</a:t>
            </a:r>
            <a:endParaRPr lang="en-US" alt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</a:t>
            </a:r>
            <a:r>
              <a:rPr lang="en-US" altLang="en-US" sz="2400" dirty="0" err="1"/>
              <a:t>Chỉ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có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biển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mới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biết</a:t>
            </a:r>
            <a:endParaRPr lang="en-US" alt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</a:t>
            </a:r>
            <a:r>
              <a:rPr lang="en-US" altLang="en-US" sz="2400" dirty="0" err="1"/>
              <a:t>Thuyền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đi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đâu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về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đâu</a:t>
            </a:r>
            <a:r>
              <a:rPr lang="en-US" altLang="en-US" sz="24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                                               XUÂN QUỲNH</a:t>
            </a:r>
          </a:p>
          <a:p>
            <a:pPr eaLnBrk="1" hangingPunct="1">
              <a:spcBef>
                <a:spcPct val="50000"/>
              </a:spcBef>
              <a:buFontTx/>
              <a:buAutoNum type="alphaLcParenR" startAt="2"/>
            </a:pPr>
            <a:r>
              <a:rPr lang="en-US" altLang="en-US" sz="2400" dirty="0" err="1"/>
              <a:t>Lích</a:t>
            </a:r>
            <a:r>
              <a:rPr lang="en-US" altLang="en-US" sz="2400" dirty="0"/>
              <a:t> cha </a:t>
            </a:r>
            <a:r>
              <a:rPr lang="en-US" altLang="en-US" sz="2400" dirty="0" err="1"/>
              <a:t>lích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chích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vành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khuyên</a:t>
            </a:r>
            <a:endParaRPr lang="en-US" alt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err="1"/>
              <a:t>Mổ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từng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hạt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nắng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đọng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nguyên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sắc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vàng</a:t>
            </a:r>
            <a:r>
              <a:rPr lang="en-US" altLang="en-US" sz="24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                                          BẾ KIẾN QUỐC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6F13F767-DA35-4C43-8494-8574B0A58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9814" y="947308"/>
            <a:ext cx="815927" cy="348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 b="1">
              <a:solidFill>
                <a:srgbClr val="0000CC"/>
              </a:solidFill>
            </a:endParaRPr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4F14EED8-48B8-4A75-93C1-8FF4D94F0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848" y="2578904"/>
            <a:ext cx="1015219" cy="348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 b="1">
              <a:solidFill>
                <a:srgbClr val="0000CC"/>
              </a:solidFill>
            </a:endParaRP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99921A54-75C9-47B4-AC50-6A684DCEB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9446" y="3708345"/>
            <a:ext cx="1015219" cy="348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 b="1">
              <a:solidFill>
                <a:srgbClr val="0000CC"/>
              </a:solidFill>
            </a:endParaRPr>
          </a:p>
        </p:txBody>
      </p:sp>
      <p:pic>
        <p:nvPicPr>
          <p:cNvPr id="8" name="Picture 11" descr="01">
            <a:extLst>
              <a:ext uri="{FF2B5EF4-FFF2-40B4-BE49-F238E27FC236}">
                <a16:creationId xmlns:a16="http://schemas.microsoft.com/office/drawing/2014/main" id="{D843302D-1E4A-46CB-8C48-53AB58FA7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283" y="772498"/>
            <a:ext cx="2971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02">
            <a:extLst>
              <a:ext uri="{FF2B5EF4-FFF2-40B4-BE49-F238E27FC236}">
                <a16:creationId xmlns:a16="http://schemas.microsoft.com/office/drawing/2014/main" id="{3A360C86-5168-40D6-AFD7-BC2B2665E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283" y="3097491"/>
            <a:ext cx="2971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0226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976">
        <p14:prism/>
      </p:transition>
    </mc:Choice>
    <mc:Fallback xmlns="">
      <p:transition spd="slow" advTm="12697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898810" y="2334938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579864" y="3390059"/>
            <a:ext cx="968286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nguyên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âm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đôi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ia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iê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yê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-la-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-ca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</a:t>
            </a:r>
            <a:endParaRPr lang="en-US" alt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ết quả hình ảnh cho TẬP TRUNG NGHE GIẢNG CLIP 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05001"/>
            <a:ext cx="2286000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48201" y="4114801"/>
            <a:ext cx="26670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endParaRPr lang="en-US" sz="2800" dirty="0">
              <a:ln w="22225">
                <a:solidFill>
                  <a:srgbClr val="C0504D"/>
                </a:solidFill>
                <a:prstDash val="solid"/>
              </a:ln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Kết quả hình ảnh cho tắt mic khi muốn nói clip 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400" y="2057400"/>
            <a:ext cx="2235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813068" y="4114801"/>
            <a:ext cx="2550133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mic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102" name="Picture 2" descr="tu the ngo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81200"/>
            <a:ext cx="24209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05415" y="4151294"/>
            <a:ext cx="283798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vi-VN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đúng tư thế</a:t>
            </a:r>
            <a:endParaRPr lang="en-US" sz="2800" dirty="0">
              <a:ln w="22225">
                <a:solidFill>
                  <a:srgbClr val="C0504D"/>
                </a:solidFill>
                <a:prstDash val="solid"/>
              </a:ln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69920-CA11-4CAF-AF51-80B43A48535F}"/>
              </a:ext>
            </a:extLst>
          </p:cNvPr>
          <p:cNvSpPr txBox="1">
            <a:spLocks/>
          </p:cNvSpPr>
          <p:nvPr/>
        </p:nvSpPr>
        <p:spPr>
          <a:xfrm>
            <a:off x="2733392" y="493355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43DD03-707A-4100-A91E-F38B2A0F0709}"/>
              </a:ext>
            </a:extLst>
          </p:cNvPr>
          <p:cNvSpPr txBox="1"/>
          <p:nvPr/>
        </p:nvSpPr>
        <p:spPr>
          <a:xfrm>
            <a:off x="1141141" y="1799044"/>
            <a:ext cx="10247971" cy="1136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chép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quê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kì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diệu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rừng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068C52-FDB0-47E7-AF3A-814B68ED1661}"/>
              </a:ext>
            </a:extLst>
          </p:cNvPr>
          <p:cNvSpPr/>
          <p:nvPr/>
        </p:nvSpPr>
        <p:spPr>
          <a:xfrm>
            <a:off x="1141141" y="2984389"/>
            <a:ext cx="100907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tả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thanh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âm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đôi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/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iê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yê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Freeform 31">
            <a:extLst>
              <a:ext uri="{FF2B5EF4-FFF2-40B4-BE49-F238E27FC236}">
                <a16:creationId xmlns:a16="http://schemas.microsoft.com/office/drawing/2014/main" id="{CBE14A07-7387-4837-91D2-C06E5F36E53A}"/>
              </a:ext>
            </a:extLst>
          </p:cNvPr>
          <p:cNvSpPr/>
          <p:nvPr/>
        </p:nvSpPr>
        <p:spPr>
          <a:xfrm>
            <a:off x="438849" y="1866753"/>
            <a:ext cx="728077" cy="444611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9BBB59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Freeform 39">
            <a:extLst>
              <a:ext uri="{FF2B5EF4-FFF2-40B4-BE49-F238E27FC236}">
                <a16:creationId xmlns:a16="http://schemas.microsoft.com/office/drawing/2014/main" id="{A1E11AE0-5DE1-4BED-88F9-D196C3AA83E8}"/>
              </a:ext>
            </a:extLst>
          </p:cNvPr>
          <p:cNvSpPr/>
          <p:nvPr/>
        </p:nvSpPr>
        <p:spPr>
          <a:xfrm>
            <a:off x="356593" y="3204617"/>
            <a:ext cx="728078" cy="444611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FF0000"/>
          </a:solidFill>
          <a:ln w="3175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8229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3151" y="609600"/>
            <a:ext cx="9723120" cy="5943600"/>
          </a:xfrm>
          <a:ln cap="flat">
            <a:solidFill>
              <a:srgbClr val="FF0066"/>
            </a:solidFill>
            <a:prstDash val="sysDot"/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en-US" alt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4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4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2(tr66)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alt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alt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Rạ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just" eaLnBrk="1" hangingPunct="1">
              <a:buFontTx/>
              <a:buNone/>
            </a:pP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đuổi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d    </a:t>
            </a:r>
            <a:endParaRPr lang="en-US" altLang="en-US" sz="3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nướng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eaLnBrk="1" hangingPunct="1">
              <a:buFontTx/>
              <a:buNone/>
            </a:pPr>
            <a:endParaRPr lang="en-US" alt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7030454" y="4362448"/>
            <a:ext cx="838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500" dirty="0" err="1">
                <a:solidFill>
                  <a:srgbClr val="CC3300"/>
                </a:solidFill>
              </a:rPr>
              <a:t>iều</a:t>
            </a:r>
            <a:endParaRPr lang="en-US" altLang="en-US" sz="3500" dirty="0">
              <a:solidFill>
                <a:srgbClr val="CC3300"/>
              </a:solidFill>
            </a:endParaRP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7620000" y="3709984"/>
            <a:ext cx="838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500">
                <a:solidFill>
                  <a:srgbClr val="CC3300"/>
                </a:solidFill>
              </a:rPr>
              <a:t>iều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7924800" y="2886072"/>
            <a:ext cx="685800" cy="838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500" dirty="0" err="1">
                <a:solidFill>
                  <a:srgbClr val="CC3300"/>
                </a:solidFill>
              </a:rPr>
              <a:t>iều</a:t>
            </a:r>
            <a:endParaRPr lang="en-US" altLang="en-US" sz="3500" dirty="0">
              <a:solidFill>
                <a:srgbClr val="CC3300"/>
              </a:solidFill>
            </a:endParaRPr>
          </a:p>
        </p:txBody>
      </p:sp>
      <p:sp>
        <p:nvSpPr>
          <p:cNvPr id="15370" name="Line 15"/>
          <p:cNvSpPr>
            <a:spLocks noChangeShapeType="1"/>
          </p:cNvSpPr>
          <p:nvPr/>
        </p:nvSpPr>
        <p:spPr bwMode="auto">
          <a:xfrm>
            <a:off x="8001000" y="3581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16"/>
          <p:cNvSpPr>
            <a:spLocks noChangeShapeType="1"/>
          </p:cNvSpPr>
          <p:nvPr/>
        </p:nvSpPr>
        <p:spPr bwMode="auto">
          <a:xfrm>
            <a:off x="7696200" y="42672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7"/>
          <p:cNvSpPr>
            <a:spLocks noChangeShapeType="1"/>
          </p:cNvSpPr>
          <p:nvPr/>
        </p:nvSpPr>
        <p:spPr bwMode="auto">
          <a:xfrm>
            <a:off x="7138738" y="48768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19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3" grpId="0" animBg="1"/>
      <p:bldP spid="21524" grpId="0" animBg="1"/>
      <p:bldP spid="215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1676400" y="990600"/>
            <a:ext cx="8839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*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Hãy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trình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nguyên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tắc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đánh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dấu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thanh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trên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nguyên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âm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đôi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iê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ia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?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2514600" y="2057401"/>
            <a:ext cx="670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6392" name="Text Box 11"/>
          <p:cNvSpPr txBox="1">
            <a:spLocks noChangeArrowheads="1"/>
          </p:cNvSpPr>
          <p:nvPr/>
        </p:nvSpPr>
        <p:spPr bwMode="auto">
          <a:xfrm>
            <a:off x="1828800" y="2420937"/>
            <a:ext cx="80772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CC"/>
                </a:solidFill>
              </a:rPr>
              <a:t>+ </a:t>
            </a:r>
            <a:r>
              <a:rPr lang="en-US" altLang="en-US" sz="2800" b="1" dirty="0" err="1">
                <a:solidFill>
                  <a:srgbClr val="0000CC"/>
                </a:solidFill>
              </a:rPr>
              <a:t>Nguyên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đôi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ia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không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có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cuối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nên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dấu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thanh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đặt</a:t>
            </a:r>
            <a:r>
              <a:rPr lang="en-US" altLang="en-US" sz="2800" b="1" dirty="0">
                <a:solidFill>
                  <a:srgbClr val="0000CC"/>
                </a:solidFill>
              </a:rPr>
              <a:t> ở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chính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i</a:t>
            </a:r>
            <a:r>
              <a:rPr lang="en-US" altLang="en-US" sz="2800" b="1" dirty="0">
                <a:solidFill>
                  <a:srgbClr val="0000CC"/>
                </a:solidFill>
              </a:rPr>
              <a:t>.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CC"/>
                </a:solidFill>
              </a:rPr>
              <a:t>+ </a:t>
            </a:r>
            <a:r>
              <a:rPr lang="en-US" altLang="en-US" sz="2800" b="1" dirty="0" err="1">
                <a:solidFill>
                  <a:srgbClr val="0000CC"/>
                </a:solidFill>
              </a:rPr>
              <a:t>Nguyên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đôi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iê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có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cuối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nên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dấu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thanh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đặt</a:t>
            </a:r>
            <a:r>
              <a:rPr lang="en-US" altLang="en-US" sz="2800" b="1" dirty="0">
                <a:solidFill>
                  <a:srgbClr val="0000CC"/>
                </a:solidFill>
              </a:rPr>
              <a:t> ở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chính</a:t>
            </a:r>
            <a:r>
              <a:rPr lang="en-US" altLang="en-US" sz="2800" b="1" dirty="0">
                <a:solidFill>
                  <a:srgbClr val="0000CC"/>
                </a:solidFill>
              </a:rPr>
              <a:t> ê</a:t>
            </a:r>
          </a:p>
        </p:txBody>
      </p:sp>
    </p:spTree>
    <p:extLst>
      <p:ext uri="{BB962C8B-B14F-4D97-AF65-F5344CB8AC3E}">
        <p14:creationId xmlns:p14="http://schemas.microsoft.com/office/powerpoint/2010/main" val="1020133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981200" y="457200"/>
            <a:ext cx="8382000" cy="6019800"/>
          </a:xfrm>
          <a:ln cap="flat">
            <a:solidFill>
              <a:srgbClr val="FF0066"/>
            </a:solidFill>
            <a:prstDash val="sysDot"/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en-US" altLang="en-US" sz="3800" dirty="0"/>
          </a:p>
          <a:p>
            <a:pPr eaLnBrk="1" hangingPunct="1">
              <a:buFontTx/>
              <a:buNone/>
            </a:pPr>
            <a:r>
              <a:rPr lang="en-US" altLang="en-US" sz="3800" b="1" dirty="0"/>
              <a:t>  </a:t>
            </a:r>
            <a:r>
              <a:rPr lang="en-US" altLang="en-US" sz="3600" b="1" u="sng" dirty="0" err="1">
                <a:solidFill>
                  <a:srgbClr val="0000CC"/>
                </a:solidFill>
              </a:rPr>
              <a:t>Bài</a:t>
            </a:r>
            <a:r>
              <a:rPr lang="en-US" altLang="en-US" sz="3600" b="1" u="sng" dirty="0">
                <a:solidFill>
                  <a:srgbClr val="0000CC"/>
                </a:solidFill>
              </a:rPr>
              <a:t> 3(tr66)</a:t>
            </a:r>
            <a:r>
              <a:rPr lang="en-US" altLang="en-US" sz="3600" b="1" dirty="0">
                <a:solidFill>
                  <a:srgbClr val="0000CC"/>
                </a:solidFill>
              </a:rPr>
              <a:t>: </a:t>
            </a:r>
            <a:r>
              <a:rPr lang="en-US" altLang="en-US" sz="3600" b="1" dirty="0" err="1">
                <a:solidFill>
                  <a:srgbClr val="0000CC"/>
                </a:solidFill>
              </a:rPr>
              <a:t>Tìm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tiếng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có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chứa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ia</a:t>
            </a:r>
            <a:r>
              <a:rPr lang="en-US" altLang="en-US" sz="3600" b="1" dirty="0">
                <a:solidFill>
                  <a:srgbClr val="0000CC"/>
                </a:solidFill>
              </a:rPr>
              <a:t>, </a:t>
            </a:r>
            <a:r>
              <a:rPr lang="en-US" altLang="en-US" sz="3600" b="1" dirty="0" err="1">
                <a:solidFill>
                  <a:srgbClr val="0000CC"/>
                </a:solidFill>
              </a:rPr>
              <a:t>iê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thích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hợp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với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mỗi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chỗ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trống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trong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các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thành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ngữ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dưới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đây</a:t>
            </a:r>
            <a:endParaRPr lang="en-US" altLang="en-US" sz="3600" b="1" dirty="0">
              <a:solidFill>
                <a:srgbClr val="0000CC"/>
              </a:solidFill>
            </a:endParaRPr>
          </a:p>
          <a:p>
            <a:pPr algn="just" eaLnBrk="1" hangingPunct="1">
              <a:buFontTx/>
              <a:buNone/>
            </a:pPr>
            <a:r>
              <a:rPr lang="en-US" altLang="en-US" sz="3800" dirty="0"/>
              <a:t>		a. </a:t>
            </a:r>
            <a:r>
              <a:rPr lang="en-US" altLang="en-US" sz="3800" dirty="0" err="1"/>
              <a:t>Đông</a:t>
            </a:r>
            <a:r>
              <a:rPr lang="en-US" altLang="en-US" sz="3800" dirty="0"/>
              <a:t> </a:t>
            </a:r>
            <a:r>
              <a:rPr lang="en-US" altLang="en-US" sz="3800" dirty="0" err="1"/>
              <a:t>như</a:t>
            </a:r>
            <a:r>
              <a:rPr lang="en-US" altLang="en-US" sz="3800" dirty="0"/>
              <a:t> …..</a:t>
            </a:r>
          </a:p>
          <a:p>
            <a:pPr algn="just" eaLnBrk="1" hangingPunct="1">
              <a:buFontTx/>
              <a:buNone/>
            </a:pPr>
            <a:r>
              <a:rPr lang="en-US" altLang="en-US" sz="3800" dirty="0"/>
              <a:t>		b. </a:t>
            </a:r>
            <a:r>
              <a:rPr lang="en-US" altLang="en-US" sz="3800" dirty="0" err="1"/>
              <a:t>Gan</a:t>
            </a:r>
            <a:r>
              <a:rPr lang="en-US" altLang="en-US" sz="3800" dirty="0"/>
              <a:t> </a:t>
            </a:r>
            <a:r>
              <a:rPr lang="en-US" altLang="en-US" sz="3800" dirty="0" err="1"/>
              <a:t>như</a:t>
            </a:r>
            <a:r>
              <a:rPr lang="en-US" altLang="en-US" sz="3800" dirty="0"/>
              <a:t> </a:t>
            </a:r>
            <a:r>
              <a:rPr lang="en-US" altLang="en-US" sz="3800" dirty="0" err="1"/>
              <a:t>cóc</a:t>
            </a:r>
            <a:r>
              <a:rPr lang="en-US" altLang="en-US" sz="3800" dirty="0"/>
              <a:t>…..</a:t>
            </a:r>
          </a:p>
          <a:p>
            <a:pPr algn="just" eaLnBrk="1" hangingPunct="1">
              <a:buFontTx/>
              <a:buNone/>
            </a:pPr>
            <a:r>
              <a:rPr lang="en-US" altLang="en-US" sz="3800" dirty="0"/>
              <a:t>		c. </a:t>
            </a:r>
            <a:r>
              <a:rPr lang="en-US" altLang="en-US" sz="3800" dirty="0" err="1"/>
              <a:t>Ngọt</a:t>
            </a:r>
            <a:r>
              <a:rPr lang="en-US" altLang="en-US" sz="3800" dirty="0"/>
              <a:t> </a:t>
            </a:r>
            <a:r>
              <a:rPr lang="en-US" altLang="en-US" sz="3800" dirty="0" err="1"/>
              <a:t>như</a:t>
            </a:r>
            <a:r>
              <a:rPr lang="en-US" altLang="en-US" sz="3800" dirty="0"/>
              <a:t> ……. </a:t>
            </a:r>
            <a:r>
              <a:rPr lang="en-US" altLang="en-US" sz="3800" dirty="0" err="1"/>
              <a:t>lùi</a:t>
            </a:r>
            <a:endParaRPr lang="en-US" altLang="en-US" sz="3800" dirty="0"/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5318760" y="4099560"/>
            <a:ext cx="914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00" dirty="0" err="1"/>
              <a:t>m</a:t>
            </a:r>
            <a:r>
              <a:rPr lang="en-US" altLang="en-US" sz="3500" dirty="0" err="1">
                <a:solidFill>
                  <a:srgbClr val="FF3300"/>
                </a:solidFill>
              </a:rPr>
              <a:t>ía</a:t>
            </a:r>
            <a:endParaRPr lang="en-US" altLang="en-US" sz="3500" dirty="0">
              <a:solidFill>
                <a:srgbClr val="FF3300"/>
              </a:solidFill>
            </a:endParaRP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5966460" y="3360420"/>
            <a:ext cx="8382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00" dirty="0" err="1"/>
              <a:t>t</a:t>
            </a:r>
            <a:r>
              <a:rPr lang="en-US" altLang="en-US" sz="3500" dirty="0" err="1">
                <a:solidFill>
                  <a:srgbClr val="FF3300"/>
                </a:solidFill>
              </a:rPr>
              <a:t>ía</a:t>
            </a:r>
            <a:endParaRPr lang="en-US" altLang="en-US" sz="3500" dirty="0">
              <a:solidFill>
                <a:srgbClr val="FF3300"/>
              </a:solidFill>
            </a:endParaRP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5516880" y="2788920"/>
            <a:ext cx="914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00" dirty="0" err="1"/>
              <a:t>k</a:t>
            </a:r>
            <a:r>
              <a:rPr lang="en-US" altLang="en-US" sz="3500" dirty="0" err="1">
                <a:solidFill>
                  <a:srgbClr val="FF3300"/>
                </a:solidFill>
              </a:rPr>
              <a:t>iến</a:t>
            </a:r>
            <a:endParaRPr lang="en-US" altLang="en-US" sz="35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35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8" grpId="0" animBg="1"/>
      <p:bldP spid="49166" grpId="0" animBg="1"/>
      <p:bldP spid="491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2" name="Picture 4" descr="untitled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4801"/>
            <a:ext cx="8077200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1752600" y="4629151"/>
            <a:ext cx="822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0000"/>
                </a:solidFill>
              </a:rPr>
              <a:t>Giải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thích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câu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tục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ngữ</a:t>
            </a:r>
            <a:r>
              <a:rPr lang="en-US" altLang="en-US" sz="3200" b="1" dirty="0">
                <a:solidFill>
                  <a:srgbClr val="FF0000"/>
                </a:solidFill>
              </a:rPr>
              <a:t>  “</a:t>
            </a:r>
            <a:r>
              <a:rPr lang="en-US" altLang="en-US" sz="3200" b="1" dirty="0" err="1">
                <a:solidFill>
                  <a:srgbClr val="FF0000"/>
                </a:solidFill>
              </a:rPr>
              <a:t>đông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như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kiến</a:t>
            </a:r>
            <a:r>
              <a:rPr lang="en-US" altLang="en-US" sz="3200" b="1" dirty="0">
                <a:solidFill>
                  <a:srgbClr val="FF0000"/>
                </a:solidFill>
              </a:rPr>
              <a:t>” 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B2181EA9-CF93-418B-9990-0EA6A468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419" y="5394901"/>
            <a:ext cx="107171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“</a:t>
            </a:r>
            <a:r>
              <a:rPr lang="en-US" altLang="en-US" sz="3200" b="1" dirty="0" err="1">
                <a:solidFill>
                  <a:srgbClr val="FF0000"/>
                </a:solidFill>
              </a:rPr>
              <a:t>Đông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như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kiến</a:t>
            </a:r>
            <a:r>
              <a:rPr lang="en-US" altLang="en-US" sz="3200" b="1" dirty="0">
                <a:solidFill>
                  <a:srgbClr val="FF0000"/>
                </a:solidFill>
              </a:rPr>
              <a:t>” </a:t>
            </a:r>
            <a:r>
              <a:rPr lang="en-US" altLang="en-US" sz="3200" b="1" dirty="0" err="1">
                <a:solidFill>
                  <a:srgbClr val="FF0000"/>
                </a:solidFill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nghĩa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là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đông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đúc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và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chen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chúc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678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6" name="Picture 4" descr="imagesCATA8ZE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19064"/>
            <a:ext cx="7239000" cy="401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1656736" y="4358150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</a:rPr>
              <a:t>Giải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thích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tục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ngữ</a:t>
            </a:r>
            <a:r>
              <a:rPr lang="en-US" altLang="en-US" sz="2800" b="1" dirty="0">
                <a:solidFill>
                  <a:srgbClr val="FF0000"/>
                </a:solidFill>
              </a:rPr>
              <a:t> “</a:t>
            </a:r>
            <a:r>
              <a:rPr lang="en-US" altLang="en-US" sz="2800" b="1" dirty="0" err="1">
                <a:solidFill>
                  <a:srgbClr val="FF0000"/>
                </a:solidFill>
              </a:rPr>
              <a:t>gan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như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cóc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tía</a:t>
            </a:r>
            <a:r>
              <a:rPr lang="en-US" altLang="en-US" sz="2800" b="1" dirty="0">
                <a:solidFill>
                  <a:srgbClr val="FF0000"/>
                </a:solidFill>
              </a:rPr>
              <a:t>” .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F5FD8D1A-FE55-4915-B415-D22584195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" y="5508328"/>
            <a:ext cx="110642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 “Gan </a:t>
            </a:r>
            <a:r>
              <a:rPr lang="en-US" altLang="en-US" sz="2800" b="1" dirty="0" err="1">
                <a:solidFill>
                  <a:srgbClr val="FF0000"/>
                </a:solidFill>
              </a:rPr>
              <a:t>như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cóc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tía</a:t>
            </a:r>
            <a:r>
              <a:rPr lang="en-US" altLang="en-US" sz="2800" b="1" dirty="0">
                <a:solidFill>
                  <a:srgbClr val="FF0000"/>
                </a:solidFill>
              </a:rPr>
              <a:t>” </a:t>
            </a:r>
            <a:r>
              <a:rPr lang="en-US" altLang="en-US" sz="2800" b="1" dirty="0" err="1">
                <a:solidFill>
                  <a:srgbClr val="FF0000"/>
                </a:solidFill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nghĩa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gan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góc</a:t>
            </a:r>
            <a:r>
              <a:rPr lang="en-US" altLang="en-US" sz="2800" b="1" dirty="0">
                <a:solidFill>
                  <a:srgbClr val="FF0000"/>
                </a:solidFill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</a:rPr>
              <a:t>lì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lợm</a:t>
            </a:r>
            <a:r>
              <a:rPr lang="en-US" altLang="en-US" sz="2800" b="1" dirty="0">
                <a:solidFill>
                  <a:srgbClr val="FF0000"/>
                </a:solidFill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</a:rPr>
              <a:t>không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biết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sợ</a:t>
            </a:r>
            <a:r>
              <a:rPr lang="en-US" altLang="en-US" sz="2800" b="1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7285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40" name="Picture 4" descr="imagesCASXJL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8600"/>
            <a:ext cx="6781800" cy="425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772264" y="4822724"/>
            <a:ext cx="822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</a:rPr>
              <a:t>Giải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thích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tục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ngữ</a:t>
            </a:r>
            <a:r>
              <a:rPr lang="en-US" altLang="en-US" sz="2800" b="1" dirty="0">
                <a:solidFill>
                  <a:srgbClr val="FF0000"/>
                </a:solidFill>
              </a:rPr>
              <a:t> “</a:t>
            </a:r>
            <a:r>
              <a:rPr lang="en-US" altLang="en-US" sz="2800" b="1" dirty="0" err="1">
                <a:solidFill>
                  <a:srgbClr val="FF0000"/>
                </a:solidFill>
              </a:rPr>
              <a:t>ngọt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như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mía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lùi</a:t>
            </a:r>
            <a:r>
              <a:rPr lang="en-US" altLang="en-US" sz="2800" b="1" dirty="0">
                <a:solidFill>
                  <a:srgbClr val="FF0000"/>
                </a:solidFill>
              </a:rPr>
              <a:t>”. 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D3A55D4E-DA87-4974-893D-64F4874CE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548" y="5453731"/>
            <a:ext cx="913662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“</a:t>
            </a:r>
            <a:r>
              <a:rPr lang="en-US" altLang="en-US" sz="2800" b="1" dirty="0" err="1">
                <a:solidFill>
                  <a:srgbClr val="FF0000"/>
                </a:solidFill>
              </a:rPr>
              <a:t>Ngọt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như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mía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lùi</a:t>
            </a:r>
            <a:r>
              <a:rPr lang="en-US" altLang="en-US" sz="2800" b="1" dirty="0">
                <a:solidFill>
                  <a:srgbClr val="FF0000"/>
                </a:solidFill>
              </a:rPr>
              <a:t>” </a:t>
            </a:r>
            <a:r>
              <a:rPr lang="en-US" altLang="en-US" sz="2800" b="1" dirty="0" err="1">
                <a:solidFill>
                  <a:srgbClr val="FF0000"/>
                </a:solidFill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nghĩa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ngọt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như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mía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được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vùi</a:t>
            </a:r>
            <a:r>
              <a:rPr lang="en-US" altLang="en-US" sz="2800" b="1" dirty="0">
                <a:solidFill>
                  <a:srgbClr val="FF0000"/>
                </a:solidFill>
              </a:rPr>
              <a:t>  </a:t>
            </a:r>
            <a:r>
              <a:rPr lang="en-US" altLang="en-US" sz="2800" b="1" dirty="0" err="1">
                <a:solidFill>
                  <a:srgbClr val="FF0000"/>
                </a:solidFill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</a:rPr>
              <a:t> than </a:t>
            </a:r>
            <a:r>
              <a:rPr lang="en-US" altLang="en-US" sz="2800" b="1" dirty="0" err="1">
                <a:solidFill>
                  <a:srgbClr val="FF0000"/>
                </a:solidFill>
              </a:rPr>
              <a:t>hồng</a:t>
            </a:r>
            <a:r>
              <a:rPr lang="en-US" altLang="en-US" sz="2800" b="1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8138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62824399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69.6|9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6.6|7.7|8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526</Words>
  <Application>Microsoft Office PowerPoint</Application>
  <PresentationFormat>Widescreen</PresentationFormat>
  <Paragraphs>52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HP001 5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Sáu Đặng</cp:lastModifiedBy>
  <cp:revision>238</cp:revision>
  <cp:lastPrinted>2021-04-06T22:48:00Z</cp:lastPrinted>
  <dcterms:created xsi:type="dcterms:W3CDTF">2021-04-05T03:43:00Z</dcterms:created>
  <dcterms:modified xsi:type="dcterms:W3CDTF">2021-10-11T10:54:05Z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CA703A232F464501BBB7A4C45D1AFA76</vt:lpwstr>
  </property>
  <property fmtid="{D5CDD505-2E9C-101B-9397-08002B2CF9AE}" pid="3" name="KSOProductBuildVer">
    <vt:lpwstr>1033-11.2.0.10296</vt:lpwstr>
  </property>
</Properties>
</file>