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527" r:id="rId3"/>
    <p:sldId id="517" r:id="rId4"/>
    <p:sldId id="535" r:id="rId5"/>
    <p:sldId id="473" r:id="rId6"/>
    <p:sldId id="537" r:id="rId7"/>
    <p:sldId id="511" r:id="rId8"/>
    <p:sldId id="468" r:id="rId9"/>
    <p:sldId id="539" r:id="rId10"/>
    <p:sldId id="540" r:id="rId11"/>
    <p:sldId id="541" r:id="rId12"/>
    <p:sldId id="542" r:id="rId13"/>
    <p:sldId id="551" r:id="rId14"/>
    <p:sldId id="506" r:id="rId15"/>
    <p:sldId id="547" r:id="rId16"/>
    <p:sldId id="548" r:id="rId17"/>
    <p:sldId id="520" r:id="rId18"/>
    <p:sldId id="494" r:id="rId19"/>
    <p:sldId id="497" r:id="rId20"/>
    <p:sldId id="534" r:id="rId21"/>
  </p:sldIdLst>
  <p:sldSz cx="9721850" cy="5400675"/>
  <p:notesSz cx="6858000" cy="9144000"/>
  <p:custDataLst>
    <p:tags r:id="rId24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B00000"/>
    <a:srgbClr val="320000"/>
    <a:srgbClr val="FF1919"/>
    <a:srgbClr val="800000"/>
    <a:srgbClr val="FF3300"/>
    <a:srgbClr val="CC9900"/>
    <a:srgbClr val="CC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>
      <p:cViewPr varScale="1">
        <p:scale>
          <a:sx n="89" d="100"/>
          <a:sy n="89" d="100"/>
        </p:scale>
        <p:origin x="78" y="7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1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8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5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CC336808-C6CB-44B4-BF21-3C39EB82FE4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41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55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547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ABD2230D-6849-43D5-9C7A-62A81DF02130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207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83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23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89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93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E8C1E830-39BD-4A39-972B-045F25C6D7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45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0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2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7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3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6"/>
            <a:ext cx="2096274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7" y="287536"/>
            <a:ext cx="6167299" cy="457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5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1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19"/>
            <a:ext cx="838509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6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6" y="1323916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6" y="1972747"/>
            <a:ext cx="4133053" cy="290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"/>
            <a:ext cx="9721850" cy="540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50" cy="680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750" y="4704672"/>
            <a:ext cx="9721850" cy="68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FE8A7-9F6C-48BA-90C2-F003FD31E49F}"/>
              </a:ext>
            </a:extLst>
          </p:cNvPr>
          <p:cNvSpPr txBox="1"/>
          <p:nvPr userDrawn="1"/>
        </p:nvSpPr>
        <p:spPr>
          <a:xfrm>
            <a:off x="8708139" y="8380"/>
            <a:ext cx="9829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KTUTS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278D5CF-AA1D-4F7E-A072-3B34C67664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77" y="3883262"/>
            <a:ext cx="1901654" cy="1642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2" y="644848"/>
            <a:ext cx="1450263" cy="11602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5" y="1150766"/>
            <a:ext cx="1197866" cy="10881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45BB99-AB13-4566-8D7A-D14C4878F045}"/>
              </a:ext>
            </a:extLst>
          </p:cNvPr>
          <p:cNvSpPr/>
          <p:nvPr/>
        </p:nvSpPr>
        <p:spPr>
          <a:xfrm>
            <a:off x="4004730" y="650542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  <a:ea typeface="微软雅黑" panose="020B0503020204020204" pitchFamily="34" charset="-122"/>
              </a:rPr>
              <a:t>TẬP LÀM VĂN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3127385" y="1317937"/>
            <a:ext cx="5719238" cy="31447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黑体" panose="02010609060101010101" pitchFamily="49" charset="-122"/>
              </a:rPr>
              <a:t>LUYỆN TẬP XÂY DỰNG CỐT TRUYỆN</a:t>
            </a:r>
            <a:endParaRPr lang="zh-CN" alt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9027350" cy="58016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bg1"/>
                </a:solidFill>
                <a:ea typeface="+mn-ea"/>
              </a:rPr>
              <a:t>4. </a:t>
            </a:r>
            <a:r>
              <a:rPr lang="vi-VN" altLang="zh-CN" sz="3000" b="1" dirty="0">
                <a:solidFill>
                  <a:schemeClr val="bg1"/>
                </a:solidFill>
                <a:ea typeface="+mn-ea"/>
              </a:rPr>
              <a:t>Người con đã quyết vượt qua khó khăn như thế nào?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chấp nhận bị gai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cào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chân bị đá đâm chảy máu, bụng đói nhưng vẫn không lùi bước.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4619585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93CD-2FEB-454D-8A56-1FA4996D1433}"/>
              </a:ext>
            </a:extLst>
          </p:cNvPr>
          <p:cNvSpPr txBox="1"/>
          <p:nvPr/>
        </p:nvSpPr>
        <p:spPr>
          <a:xfrm>
            <a:off x="226063" y="2052265"/>
            <a:ext cx="92697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vượt qua bao sóng to, gió dữ, đến hòn đảo chẳng có một bóng người.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cố sức đặt bàn chân lên lối đi hẹp, men đến chỗ san hô đo đỏ lởm chởm đá nhọn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46056" y="3373090"/>
            <a:ext cx="69911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băng qua rừng rậm, suối sâu, leo lên vách núi cheo leo,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quần áo rách bươ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thì đến được ngôi nhà của bà tiên.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731206" cy="580163"/>
          </a:xfrm>
          <a:prstGeom prst="rect">
            <a:avLst/>
          </a:prstGeom>
          <a:gradFill flip="none" rotWithShape="1">
            <a:gsLst>
              <a:gs pos="0">
                <a:srgbClr val="B00000"/>
              </a:gs>
              <a:gs pos="100000">
                <a:srgbClr val="320000"/>
              </a:gs>
            </a:gsLst>
            <a:path path="circle">
              <a:fillToRect t="100000" r="100000"/>
            </a:path>
            <a:tileRect l="-100000" b="-100000"/>
          </a:gradFill>
          <a:ln w="28575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Bà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tiên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giúp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hai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Bà tiên cảm động trước tấm lòng hiếu thảo của người con và hiện ra giúp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3" y="2871355"/>
            <a:ext cx="79472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Bỗng một bà tiên hiện ra nơi ngưỡng cửa. Bà đến bên, vuốt tóc cô bé rồi đưa cho cô một gói 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4140497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1679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288068"/>
            <a:ext cx="6575934" cy="5004557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348757" y="874641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G</a:t>
            </a:r>
            <a:r>
              <a:rPr lang="vi-VN" sz="2000" b="1" i="0" u="none" strike="noStrike" dirty="0">
                <a:effectLst/>
                <a:latin typeface="+mj-lt"/>
              </a:rPr>
              <a:t>ia đình nọ có hai mẹ con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với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nhau</a:t>
            </a:r>
            <a:r>
              <a:rPr lang="en-US" sz="2000" b="1" i="0" u="none" strike="noStrike" dirty="0">
                <a:effectLst/>
                <a:latin typeface="+mj-lt"/>
              </a:rPr>
              <a:t>. </a:t>
            </a:r>
            <a:r>
              <a:rPr lang="vi-VN" sz="2000" b="1" i="0" u="none" strike="noStrike" dirty="0">
                <a:effectLst/>
                <a:latin typeface="+mj-lt"/>
              </a:rPr>
              <a:t>Một </a:t>
            </a:r>
            <a:r>
              <a:rPr lang="en-US" sz="2000" b="1" i="0" u="none" strike="noStrike" dirty="0" err="1">
                <a:effectLst/>
                <a:latin typeface="+mj-lt"/>
              </a:rPr>
              <a:t>hôm</a:t>
            </a:r>
            <a:r>
              <a:rPr lang="vi-VN" sz="2000" b="1" i="0" u="none" strike="noStrike" dirty="0">
                <a:effectLst/>
                <a:latin typeface="+mj-lt"/>
              </a:rPr>
              <a:t>, người mẹ ốm nặng. </a:t>
            </a:r>
            <a:endParaRPr lang="en-US" sz="2000" b="1" i="0" u="none" strike="noStrike" dirty="0">
              <a:effectLst/>
              <a:latin typeface="+mj-lt"/>
            </a:endParaRPr>
          </a:p>
          <a:p>
            <a:pPr algn="just"/>
            <a:r>
              <a:rPr lang="en-US" sz="2000" b="1" dirty="0"/>
              <a:t>     </a:t>
            </a:r>
            <a:r>
              <a:rPr lang="en-US" sz="2000" b="1" i="0" u="none" strike="noStrike" dirty="0">
                <a:effectLst/>
                <a:latin typeface="+mj-lt"/>
              </a:rPr>
              <a:t>- </a:t>
            </a:r>
            <a:r>
              <a:rPr lang="en-US" sz="2000" b="1" i="0" u="none" strike="noStrike" dirty="0" err="1">
                <a:effectLst/>
                <a:latin typeface="+mj-lt"/>
              </a:rPr>
              <a:t>Cô</a:t>
            </a:r>
            <a:r>
              <a:rPr lang="en-US" sz="2000" b="1" i="0" u="none" strike="noStrike" dirty="0">
                <a:effectLst/>
                <a:latin typeface="+mj-lt"/>
              </a:rPr>
              <a:t> con </a:t>
            </a:r>
            <a:r>
              <a:rPr lang="en-US" sz="2000" b="1" i="0" u="none" strike="noStrike" dirty="0" err="1">
                <a:effectLst/>
                <a:latin typeface="+mj-lt"/>
              </a:rPr>
              <a:t>gái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tận tụy chăm sóc ngày đêm nhưng bệnh của mẹ vẫn không thuyên giảm.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vi-VN" sz="2000" b="1" i="0" u="none" strike="noStrike" dirty="0">
                <a:effectLst/>
                <a:latin typeface="+mj-lt"/>
              </a:rPr>
              <a:t>Nghe có người nói muốn chữa khỏi bệnh cho mẹ phải 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vi-VN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tiên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trong rừng sâu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</a:t>
            </a:r>
            <a:r>
              <a:rPr lang="en-US" sz="2000" b="1" i="0" u="none" strike="noStrike" dirty="0" err="1">
                <a:effectLst/>
                <a:latin typeface="+mj-lt"/>
              </a:rPr>
              <a:t>ô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đường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ngay</a:t>
            </a:r>
            <a:r>
              <a:rPr lang="en-US" sz="2000" b="1" dirty="0">
                <a:latin typeface="+mj-lt"/>
              </a:rPr>
              <a:t>, </a:t>
            </a:r>
            <a:r>
              <a:rPr lang="vi-VN" sz="2000" b="1" i="0" u="none" strike="noStrike" dirty="0">
                <a:effectLst/>
                <a:latin typeface="+mj-lt"/>
              </a:rPr>
              <a:t>băng rừng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vượt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suối, </a:t>
            </a:r>
            <a:r>
              <a:rPr lang="en-US" sz="2000" b="1" i="0" u="none" strike="noStrike" dirty="0" err="1">
                <a:effectLst/>
                <a:latin typeface="+mj-lt"/>
              </a:rPr>
              <a:t>chân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tay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trầy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xước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cả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vi-VN" sz="2000" b="1" dirty="0">
                <a:latin typeface="+mj-lt"/>
              </a:rPr>
              <a:t>Bà tiên </a:t>
            </a:r>
            <a:r>
              <a:rPr lang="en-US" sz="2000" b="1" dirty="0" err="1">
                <a:latin typeface="+mj-lt"/>
              </a:rPr>
              <a:t>thương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bé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có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tấm lòng hiếu thảo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đưa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gói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thuốc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dặn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uống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8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-5400000">
            <a:off x="4182098" y="-1426415"/>
            <a:ext cx="1468437" cy="9382474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vert="eaVert" lIns="96764" tIns="48383" rIns="96764" bIns="48383"/>
          <a:lstStyle/>
          <a:p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59"/>
          <p:cNvGrpSpPr>
            <a:grpSpLocks/>
          </p:cNvGrpSpPr>
          <p:nvPr/>
        </p:nvGrpSpPr>
        <p:grpSpPr bwMode="auto">
          <a:xfrm>
            <a:off x="2159710" y="2648880"/>
            <a:ext cx="1379515" cy="1231883"/>
            <a:chOff x="1214414" y="2786058"/>
            <a:chExt cx="1935848" cy="1751017"/>
          </a:xfrm>
        </p:grpSpPr>
        <p:grpSp>
          <p:nvGrpSpPr>
            <p:cNvPr id="18459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2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" name="组合 64"/>
          <p:cNvGrpSpPr>
            <a:grpSpLocks/>
          </p:cNvGrpSpPr>
          <p:nvPr/>
        </p:nvGrpSpPr>
        <p:grpSpPr bwMode="auto">
          <a:xfrm>
            <a:off x="6069818" y="2583795"/>
            <a:ext cx="1379514" cy="1231882"/>
            <a:chOff x="1214414" y="2786058"/>
            <a:chExt cx="1935848" cy="1751017"/>
          </a:xfrm>
        </p:grpSpPr>
        <p:grpSp>
          <p:nvGrpSpPr>
            <p:cNvPr id="18455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4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6" name="组合 69"/>
          <p:cNvGrpSpPr>
            <a:grpSpLocks/>
          </p:cNvGrpSpPr>
          <p:nvPr/>
        </p:nvGrpSpPr>
        <p:grpSpPr bwMode="auto">
          <a:xfrm>
            <a:off x="7818165" y="2615320"/>
            <a:ext cx="1319251" cy="1178068"/>
            <a:chOff x="1214414" y="2786058"/>
            <a:chExt cx="1935848" cy="1751017"/>
          </a:xfrm>
        </p:grpSpPr>
        <p:grpSp>
          <p:nvGrpSpPr>
            <p:cNvPr id="18451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5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8" name="组合 40"/>
          <p:cNvGrpSpPr>
            <a:grpSpLocks/>
          </p:cNvGrpSpPr>
          <p:nvPr/>
        </p:nvGrpSpPr>
        <p:grpSpPr bwMode="auto">
          <a:xfrm>
            <a:off x="225079" y="2685290"/>
            <a:ext cx="1379514" cy="1231882"/>
            <a:chOff x="1214414" y="2786058"/>
            <a:chExt cx="1935848" cy="1751017"/>
          </a:xfrm>
        </p:grpSpPr>
        <p:grpSp>
          <p:nvGrpSpPr>
            <p:cNvPr id="18447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4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50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48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1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1811583" y="4190730"/>
            <a:ext cx="1570037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标注 80"/>
          <p:cNvSpPr/>
          <p:nvPr/>
        </p:nvSpPr>
        <p:spPr>
          <a:xfrm>
            <a:off x="80243" y="2244019"/>
            <a:ext cx="1684338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1447681" y="4251565"/>
            <a:ext cx="2197161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CC0000"/>
                </a:solidFill>
              </a:rPr>
              <a:t>Người</a:t>
            </a:r>
            <a:r>
              <a:rPr lang="en-US" altLang="en-US" sz="2000" b="1" dirty="0">
                <a:solidFill>
                  <a:srgbClr val="CC0000"/>
                </a:solidFill>
              </a:rPr>
              <a:t> con </a:t>
            </a:r>
            <a:r>
              <a:rPr lang="en-US" altLang="en-US" sz="2000" b="1" dirty="0" err="1">
                <a:solidFill>
                  <a:srgbClr val="CC0000"/>
                </a:solidFill>
              </a:rPr>
              <a:t>chăm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sóc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mẹ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như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thế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nào</a:t>
            </a:r>
            <a:r>
              <a:rPr lang="en-US" altLang="en-US" sz="2000" b="1" dirty="0">
                <a:solidFill>
                  <a:srgbClr val="CC0000"/>
                </a:solidFill>
              </a:rPr>
              <a:t>?</a:t>
            </a:r>
            <a:endParaRPr lang="zh-CN" altLang="en-US" sz="2000" b="1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6389" y="1393081"/>
            <a:ext cx="2194439" cy="802456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B00000"/>
                </a:solidFill>
              </a:rPr>
              <a:t>Người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mẹ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ốm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như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thế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nào</a:t>
            </a:r>
            <a:r>
              <a:rPr lang="en-US" altLang="en-US" sz="2000" b="1" dirty="0">
                <a:solidFill>
                  <a:srgbClr val="B00000"/>
                </a:solidFill>
              </a:rPr>
              <a:t>?</a:t>
            </a:r>
          </a:p>
        </p:txBody>
      </p:sp>
      <p:sp>
        <p:nvSpPr>
          <p:cNvPr id="84" name="矩形标注 83"/>
          <p:cNvSpPr/>
          <p:nvPr/>
        </p:nvSpPr>
        <p:spPr>
          <a:xfrm>
            <a:off x="7741245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3210720" y="1194913"/>
            <a:ext cx="2999592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5953596" y="4190730"/>
            <a:ext cx="1571625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165913" y="4190730"/>
            <a:ext cx="3108256" cy="1173903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000" b="1" dirty="0">
                <a:solidFill>
                  <a:schemeClr val="accent3">
                    <a:lumMod val="50000"/>
                  </a:schemeClr>
                </a:solidFill>
              </a:rPr>
              <a:t>Bà tiên dùng cách nào để thử thách lòng trung thực của người con</a:t>
            </a: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59">
            <a:extLst>
              <a:ext uri="{FF2B5EF4-FFF2-40B4-BE49-F238E27FC236}">
                <a16:creationId xmlns:a16="http://schemas.microsoft.com/office/drawing/2014/main" id="{EEB9A741-BCD7-4BDE-8A98-911A5CEA3DC4}"/>
              </a:ext>
            </a:extLst>
          </p:cNvPr>
          <p:cNvGrpSpPr>
            <a:grpSpLocks/>
          </p:cNvGrpSpPr>
          <p:nvPr/>
        </p:nvGrpSpPr>
        <p:grpSpPr bwMode="auto">
          <a:xfrm>
            <a:off x="4139418" y="2615320"/>
            <a:ext cx="1379515" cy="1231883"/>
            <a:chOff x="1214414" y="2786058"/>
            <a:chExt cx="1935848" cy="1751017"/>
          </a:xfrm>
        </p:grpSpPr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979997E8-C974-4316-B16D-5771105F0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2D926229-5781-4D2E-9C78-1602BCA57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45548A1D-1DA3-41AF-AD4C-335CD2DA8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E7C71226-0728-4875-B5F9-74420598E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3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43" name="矩形标注 83">
            <a:extLst>
              <a:ext uri="{FF2B5EF4-FFF2-40B4-BE49-F238E27FC236}">
                <a16:creationId xmlns:a16="http://schemas.microsoft.com/office/drawing/2014/main" id="{87BFF586-8BD1-4338-8BD0-9634D1085712}"/>
              </a:ext>
            </a:extLst>
          </p:cNvPr>
          <p:cNvSpPr/>
          <p:nvPr/>
        </p:nvSpPr>
        <p:spPr>
          <a:xfrm>
            <a:off x="3872982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459C1A3-78AE-4027-BB32-269B28E0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290" y="1470952"/>
            <a:ext cx="1512168" cy="713264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gì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6">
            <a:extLst>
              <a:ext uri="{FF2B5EF4-FFF2-40B4-BE49-F238E27FC236}">
                <a16:creationId xmlns:a16="http://schemas.microsoft.com/office/drawing/2014/main" id="{6AADC441-EC43-4E3F-9D99-C2C25A4D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2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628D-AF27-4E62-9DF9-AE2938346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163D6BF-1953-4206-BE33-A1AFCA554C65}"/>
              </a:ext>
            </a:extLst>
          </p:cNvPr>
          <p:cNvGrpSpPr/>
          <p:nvPr/>
        </p:nvGrpSpPr>
        <p:grpSpPr>
          <a:xfrm>
            <a:off x="2052613" y="-26717"/>
            <a:ext cx="2537731" cy="1358902"/>
            <a:chOff x="488773" y="717409"/>
            <a:chExt cx="3006347" cy="16098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B01DD3-CC62-4518-AD76-E8A9A928E709}"/>
                </a:ext>
              </a:extLst>
            </p:cNvPr>
            <p:cNvGrpSpPr/>
            <p:nvPr/>
          </p:nvGrpSpPr>
          <p:grpSpPr>
            <a:xfrm>
              <a:off x="507655" y="717409"/>
              <a:ext cx="2987465" cy="1609836"/>
              <a:chOff x="507655" y="546007"/>
              <a:chExt cx="3263688" cy="175868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9910F0-1A17-447E-839C-A221DF03CFE6}"/>
                  </a:ext>
                </a:extLst>
              </p:cNvPr>
              <p:cNvSpPr/>
              <p:nvPr/>
            </p:nvSpPr>
            <p:spPr>
              <a:xfrm>
                <a:off x="583682" y="633562"/>
                <a:ext cx="2582388" cy="1552489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03BB7AB-FF10-4B12-A893-B57736F143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7"/>
                <a:ext cx="3263688" cy="1758682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B6D9C-025C-431E-AD71-EA53759C92AE}"/>
                </a:ext>
              </a:extLst>
            </p:cNvPr>
            <p:cNvSpPr txBox="1"/>
            <p:nvPr/>
          </p:nvSpPr>
          <p:spPr>
            <a:xfrm>
              <a:off x="488773" y="1081335"/>
              <a:ext cx="2458410" cy="83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Kể</a:t>
              </a:r>
              <a:r>
                <a:rPr lang="en-US" sz="2000" dirty="0"/>
                <a:t> </a:t>
              </a:r>
              <a:r>
                <a:rPr lang="en-US" sz="2000" dirty="0" err="1"/>
                <a:t>về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</a:rPr>
                <a:t>tính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trung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thực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/>
      <p:bldP spid="82" grpId="1"/>
      <p:bldP spid="83" grpId="0"/>
      <p:bldP spid="83" grpId="1"/>
      <p:bldP spid="84" grpId="0" animBg="1"/>
      <p:bldP spid="84" grpId="1" animBg="1"/>
      <p:bldP spid="84" grpId="2" animBg="1"/>
      <p:bldP spid="85" grpId="0"/>
      <p:bldP spid="85" grpId="1"/>
      <p:bldP spid="86" grpId="0" animBg="1"/>
      <p:bldP spid="86" grpId="1" animBg="1"/>
      <p:bldP spid="86" grpId="2" animBg="1"/>
      <p:bldP spid="87" grpId="0"/>
      <p:bldP spid="87" grpId="1"/>
      <p:bldP spid="43" grpId="0" animBg="1"/>
      <p:bldP spid="43" grpId="1" animBg="1"/>
      <p:bldP spid="43" grpId="2" animBg="1"/>
      <p:bldP spid="44" grpId="0"/>
      <p:bldP spid="44" grpId="1"/>
      <p:bldP spid="4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Bà tiên biến thành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đi tìm loại thuốc quý nhưng lại đưa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đến một cái hang đầy tiền vàng và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cậu lấy tiền để sau này có cuộc sống sung sướng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420417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26063" y="241477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FBC8239-7DE4-4415-9088-021E761FC259}"/>
              </a:ext>
            </a:extLst>
          </p:cNvPr>
          <p:cNvSpPr txBox="1">
            <a:spLocks/>
          </p:cNvSpPr>
          <p:nvPr/>
        </p:nvSpPr>
        <p:spPr>
          <a:xfrm>
            <a:off x="226062" y="303188"/>
            <a:ext cx="9171367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4. </a:t>
            </a:r>
            <a:r>
              <a:rPr lang="vi-VN" altLang="zh-CN" sz="2400" b="1" dirty="0">
                <a:solidFill>
                  <a:schemeClr val="bg1"/>
                </a:solidFill>
              </a:rPr>
              <a:t>Bà tiên dùng cách nào để thử thách lòng trung thực của người con?</a:t>
            </a:r>
          </a:p>
        </p:txBody>
      </p:sp>
    </p:spTree>
    <p:extLst>
      <p:ext uri="{BB962C8B-B14F-4D97-AF65-F5344CB8AC3E}">
        <p14:creationId xmlns:p14="http://schemas.microsoft.com/office/powerpoint/2010/main" val="257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xin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là tiền của bà cụ cũng dùng để sống và chữa bệnh. Cậu chạy theo và trả tiền cho 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2988369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3BE6C92-B7EE-4B33-911D-E7983726726F}"/>
              </a:ext>
            </a:extLst>
          </p:cNvPr>
          <p:cNvSpPr txBox="1">
            <a:spLocks/>
          </p:cNvSpPr>
          <p:nvPr/>
        </p:nvSpPr>
        <p:spPr>
          <a:xfrm>
            <a:off x="226063" y="303188"/>
            <a:ext cx="4346830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</a:rPr>
              <a:t>làm</a:t>
            </a:r>
            <a:r>
              <a:rPr lang="en-US" altLang="zh-CN" sz="3500" b="1" dirty="0">
                <a:solidFill>
                  <a:schemeClr val="bg1"/>
                </a:solidFill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</a:rPr>
              <a:t>gì</a:t>
            </a:r>
            <a:r>
              <a:rPr lang="en-US" altLang="zh-CN" sz="3500" b="1" dirty="0">
                <a:solidFill>
                  <a:schemeClr val="bg1"/>
                </a:solidFill>
              </a:rPr>
              <a:t>?</a:t>
            </a:r>
            <a:endParaRPr lang="vi-VN" altLang="zh-CN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36041"/>
            <a:ext cx="6804012" cy="5292589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204741" y="684113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Người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làm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lụng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vất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đổ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con </a:t>
            </a:r>
            <a:r>
              <a:rPr lang="en-US" sz="2000" b="1" dirty="0" err="1">
                <a:latin typeface="+mj-lt"/>
              </a:rPr>
              <a:t>trai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túc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trực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mẹ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không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rời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nửa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bước</a:t>
            </a:r>
            <a:r>
              <a:rPr lang="en-US" sz="2000" b="1" dirty="0">
                <a:latin typeface="+mj-lt"/>
              </a:rPr>
              <a:t>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Có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đưa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thuốc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quý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nhưng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dẫn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đến một cái hang đầy tiền vàng và bảo cậu lấy để sau này có cuộc sống sung sướng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không lấy tiền mà chỉ xin cụ chỉ cho mình đến chỗ có loại thuốc quý.</a:t>
            </a:r>
            <a:r>
              <a:rPr lang="en-US" sz="2000" b="1" dirty="0"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Bà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cảm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động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trước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lòng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trung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thực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hoá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phép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giúp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7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8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4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93F46-27C4-4927-8184-8DE3503499EC}"/>
              </a:ext>
            </a:extLst>
          </p:cNvPr>
          <p:cNvGrpSpPr/>
          <p:nvPr/>
        </p:nvGrpSpPr>
        <p:grpSpPr>
          <a:xfrm>
            <a:off x="3211815" y="1431677"/>
            <a:ext cx="4061377" cy="1080120"/>
            <a:chOff x="3564781" y="1332185"/>
            <a:chExt cx="4061377" cy="1080120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FD847318-69E7-4655-91F3-A552AF205A9A}"/>
                </a:ext>
              </a:extLst>
            </p:cNvPr>
            <p:cNvSpPr/>
            <p:nvPr/>
          </p:nvSpPr>
          <p:spPr>
            <a:xfrm>
              <a:off x="4205779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HIẾU THẢO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8D1BDF-F1EF-47B8-B27D-33728528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475AD0-2FDA-48A6-847B-5B0CA36365C0}"/>
              </a:ext>
            </a:extLst>
          </p:cNvPr>
          <p:cNvGrpSpPr/>
          <p:nvPr/>
        </p:nvGrpSpPr>
        <p:grpSpPr>
          <a:xfrm>
            <a:off x="4840362" y="2976229"/>
            <a:ext cx="4097382" cy="1080120"/>
            <a:chOff x="3564781" y="1332185"/>
            <a:chExt cx="4097382" cy="1080120"/>
          </a:xfrm>
        </p:grpSpPr>
        <p:sp>
          <p:nvSpPr>
            <p:cNvPr id="47" name="Flowchart: Punched Tape 46">
              <a:extLst>
                <a:ext uri="{FF2B5EF4-FFF2-40B4-BE49-F238E27FC236}">
                  <a16:creationId xmlns:a16="http://schemas.microsoft.com/office/drawing/2014/main" id="{3F180076-B02C-488F-AB3F-77D174598DFC}"/>
                </a:ext>
              </a:extLst>
            </p:cNvPr>
            <p:cNvSpPr/>
            <p:nvPr/>
          </p:nvSpPr>
          <p:spPr>
            <a:xfrm>
              <a:off x="4241784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TRUNG THỰC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EBE0EC-BCFE-49BC-9F7A-6946397F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sp>
        <p:nvSpPr>
          <p:cNvPr id="49" name="文本框 6">
            <a:extLst>
              <a:ext uri="{FF2B5EF4-FFF2-40B4-BE49-F238E27FC236}">
                <a16:creationId xmlns:a16="http://schemas.microsoft.com/office/drawing/2014/main" id="{931C8191-D223-4204-AB61-286CAA0C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6634014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lại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câu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chuyện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theo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lời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của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em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687D11-73FD-46DD-91C8-63CA8388E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pic>
        <p:nvPicPr>
          <p:cNvPr id="51" name="图片 15">
            <a:extLst>
              <a:ext uri="{FF2B5EF4-FFF2-40B4-BE49-F238E27FC236}">
                <a16:creationId xmlns:a16="http://schemas.microsoft.com/office/drawing/2014/main" id="{4DC06060-C467-482E-AACE-45722125C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8" y="1162424"/>
            <a:ext cx="2384059" cy="3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885073" y="2307895"/>
            <a:ext cx="3975852" cy="1261884"/>
            <a:chOff x="1907705" y="833239"/>
            <a:chExt cx="3739534" cy="1201795"/>
          </a:xfrm>
        </p:grpSpPr>
        <p:sp>
          <p:nvSpPr>
            <p:cNvPr id="78" name="任意多边形 77"/>
            <p:cNvSpPr/>
            <p:nvPr/>
          </p:nvSpPr>
          <p:spPr>
            <a:xfrm>
              <a:off x="1907705" y="1024437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07705" y="1024438"/>
              <a:ext cx="102979" cy="8016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等腰三角形 43"/>
            <p:cNvSpPr/>
            <p:nvPr/>
          </p:nvSpPr>
          <p:spPr>
            <a:xfrm rot="11946960" flipH="1">
              <a:off x="2901056" y="1030034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文本框 45"/>
            <p:cNvSpPr txBox="1"/>
            <p:nvPr/>
          </p:nvSpPr>
          <p:spPr>
            <a:xfrm>
              <a:off x="2052277" y="833239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a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2" name="文本框 46"/>
            <p:cNvSpPr txBox="1"/>
            <p:nvPr/>
          </p:nvSpPr>
          <p:spPr>
            <a:xfrm>
              <a:off x="3481434" y="1230574"/>
              <a:ext cx="1379868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86114" y="3229316"/>
            <a:ext cx="3975852" cy="1261884"/>
            <a:chOff x="983374" y="1667240"/>
            <a:chExt cx="3739534" cy="1201795"/>
          </a:xfrm>
        </p:grpSpPr>
        <p:sp>
          <p:nvSpPr>
            <p:cNvPr id="85" name="任意多边形 84"/>
            <p:cNvSpPr/>
            <p:nvPr/>
          </p:nvSpPr>
          <p:spPr>
            <a:xfrm>
              <a:off x="983374" y="1858438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F93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83374" y="1858439"/>
              <a:ext cx="102979" cy="801604"/>
            </a:xfrm>
            <a:prstGeom prst="rect">
              <a:avLst/>
            </a:prstGeom>
            <a:solidFill>
              <a:srgbClr val="DE1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等腰三角形 43"/>
            <p:cNvSpPr/>
            <p:nvPr/>
          </p:nvSpPr>
          <p:spPr>
            <a:xfrm rot="11946960" flipH="1">
              <a:off x="1976726" y="1864036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文本框 53"/>
            <p:cNvSpPr txBox="1"/>
            <p:nvPr/>
          </p:nvSpPr>
          <p:spPr>
            <a:xfrm>
              <a:off x="1127947" y="1667240"/>
              <a:ext cx="733056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b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文本框 54"/>
            <p:cNvSpPr txBox="1"/>
            <p:nvPr/>
          </p:nvSpPr>
          <p:spPr>
            <a:xfrm>
              <a:off x="2356743" y="1973698"/>
              <a:ext cx="182512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câu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chuyện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đầy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đủ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chi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tiết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5073" y="4150739"/>
            <a:ext cx="3975852" cy="1261884"/>
            <a:chOff x="982395" y="2544785"/>
            <a:chExt cx="3739534" cy="1201795"/>
          </a:xfrm>
        </p:grpSpPr>
        <p:sp>
          <p:nvSpPr>
            <p:cNvPr id="92" name="任意多边形 91"/>
            <p:cNvSpPr/>
            <p:nvPr/>
          </p:nvSpPr>
          <p:spPr>
            <a:xfrm>
              <a:off x="982395" y="2735983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B28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82395" y="2735984"/>
              <a:ext cx="102979" cy="801604"/>
            </a:xfrm>
            <a:prstGeom prst="rect">
              <a:avLst/>
            </a:prstGeom>
            <a:solidFill>
              <a:srgbClr val="8D6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等腰三角形 43"/>
            <p:cNvSpPr/>
            <p:nvPr/>
          </p:nvSpPr>
          <p:spPr>
            <a:xfrm rot="11946960" flipH="1">
              <a:off x="1975746" y="2741581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文本框 60"/>
            <p:cNvSpPr txBox="1"/>
            <p:nvPr/>
          </p:nvSpPr>
          <p:spPr>
            <a:xfrm>
              <a:off x="1126967" y="2544785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c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文本框 61"/>
            <p:cNvSpPr txBox="1"/>
            <p:nvPr/>
          </p:nvSpPr>
          <p:spPr>
            <a:xfrm>
              <a:off x="2152964" y="2697105"/>
              <a:ext cx="2304619" cy="87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chuỗi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làm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nòng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cốt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cho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diễn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biến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của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truyện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6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6" name="五边形 16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3" y="3104509"/>
            <a:ext cx="4068837" cy="230922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00">
            <a:off x="5050055" y="312567"/>
            <a:ext cx="4293414" cy="3058752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09F8FDC8-D822-4A3B-8E11-C4EE4A6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Củng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cố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B3680-ABC8-4AEE-BD4B-7058402AE7B5}"/>
              </a:ext>
            </a:extLst>
          </p:cNvPr>
          <p:cNvSpPr txBox="1"/>
          <p:nvPr/>
        </p:nvSpPr>
        <p:spPr>
          <a:xfrm>
            <a:off x="209582" y="1002098"/>
            <a:ext cx="505017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utoUpdateAnimBg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3188516" y="2030916"/>
            <a:ext cx="5544615" cy="1636608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方正剪纸简体" panose="03000509000000000000" pitchFamily="65" charset="-122"/>
              </a:rPr>
              <a:t>TẠM BIỆT</a:t>
            </a:r>
            <a:endParaRPr lang="zh-CN" altLang="en-US" sz="1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方正剪纸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2660181" y="2590439"/>
            <a:ext cx="3127254" cy="13350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5" y="142872"/>
            <a:ext cx="1737363" cy="13898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3" y="1124421"/>
            <a:ext cx="1197866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Khởi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động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45B538FA-7BF2-4AD8-9D99-8999BE8B8C9E}"/>
              </a:ext>
            </a:extLst>
          </p:cNvPr>
          <p:cNvSpPr/>
          <p:nvPr/>
        </p:nvSpPr>
        <p:spPr>
          <a:xfrm>
            <a:off x="312850" y="1404193"/>
            <a:ext cx="5407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0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TM Fancy Full" panose="02040603050506020204" pitchFamily="18" charset="0"/>
                <a:ea typeface="微软雅黑" panose="020B0503020204020204" pitchFamily="34" charset="-122"/>
              </a:rPr>
              <a:t>ĂN KHẾ</a:t>
            </a:r>
          </a:p>
          <a:p>
            <a:pPr algn="ctr"/>
            <a:r>
              <a:rPr lang="en-US" altLang="zh-CN" sz="70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TM Fancy Full" panose="02040603050506020204" pitchFamily="18" charset="0"/>
                <a:ea typeface="微软雅黑" panose="020B0503020204020204" pitchFamily="34" charset="-122"/>
              </a:rPr>
              <a:t>TRẢ VÀNG</a:t>
            </a:r>
            <a:endParaRPr lang="zh-CN" altLang="en-US" sz="70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TM Fancy Full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-52"/>
          <a:stretch/>
        </p:blipFill>
        <p:spPr>
          <a:xfrm flipH="1">
            <a:off x="6142211" y="-68781"/>
            <a:ext cx="3354559" cy="5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296 -0.07055 L -0.87296 -0.07055 C -0.86855 -0.05526 -0.86218 -0.03057 -0.85646 -0.01411 C -0.85091 0.00176 -0.85238 -0.00676 -0.84454 0.00999 C -0.82658 0.0482 -0.84536 0.01793 -0.8176 0.06643 C -0.79196 0.1117 -0.77661 0.13198 -0.74608 0.17137 C -0.72877 0.19371 -0.71064 0.21487 -0.69089 0.23045 C -0.66786 0.24897 -0.6094 0.26749 -0.5983 0.27072 C -0.48742 0.30452 -0.5338 0.29188 -0.4595 0.31128 L -0.29523 0.3057 C -0.2838 0.30511 -0.2722 0.30247 -0.26094 0.29776 C -0.24787 0.29218 -0.22469 0.27131 -0.21309 0.26014 C -0.2046 0.25161 -0.19578 0.24338 -0.18778 0.2331 C -0.16933 0.20929 -0.15104 0.18489 -0.13406 0.15785 C -0.12998 0.15167 -0.12639 0.14462 -0.12214 0.13903 C -0.11887 0.13462 -0.11479 0.13257 -0.11169 0.12816 C -0.10271 0.11581 -0.06907 0.06173 -0.06384 0.04762 C -0.06188 0.04233 -0.06009 0.03645 -0.05797 0.03145 C -0.05666 0.02851 -0.05503 0.02586 -0.05339 0.02351 C -0.04703 0.01352 -0.04752 0.01999 -0.04752 0.01264 L -0.04752 0.01264 " pathEditMode="relative" ptsTypes="AAAAAAAAAAAAAAAAAAAAA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FD968BE6-B19A-4032-BCE0-382D3593B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" y="507991"/>
            <a:ext cx="2362905" cy="3899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6524D-8F70-4C69-AEC0-FD2021E3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-275830" y="417524"/>
            <a:ext cx="1528773" cy="1528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D7DC6-FC96-4250-B5F2-41504E3F6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1247984" y="233017"/>
            <a:ext cx="1528773" cy="1528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0328D8-CB79-4981-BA48-99CFB7ABB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788603" y="1708391"/>
            <a:ext cx="1528773" cy="1528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9CE6BB-047F-4454-BFBC-28347CFEA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0" y="2980096"/>
            <a:ext cx="2243391" cy="224339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8ED4B170-36D5-49E5-AD02-60659C1F4F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-52"/>
          <a:stretch/>
        </p:blipFill>
        <p:spPr>
          <a:xfrm>
            <a:off x="6328415" y="0"/>
            <a:ext cx="2988135" cy="48605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81F7DA-43ED-4C57-8A34-C1209853062B}"/>
              </a:ext>
            </a:extLst>
          </p:cNvPr>
          <p:cNvGrpSpPr/>
          <p:nvPr/>
        </p:nvGrpSpPr>
        <p:grpSpPr>
          <a:xfrm>
            <a:off x="2412653" y="1418201"/>
            <a:ext cx="4026480" cy="3298360"/>
            <a:chOff x="2843802" y="435212"/>
            <a:chExt cx="4026480" cy="32983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ED9C50-F650-4CE1-8328-3DE6F853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C66F81-3D6F-42D6-A288-C86FE7DCAB9E}"/>
                </a:ext>
              </a:extLst>
            </p:cNvPr>
            <p:cNvSpPr txBox="1"/>
            <p:nvPr/>
          </p:nvSpPr>
          <p:spPr>
            <a:xfrm>
              <a:off x="3584900" y="1610811"/>
              <a:ext cx="29608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err="1"/>
                <a:t>Cốt</a:t>
              </a:r>
              <a:r>
                <a:rPr lang="en-US" sz="4500" dirty="0"/>
                <a:t> </a:t>
              </a:r>
              <a:r>
                <a:rPr lang="en-US" sz="4500" dirty="0" err="1"/>
                <a:t>truyện</a:t>
              </a:r>
              <a:r>
                <a:rPr lang="en-US" sz="4500" dirty="0"/>
                <a:t> </a:t>
              </a:r>
              <a:r>
                <a:rPr lang="en-US" sz="4500" dirty="0" err="1"/>
                <a:t>là</a:t>
              </a:r>
              <a:r>
                <a:rPr lang="en-US" sz="4500" dirty="0"/>
                <a:t> </a:t>
              </a:r>
              <a:r>
                <a:rPr lang="en-US" sz="4500" dirty="0" err="1"/>
                <a:t>gì</a:t>
              </a:r>
              <a:r>
                <a:rPr lang="en-US" sz="45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EE3CC8-5626-4C72-A0E1-14EF1C505B2D}"/>
              </a:ext>
            </a:extLst>
          </p:cNvPr>
          <p:cNvGrpSpPr/>
          <p:nvPr/>
        </p:nvGrpSpPr>
        <p:grpSpPr>
          <a:xfrm flipH="1">
            <a:off x="2856925" y="-85136"/>
            <a:ext cx="4581516" cy="3753027"/>
            <a:chOff x="2843802" y="435212"/>
            <a:chExt cx="4026480" cy="32983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89F0D1-02B7-4F3E-9522-3E2EFD106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66B92-A397-4DC7-A800-A29CE92D9926}"/>
                </a:ext>
              </a:extLst>
            </p:cNvPr>
            <p:cNvSpPr txBox="1"/>
            <p:nvPr/>
          </p:nvSpPr>
          <p:spPr>
            <a:xfrm>
              <a:off x="3662763" y="1434509"/>
              <a:ext cx="2960805" cy="170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r>
                <a:rPr lang="en-US" sz="3000" dirty="0"/>
                <a:t> </a:t>
              </a:r>
              <a:r>
                <a:rPr lang="en-US" sz="3000" dirty="0" err="1"/>
                <a:t>là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chuỗi</a:t>
              </a:r>
              <a:r>
                <a:rPr lang="en-US" sz="3000" dirty="0"/>
                <a:t> </a:t>
              </a:r>
              <a:r>
                <a:rPr lang="en-US" sz="3000" dirty="0" err="1"/>
                <a:t>sự</a:t>
              </a:r>
              <a:r>
                <a:rPr lang="en-US" sz="3000" dirty="0"/>
                <a:t> </a:t>
              </a:r>
              <a:r>
                <a:rPr lang="en-US" sz="3000" dirty="0" err="1"/>
                <a:t>việc</a:t>
              </a:r>
              <a:r>
                <a:rPr lang="en-US" sz="3000" dirty="0"/>
                <a:t> </a:t>
              </a:r>
              <a:r>
                <a:rPr lang="en-US" sz="3000" dirty="0" err="1"/>
                <a:t>làm</a:t>
              </a:r>
              <a:r>
                <a:rPr lang="en-US" sz="3000" dirty="0"/>
                <a:t> </a:t>
              </a:r>
              <a:r>
                <a:rPr lang="en-US" sz="3000" dirty="0" err="1"/>
                <a:t>nòng</a:t>
              </a:r>
              <a:r>
                <a:rPr lang="en-US" sz="3000" dirty="0"/>
                <a:t> </a:t>
              </a:r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cho</a:t>
              </a:r>
              <a:r>
                <a:rPr lang="en-US" sz="3000" dirty="0"/>
                <a:t> </a:t>
              </a:r>
              <a:r>
                <a:rPr lang="en-US" sz="3000" dirty="0" err="1"/>
                <a:t>diễn</a:t>
              </a:r>
              <a:r>
                <a:rPr lang="en-US" sz="3000" dirty="0"/>
                <a:t> </a:t>
              </a:r>
              <a:r>
                <a:rPr lang="en-US" sz="3000" dirty="0" err="1"/>
                <a:t>biến</a:t>
              </a:r>
              <a:r>
                <a:rPr lang="en-US" sz="3000" dirty="0"/>
                <a:t> </a:t>
              </a:r>
              <a:r>
                <a:rPr lang="en-US" sz="3000" dirty="0" err="1"/>
                <a:t>của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endParaRPr lang="en-US" sz="30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46E2E57-9DDA-41BC-957B-43A5D80860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952">
            <a:off x="2688736" y="4211227"/>
            <a:ext cx="1624358" cy="136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DF870F7-4D35-44ED-9DF8-6B8C10EB9469}"/>
              </a:ext>
            </a:extLst>
          </p:cNvPr>
          <p:cNvGrpSpPr/>
          <p:nvPr/>
        </p:nvGrpSpPr>
        <p:grpSpPr>
          <a:xfrm>
            <a:off x="2420399" y="1425803"/>
            <a:ext cx="4240726" cy="3298360"/>
            <a:chOff x="2843802" y="435212"/>
            <a:chExt cx="4026480" cy="329836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6A3CF0-3754-433C-889A-1AD09C669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5958E4-C7F2-4B9B-9E50-2B5E4BF95090}"/>
                </a:ext>
              </a:extLst>
            </p:cNvPr>
            <p:cNvSpPr txBox="1"/>
            <p:nvPr/>
          </p:nvSpPr>
          <p:spPr>
            <a:xfrm>
              <a:off x="3268652" y="1467335"/>
              <a:ext cx="33782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err="1"/>
                <a:t>Cốt</a:t>
              </a:r>
              <a:r>
                <a:rPr lang="en-US" sz="3500" dirty="0"/>
                <a:t> </a:t>
              </a:r>
              <a:r>
                <a:rPr lang="en-US" sz="3500" dirty="0" err="1"/>
                <a:t>truyện</a:t>
              </a:r>
              <a:r>
                <a:rPr lang="en-US" sz="3500" dirty="0"/>
                <a:t> </a:t>
              </a:r>
              <a:r>
                <a:rPr lang="en-US" sz="3500" dirty="0" err="1"/>
                <a:t>thường</a:t>
              </a:r>
              <a:r>
                <a:rPr lang="en-US" sz="3500" dirty="0"/>
                <a:t> </a:t>
              </a:r>
              <a:r>
                <a:rPr lang="en-US" sz="3500" dirty="0" err="1"/>
                <a:t>có</a:t>
              </a:r>
              <a:r>
                <a:rPr lang="en-US" sz="3500" dirty="0"/>
                <a:t> </a:t>
              </a:r>
              <a:r>
                <a:rPr lang="en-US" sz="3500" dirty="0" err="1"/>
                <a:t>những</a:t>
              </a:r>
              <a:r>
                <a:rPr lang="en-US" sz="3500" dirty="0"/>
                <a:t> </a:t>
              </a:r>
              <a:r>
                <a:rPr lang="en-US" sz="3500" dirty="0" err="1"/>
                <a:t>phần</a:t>
              </a:r>
              <a:r>
                <a:rPr lang="en-US" sz="3500" dirty="0"/>
                <a:t> </a:t>
              </a:r>
              <a:r>
                <a:rPr lang="en-US" sz="3500" dirty="0" err="1"/>
                <a:t>gì</a:t>
              </a:r>
              <a:r>
                <a:rPr lang="en-US" sz="3500" dirty="0"/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BB2ABC-7E48-4BDA-8024-8FFE3AAEF193}"/>
              </a:ext>
            </a:extLst>
          </p:cNvPr>
          <p:cNvGrpSpPr/>
          <p:nvPr/>
        </p:nvGrpSpPr>
        <p:grpSpPr>
          <a:xfrm flipH="1">
            <a:off x="2871697" y="-107975"/>
            <a:ext cx="4581516" cy="3753027"/>
            <a:chOff x="2588799" y="435212"/>
            <a:chExt cx="4026480" cy="32983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7F6ABEE-8194-4163-9F86-5E30EF4BA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588799" y="435212"/>
              <a:ext cx="4026480" cy="32983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1B1D45-5C2C-41ED-9CC3-FA611BE26D56}"/>
                </a:ext>
              </a:extLst>
            </p:cNvPr>
            <p:cNvSpPr txBox="1"/>
            <p:nvPr/>
          </p:nvSpPr>
          <p:spPr>
            <a:xfrm>
              <a:off x="3284928" y="1242734"/>
              <a:ext cx="3114335" cy="210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/>
                <a:t>Cốt truyện </a:t>
              </a:r>
              <a:endParaRPr lang="en-US" sz="3000" dirty="0"/>
            </a:p>
            <a:p>
              <a:pPr algn="ctr"/>
              <a:r>
                <a:rPr lang="vi-VN" sz="3000" dirty="0"/>
                <a:t>thường có ba</a:t>
              </a:r>
              <a:r>
                <a:rPr lang="en-US" sz="3000" dirty="0"/>
                <a:t> </a:t>
              </a:r>
              <a:r>
                <a:rPr lang="vi-VN" sz="3000" dirty="0"/>
                <a:t>phần:</a:t>
              </a:r>
            </a:p>
            <a:p>
              <a:pPr algn="ctr"/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Mở đầu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Diễn biến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Kết thúc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966B894-8C18-43A5-80F7-8942B2BDC5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320">
            <a:off x="4173029" y="4542863"/>
            <a:ext cx="1234695" cy="10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74 -0.57966 L 0.29474 -0.57937 C 0.28168 -0.58466 0.26878 -0.58965 0.25588 -0.59348 C 0.2353 -0.59965 0.22306 -0.59965 0.20183 -0.60141 C 0.17489 -0.60053 0.09683 -0.59965 0.06483 -0.59348 C 0.04115 -0.58907 0.02596 -0.58142 0.0049 -0.57172 C -0.00343 -0.5629 -0.01241 -0.55556 -0.02025 -0.54497 C -0.03184 -0.52969 -0.04295 -0.51235 -0.05323 -0.49412 C -0.07756 -0.45121 -0.08524 -0.43592 -0.09945 -0.38654 C -0.10287 -0.37449 -0.10598 -0.36214 -0.10826 -0.34891 C -0.11153 -0.32863 -0.11316 -0.30776 -0.11561 -0.28718 C -0.11953 -0.21781 -0.12198 -0.20547 -0.11414 -0.12052 C -0.11251 -0.10259 -0.10794 -0.08583 -0.10385 -0.06937 C -0.10124 -0.0582 -0.09732 -0.04733 -0.0934 -0.03704 C -0.08328 -0.01029 -0.06907 0.01558 -0.05176 0.02734 C -0.04115 0.03439 -0.03086 0.04233 -0.02025 0.04879 C 0.00963 0.06672 0.01764 0.07231 0.04833 0.07025 C 0.05193 0.07025 0.05536 0.06672 0.05878 0.06496 L 0.05878 0.06526 " pathEditMode="relative" rAng="0" ptsTypes="AAAAAAAAAAAAAAAAAAA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5" y="31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35E-6 -1.505E-6 L 1.51535E-6 0.0003 C 0.01535 0.05144 0.01192 0.04733 0.0289 0.08378 C 0.0307 0.0876 0.03249 0.09201 0.03511 0.09495 C 0.03723 0.09789 0.04017 0.09818 0.04278 0.10053 C 0.04588 0.10376 0.0485 0.10847 0.05176 0.1117 C 0.06123 0.12111 0.09471 0.14374 0.09781 0.14521 C 0.10271 0.14786 0.10777 0.15197 0.113 0.15373 C 0.13782 0.16226 0.1468 0.15756 0.17423 0.16461 C 0.18795 0.16873 0.20166 0.17402 0.21554 0.17607 L 0.23383 0.17872 L 0.25522 0.18166 C 0.30111 0.18871 0.23106 0.1796 0.29343 0.18754 C 0.32005 0.18607 0.3465 0.18783 0.37296 0.1843 C 0.39288 0.18195 0.43403 0.17078 0.45852 0.16197 C 0.47599 0.15579 0.49347 0.15109 0.51061 0.14256 C 0.55291 0.1214 0.50016 0.14903 0.54572 0.12022 C 0.55127 0.1167 0.55699 0.11493 0.56254 0.1117 C 0.57887 0.10259 0.5952 0.09318 0.61136 0.08378 C 0.62067 0.07819 0.62998 0.07349 0.63896 0.06673 C 0.6468 0.06144 0.65431 0.05526 0.66198 0.04997 C 0.67913 0.03851 0.69693 0.0291 0.71391 0.01676 L 0.7629 -0.01969 C 0.76796 -0.02381 0.77351 -0.02587 0.77808 -0.03116 C 0.7807 -0.0338 0.78298 -0.03704 0.78592 -0.03939 C 0.79392 -0.04585 0.80209 -0.05056 0.81025 -0.05614 C 0.81581 -0.05996 0.82168 -0.0629 0.82707 -0.06731 C 0.83164 -0.07113 0.83622 -0.07554 0.84079 -0.07848 C 0.84438 -0.08083 0.84797 -0.08172 0.85157 -0.08436 C 0.85712 -0.08789 0.85761 -0.08995 0.86234 -0.09524 C 0.86577 -0.09935 0.86936 -0.10317 0.87296 -0.1067 C 0.88569 -0.11728 0.87835 -0.10699 0.88814 -0.11758 C 0.8888 -0.11846 0.88912 -0.11934 0.88994 -0.12022 L 0.88994 -0.11993 " pathEditMode="relative" rAng="0" ptsTypes="AAAAAAAAAAAAAAAAAAAAAAAAAAAAAAAA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3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4 -0.42123 C 0.34405 -0.43622 0.32528 -0.45121 0.31858 -0.45121 C 0.27694 -0.45121 0.23416 -0.21399 0.23416 0.0241 C 0.23416 -0.09553 0.21277 -0.21341 0.19268 -0.21341 C 0.17129 -0.21341 0.15121 -0.09377 0.15121 0.0241 C 0.15121 -0.03469 0.14043 -0.09553 0.12965 -0.09553 C 0.11904 -0.09553 0.10826 -0.03704 0.10826 0.0241 C 0.10826 -0.00618 0.10304 -0.03469 0.09765 -0.03469 C 0.09226 -0.03469 0.08687 -0.00441 0.08687 0.0241 C 0.08687 0.00882 0.08426 -0.00618 0.08164 -0.00618 C 0.08034 -0.00618 0.07642 0.00882 0.07642 0.0241 C 0.07642 0.01616 0.07511 0.00882 0.07381 0.00882 C 0.07381 0.00705 0.07119 0.01675 0.07119 0.0241 C 0.07119 0.01999 0.07119 0.01616 0.06989 0.01616 C 0.06989 0.01793 0.06858 0.01999 0.06858 0.0241 C 0.06858 0.02234 0.06858 0.01999 0.06858 0.01822 C 0.06728 0.01822 0.06728 0.01999 0.06728 0.02234 C 0.06597 0.02234 0.06597 0.02057 0.06597 0.01822 C 0.06466 0.01822 0.06466 0.01999 0.06466 0.02234 " pathEditMode="relative" rAng="0" ptsTypes="AAAAAAAAAAAAAAAAAAA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894E-6 8.93592E-7 L 4.72894E-6 0.00029 C 0.0044 0.0147 0.03216 0.11082 0.04017 0.12346 C 0.04425 0.12963 0.04833 0.1358 0.05209 0.14227 C 0.05731 0.15109 0.06123 0.16196 0.06711 0.16902 C 0.08246 0.18754 0.09634 0.20488 0.11332 0.22016 C 0.11838 0.22457 0.12328 0.22957 0.12834 0.23369 C 0.14581 0.24779 0.17259 0.2619 0.18794 0.26866 L 0.23726 0.29012 C 0.24379 0.29277 0.25 0.29747 0.25669 0.29806 L 0.28053 0.3007 L 0.30143 0.30335 L 0.32838 0.30629 L 0.47615 0.3007 C 0.48807 0.30012 0.5 0.29835 0.51192 0.29541 C 0.53641 0.28924 0.56107 0.28424 0.58507 0.27396 C 0.68909 0.22957 0.60565 0.26719 0.66721 0.23633 C 0.69121 0.22428 0.71097 0.21781 0.73432 0.19871 C 0.73987 0.1943 0.74526 0.18989 0.75081 0.18518 C 0.75571 0.18107 0.76061 0.17578 0.76567 0.17166 C 0.77106 0.16755 0.77678 0.1649 0.78216 0.16108 C 0.78902 0.15608 0.80437 0.14315 0.81041 0.13698 C 0.81368 0.13374 0.81646 0.12963 0.81939 0.1261 C 0.84291 0.09935 0.81156 0.13521 0.83442 0.11258 C 0.83752 0.10964 0.84323 0.102 0.84323 0.10229 L 0.84323 0.102 " pathEditMode="relative" rAng="0" ptsTypes="AAAAAAAAAAAAAAAAAAAAAAAAAA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62" y="15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5 -0.42123 C 0.34406 -0.43622 0.32528 -0.45121 0.31858 -0.45121 C 0.27695 -0.45121 0.23416 -0.214 0.23416 0.0241 C 0.23416 -0.09554 0.21277 -0.21341 0.19269 -0.21341 C 0.1713 -0.21341 0.15121 -0.09377 0.15121 0.0241 C 0.15121 -0.03469 0.14043 -0.09554 0.12966 -0.09554 C 0.11904 -0.09554 0.10826 -0.03704 0.10826 0.0241 C 0.10826 -0.00618 0.10304 -0.03469 0.09765 -0.03469 C 0.09226 -0.03469 0.08687 -0.00441 0.08687 0.0241 C 0.08687 0.00881 0.08426 -0.00618 0.08165 -0.00618 C 0.08034 -0.00618 0.07642 0.00881 0.07642 0.0241 C 0.07642 0.01616 0.07512 0.00881 0.07381 0.00881 C 0.07381 0.00705 0.0712 0.01675 0.0712 0.0241 C 0.0712 0.01998 0.0712 0.01616 0.06989 0.01616 C 0.06989 0.01793 0.06858 0.01998 0.06858 0.0241 C 0.06858 0.02234 0.06858 0.01998 0.06858 0.01822 C 0.06728 0.01822 0.06728 0.01998 0.06728 0.02234 C 0.06597 0.02234 0.06597 0.02057 0.06597 0.01822 C 0.06467 0.01822 0.06467 0.01998 0.06467 0.02234 " pathEditMode="relative" rAng="0" ptsTypes="AAAAAAAAAAAAAAAAAAA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50336" y="-60008"/>
            <a:ext cx="9421178" cy="53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5" y="614639"/>
            <a:ext cx="78297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9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alt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sáu</a:t>
            </a:r>
            <a:r>
              <a:rPr lang="en-US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alt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1 </a:t>
            </a:r>
            <a:r>
              <a:rPr lang="vi-VN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10 </a:t>
            </a:r>
            <a:r>
              <a:rPr lang="vi-VN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en-US" alt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3390994" y="1226059"/>
            <a:ext cx="31203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Tập</a:t>
            </a:r>
            <a:r>
              <a:rPr 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en-US" sz="315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văn</a:t>
            </a:r>
            <a:endParaRPr lang="en-US" sz="315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1836589" y="1980257"/>
            <a:ext cx="77349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Luyện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tập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xây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dựng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cốt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truyện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(</a:t>
            </a:r>
            <a:r>
              <a:rPr lang="en-US" sz="3150" dirty="0" err="1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trang</a:t>
            </a:r>
            <a:r>
              <a:rPr lang="en-US" sz="3150" dirty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 45)</a:t>
            </a: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Khám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phá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718F4-1B65-41FB-B529-1CD5A602ED7B}"/>
              </a:ext>
            </a:extLst>
          </p:cNvPr>
          <p:cNvGrpSpPr/>
          <p:nvPr/>
        </p:nvGrpSpPr>
        <p:grpSpPr>
          <a:xfrm>
            <a:off x="22598" y="518253"/>
            <a:ext cx="6350495" cy="3463599"/>
            <a:chOff x="276725" y="249308"/>
            <a:chExt cx="5853789" cy="41116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25" y="249308"/>
              <a:ext cx="5853789" cy="41116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FBCED-C06C-4E2B-B250-C47F726541C1}"/>
                </a:ext>
              </a:extLst>
            </p:cNvPr>
            <p:cNvSpPr txBox="1"/>
            <p:nvPr/>
          </p:nvSpPr>
          <p:spPr>
            <a:xfrm>
              <a:off x="1111810" y="1044913"/>
              <a:ext cx="4153075" cy="2393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500" dirty="0"/>
                <a:t>	</a:t>
              </a:r>
              <a:r>
                <a:rPr lang="en-US" altLang="en-US" sz="2500" dirty="0" err="1"/>
                <a:t>Hãy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tưởng</a:t>
              </a:r>
              <a:r>
                <a:rPr lang="en-US" altLang="en-US" sz="2500"/>
                <a:t> tượng</a:t>
              </a:r>
              <a:r>
                <a:rPr lang="en-US" altLang="en-US" sz="2500" dirty="0"/>
                <a:t> </a:t>
              </a:r>
              <a:r>
                <a:rPr lang="en-US" altLang="en-US" sz="2500"/>
                <a:t>và </a:t>
              </a:r>
              <a:r>
                <a:rPr lang="en-US" altLang="en-US" sz="2500" dirty="0" err="1"/>
                <a:t>kể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lại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vắn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tắt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một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câu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chuyện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có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nhân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vật</a:t>
              </a:r>
              <a:r>
                <a:rPr lang="en-US" altLang="en-US" sz="2500" dirty="0"/>
                <a:t>: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mẹ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ốm</a:t>
              </a:r>
              <a:r>
                <a:rPr lang="en-US" altLang="en-US" sz="2500" dirty="0"/>
                <a:t>, </a:t>
              </a:r>
              <a:r>
                <a:rPr lang="en-US" altLang="en-US" sz="2500" dirty="0" err="1"/>
                <a:t>người</a:t>
              </a:r>
              <a:r>
                <a:rPr lang="en-US" altLang="en-US" sz="2500" dirty="0"/>
                <a:t> con </a:t>
              </a:r>
              <a:r>
                <a:rPr lang="en-US" altLang="en-US" sz="2500" dirty="0" err="1"/>
                <a:t>của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bằng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tuổi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em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và</a:t>
              </a:r>
              <a:r>
                <a:rPr lang="en-US" altLang="en-US" sz="2500"/>
                <a:t> bà </a:t>
              </a:r>
              <a:r>
                <a:rPr lang="en-US" altLang="en-US" sz="2500" dirty="0" err="1"/>
                <a:t>tiên</a:t>
              </a:r>
              <a:r>
                <a:rPr lang="en-US" altLang="en-US" sz="2500" dirty="0"/>
                <a:t>. </a:t>
              </a:r>
              <a:endParaRPr lang="en-US" sz="25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36415-AE6D-403A-BFDD-F3D8EDEA8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7" y="604855"/>
            <a:ext cx="4640467" cy="46404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A08D74-717B-4443-AC39-E0500E497D21}"/>
              </a:ext>
            </a:extLst>
          </p:cNvPr>
          <p:cNvGrpSpPr/>
          <p:nvPr/>
        </p:nvGrpSpPr>
        <p:grpSpPr>
          <a:xfrm>
            <a:off x="104284" y="3704089"/>
            <a:ext cx="5419960" cy="856938"/>
            <a:chOff x="773497" y="3779741"/>
            <a:chExt cx="5419960" cy="856938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240C4716-C4D0-43A5-ADF7-A2F224B40251}"/>
                </a:ext>
              </a:extLst>
            </p:cNvPr>
            <p:cNvSpPr/>
            <p:nvPr/>
          </p:nvSpPr>
          <p:spPr>
            <a:xfrm>
              <a:off x="1188517" y="3843877"/>
              <a:ext cx="5004940" cy="728668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5A3F59-A298-40AC-99F9-96150611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0996">
              <a:off x="773497" y="3779741"/>
              <a:ext cx="856938" cy="8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AC8702-84F4-4E5D-879B-914BC44DAB77}"/>
                </a:ext>
              </a:extLst>
            </p:cNvPr>
            <p:cNvSpPr txBox="1"/>
            <p:nvPr/>
          </p:nvSpPr>
          <p:spPr>
            <a:xfrm>
              <a:off x="1332533" y="4032063"/>
              <a:ext cx="48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Nêu</a:t>
              </a:r>
              <a:r>
                <a:rPr lang="en-US" sz="2000" dirty="0"/>
                <a:t> </a:t>
              </a:r>
              <a:r>
                <a:rPr lang="en-US" sz="2000" dirty="0" err="1"/>
                <a:t>chủ</a:t>
              </a:r>
              <a:r>
                <a:rPr lang="en-US" sz="2000" dirty="0"/>
                <a:t> </a:t>
              </a:r>
              <a:r>
                <a:rPr lang="en-US" sz="2000" dirty="0" err="1"/>
                <a:t>đề</a:t>
              </a:r>
              <a:r>
                <a:rPr lang="en-US" sz="2000" dirty="0"/>
                <a:t> </a:t>
              </a:r>
              <a:r>
                <a:rPr lang="en-US" sz="2000" dirty="0" err="1"/>
                <a:t>câu</a:t>
              </a:r>
              <a:r>
                <a:rPr lang="en-US" sz="2000" dirty="0"/>
                <a:t> </a:t>
              </a:r>
              <a:r>
                <a:rPr lang="en-US" sz="2000" dirty="0" err="1"/>
                <a:t>chuyện</a:t>
              </a:r>
              <a:r>
                <a:rPr lang="en-US" sz="2000" dirty="0"/>
                <a:t> </a:t>
              </a:r>
              <a:r>
                <a:rPr lang="en-US" sz="2000" dirty="0" err="1"/>
                <a:t>mà</a:t>
              </a:r>
              <a:r>
                <a:rPr lang="en-US" sz="2000" dirty="0"/>
                <a:t>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lựa</a:t>
              </a:r>
              <a:r>
                <a:rPr lang="en-US" sz="2000" dirty="0"/>
                <a:t> </a:t>
              </a:r>
              <a:r>
                <a:rPr lang="en-US" sz="2000" dirty="0" err="1"/>
                <a:t>chọn</a:t>
              </a:r>
              <a:endParaRPr lang="en-US" sz="20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04DA4-488C-4ABA-BF6B-3A96A72636B0}"/>
              </a:ext>
            </a:extLst>
          </p:cNvPr>
          <p:cNvCxnSpPr>
            <a:cxnSpLocks/>
          </p:cNvCxnSpPr>
          <p:nvPr/>
        </p:nvCxnSpPr>
        <p:spPr>
          <a:xfrm>
            <a:off x="2801454" y="1620217"/>
            <a:ext cx="17068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6362D6-9BAF-41F9-A2A0-66950750CB43}"/>
              </a:ext>
            </a:extLst>
          </p:cNvPr>
          <p:cNvCxnSpPr>
            <a:cxnSpLocks/>
          </p:cNvCxnSpPr>
          <p:nvPr/>
        </p:nvCxnSpPr>
        <p:spPr>
          <a:xfrm>
            <a:off x="1912310" y="1980257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8452E-B551-4EEB-A504-B1837BC0CDE3}"/>
              </a:ext>
            </a:extLst>
          </p:cNvPr>
          <p:cNvCxnSpPr>
            <a:cxnSpLocks/>
          </p:cNvCxnSpPr>
          <p:nvPr/>
        </p:nvCxnSpPr>
        <p:spPr>
          <a:xfrm>
            <a:off x="1620565" y="2340297"/>
            <a:ext cx="1557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/>
          <p:cNvSpPr>
            <a:spLocks/>
          </p:cNvSpPr>
          <p:nvPr/>
        </p:nvSpPr>
        <p:spPr bwMode="auto">
          <a:xfrm>
            <a:off x="36389" y="900137"/>
            <a:ext cx="5440362" cy="465931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3818" tIns="41909" rIns="83818" bIns="41909" anchor="ctr"/>
          <a:lstStyle/>
          <a:p>
            <a:pPr algn="ctr" defTabSz="967649">
              <a:defRPr/>
            </a:pPr>
            <a:endParaRPr lang="zh-CN" altLang="en-US" sz="17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504955" y="3725839"/>
            <a:ext cx="1254123" cy="3921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2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95541" y="2878114"/>
            <a:ext cx="1254124" cy="3937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3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194105" y="1960257"/>
            <a:ext cx="1254123" cy="3937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4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007364" y="1080486"/>
            <a:ext cx="1254124" cy="3937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5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661991" y="4500538"/>
            <a:ext cx="1254124" cy="393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1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1394" y="4536021"/>
            <a:ext cx="3647763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ốm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矩形 35"/>
          <p:cNvSpPr/>
          <p:nvPr/>
        </p:nvSpPr>
        <p:spPr>
          <a:xfrm>
            <a:off x="4050848" y="3769209"/>
            <a:ext cx="4914534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365616"/>
                </a:solidFill>
              </a:rPr>
              <a:t>Người</a:t>
            </a:r>
            <a:r>
              <a:rPr lang="en-US" altLang="en-US" sz="2000" b="1" dirty="0">
                <a:solidFill>
                  <a:srgbClr val="365616"/>
                </a:solidFill>
              </a:rPr>
              <a:t> con </a:t>
            </a:r>
            <a:r>
              <a:rPr lang="en-US" altLang="en-US" sz="2000" b="1" dirty="0" err="1">
                <a:solidFill>
                  <a:srgbClr val="365616"/>
                </a:solidFill>
              </a:rPr>
              <a:t>chăm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sóc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mẹ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như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thế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nào</a:t>
            </a:r>
            <a:r>
              <a:rPr lang="en-US" altLang="en-US" sz="2000" b="1" dirty="0">
                <a:solidFill>
                  <a:srgbClr val="365616"/>
                </a:solidFill>
              </a:rPr>
              <a:t>?</a:t>
            </a:r>
            <a:endParaRPr lang="zh-CN" altLang="en-US" sz="2000" b="1" dirty="0">
              <a:solidFill>
                <a:srgbClr val="36561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00355" y="2845631"/>
            <a:ext cx="4525066" cy="700190"/>
          </a:xfrm>
          <a:prstGeom prst="rect">
            <a:avLst/>
          </a:prstGeom>
          <a:solidFill>
            <a:schemeClr val="bg1"/>
          </a:solidFill>
          <a:ln>
            <a:solidFill>
              <a:srgbClr val="FF920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</a:p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96419" y="1887082"/>
            <a:ext cx="3873018" cy="700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2000" b="1" dirty="0">
                <a:solidFill>
                  <a:srgbClr val="FF3300"/>
                </a:solidFill>
              </a:rPr>
              <a:t> con </a:t>
            </a:r>
            <a:r>
              <a:rPr lang="en-US" altLang="en-US" sz="2000" b="1" dirty="0" err="1">
                <a:solidFill>
                  <a:srgbClr val="FF3300"/>
                </a:solidFill>
              </a:rPr>
              <a:t>đã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quyết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vượt</a:t>
            </a:r>
            <a:r>
              <a:rPr lang="en-US" altLang="en-US" sz="2000" b="1" dirty="0">
                <a:solidFill>
                  <a:srgbClr val="FF3300"/>
                </a:solidFill>
              </a:rPr>
              <a:t> qua </a:t>
            </a:r>
            <a:r>
              <a:rPr lang="en-US" altLang="en-US" sz="2000" b="1" dirty="0" err="1">
                <a:solidFill>
                  <a:srgbClr val="FF3300"/>
                </a:solidFill>
              </a:rPr>
              <a:t>khó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khăn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như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thế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nào</a:t>
            </a:r>
            <a:r>
              <a:rPr lang="en-US" altLang="en-US" sz="2000" b="1" dirty="0">
                <a:solidFill>
                  <a:srgbClr val="FF3300"/>
                </a:solidFill>
              </a:rPr>
              <a:t>?</a:t>
            </a:r>
            <a:endParaRPr lang="zh-CN" altLang="en-US" sz="20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33267" y="928534"/>
            <a:ext cx="3121272" cy="700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800000"/>
                </a:solidFill>
              </a:rPr>
              <a:t>Bà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tiên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giúp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hai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mẹ</a:t>
            </a:r>
            <a:r>
              <a:rPr lang="en-US" altLang="en-US" sz="2000" b="1" dirty="0">
                <a:solidFill>
                  <a:srgbClr val="800000"/>
                </a:solidFill>
              </a:rPr>
              <a:t> con </a:t>
            </a:r>
            <a:r>
              <a:rPr lang="en-US" altLang="en-US" sz="2000" b="1" dirty="0" err="1">
                <a:solidFill>
                  <a:srgbClr val="800000"/>
                </a:solidFill>
              </a:rPr>
              <a:t>như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thế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nào</a:t>
            </a:r>
            <a:r>
              <a:rPr lang="en-US" altLang="en-US" sz="2000" b="1" dirty="0">
                <a:solidFill>
                  <a:srgbClr val="800000"/>
                </a:solidFill>
              </a:rPr>
              <a:t>?</a:t>
            </a:r>
            <a:endParaRPr lang="zh-CN" altLang="en-US" sz="20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60"/>
            <a:ext cx="1927348" cy="18356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355D1F-646A-41E9-9AD1-E028F7516DC5}"/>
              </a:ext>
            </a:extLst>
          </p:cNvPr>
          <p:cNvGrpSpPr/>
          <p:nvPr/>
        </p:nvGrpSpPr>
        <p:grpSpPr>
          <a:xfrm>
            <a:off x="1063383" y="637262"/>
            <a:ext cx="2987465" cy="1853783"/>
            <a:chOff x="507655" y="717408"/>
            <a:chExt cx="2987465" cy="1853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FE0F9-B816-45DE-AC07-F02AC007BB41}"/>
                </a:ext>
              </a:extLst>
            </p:cNvPr>
            <p:cNvGrpSpPr/>
            <p:nvPr/>
          </p:nvGrpSpPr>
          <p:grpSpPr>
            <a:xfrm>
              <a:off x="507655" y="717408"/>
              <a:ext cx="2987465" cy="1853783"/>
              <a:chOff x="507655" y="546006"/>
              <a:chExt cx="3263688" cy="202518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2FF9D2-B097-4A13-9691-80B1EA0094A7}"/>
                  </a:ext>
                </a:extLst>
              </p:cNvPr>
              <p:cNvSpPr/>
              <p:nvPr/>
            </p:nvSpPr>
            <p:spPr>
              <a:xfrm>
                <a:off x="583682" y="660164"/>
                <a:ext cx="2582388" cy="1805246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8334DD-2A8E-4EA1-A055-14F2E09D0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6"/>
                <a:ext cx="3263688" cy="202518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5CCE03-E1C7-4DC6-A905-6A464EB71860}"/>
                </a:ext>
              </a:extLst>
            </p:cNvPr>
            <p:cNvSpPr txBox="1"/>
            <p:nvPr/>
          </p:nvSpPr>
          <p:spPr>
            <a:xfrm>
              <a:off x="602332" y="1081335"/>
              <a:ext cx="209167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/>
                <a:t>Kể</a:t>
              </a:r>
              <a:r>
                <a:rPr lang="en-US" sz="2500" dirty="0"/>
                <a:t> </a:t>
              </a:r>
              <a:r>
                <a:rPr lang="en-US" sz="2500" dirty="0" err="1"/>
                <a:t>về</a:t>
              </a:r>
              <a:r>
                <a:rPr lang="en-US" sz="2500" dirty="0"/>
                <a:t> </a:t>
              </a:r>
            </a:p>
            <a:p>
              <a:pPr algn="ctr"/>
              <a:r>
                <a:rPr lang="en-US" sz="2500" dirty="0" err="1">
                  <a:solidFill>
                    <a:srgbClr val="FF0000"/>
                  </a:solidFill>
                </a:rPr>
                <a:t>người</a:t>
              </a:r>
              <a:r>
                <a:rPr lang="en-US" sz="2500" dirty="0">
                  <a:solidFill>
                    <a:srgbClr val="FF0000"/>
                  </a:solidFill>
                </a:rPr>
                <a:t> con </a:t>
              </a:r>
              <a:r>
                <a:rPr lang="en-US" sz="2500" dirty="0" err="1">
                  <a:solidFill>
                    <a:srgbClr val="FF0000"/>
                  </a:solidFill>
                </a:rPr>
                <a:t>hiếu</a:t>
              </a:r>
              <a:r>
                <a:rPr lang="en-US" sz="2500" dirty="0">
                  <a:solidFill>
                    <a:srgbClr val="FF0000"/>
                  </a:solidFill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</a:rPr>
                <a:t>thảo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6">
            <a:extLst>
              <a:ext uri="{FF2B5EF4-FFF2-40B4-BE49-F238E27FC236}">
                <a16:creationId xmlns:a16="http://schemas.microsoft.com/office/drawing/2014/main" id="{4C5B6020-4682-4901-8704-A9F48F66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1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C95553F-0B59-4A33-A4A0-460A9D270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1BC22-5C3C-4B9B-AF4F-BB9E7594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4" b="98615" l="709" r="99089">
                        <a14:foregroundMark x1="15283" y1="35734" x2="17004" y2="90305"/>
                        <a14:foregroundMark x1="52031" y1="42859" x2="83300" y2="49446"/>
                        <a14:foregroundMark x1="18219" y1="35734" x2="42213" y2="40789"/>
                        <a14:foregroundMark x1="83300" y1="49446" x2="97874" y2="47922"/>
                        <a14:foregroundMark x1="97874" y1="47922" x2="97874" y2="47922"/>
                        <a14:foregroundMark x1="20344" y1="56094" x2="91700" y2="63989"/>
                        <a14:foregroundMark x1="91700" y1="63989" x2="94332" y2="63435"/>
                        <a14:foregroundMark x1="99696" y1="66205" x2="38462" y2="98753"/>
                        <a14:foregroundMark x1="38462" y1="98753" x2="38462" y2="98753"/>
                        <a14:foregroundMark x1="3340" y1="66205" x2="709" y2="97922"/>
                        <a14:foregroundMark x1="4555" y1="59695" x2="24798" y2="47922"/>
                        <a14:foregroundMark x1="19737" y1="31302" x2="14980" y2="32825"/>
                        <a14:foregroundMark x1="20344" y1="27562" x2="11640" y2="35734"/>
                        <a14:foregroundMark x1="8704" y1="53601" x2="5162" y2="54432"/>
                        <a14:foregroundMark x1="48583" y1="54017" x2="81174" y2="38366"/>
                        <a14:foregroundMark x1="81174" y1="38366" x2="81275" y2="38227"/>
                        <a14:foregroundMark x1="82490" y1="38227" x2="98482" y2="51662"/>
                        <a14:foregroundMark x1="97874" y1="52355" x2="90486" y2="80886"/>
                        <a14:foregroundMark x1="97065" y1="74792" x2="82490" y2="82548"/>
                        <a14:foregroundMark x1="82490" y1="82133" x2="81579" y2="86981"/>
                        <a14:foregroundMark x1="77733" y1="80886" x2="99089" y2="69945"/>
                        <a14:backgroundMark x1="49190" y1="43906" x2="50911" y2="41413"/>
                        <a14:backgroundMark x1="47368" y1="44321" x2="52126" y2="38227"/>
                        <a14:backgroundMark x1="45850" y1="50000" x2="52126" y2="39335"/>
                        <a14:backgroundMark x1="46154" y1="50831" x2="51518" y2="40582"/>
                        <a14:backgroundMark x1="43826" y1="42244" x2="51518" y2="42659"/>
                        <a14:backgroundMark x1="43826" y1="43075" x2="45850" y2="39335"/>
                        <a14:backgroundMark x1="43522" y1="41828" x2="45547" y2="39335"/>
                        <a14:backgroundMark x1="50607" y1="42659" x2="52429" y2="41828"/>
                        <a14:backgroundMark x1="50000" y1="43906" x2="51822" y2="41413"/>
                        <a14:backgroundMark x1="42004" y1="41413" x2="44636" y2="38920"/>
                        <a14:backgroundMark x1="91397" y1="82133" x2="93725" y2="7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5" y="2095579"/>
            <a:ext cx="4500885" cy="32891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351"/>
            <a:ext cx="1739810" cy="2421895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5931006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1.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ốm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044501" y="1516708"/>
            <a:ext cx="5483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bệnh nằm liệt giường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044501" y="1993762"/>
            <a:ext cx="5317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ốm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044501" y="3015371"/>
            <a:ext cx="5991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2170D9-FFB3-4B2D-8007-D940D0BA0609}"/>
              </a:ext>
            </a:extLst>
          </p:cNvPr>
          <p:cNvSpPr txBox="1"/>
          <p:nvPr/>
        </p:nvSpPr>
        <p:spPr>
          <a:xfrm>
            <a:off x="1044501" y="2504566"/>
            <a:ext cx="432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B761-EE47-498B-AFE2-779B1962BAF3}"/>
              </a:ext>
            </a:extLst>
          </p:cNvPr>
          <p:cNvSpPr txBox="1"/>
          <p:nvPr/>
        </p:nvSpPr>
        <p:spPr>
          <a:xfrm>
            <a:off x="1044501" y="1026149"/>
            <a:ext cx="41543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ốm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910" y="3852465"/>
            <a:ext cx="1739810" cy="1739810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875222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2. </a:t>
            </a:r>
            <a:r>
              <a:rPr lang="vi-VN" altLang="zh-CN" sz="3500" b="1" dirty="0">
                <a:solidFill>
                  <a:schemeClr val="bg1"/>
                </a:solidFill>
                <a:ea typeface="+mn-ea"/>
              </a:rPr>
              <a:t>Người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chăm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sóc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58420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túc trực bên giường 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không rời mẹ một bước.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2" y="2061263"/>
            <a:ext cx="98762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hết lòng chăm sóc mẹ sớm hôm không quản một việc gì.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2" y="2538317"/>
            <a:ext cx="96436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cháo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ngụm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015371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E2D4B-979E-4F36-BE7B-5D2C6E311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/>
          <a:stretch/>
        </p:blipFill>
        <p:spPr>
          <a:xfrm>
            <a:off x="2772693" y="3335555"/>
            <a:ext cx="2952328" cy="2065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33C9B-9489-4337-A3C2-3F2C9DD545E5}"/>
              </a:ext>
            </a:extLst>
          </p:cNvPr>
          <p:cNvSpPr txBox="1"/>
          <p:nvPr/>
        </p:nvSpPr>
        <p:spPr>
          <a:xfrm>
            <a:off x="226063" y="109518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180405" y="303188"/>
            <a:ext cx="9387390" cy="580163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3300"/>
              </a:gs>
            </a:gsLst>
            <a:lin ang="0" scaled="1"/>
            <a:tileRect/>
          </a:gradFill>
          <a:ln w="28575" cap="flat" cmpd="sng" algn="ctr">
            <a:solidFill>
              <a:srgbClr val="9966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3.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Để chữa khỏi bệnh cho mẹ</a:t>
            </a: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,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người con gặp những khó khăn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80405" y="1654085"/>
            <a:ext cx="83792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80405" y="2239103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Nghe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có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mách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phải đi tìm một bông hoa lạ mọc trong rừn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g,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80405" y="1090828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Nhiều lúc,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phải nhịn ăn nhường phần cho mẹ.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00274" y="3152309"/>
            <a:ext cx="8176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3A91F-CE33-47F4-8F00-1E0F7EB74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5614"/>
          <a:stretch/>
        </p:blipFill>
        <p:spPr>
          <a:xfrm>
            <a:off x="6589464" y="3175039"/>
            <a:ext cx="3132386" cy="222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347CB-918C-44BB-9ABC-0C3E01E15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5" b="87355" l="10000" r="90000">
                        <a14:foregroundMark x1="62323" y1="48963" x2="63764" y2="66591"/>
                        <a14:foregroundMark x1="61776" y1="42268" x2="61826" y2="42880"/>
                        <a14:foregroundMark x1="71763" y1="51987" x2="75676" y2="54124"/>
                        <a14:foregroundMark x1="62082" y1="42268" x2="60232" y2="42268"/>
                        <a14:foregroundMark x1="67053" y1="42268" x2="65126" y2="42268"/>
                        <a14:foregroundMark x1="56757" y1="46392" x2="56757" y2="46392"/>
                        <a14:foregroundMark x1="71042" y1="78351" x2="71042" y2="78351"/>
                        <a14:foregroundMark x1="61776" y1="70619" x2="61776" y2="70619"/>
                        <a14:foregroundMark x1="62934" y1="44845" x2="62934" y2="44845"/>
                        <a14:foregroundMark x1="63320" y1="43814" x2="60618" y2="45876"/>
                        <a14:foregroundMark x1="66023" y1="43299" x2="61390" y2="45361"/>
                        <a14:foregroundMark x1="70270" y1="43299" x2="70270" y2="43299"/>
                        <a14:foregroundMark x1="67954" y1="43814" x2="72201" y2="43814"/>
                        <a14:foregroundMark x1="65637" y1="44330" x2="67954" y2="44330"/>
                        <a14:foregroundMark x1="52124" y1="18557" x2="54826" y2="18557"/>
                        <a14:backgroundMark x1="66795" y1="70619" x2="69112" y2="75258"/>
                        <a14:backgroundMark x1="66023" y1="69072" x2="66795" y2="70619"/>
                        <a14:backgroundMark x1="63320" y1="67010" x2="65637" y2="70619"/>
                        <a14:backgroundMark x1="73735" y1="45971" x2="74517" y2="45876"/>
                        <a14:backgroundMark x1="73761" y1="40543" x2="74517" y2="40206"/>
                        <a14:backgroundMark x1="70938" y1="46461" x2="71815" y2="45876"/>
                        <a14:backgroundMark x1="70656" y1="53093" x2="70270" y2="50000"/>
                        <a14:backgroundMark x1="74903" y1="15979" x2="79923" y2="19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3307" b="18007"/>
          <a:stretch/>
        </p:blipFill>
        <p:spPr>
          <a:xfrm>
            <a:off x="7309197" y="2923634"/>
            <a:ext cx="2476036" cy="2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ULTRA_SCORM_COURSE_ID" val="B9F7F006-771D-4F79-B25E-1E54FEBB1E7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RESOURCE_PATHS_HASH_PRESENTER" val="a4bddcfc1868c96f90db3ced185de38b3b4b5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教育教学培训课件通用通用PPT模板"/>
</p:tagLst>
</file>

<file path=ppt/theme/theme1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1100</Words>
  <Application>Microsoft Office PowerPoint</Application>
  <PresentationFormat>Custom</PresentationFormat>
  <Paragraphs>120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HP001 4 hàng</vt:lpstr>
      <vt:lpstr>Times New Roman</vt:lpstr>
      <vt:lpstr>UTM Davida</vt:lpstr>
      <vt:lpstr>UTM Deutsch Gothic</vt:lpstr>
      <vt:lpstr>UTM Fancy Full</vt:lpstr>
      <vt:lpstr>UTM Flamenco</vt:lpstr>
      <vt:lpstr>UTM Magnesium</vt:lpstr>
      <vt:lpstr>UTM Spring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dc:creator>KTUTS</dc:creator>
  <cp:keywords>Hana</cp:keywords>
  <cp:lastModifiedBy>Phan Thị Hà Thu</cp:lastModifiedBy>
  <cp:revision>385</cp:revision>
  <dcterms:created xsi:type="dcterms:W3CDTF">2013-07-25T03:25:48Z</dcterms:created>
  <dcterms:modified xsi:type="dcterms:W3CDTF">2021-09-30T18:38:24Z</dcterms:modified>
</cp:coreProperties>
</file>