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547" r:id="rId2"/>
    <p:sldId id="535" r:id="rId3"/>
    <p:sldId id="264" r:id="rId4"/>
    <p:sldId id="565" r:id="rId5"/>
    <p:sldId id="545" r:id="rId6"/>
    <p:sldId id="550" r:id="rId7"/>
    <p:sldId id="549" r:id="rId8"/>
    <p:sldId id="566" r:id="rId9"/>
    <p:sldId id="528" r:id="rId10"/>
    <p:sldId id="563" r:id="rId11"/>
    <p:sldId id="539" r:id="rId12"/>
    <p:sldId id="564" r:id="rId13"/>
    <p:sldId id="557" r:id="rId14"/>
    <p:sldId id="533" r:id="rId15"/>
    <p:sldId id="515" r:id="rId16"/>
    <p:sldId id="543" r:id="rId17"/>
    <p:sldId id="518" r:id="rId18"/>
    <p:sldId id="536" r:id="rId19"/>
    <p:sldId id="558" r:id="rId20"/>
    <p:sldId id="559" r:id="rId21"/>
    <p:sldId id="560" r:id="rId22"/>
    <p:sldId id="561" r:id="rId23"/>
    <p:sldId id="544" r:id="rId24"/>
    <p:sldId id="546" r:id="rId25"/>
  </p:sldIdLst>
  <p:sldSz cx="9144000" cy="51435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834"/>
    <a:srgbClr val="EE426B"/>
    <a:srgbClr val="3EA258"/>
    <a:srgbClr val="FB8246"/>
    <a:srgbClr val="F0C613"/>
    <a:srgbClr val="E3D962"/>
    <a:srgbClr val="E0E15A"/>
    <a:srgbClr val="8FC18E"/>
    <a:srgbClr val="4C9459"/>
    <a:srgbClr val="C13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89767" autoAdjust="0"/>
  </p:normalViewPr>
  <p:slideViewPr>
    <p:cSldViewPr>
      <p:cViewPr varScale="1">
        <p:scale>
          <a:sx n="63" d="100"/>
          <a:sy n="63" d="100"/>
        </p:scale>
        <p:origin x="84" y="4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4/10/2021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7</a:t>
            </a:fld>
            <a:endParaRPr lang="en-US"/>
          </a:p>
        </p:txBody>
      </p:sp>
    </p:spTree>
    <p:extLst>
      <p:ext uri="{BB962C8B-B14F-4D97-AF65-F5344CB8AC3E}">
        <p14:creationId xmlns:p14="http://schemas.microsoft.com/office/powerpoint/2010/main" val="20562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a:t>Sau câu</a:t>
            </a:r>
            <a:r>
              <a:rPr lang="en-US" sz="3200" baseline="0"/>
              <a:t> 1 hỏi:</a:t>
            </a:r>
          </a:p>
          <a:p>
            <a:r>
              <a:rPr lang="en-US" sz="3200" baseline="0"/>
              <a:t>+ Em hiểu như thế nào là phóng xạ?</a:t>
            </a:r>
          </a:p>
          <a:p>
            <a:r>
              <a:rPr lang="en-US" sz="3200" baseline="0"/>
              <a:t>+ Bom nguyên tử là loại bom gì?</a:t>
            </a:r>
            <a:endParaRPr lang="en-GB" sz="3200"/>
          </a:p>
        </p:txBody>
      </p:sp>
      <p:sp>
        <p:nvSpPr>
          <p:cNvPr id="4" name="Slide Number Placeholder 3"/>
          <p:cNvSpPr>
            <a:spLocks noGrp="1"/>
          </p:cNvSpPr>
          <p:nvPr>
            <p:ph type="sldNum" sz="quarter" idx="10"/>
          </p:nvPr>
        </p:nvSpPr>
        <p:spPr/>
        <p:txBody>
          <a:bodyPr/>
          <a:lstStyle/>
          <a:p>
            <a:fld id="{C153CAB7-4CC0-4A55-B518-9B187561AED8}" type="slidenum">
              <a:rPr lang="en-US" smtClean="0"/>
              <a:t>9</a:t>
            </a:fld>
            <a:endParaRPr lang="en-US"/>
          </a:p>
        </p:txBody>
      </p:sp>
    </p:spTree>
    <p:extLst>
      <p:ext uri="{BB962C8B-B14F-4D97-AF65-F5344CB8AC3E}">
        <p14:creationId xmlns:p14="http://schemas.microsoft.com/office/powerpoint/2010/main" val="209317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200">
              <a:solidFill>
                <a:schemeClr val="tx1"/>
              </a:solidFill>
              <a:effectLst/>
              <a:latin typeface="+mn-lt"/>
              <a:ea typeface="+mn-ea"/>
              <a:cs typeface="+mn-cs"/>
            </a:endParaRPr>
          </a:p>
          <a:p>
            <a:r>
              <a:rPr lang="en-US" sz="2000" kern="1200">
                <a:solidFill>
                  <a:schemeClr val="tx1"/>
                </a:solidFill>
                <a:effectLst/>
                <a:latin typeface="+mn-lt"/>
                <a:ea typeface="+mn-ea"/>
                <a:cs typeface="+mn-cs"/>
              </a:rPr>
              <a:t>GV chốt ý </a:t>
            </a:r>
          </a:p>
          <a:p>
            <a:r>
              <a:rPr lang="en-US" sz="2000" kern="1200">
                <a:solidFill>
                  <a:schemeClr val="tx1"/>
                </a:solidFill>
                <a:effectLst/>
                <a:latin typeface="+mn-lt"/>
                <a:ea typeface="+mn-ea"/>
                <a:cs typeface="+mn-cs"/>
              </a:rPr>
              <a:t>- Về nhân vật Xa – xa – cô: Xúc động và khâm phục tinh thần, nghị lực và niềm tin yêu về cuộc sống của Xa – xa - cô. </a:t>
            </a:r>
          </a:p>
          <a:p>
            <a:r>
              <a:rPr lang="en-US" sz="2000" kern="1200">
                <a:solidFill>
                  <a:schemeClr val="tx1"/>
                </a:solidFill>
                <a:effectLst/>
                <a:latin typeface="+mn-lt"/>
                <a:ea typeface="+mn-ea"/>
                <a:cs typeface="+mn-cs"/>
              </a:rPr>
              <a:t>Cái chết của Xa – xa - cô làm cho chúng ta phải thêm yêu hòa bình và tận lực bảo vệ hòa bình trên trái đất…</a:t>
            </a:r>
          </a:p>
          <a:p>
            <a:endParaRPr lang="en-GB" sz="2000" kern="1200">
              <a:solidFill>
                <a:schemeClr val="tx1"/>
              </a:solidFill>
              <a:effectLst/>
              <a:latin typeface="+mn-lt"/>
              <a:ea typeface="+mn-ea"/>
              <a:cs typeface="+mn-cs"/>
            </a:endParaRPr>
          </a:p>
          <a:p>
            <a:r>
              <a:rPr lang="en-US" sz="2000" kern="1200">
                <a:solidFill>
                  <a:schemeClr val="tx1"/>
                </a:solidFill>
                <a:effectLst/>
                <a:latin typeface="+mn-lt"/>
                <a:ea typeface="+mn-ea"/>
                <a:cs typeface="+mn-cs"/>
              </a:rPr>
              <a:t>- Về chiến tranh hạt nhân: lên án cuộc chiến tranh sử dụng những vũ khí hạng nặng, những vũ khí tối tân hiện đại, cùng với tính hiện đại của công nghệ hạt nhân là sức hủy diệt vô cùng ghê gớm đối với nhân dân nước Nhật. Sức kinh phá và thiệt hại là vô cùng lớn. Vũ khí hạt nhân đã trở thành mối hiểm hoạ khủng khiếp nhất đe doạ toàn bộ sự sống, loài người trên Trái Đất.</a:t>
            </a:r>
            <a:endParaRPr lang="en-GB" sz="20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15</a:t>
            </a:fld>
            <a:endParaRPr lang="en-US"/>
          </a:p>
        </p:txBody>
      </p:sp>
    </p:spTree>
    <p:extLst>
      <p:ext uri="{BB962C8B-B14F-4D97-AF65-F5344CB8AC3E}">
        <p14:creationId xmlns:p14="http://schemas.microsoft.com/office/powerpoint/2010/main" val="266805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17A997-5AEB-450D-88D4-DC6E4D950A10}" type="slidenum">
              <a:rPr lang="en-US" altLang="en-US"/>
              <a:pPr eaLnBrk="1" hangingPunct="1"/>
              <a:t>19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68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C1E68B-206D-45E0-8374-E7B3788603E3}" type="slidenum">
              <a:rPr lang="en-US" altLang="en-US"/>
              <a:pPr eaLnBrk="1" hangingPunct="1"/>
              <a:t>20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1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1A69B6-D28E-42DA-BB94-88C87D542D5B}" type="slidenum">
              <a:rPr lang="en-US" altLang="en-US"/>
              <a:pPr eaLnBrk="1" hangingPunct="1"/>
              <a:t>21</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18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757393-4B87-4B37-BDF6-99513D66DA06}" type="slidenum">
              <a:rPr lang="en-US" altLang="en-US"/>
              <a:pPr eaLnBrk="1" hangingPunct="1"/>
              <a:t>22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9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24</a:t>
            </a:fld>
            <a:endParaRPr lang="en-US"/>
          </a:p>
        </p:txBody>
      </p:sp>
    </p:spTree>
    <p:extLst>
      <p:ext uri="{BB962C8B-B14F-4D97-AF65-F5344CB8AC3E}">
        <p14:creationId xmlns:p14="http://schemas.microsoft.com/office/powerpoint/2010/main" val="112638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4/10/2021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apedia.mobi/vi/T%E1%BA%ADp_tin:A-Bomb_Dome_close-up.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apedia.mobi/vi/T%E1%BA%ADp_tin:PaperCranes.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4" descr="Tranh minh hoa chu de Canh chim hoa binh[1]"/>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2590800" y="0"/>
            <a:ext cx="4374356" cy="5143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193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426484" y="456026"/>
            <a:ext cx="871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600" b="1">
                <a:solidFill>
                  <a:srgbClr val="002060"/>
                </a:solidFill>
                <a:latin typeface="Times New Roman" panose="02020603050405020304" pitchFamily="18" charset="0"/>
                <a:cs typeface="Times New Roman" panose="02020603050405020304" pitchFamily="18" charset="0"/>
              </a:rPr>
              <a:t>2. Mĩ ném bom nguyên tử xuống Nhật Bản vào năm nào?</a:t>
            </a:r>
          </a:p>
        </p:txBody>
      </p:sp>
      <p:sp>
        <p:nvSpPr>
          <p:cNvPr id="3" name="TextBox 2">
            <a:extLst>
              <a:ext uri="{FF2B5EF4-FFF2-40B4-BE49-F238E27FC236}">
                <a16:creationId xmlns:a16="http://schemas.microsoft.com/office/drawing/2014/main" id="{42AD958B-CBE3-481B-B462-B7E3C6F427B7}"/>
              </a:ext>
            </a:extLst>
          </p:cNvPr>
          <p:cNvSpPr txBox="1"/>
          <p:nvPr/>
        </p:nvSpPr>
        <p:spPr>
          <a:xfrm>
            <a:off x="1752600" y="895877"/>
            <a:ext cx="2286000" cy="461665"/>
          </a:xfrm>
          <a:prstGeom prst="rect">
            <a:avLst/>
          </a:prstGeom>
          <a:noFill/>
        </p:spPr>
        <p:txBody>
          <a:bodyPr wrap="square" rtlCol="0">
            <a:spAutoFit/>
          </a:bodyPr>
          <a:lstStyle>
            <a:defPPr>
              <a:defRPr lang="en-US"/>
            </a:defPPr>
            <a:lvl1pPr>
              <a:defRPr sz="2400"/>
            </a:lvl1pPr>
          </a:lstStyle>
          <a:p>
            <a:pPr lvl="0" algn="just" fontAlgn="base">
              <a:spcAft>
                <a:spcPct val="0"/>
              </a:spcAft>
            </a:pPr>
            <a:r>
              <a:rPr lang="en-GB" altLang="en-US" b="1">
                <a:solidFill>
                  <a:srgbClr val="EE426B"/>
                </a:solidFill>
                <a:latin typeface="Times New Roman" panose="02020603050405020304" pitchFamily="18" charset="0"/>
              </a:rPr>
              <a:t>     16/7/1945</a:t>
            </a:r>
            <a:endParaRPr lang="en-GB" altLang="en-US" b="1">
              <a:solidFill>
                <a:srgbClr val="EE426B"/>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426484" y="1566560"/>
            <a:ext cx="8188522" cy="461665"/>
            <a:chOff x="304800" y="4302356"/>
            <a:chExt cx="8188522" cy="461665"/>
          </a:xfrm>
        </p:grpSpPr>
        <p:sp>
          <p:nvSpPr>
            <p:cNvPr id="5" name="TextBox 4">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lvl="0" algn="just" fontAlgn="base">
                <a:spcBef>
                  <a:spcPct val="50000"/>
                </a:spcBef>
                <a:spcAft>
                  <a:spcPct val="0"/>
                </a:spcAft>
              </a:pPr>
              <a:r>
                <a:rPr lang="en-GB" altLang="en-US" b="1">
                  <a:solidFill>
                    <a:srgbClr val="FF0000"/>
                  </a:solidFill>
                  <a:latin typeface="Times New Roman" panose="02020603050405020304" pitchFamily="18" charset="0"/>
                </a:rPr>
                <a:t>     Ý1: Mĩ ném bom nguyên tử xuống Nhật Bản </a:t>
              </a:r>
              <a:endParaRPr lang="en-GB" altLang="en-US" b="1">
                <a:solidFill>
                  <a:srgbClr val="FF0000"/>
                </a:solidFill>
                <a:latin typeface="Times New Roman" panose="02020603050405020304" pitchFamily="18" charset="0"/>
                <a:cs typeface="Times New Roman" panose="02020603050405020304" pitchFamily="18" charset="0"/>
              </a:endParaRPr>
            </a:p>
          </p:txBody>
        </p:sp>
        <p:sp>
          <p:nvSpPr>
            <p:cNvPr id="6"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96270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34011"/>
            <a:ext cx="8496300" cy="830997"/>
          </a:xfrm>
          <a:prstGeom prst="rect">
            <a:avLst/>
          </a:prstGeom>
        </p:spPr>
        <p:txBody>
          <a:bodyPr wrap="square">
            <a:spAutoFit/>
          </a:bodyPr>
          <a:lstStyle/>
          <a:p>
            <a:pPr algn="just">
              <a:defRPr/>
            </a:pPr>
            <a:r>
              <a:rPr lang="en-GB" altLang="en-US" sz="2400" b="1" noProof="1">
                <a:latin typeface="Times New Roman" panose="02020603050405020304" pitchFamily="18" charset="0"/>
                <a:cs typeface="Times New Roman" panose="02020603050405020304" pitchFamily="18" charset="0"/>
                <a:sym typeface="+mn-ea"/>
              </a:rPr>
              <a:t>     Đọc thầm đoạn 2 v</a:t>
            </a:r>
            <a:r>
              <a:rPr lang="en-GB" altLang="en-US" sz="2400" b="1" noProof="1">
                <a:latin typeface="Times New Roman" panose="02020603050405020304" pitchFamily="18" charset="0"/>
                <a:ea typeface="Times New Roman" panose="02020603050405020304" pitchFamily="18" charset="0"/>
                <a:sym typeface="+mn-ea"/>
              </a:rPr>
              <a:t>à</a:t>
            </a:r>
            <a:r>
              <a:rPr lang="en-GB" altLang="en-US" sz="2400" b="1" noProof="1">
                <a:latin typeface="Times New Roman" panose="02020603050405020304" pitchFamily="18" charset="0"/>
                <a:cs typeface="Times New Roman" panose="02020603050405020304" pitchFamily="18" charset="0"/>
                <a:sym typeface="+mn-ea"/>
              </a:rPr>
              <a:t> trả lời câu hỏi:</a:t>
            </a:r>
            <a:r>
              <a:rPr lang="en-GB" altLang="en-US" sz="2400" b="1" noProof="1">
                <a:latin typeface="Times New Roman" panose="02020603050405020304" pitchFamily="18" charset="0"/>
                <a:sym typeface="+mn-ea"/>
              </a:rPr>
              <a:t> </a:t>
            </a:r>
            <a:r>
              <a:rPr lang="en-GB" altLang="en-US" sz="2400" b="1" noProof="1">
                <a:solidFill>
                  <a:srgbClr val="002060"/>
                </a:solidFill>
                <a:latin typeface="Times New Roman" panose="02020603050405020304" pitchFamily="18" charset="0"/>
                <a:cs typeface="Times New Roman" panose="02020603050405020304" pitchFamily="18" charset="0"/>
                <a:sym typeface="+mn-ea"/>
              </a:rPr>
              <a:t>Hai quả bom ném xuống Nhật Bản đã gây ra những hậu quả gì?</a:t>
            </a:r>
          </a:p>
        </p:txBody>
      </p:sp>
      <p:sp>
        <p:nvSpPr>
          <p:cNvPr id="5" name="Rectangle 4"/>
          <p:cNvSpPr/>
          <p:nvPr/>
        </p:nvSpPr>
        <p:spPr>
          <a:xfrm>
            <a:off x="569900" y="1065008"/>
            <a:ext cx="7659700" cy="1569660"/>
          </a:xfrm>
          <a:prstGeom prst="rect">
            <a:avLst/>
          </a:prstGeom>
        </p:spPr>
        <p:txBody>
          <a:bodyPr wrap="square">
            <a:spAutoFit/>
          </a:bodyPr>
          <a:lstStyle/>
          <a:p>
            <a:pPr algn="just">
              <a:spcBef>
                <a:spcPct val="50000"/>
              </a:spcBef>
            </a:pPr>
            <a:r>
              <a:rPr lang="en-GB" altLang="en-US" sz="2400" b="1">
                <a:solidFill>
                  <a:srgbClr val="EE426B"/>
                </a:solidFill>
                <a:latin typeface="Times New Roman" panose="02020603050405020304" pitchFamily="18" charset="0"/>
              </a:rPr>
              <a:t>       Hai quả bom đã cướp đi mạng sống của gần nửa triệu người. Đến năm 1951, lại có thêm gần 100 000 người ở Hi-rô-si-ma bị chết do nhiễm phóng xạ nguyên tử.</a:t>
            </a:r>
            <a:endParaRPr lang="en-GB" altLang="en-US" sz="2400" b="1">
              <a:solidFill>
                <a:srgbClr val="EE426B"/>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389238" y="3353583"/>
            <a:ext cx="8188522" cy="461665"/>
            <a:chOff x="304800" y="4302356"/>
            <a:chExt cx="8188522" cy="461665"/>
          </a:xfrm>
        </p:grpSpPr>
        <p:sp>
          <p:nvSpPr>
            <p:cNvPr id="7" name="TextBox 6">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a:spcBef>
                  <a:spcPct val="50000"/>
                </a:spcBef>
              </a:pPr>
              <a:r>
                <a:rPr lang="en-GB" altLang="en-US" b="1">
                  <a:solidFill>
                    <a:srgbClr val="FF0000"/>
                  </a:solidFill>
                  <a:latin typeface="Times New Roman" panose="02020603050405020304" pitchFamily="18" charset="0"/>
                  <a:cs typeface="Times New Roman" panose="02020603050405020304" pitchFamily="18" charset="0"/>
                </a:rPr>
                <a:t>     Ý2: Hậu quả do bom nguyên tử gây ra</a:t>
              </a:r>
            </a:p>
          </p:txBody>
        </p:sp>
        <p:sp>
          <p:nvSpPr>
            <p:cNvPr id="8"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9" name="Rectangle 8"/>
          <p:cNvSpPr/>
          <p:nvPr/>
        </p:nvSpPr>
        <p:spPr>
          <a:xfrm>
            <a:off x="304800" y="2765610"/>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Ý chính của đoạn 2 này là gì?</a:t>
            </a:r>
            <a:endParaRPr lang="en-GB" alt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7882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6E5BF4-8990-4FD3-8567-6918EC334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0"/>
            <a:ext cx="9159240" cy="5616992"/>
          </a:xfrm>
          <a:prstGeom prst="rect">
            <a:avLst/>
          </a:prstGeom>
        </p:spPr>
      </p:pic>
    </p:spTree>
    <p:extLst>
      <p:ext uri="{BB962C8B-B14F-4D97-AF65-F5344CB8AC3E}">
        <p14:creationId xmlns:p14="http://schemas.microsoft.com/office/powerpoint/2010/main" val="409787346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9550"/>
            <a:ext cx="8153400" cy="830997"/>
          </a:xfrm>
          <a:prstGeom prst="rect">
            <a:avLst/>
          </a:prstGeom>
        </p:spPr>
        <p:txBody>
          <a:bodyPr wrap="square">
            <a:spAutoFit/>
          </a:bodyPr>
          <a:lstStyle/>
          <a:p>
            <a:pPr>
              <a:spcBef>
                <a:spcPct val="50000"/>
              </a:spcBef>
              <a:defRPr/>
            </a:pPr>
            <a:r>
              <a:rPr lang="en-GB" altLang="en-US" sz="2400" b="1">
                <a:latin typeface="Times New Roman" panose="02020603050405020304" pitchFamily="18" charset="0"/>
              </a:rPr>
              <a:t>     Đọc thầm đoạn 3 v</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 trả lời câu hỏi: </a:t>
            </a:r>
            <a:r>
              <a:rPr lang="en-GB" altLang="en-US" sz="2400" b="1">
                <a:solidFill>
                  <a:srgbClr val="002060"/>
                </a:solidFill>
                <a:latin typeface="Times New Roman" panose="02020603050405020304" pitchFamily="18" charset="0"/>
              </a:rPr>
              <a:t>Cô bé Xa-xa- cô hi vọng kéo d</a:t>
            </a:r>
            <a:r>
              <a:rPr lang="en-GB" altLang="en-US" sz="2400" b="1">
                <a:solidFill>
                  <a:srgbClr val="002060"/>
                </a:solidFill>
                <a:latin typeface="Times New Roman" panose="02020603050405020304" pitchFamily="18" charset="0"/>
                <a:cs typeface="Times New Roman" panose="02020603050405020304" pitchFamily="18" charset="0"/>
              </a:rPr>
              <a:t>à</a:t>
            </a:r>
            <a:r>
              <a:rPr lang="en-GB" altLang="en-US" sz="2400" b="1">
                <a:solidFill>
                  <a:srgbClr val="002060"/>
                </a:solidFill>
                <a:latin typeface="Times New Roman" panose="02020603050405020304" pitchFamily="18" charset="0"/>
              </a:rPr>
              <a:t>i cuộc sống của mình bằng cách n</a:t>
            </a:r>
            <a:r>
              <a:rPr lang="en-GB" altLang="en-US" sz="2400" b="1">
                <a:solidFill>
                  <a:srgbClr val="002060"/>
                </a:solidFill>
                <a:latin typeface="Times New Roman" panose="02020603050405020304" pitchFamily="18" charset="0"/>
                <a:cs typeface="Times New Roman" panose="02020603050405020304" pitchFamily="18" charset="0"/>
              </a:rPr>
              <a:t>à</a:t>
            </a:r>
            <a:r>
              <a:rPr lang="en-GB" altLang="en-US" sz="2400" b="1">
                <a:solidFill>
                  <a:srgbClr val="002060"/>
                </a:solidFill>
                <a:latin typeface="Times New Roman" panose="02020603050405020304" pitchFamily="18" charset="0"/>
              </a:rPr>
              <a:t>o?</a:t>
            </a:r>
          </a:p>
        </p:txBody>
      </p:sp>
      <p:sp>
        <p:nvSpPr>
          <p:cNvPr id="3" name="Text Box 6"/>
          <p:cNvSpPr>
            <a:spLocks noChangeArrowheads="1"/>
          </p:cNvSpPr>
          <p:nvPr/>
        </p:nvSpPr>
        <p:spPr bwMode="auto">
          <a:xfrm>
            <a:off x="609600" y="1276350"/>
            <a:ext cx="7940675" cy="1569660"/>
          </a:xfrm>
          <a:custGeom>
            <a:avLst/>
            <a:gdLst>
              <a:gd name="T0" fmla="*/ 8947150 w 8947150"/>
              <a:gd name="T1" fmla="*/ 1031052 h 2261078"/>
              <a:gd name="T2" fmla="*/ 4473575 w 8947150"/>
              <a:gd name="T3" fmla="*/ 2062103 h 2261078"/>
              <a:gd name="T4" fmla="*/ 0 w 8947150"/>
              <a:gd name="T5" fmla="*/ 1031052 h 2261078"/>
              <a:gd name="T6" fmla="*/ 4473575 w 8947150"/>
              <a:gd name="T7" fmla="*/ 0 h 2261078"/>
              <a:gd name="T8" fmla="*/ 0 60000 65536"/>
              <a:gd name="T9" fmla="*/ 5898240 60000 65536"/>
              <a:gd name="T10" fmla="*/ 11796480 60000 65536"/>
              <a:gd name="T11" fmla="*/ 17694720 60000 65536"/>
              <a:gd name="T12" fmla="*/ 0 w 8947150"/>
              <a:gd name="T13" fmla="*/ 0 h 2261078"/>
              <a:gd name="T14" fmla="*/ 8947150 w 8947150"/>
              <a:gd name="T15" fmla="*/ 2261078 h 2261078"/>
            </a:gdLst>
            <a:ahLst/>
            <a:cxnLst>
              <a:cxn ang="T8">
                <a:pos x="T0" y="T1"/>
              </a:cxn>
              <a:cxn ang="T9">
                <a:pos x="T2" y="T3"/>
              </a:cxn>
              <a:cxn ang="T10">
                <a:pos x="T4" y="T5"/>
              </a:cxn>
              <a:cxn ang="T11">
                <a:pos x="T6" y="T7"/>
              </a:cxn>
            </a:cxnLst>
            <a:rect l="T12" t="T13" r="T14" b="T15"/>
            <a:pathLst>
              <a:path w="8947150" h="2261078">
                <a:moveTo>
                  <a:pt x="376853" y="0"/>
                </a:moveTo>
                <a:lnTo>
                  <a:pt x="8947150" y="0"/>
                </a:lnTo>
                <a:lnTo>
                  <a:pt x="8947150" y="1884224"/>
                </a:lnTo>
                <a:cubicBezTo>
                  <a:pt x="8947150" y="2092354"/>
                  <a:pt x="8778427" y="2261077"/>
                  <a:pt x="8570297" y="2261077"/>
                </a:cubicBezTo>
                <a:lnTo>
                  <a:pt x="0" y="2261078"/>
                </a:lnTo>
                <a:lnTo>
                  <a:pt x="0" y="376853"/>
                </a:lnTo>
                <a:cubicBezTo>
                  <a:pt x="0" y="168723"/>
                  <a:pt x="168723" y="0"/>
                  <a:pt x="376853" y="0"/>
                </a:cubicBezTo>
                <a:close/>
              </a:path>
            </a:pathLst>
          </a:cu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VnArabia" pitchFamily="34" charset="0"/>
              </a:defRPr>
            </a:lvl1pPr>
            <a:lvl2pPr marL="742950" indent="-285750">
              <a:defRPr sz="6000">
                <a:solidFill>
                  <a:schemeClr val="tx1"/>
                </a:solidFill>
                <a:latin typeface=".VnArabia" pitchFamily="34" charset="0"/>
              </a:defRPr>
            </a:lvl2pPr>
            <a:lvl3pPr marL="1143000" indent="-228600">
              <a:defRPr sz="6000">
                <a:solidFill>
                  <a:schemeClr val="tx1"/>
                </a:solidFill>
                <a:latin typeface=".VnArabia" pitchFamily="34" charset="0"/>
              </a:defRPr>
            </a:lvl3pPr>
            <a:lvl4pPr marL="1600200" indent="-228600">
              <a:defRPr sz="6000">
                <a:solidFill>
                  <a:schemeClr val="tx1"/>
                </a:solidFill>
                <a:latin typeface=".VnArabia" pitchFamily="34" charset="0"/>
              </a:defRPr>
            </a:lvl4pPr>
            <a:lvl5pPr marL="2057400" indent="-228600">
              <a:defRPr sz="6000">
                <a:solidFill>
                  <a:schemeClr val="tx1"/>
                </a:solidFill>
                <a:latin typeface=".VnArabia" pitchFamily="34" charset="0"/>
              </a:defRPr>
            </a:lvl5pPr>
            <a:lvl6pPr marL="2514600" indent="-228600" eaLnBrk="0" fontAlgn="base" hangingPunct="0">
              <a:spcBef>
                <a:spcPct val="0"/>
              </a:spcBef>
              <a:spcAft>
                <a:spcPct val="0"/>
              </a:spcAft>
              <a:defRPr sz="6000">
                <a:solidFill>
                  <a:schemeClr val="tx1"/>
                </a:solidFill>
                <a:latin typeface=".VnArabia" pitchFamily="34" charset="0"/>
              </a:defRPr>
            </a:lvl6pPr>
            <a:lvl7pPr marL="2971800" indent="-228600" eaLnBrk="0" fontAlgn="base" hangingPunct="0">
              <a:spcBef>
                <a:spcPct val="0"/>
              </a:spcBef>
              <a:spcAft>
                <a:spcPct val="0"/>
              </a:spcAft>
              <a:defRPr sz="6000">
                <a:solidFill>
                  <a:schemeClr val="tx1"/>
                </a:solidFill>
                <a:latin typeface=".VnArabia" pitchFamily="34" charset="0"/>
              </a:defRPr>
            </a:lvl7pPr>
            <a:lvl8pPr marL="3429000" indent="-228600" eaLnBrk="0" fontAlgn="base" hangingPunct="0">
              <a:spcBef>
                <a:spcPct val="0"/>
              </a:spcBef>
              <a:spcAft>
                <a:spcPct val="0"/>
              </a:spcAft>
              <a:defRPr sz="6000">
                <a:solidFill>
                  <a:schemeClr val="tx1"/>
                </a:solidFill>
                <a:latin typeface=".VnArabia" pitchFamily="34" charset="0"/>
              </a:defRPr>
            </a:lvl8pPr>
            <a:lvl9pPr marL="3886200" indent="-228600" eaLnBrk="0" fontAlgn="base" hangingPunct="0">
              <a:spcBef>
                <a:spcPct val="0"/>
              </a:spcBef>
              <a:spcAft>
                <a:spcPct val="0"/>
              </a:spcAft>
              <a:defRPr sz="6000">
                <a:solidFill>
                  <a:schemeClr val="tx1"/>
                </a:solidFill>
                <a:latin typeface=".VnArabia" pitchFamily="34" charset="0"/>
              </a:defRPr>
            </a:lvl9pPr>
          </a:lstStyle>
          <a:p>
            <a:pPr algn="just" eaLnBrk="1" hangingPunct="1">
              <a:spcBef>
                <a:spcPct val="50000"/>
              </a:spcBef>
            </a:pPr>
            <a:r>
              <a:rPr lang="en-GB" altLang="en-US" sz="2400">
                <a:latin typeface="Arial" panose="020B0604020202020204" pitchFamily="34" charset="0"/>
              </a:rPr>
              <a:t>    </a:t>
            </a:r>
            <a:r>
              <a:rPr lang="en-GB" altLang="en-US" sz="2400" b="1">
                <a:latin typeface="Times New Roman" panose="02020603050405020304" pitchFamily="18" charset="0"/>
              </a:rPr>
              <a:t>Xa- xa- cô hi vọng kéo d</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i cuộc sống của mình bằng cách ng</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y ng</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y gấp sếu, vì em tin v</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o một truyền thuyết nói rằng nếu gấp đủ một nghìn con sếu giấy treo quanh phòng, em sẽ khỏi bệnh.</a:t>
            </a:r>
            <a:endParaRPr lang="en-GB" altLang="en-US" sz="2400" b="1">
              <a:solidFill>
                <a:srgbClr val="FF00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361753" y="3790950"/>
            <a:ext cx="8188522" cy="461665"/>
            <a:chOff x="304800" y="4302356"/>
            <a:chExt cx="8188522" cy="461665"/>
          </a:xfrm>
        </p:grpSpPr>
        <p:sp>
          <p:nvSpPr>
            <p:cNvPr id="5" name="TextBox 4">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a:spcBef>
                  <a:spcPct val="50000"/>
                </a:spcBef>
              </a:pPr>
              <a:r>
                <a:rPr lang="en-GB" altLang="en-US" b="1">
                  <a:solidFill>
                    <a:srgbClr val="FF0000"/>
                  </a:solidFill>
                  <a:latin typeface="Times New Roman" panose="02020603050405020304" pitchFamily="18" charset="0"/>
                  <a:cs typeface="Times New Roman" panose="02020603050405020304" pitchFamily="18" charset="0"/>
                </a:rPr>
                <a:t>     Ý3: Khát vọng sống của cô bé Xa- xa- cô</a:t>
              </a:r>
            </a:p>
          </p:txBody>
        </p:sp>
        <p:sp>
          <p:nvSpPr>
            <p:cNvPr id="6"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7" name="Rectangle 6"/>
          <p:cNvSpPr/>
          <p:nvPr/>
        </p:nvSpPr>
        <p:spPr>
          <a:xfrm>
            <a:off x="388526" y="3194462"/>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Đoạn 3 muốn nói lên điều gì?</a:t>
            </a:r>
            <a:endParaRPr lang="en-GB" alt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06110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265113" y="179428"/>
            <a:ext cx="8878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latin typeface="Times New Roman" panose="02020603050405020304" pitchFamily="18" charset="0"/>
                <a:cs typeface="Times New Roman" panose="02020603050405020304" pitchFamily="18" charset="0"/>
              </a:rPr>
              <a:t>Đọc thầm đoạn 4 và trả lời các câu hỏi:</a:t>
            </a:r>
          </a:p>
          <a:p>
            <a:pPr eaLnBrk="1" hangingPunct="1"/>
            <a:r>
              <a:rPr lang="en-GB" altLang="en-US" sz="2400" b="1">
                <a:latin typeface="Times New Roman" panose="02020603050405020304" pitchFamily="18" charset="0"/>
                <a:cs typeface="Times New Roman" panose="02020603050405020304" pitchFamily="18" charset="0"/>
              </a:rPr>
              <a:t>   </a:t>
            </a:r>
            <a:r>
              <a:rPr lang="en-GB" altLang="en-US" sz="2400" b="1">
                <a:solidFill>
                  <a:srgbClr val="002060"/>
                </a:solidFill>
                <a:latin typeface="Times New Roman" panose="02020603050405020304" pitchFamily="18" charset="0"/>
                <a:cs typeface="Times New Roman" panose="02020603050405020304" pitchFamily="18" charset="0"/>
              </a:rPr>
              <a:t>1.</a:t>
            </a:r>
            <a:r>
              <a:rPr lang="en-GB" altLang="en-US" sz="2400" b="1">
                <a:latin typeface="Times New Roman" panose="02020603050405020304" pitchFamily="18" charset="0"/>
                <a:cs typeface="Times New Roman" panose="02020603050405020304" pitchFamily="18" charset="0"/>
              </a:rPr>
              <a:t> </a:t>
            </a:r>
            <a:r>
              <a:rPr lang="en-GB" altLang="en-US" sz="2400" b="1">
                <a:solidFill>
                  <a:srgbClr val="002060"/>
                </a:solidFill>
                <a:latin typeface="Times New Roman" panose="02020603050405020304" pitchFamily="18" charset="0"/>
                <a:cs typeface="Times New Roman" panose="02020603050405020304" pitchFamily="18" charset="0"/>
              </a:rPr>
              <a:t>Các bạn nhỏ đã làm gì để tỏ tình đoàn kết với bạn Xa- xa- cô?</a:t>
            </a:r>
          </a:p>
        </p:txBody>
      </p:sp>
      <p:sp>
        <p:nvSpPr>
          <p:cNvPr id="14" name="Text Box 6"/>
          <p:cNvSpPr txBox="1">
            <a:spLocks noChangeArrowheads="1"/>
          </p:cNvSpPr>
          <p:nvPr/>
        </p:nvSpPr>
        <p:spPr bwMode="auto">
          <a:xfrm>
            <a:off x="468313" y="1010425"/>
            <a:ext cx="7705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EE426B"/>
                </a:solidFill>
                <a:latin typeface="Times New Roman" panose="02020603050405020304" pitchFamily="18" charset="0"/>
                <a:cs typeface="Times New Roman" panose="02020603050405020304" pitchFamily="18" charset="0"/>
              </a:rPr>
              <a:t>    Các bạn nhỏ trên khắp thế giới đã gấp những con sếu bằng giấy gửi tới Xa- xa- cô.</a:t>
            </a:r>
          </a:p>
        </p:txBody>
      </p:sp>
      <p:sp>
        <p:nvSpPr>
          <p:cNvPr id="15" name="Text Box 7"/>
          <p:cNvSpPr txBox="1">
            <a:spLocks noChangeArrowheads="1"/>
          </p:cNvSpPr>
          <p:nvPr/>
        </p:nvSpPr>
        <p:spPr bwMode="auto">
          <a:xfrm>
            <a:off x="449728" y="1848464"/>
            <a:ext cx="7920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002060"/>
                </a:solidFill>
                <a:latin typeface="Times New Roman" panose="02020603050405020304" pitchFamily="18" charset="0"/>
                <a:cs typeface="Times New Roman" panose="02020603050405020304" pitchFamily="18" charset="0"/>
              </a:rPr>
              <a:t>2. Các bạn nhỏ còn làm gì để bày tỏ nguyện vọng hoà bình?</a:t>
            </a:r>
          </a:p>
        </p:txBody>
      </p:sp>
      <p:sp>
        <p:nvSpPr>
          <p:cNvPr id="16" name="Text Box 8"/>
          <p:cNvSpPr txBox="1">
            <a:spLocks noChangeArrowheads="1"/>
          </p:cNvSpPr>
          <p:nvPr/>
        </p:nvSpPr>
        <p:spPr bwMode="auto">
          <a:xfrm>
            <a:off x="265113" y="2310129"/>
            <a:ext cx="79930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EE426B"/>
                </a:solidFill>
                <a:latin typeface="Times New Roman" panose="02020603050405020304" pitchFamily="18" charset="0"/>
                <a:cs typeface="Times New Roman" panose="02020603050405020304" pitchFamily="18" charset="0"/>
              </a:rPr>
              <a:t>    Khi Xa- xa- cô chết, các bạn đã quyên góp tiền xây dựng tượng đài tưởng nhớ những nạn nhân đã bị bom nguyên tử sát hại. Chân tượng đài khắc dòng chữ thể hiện nguyện vọng hoà bình của các bạn. </a:t>
            </a:r>
          </a:p>
        </p:txBody>
      </p:sp>
      <p:grpSp>
        <p:nvGrpSpPr>
          <p:cNvPr id="17" name="Group 16"/>
          <p:cNvGrpSpPr/>
          <p:nvPr/>
        </p:nvGrpSpPr>
        <p:grpSpPr>
          <a:xfrm>
            <a:off x="578700" y="4290839"/>
            <a:ext cx="8220117" cy="461665"/>
            <a:chOff x="298122" y="5518308"/>
            <a:chExt cx="8220117" cy="461665"/>
          </a:xfrm>
        </p:grpSpPr>
        <p:sp>
          <p:nvSpPr>
            <p:cNvPr id="18" name="TextBox 17">
              <a:extLst>
                <a:ext uri="{FF2B5EF4-FFF2-40B4-BE49-F238E27FC236}">
                  <a16:creationId xmlns:a16="http://schemas.microsoft.com/office/drawing/2014/main" id="{42AD958B-CBE3-481B-B462-B7E3C6F427B7}"/>
                </a:ext>
              </a:extLst>
            </p:cNvPr>
            <p:cNvSpPr txBox="1"/>
            <p:nvPr/>
          </p:nvSpPr>
          <p:spPr>
            <a:xfrm>
              <a:off x="329717" y="5518308"/>
              <a:ext cx="8188522" cy="461665"/>
            </a:xfrm>
            <a:prstGeom prst="rect">
              <a:avLst/>
            </a:prstGeom>
            <a:noFill/>
          </p:spPr>
          <p:txBody>
            <a:bodyPr wrap="square" rtlCol="0">
              <a:spAutoFit/>
            </a:bodyPr>
            <a:lstStyle>
              <a:defPPr>
                <a:defRPr lang="en-US"/>
              </a:defPPr>
              <a:lvl1pPr>
                <a:defRPr sz="2400"/>
              </a:lvl1pPr>
            </a:lstStyle>
            <a:p>
              <a:pPr algn="just">
                <a:spcBef>
                  <a:spcPct val="50000"/>
                </a:spcBef>
              </a:pPr>
              <a:r>
                <a:rPr lang="en-GB" altLang="en-US" b="1">
                  <a:solidFill>
                    <a:srgbClr val="FF0000"/>
                  </a:solidFill>
                  <a:latin typeface="Times New Roman" panose="02020603050405020304" pitchFamily="18" charset="0"/>
                  <a:cs typeface="Times New Roman" panose="02020603050405020304" pitchFamily="18" charset="0"/>
                </a:rPr>
                <a:t>     Ý4: Ước vọng hoà bình của thiếu nhi toàn thế giới.</a:t>
              </a:r>
            </a:p>
          </p:txBody>
        </p:sp>
        <p:sp>
          <p:nvSpPr>
            <p:cNvPr id="19" name="Arrow: Chevron 6">
              <a:extLst>
                <a:ext uri="{FF2B5EF4-FFF2-40B4-BE49-F238E27FC236}">
                  <a16:creationId xmlns:a16="http://schemas.microsoft.com/office/drawing/2014/main" id="{0951DAEF-921C-4661-9674-FEB0853CB9B7}"/>
                </a:ext>
              </a:extLst>
            </p:cNvPr>
            <p:cNvSpPr/>
            <p:nvPr/>
          </p:nvSpPr>
          <p:spPr>
            <a:xfrm>
              <a:off x="298122" y="5518308"/>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20" name="Rectangle 19"/>
          <p:cNvSpPr/>
          <p:nvPr/>
        </p:nvSpPr>
        <p:spPr>
          <a:xfrm>
            <a:off x="-533400" y="3838306"/>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Đoạn 4 thể hiện điều gì?</a:t>
            </a:r>
            <a:endParaRPr lang="en-GB" alt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515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65200"/>
            <a:ext cx="3733800" cy="3733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533400" y="209550"/>
            <a:ext cx="9145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Nếu được đứng trước tượng đài em sẽ nói gì với Xa- xa- cô?</a:t>
            </a:r>
          </a:p>
        </p:txBody>
      </p:sp>
    </p:spTree>
    <p:extLst>
      <p:ext uri="{BB962C8B-B14F-4D97-AF65-F5344CB8AC3E}">
        <p14:creationId xmlns:p14="http://schemas.microsoft.com/office/powerpoint/2010/main" val="4239096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C02C1-8E52-4EAF-BCF2-D2D3A0A1680A}"/>
              </a:ext>
            </a:extLst>
          </p:cNvPr>
          <p:cNvSpPr txBox="1"/>
          <p:nvPr/>
        </p:nvSpPr>
        <p:spPr>
          <a:xfrm>
            <a:off x="990600" y="1054002"/>
            <a:ext cx="2407799" cy="621773"/>
          </a:xfrm>
          <a:prstGeom prst="rect">
            <a:avLst/>
          </a:prstGeom>
          <a:noFill/>
        </p:spPr>
        <p:txBody>
          <a:bodyPr wrap="square" rtlCol="0">
            <a:spAutoFit/>
          </a:bodyPr>
          <a:lstStyle/>
          <a:p>
            <a:pPr>
              <a:lnSpc>
                <a:spcPct val="114000"/>
              </a:lnSpc>
            </a:pPr>
            <a:r>
              <a:rPr lang="en-US" sz="3200" b="1">
                <a:solidFill>
                  <a:srgbClr val="FF0000"/>
                </a:solidFill>
                <a:latin typeface="UTM Avo" pitchFamily="18" charset="0"/>
                <a:ea typeface="HP001 5Ha" pitchFamily="34" charset="-127"/>
                <a:cs typeface="Arial" pitchFamily="34" charset="0"/>
              </a:rPr>
              <a:t>Nội dung:</a:t>
            </a:r>
            <a:endParaRPr lang="en-US" sz="3200" b="1" dirty="0">
              <a:solidFill>
                <a:srgbClr val="FF0000"/>
              </a:solidFill>
              <a:latin typeface="UTM Avo" pitchFamily="18" charset="0"/>
              <a:ea typeface="HP001 5Ha" pitchFamily="34" charset="-127"/>
              <a:cs typeface="Arial" pitchFamily="34" charset="0"/>
            </a:endParaRPr>
          </a:p>
        </p:txBody>
      </p:sp>
      <p:sp>
        <p:nvSpPr>
          <p:cNvPr id="7" name="TextBox 6">
            <a:extLst>
              <a:ext uri="{FF2B5EF4-FFF2-40B4-BE49-F238E27FC236}">
                <a16:creationId xmlns:a16="http://schemas.microsoft.com/office/drawing/2014/main" id="{31D141C3-9C00-4A36-B92B-F2E90B62846A}"/>
              </a:ext>
            </a:extLst>
          </p:cNvPr>
          <p:cNvSpPr txBox="1"/>
          <p:nvPr/>
        </p:nvSpPr>
        <p:spPr>
          <a:xfrm>
            <a:off x="685800" y="1656218"/>
            <a:ext cx="8153400" cy="1569660"/>
          </a:xfrm>
          <a:prstGeom prst="rect">
            <a:avLst/>
          </a:prstGeom>
          <a:noFill/>
        </p:spPr>
        <p:txBody>
          <a:bodyPr wrap="square" rtlCol="0">
            <a:spAutoFit/>
          </a:bodyPr>
          <a:lstStyle/>
          <a:p>
            <a:pPr algn="just">
              <a:spcBef>
                <a:spcPct val="50000"/>
              </a:spcBef>
              <a:defRPr/>
            </a:pPr>
            <a:r>
              <a:rPr lang="en-US" sz="3200">
                <a:solidFill>
                  <a:srgbClr val="002060"/>
                </a:solidFill>
                <a:latin typeface="Arial" panose="020B0604020202020204" pitchFamily="34" charset="0"/>
                <a:cs typeface="Arial" panose="020B0604020202020204" pitchFamily="34" charset="0"/>
              </a:rPr>
              <a:t>       </a:t>
            </a:r>
            <a:r>
              <a:rPr lang="en-GB" altLang="x-none" sz="3200" b="1" noProof="1">
                <a:solidFill>
                  <a:srgbClr val="002060"/>
                </a:solidFill>
                <a:latin typeface="Times New Roman" panose="02020603050405020304" pitchFamily="18" charset="0"/>
              </a:rPr>
              <a:t>Tố cáo tội ác chiến tranh hạt nhân và khát vọng sống, khát vọng hòa bình của trẻ em toàn thế giới.</a:t>
            </a:r>
          </a:p>
        </p:txBody>
      </p:sp>
    </p:spTree>
    <p:extLst>
      <p:ext uri="{BB962C8B-B14F-4D97-AF65-F5344CB8AC3E}">
        <p14:creationId xmlns:p14="http://schemas.microsoft.com/office/powerpoint/2010/main" val="20908028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2590800" y="554422"/>
            <a:ext cx="3646852"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err="1"/>
              <a:t>Luyện</a:t>
            </a:r>
            <a:r>
              <a:rPr lang="en-US" dirty="0"/>
              <a:t> </a:t>
            </a:r>
            <a:r>
              <a:rPr lang="en-US" dirty="0" err="1"/>
              <a:t>đọc</a:t>
            </a:r>
            <a:r>
              <a:rPr lang="en-US" dirty="0"/>
              <a:t> </a:t>
            </a:r>
            <a:r>
              <a:rPr lang="en-US" dirty="0" err="1"/>
              <a:t>diễn</a:t>
            </a:r>
            <a:r>
              <a:rPr lang="en-US" dirty="0"/>
              <a:t> </a:t>
            </a:r>
            <a:r>
              <a:rPr lang="en-US" dirty="0" err="1"/>
              <a:t>cảm</a:t>
            </a:r>
            <a:endParaRPr lang="en-US" dirty="0"/>
          </a:p>
        </p:txBody>
      </p:sp>
      <p:sp>
        <p:nvSpPr>
          <p:cNvPr id="6" name="Rectangle 5">
            <a:extLst>
              <a:ext uri="{FF2B5EF4-FFF2-40B4-BE49-F238E27FC236}">
                <a16:creationId xmlns:a16="http://schemas.microsoft.com/office/drawing/2014/main" id="{2DE649AC-91CB-4340-9F6E-FBBAA91C2ED4}"/>
              </a:ext>
            </a:extLst>
          </p:cNvPr>
          <p:cNvSpPr/>
          <p:nvPr/>
        </p:nvSpPr>
        <p:spPr>
          <a:xfrm>
            <a:off x="647700" y="1923496"/>
            <a:ext cx="7848600" cy="1421928"/>
          </a:xfrm>
          <a:prstGeom prst="rect">
            <a:avLst/>
          </a:prstGeom>
          <a:noFill/>
        </p:spPr>
        <p:txBody>
          <a:bodyPr wrap="square" rtlCol="0">
            <a:spAutoFit/>
          </a:bodyPr>
          <a:lstStyle/>
          <a:p>
            <a:pPr algn="just">
              <a:lnSpc>
                <a:spcPct val="120000"/>
              </a:lnSpc>
              <a:spcBef>
                <a:spcPct val="40000"/>
              </a:spcBef>
            </a:pPr>
            <a:r>
              <a:rPr lang="en-GB" sz="2400">
                <a:solidFill>
                  <a:srgbClr val="4A9834"/>
                </a:solidFill>
                <a:latin typeface="Times New Roman" panose="02020603050405020304" pitchFamily="18" charset="0"/>
                <a:cs typeface="Times New Roman" panose="02020603050405020304" pitchFamily="18" charset="0"/>
              </a:rPr>
              <a:t>     Giọng </a:t>
            </a:r>
            <a:r>
              <a:rPr lang="en-GB" altLang="en-US" sz="2400">
                <a:solidFill>
                  <a:srgbClr val="4A9834"/>
                </a:solidFill>
                <a:latin typeface="Times New Roman" panose="02020603050405020304" pitchFamily="18" charset="0"/>
                <a:cs typeface="Times New Roman" panose="02020603050405020304" pitchFamily="18" charset="0"/>
              </a:rPr>
              <a:t>giọng trầm buồn; nhấn giọng ở những từ ngữ miêu tả hậu quả nặng nề của chiến tranh hạt nhân, khát vọng sống của cô bé Xa- xa-cô, mơ ước hoà bình của thiếu nhi.</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150723" y="1317525"/>
            <a:ext cx="6640727" cy="577850"/>
            <a:chOff x="1150723" y="1317525"/>
            <a:chExt cx="6640727" cy="577850"/>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43890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dirty="0" err="1"/>
                <a:t>Dựa</a:t>
              </a:r>
              <a:r>
                <a:rPr lang="en-US" altLang="vi-VN" dirty="0"/>
                <a:t> </a:t>
              </a:r>
              <a:r>
                <a:rPr lang="en-US" altLang="vi-VN" dirty="0" err="1"/>
                <a:t>vào</a:t>
              </a:r>
              <a:r>
                <a:rPr lang="en-US" altLang="vi-VN" dirty="0"/>
                <a:t> </a:t>
              </a:r>
              <a:r>
                <a:rPr lang="en-US" altLang="vi-VN" dirty="0" err="1"/>
                <a:t>nội</a:t>
              </a:r>
              <a:r>
                <a:rPr lang="en-US" altLang="vi-VN" dirty="0"/>
                <a:t> dung </a:t>
              </a:r>
              <a:r>
                <a:rPr lang="en-US" altLang="vi-VN" dirty="0" err="1"/>
                <a:t>bài</a:t>
              </a:r>
              <a:r>
                <a:rPr lang="en-US" altLang="vi-VN" dirty="0"/>
                <a:t>, </a:t>
              </a:r>
              <a:r>
                <a:rPr lang="en-US" altLang="vi-VN" dirty="0" err="1"/>
                <a:t>nêu</a:t>
              </a:r>
              <a:r>
                <a:rPr lang="en-US" altLang="vi-VN" dirty="0"/>
                <a:t> </a:t>
              </a:r>
              <a:r>
                <a:rPr lang="en-US" altLang="vi-VN" dirty="0" err="1"/>
                <a:t>giọng</a:t>
              </a:r>
              <a:r>
                <a:rPr lang="en-US" altLang="vi-VN" dirty="0"/>
                <a:t> </a:t>
              </a:r>
              <a:r>
                <a:rPr lang="vi-VN" altLang="vi-VN" dirty="0"/>
                <a:t>đọc</a:t>
              </a:r>
              <a:r>
                <a:rPr lang="en-US" altLang="vi-VN" dirty="0"/>
                <a:t> </a:t>
              </a:r>
              <a:r>
                <a:rPr lang="en-US" altLang="vi-VN" dirty="0" err="1"/>
                <a:t>của</a:t>
              </a:r>
              <a:r>
                <a:rPr lang="en-US" altLang="vi-VN" dirty="0"/>
                <a:t> </a:t>
              </a:r>
              <a:r>
                <a:rPr lang="en-US" altLang="vi-VN" dirty="0" err="1"/>
                <a:t>bài</a:t>
              </a:r>
              <a:r>
                <a:rPr lang="en-US" altLang="vi-VN" dirty="0"/>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Tree>
    <p:extLst>
      <p:ext uri="{BB962C8B-B14F-4D97-AF65-F5344CB8AC3E}">
        <p14:creationId xmlns:p14="http://schemas.microsoft.com/office/powerpoint/2010/main" val="3071568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80A03-44F1-45A4-8BF4-84E4D818B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670"/>
            <a:ext cx="776998" cy="766684"/>
          </a:xfrm>
          <a:prstGeom prst="rect">
            <a:avLst/>
          </a:prstGeom>
        </p:spPr>
      </p:pic>
      <p:sp>
        <p:nvSpPr>
          <p:cNvPr id="6" name="Text Box 3"/>
          <p:cNvSpPr txBox="1">
            <a:spLocks noChangeArrowheads="1"/>
          </p:cNvSpPr>
          <p:nvPr/>
        </p:nvSpPr>
        <p:spPr bwMode="auto">
          <a:xfrm>
            <a:off x="838683" y="1200150"/>
            <a:ext cx="77374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VnArabia" pitchFamily="34" charset="0"/>
              </a:defRPr>
            </a:lvl1pPr>
            <a:lvl2pPr marL="742950" indent="-285750">
              <a:defRPr sz="6000">
                <a:solidFill>
                  <a:schemeClr val="tx1"/>
                </a:solidFill>
                <a:latin typeface=".VnArabia" pitchFamily="34" charset="0"/>
              </a:defRPr>
            </a:lvl2pPr>
            <a:lvl3pPr marL="1143000" indent="-228600">
              <a:defRPr sz="6000">
                <a:solidFill>
                  <a:schemeClr val="tx1"/>
                </a:solidFill>
                <a:latin typeface=".VnArabia" pitchFamily="34" charset="0"/>
              </a:defRPr>
            </a:lvl3pPr>
            <a:lvl4pPr marL="1600200" indent="-228600">
              <a:defRPr sz="6000">
                <a:solidFill>
                  <a:schemeClr val="tx1"/>
                </a:solidFill>
                <a:latin typeface=".VnArabia" pitchFamily="34" charset="0"/>
              </a:defRPr>
            </a:lvl4pPr>
            <a:lvl5pPr marL="2057400" indent="-228600">
              <a:defRPr sz="6000">
                <a:solidFill>
                  <a:schemeClr val="tx1"/>
                </a:solidFill>
                <a:latin typeface=".VnArabia" pitchFamily="34" charset="0"/>
              </a:defRPr>
            </a:lvl5pPr>
            <a:lvl6pPr marL="2514600" indent="-228600" eaLnBrk="0" fontAlgn="base" hangingPunct="0">
              <a:spcBef>
                <a:spcPct val="0"/>
              </a:spcBef>
              <a:spcAft>
                <a:spcPct val="0"/>
              </a:spcAft>
              <a:defRPr sz="6000">
                <a:solidFill>
                  <a:schemeClr val="tx1"/>
                </a:solidFill>
                <a:latin typeface=".VnArabia" pitchFamily="34" charset="0"/>
              </a:defRPr>
            </a:lvl6pPr>
            <a:lvl7pPr marL="2971800" indent="-228600" eaLnBrk="0" fontAlgn="base" hangingPunct="0">
              <a:spcBef>
                <a:spcPct val="0"/>
              </a:spcBef>
              <a:spcAft>
                <a:spcPct val="0"/>
              </a:spcAft>
              <a:defRPr sz="6000">
                <a:solidFill>
                  <a:schemeClr val="tx1"/>
                </a:solidFill>
                <a:latin typeface=".VnArabia" pitchFamily="34" charset="0"/>
              </a:defRPr>
            </a:lvl7pPr>
            <a:lvl8pPr marL="3429000" indent="-228600" eaLnBrk="0" fontAlgn="base" hangingPunct="0">
              <a:spcBef>
                <a:spcPct val="0"/>
              </a:spcBef>
              <a:spcAft>
                <a:spcPct val="0"/>
              </a:spcAft>
              <a:defRPr sz="6000">
                <a:solidFill>
                  <a:schemeClr val="tx1"/>
                </a:solidFill>
                <a:latin typeface=".VnArabia" pitchFamily="34" charset="0"/>
              </a:defRPr>
            </a:lvl8pPr>
            <a:lvl9pPr marL="3886200" indent="-228600" eaLnBrk="0" fontAlgn="base" hangingPunct="0">
              <a:spcBef>
                <a:spcPct val="0"/>
              </a:spcBef>
              <a:spcAft>
                <a:spcPct val="0"/>
              </a:spcAft>
              <a:defRPr sz="6000">
                <a:solidFill>
                  <a:schemeClr val="tx1"/>
                </a:solidFill>
                <a:latin typeface=".VnArabia" pitchFamily="34" charset="0"/>
              </a:defRPr>
            </a:lvl9pPr>
          </a:lstStyle>
          <a:p>
            <a:pPr algn="just" eaLnBrk="1" hangingPunct="1">
              <a:spcBef>
                <a:spcPct val="50000"/>
              </a:spcBef>
            </a:pPr>
            <a:r>
              <a:rPr lang="en-GB" altLang="en-US" sz="2800">
                <a:latin typeface="Arial" panose="020B0604020202020204" pitchFamily="34" charset="0"/>
              </a:rPr>
              <a:t>    </a:t>
            </a:r>
            <a:r>
              <a:rPr lang="en-GB" altLang="en-US" sz="2800" b="1">
                <a:latin typeface="Times New Roman" panose="02020603050405020304" pitchFamily="18" charset="0"/>
              </a:rPr>
              <a:t>Xúc động trước </a:t>
            </a:r>
            <a:r>
              <a:rPr lang="en-GB" altLang="en-US" sz="2800" b="1" u="sng">
                <a:solidFill>
                  <a:srgbClr val="FF0000"/>
                </a:solidFill>
                <a:latin typeface="Times New Roman" panose="02020603050405020304" pitchFamily="18" charset="0"/>
              </a:rPr>
              <a:t>cái chết</a:t>
            </a:r>
            <a:r>
              <a:rPr lang="en-GB" altLang="en-US" sz="2800" b="1">
                <a:latin typeface="Times New Roman" panose="02020603050405020304" pitchFamily="18" charset="0"/>
              </a:rPr>
              <a:t> của em, học sinh th</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nh phố Hi- rô- si- ma đã </a:t>
            </a:r>
            <a:r>
              <a:rPr lang="en-GB" altLang="en-US" sz="2800" b="1" u="sng">
                <a:solidFill>
                  <a:srgbClr val="FF0000"/>
                </a:solidFill>
                <a:latin typeface="Times New Roman" panose="02020603050405020304" pitchFamily="18" charset="0"/>
              </a:rPr>
              <a:t>quyên góp</a:t>
            </a:r>
            <a:r>
              <a:rPr lang="en-GB" altLang="en-US" sz="2800" b="1">
                <a:latin typeface="Times New Roman" panose="02020603050405020304" pitchFamily="18" charset="0"/>
              </a:rPr>
              <a:t> tiền xây dựng một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a:t>
            </a:r>
            <a:r>
              <a:rPr lang="en-GB" altLang="en-US" sz="2800" b="1">
                <a:solidFill>
                  <a:srgbClr val="FF0000"/>
                </a:solidFill>
                <a:latin typeface="Times New Roman" panose="02020603050405020304" pitchFamily="18" charset="0"/>
              </a:rPr>
              <a:t> </a:t>
            </a:r>
            <a:r>
              <a:rPr lang="en-GB" altLang="en-US" sz="2800" b="1" u="sng">
                <a:solidFill>
                  <a:srgbClr val="FF0000"/>
                </a:solidFill>
                <a:latin typeface="Times New Roman" panose="02020603050405020304" pitchFamily="18" charset="0"/>
              </a:rPr>
              <a:t>tưởng nhớ</a:t>
            </a:r>
            <a:r>
              <a:rPr lang="en-GB" altLang="en-US" sz="2800" b="1">
                <a:solidFill>
                  <a:srgbClr val="FF0000"/>
                </a:solidFill>
                <a:latin typeface="Times New Roman" panose="02020603050405020304" pitchFamily="18" charset="0"/>
              </a:rPr>
              <a:t> </a:t>
            </a:r>
            <a:r>
              <a:rPr lang="en-GB" altLang="en-US" sz="2800" b="1">
                <a:latin typeface="Times New Roman" panose="02020603050405020304" pitchFamily="18" charset="0"/>
              </a:rPr>
              <a:t>những nạn nhân bị bom nguyên tử </a:t>
            </a:r>
            <a:r>
              <a:rPr lang="en-GB" altLang="en-US" sz="2800" b="1" u="sng">
                <a:solidFill>
                  <a:srgbClr val="FF0000"/>
                </a:solidFill>
                <a:latin typeface="Times New Roman" panose="02020603050405020304" pitchFamily="18" charset="0"/>
              </a:rPr>
              <a:t>sát hại</a:t>
            </a:r>
            <a:r>
              <a:rPr lang="en-GB" altLang="en-US" sz="2800" b="1">
                <a:latin typeface="Times New Roman" panose="02020603050405020304" pitchFamily="18" charset="0"/>
              </a:rPr>
              <a:t>. Trên đỉnh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cao 9 mét l</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hình một bé gái giơ cao hai tay nâng một con sếu. Dưới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khắc dòng chữ: “Chúng tôi </a:t>
            </a:r>
            <a:r>
              <a:rPr lang="en-GB" altLang="en-US" sz="2800" b="1" u="sng">
                <a:solidFill>
                  <a:srgbClr val="FF0000"/>
                </a:solidFill>
                <a:latin typeface="Times New Roman" panose="02020603050405020304" pitchFamily="18" charset="0"/>
              </a:rPr>
              <a:t>muốn</a:t>
            </a:r>
            <a:r>
              <a:rPr lang="en-GB" altLang="en-US" sz="2800" b="1">
                <a:latin typeface="Times New Roman" panose="02020603050405020304" pitchFamily="18" charset="0"/>
              </a:rPr>
              <a:t> thế giới n</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y </a:t>
            </a:r>
            <a:r>
              <a:rPr lang="en-GB" altLang="en-US" sz="2800" b="1" u="sng">
                <a:solidFill>
                  <a:srgbClr val="FF0000"/>
                </a:solidFill>
                <a:latin typeface="Times New Roman" panose="02020603050405020304" pitchFamily="18" charset="0"/>
              </a:rPr>
              <a:t>mãi mãi</a:t>
            </a:r>
            <a:r>
              <a:rPr lang="en-GB" altLang="en-US" sz="2800" b="1">
                <a:latin typeface="Times New Roman" panose="02020603050405020304" pitchFamily="18" charset="0"/>
              </a:rPr>
              <a:t> ho</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bình”.</a:t>
            </a:r>
          </a:p>
        </p:txBody>
      </p:sp>
      <p:sp>
        <p:nvSpPr>
          <p:cNvPr id="7" name="Rectangle 4"/>
          <p:cNvSpPr>
            <a:spLocks noChangeArrowheads="1"/>
          </p:cNvSpPr>
          <p:nvPr/>
        </p:nvSpPr>
        <p:spPr bwMode="auto">
          <a:xfrm>
            <a:off x="2490122" y="209550"/>
            <a:ext cx="4434598" cy="578882"/>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2800" b="1" noProof="1">
                <a:solidFill>
                  <a:srgbClr val="0033CC"/>
                </a:solidFill>
                <a:latin typeface="Times New Roman" panose="02020603050405020304" pitchFamily="18" charset="0"/>
                <a:cs typeface="Times New Roman" panose="02020603050405020304" pitchFamily="18" charset="0"/>
              </a:rPr>
              <a:t>Luyện đọc diễn cảm</a:t>
            </a:r>
            <a:endParaRPr lang="en-US" altLang="en-GB" b="1" noProof="1">
              <a:solidFill>
                <a:srgbClr val="8BBD1D"/>
              </a:solidFill>
              <a:latin typeface="Times New Roman" panose="02020603050405020304" pitchFamily="18" charset="0"/>
            </a:endParaRPr>
          </a:p>
        </p:txBody>
      </p:sp>
    </p:spTree>
    <p:extLst>
      <p:ext uri="{BB962C8B-B14F-4D97-AF65-F5344CB8AC3E}">
        <p14:creationId xmlns:p14="http://schemas.microsoft.com/office/powerpoint/2010/main" val="24606618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Bomb_Dome_close-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844154"/>
            <a:ext cx="6048375" cy="41040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0483" name="Rectangle 6"/>
          <p:cNvSpPr>
            <a:spLocks noChangeArrowheads="1"/>
          </p:cNvSpPr>
          <p:nvPr/>
        </p:nvSpPr>
        <p:spPr bwMode="auto">
          <a:xfrm>
            <a:off x="1494235" y="0"/>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solidFill>
                  <a:srgbClr val="0000FF"/>
                </a:solidFill>
              </a:rPr>
              <a:t>Khu tưởng niệm Hòa Bình Hi- rô- si- ma được UNESCO đưa vào danh sách di sản thế giới năm 1996</a:t>
            </a:r>
          </a:p>
        </p:txBody>
      </p:sp>
    </p:spTree>
    <p:extLst>
      <p:ext uri="{BB962C8B-B14F-4D97-AF65-F5344CB8AC3E}">
        <p14:creationId xmlns:p14="http://schemas.microsoft.com/office/powerpoint/2010/main" val="2135237293"/>
      </p:ext>
    </p:extLst>
  </p:cSld>
  <p:clrMapOvr>
    <a:masterClrMapping/>
  </p:clrMapOvr>
  <p:transition spd="med">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hung con seu bang giay"/>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1828800" y="1047750"/>
            <a:ext cx="5791199" cy="3922866"/>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492858" y="133350"/>
            <a:ext cx="4463081" cy="584775"/>
          </a:xfrm>
          <a:prstGeom prst="rect">
            <a:avLst/>
          </a:prstGeom>
          <a:noFill/>
          <a:ln>
            <a:noFill/>
          </a:ln>
        </p:spPr>
        <p:txBody>
          <a:bodyPr wrap="none">
            <a:spAutoFit/>
          </a:bodyPr>
          <a:lstStyle/>
          <a:p>
            <a:pPr algn="ctr">
              <a:defRPr/>
            </a:pPr>
            <a:r>
              <a:rPr lang="en-US" sz="3200" b="1" dirty="0" err="1">
                <a:ln w="22225">
                  <a:solidFill>
                    <a:schemeClr val="tx1"/>
                  </a:solidFill>
                  <a:prstDash val="solid"/>
                </a:ln>
                <a:solidFill>
                  <a:srgbClr val="FFFF00"/>
                </a:solidFill>
                <a:latin typeface="SVN-Androgyne" panose="02040603050506020204" charset="0"/>
                <a:cs typeface="SVN-Androgyne" panose="02040603050506020204" charset="0"/>
              </a:rPr>
              <a:t>Những</a:t>
            </a:r>
            <a:r>
              <a:rPr lang="en-US" sz="3200" b="1" dirty="0">
                <a:ln w="22225">
                  <a:solidFill>
                    <a:schemeClr val="tx1"/>
                  </a:solidFill>
                  <a:prstDash val="solid"/>
                </a:ln>
                <a:solidFill>
                  <a:srgbClr val="FFFF00"/>
                </a:solidFill>
                <a:latin typeface="SVN-Androgyne" panose="02040603050506020204" charset="0"/>
                <a:cs typeface="SVN-Androgyne" panose="02040603050506020204" charset="0"/>
              </a:rPr>
              <a:t> con </a:t>
            </a:r>
            <a:r>
              <a:rPr lang="en-US" sz="3200" b="1" dirty="0" err="1">
                <a:ln w="22225">
                  <a:solidFill>
                    <a:schemeClr val="tx1"/>
                  </a:solidFill>
                  <a:prstDash val="solid"/>
                </a:ln>
                <a:solidFill>
                  <a:srgbClr val="FFFF00"/>
                </a:solidFill>
                <a:latin typeface="SVN-Androgyne" panose="02040603050506020204" charset="0"/>
                <a:cs typeface="SVN-Androgyne" panose="02040603050506020204" charset="0"/>
              </a:rPr>
              <a:t>sếu</a:t>
            </a:r>
            <a:r>
              <a:rPr lang="en-US" sz="3200" b="1" dirty="0">
                <a:ln w="22225">
                  <a:solidFill>
                    <a:schemeClr val="tx1"/>
                  </a:solidFill>
                  <a:prstDash val="solid"/>
                </a:ln>
                <a:solidFill>
                  <a:srgbClr val="FFFF00"/>
                </a:solidFill>
                <a:latin typeface="SVN-Androgyne" panose="02040603050506020204" charset="0"/>
                <a:cs typeface="SVN-Androgyne" panose="02040603050506020204" charset="0"/>
              </a:rPr>
              <a:t> </a:t>
            </a:r>
            <a:r>
              <a:rPr lang="en-US" sz="3200" b="1" dirty="0" err="1">
                <a:ln w="22225">
                  <a:solidFill>
                    <a:schemeClr val="tx1"/>
                  </a:solidFill>
                  <a:prstDash val="solid"/>
                </a:ln>
                <a:solidFill>
                  <a:srgbClr val="FFFF00"/>
                </a:solidFill>
                <a:latin typeface="SVN-Androgyne" panose="02040603050506020204" charset="0"/>
                <a:cs typeface="SVN-Androgyne" panose="02040603050506020204" charset="0"/>
              </a:rPr>
              <a:t>bằng</a:t>
            </a:r>
            <a:r>
              <a:rPr lang="en-US" sz="3200" b="1" dirty="0">
                <a:ln w="22225">
                  <a:solidFill>
                    <a:schemeClr val="tx1"/>
                  </a:solidFill>
                  <a:prstDash val="solid"/>
                </a:ln>
                <a:solidFill>
                  <a:srgbClr val="FFFF00"/>
                </a:solidFill>
                <a:latin typeface="SVN-Androgyne" panose="02040603050506020204" charset="0"/>
                <a:cs typeface="SVN-Androgyne" panose="02040603050506020204" charset="0"/>
              </a:rPr>
              <a:t> </a:t>
            </a:r>
            <a:r>
              <a:rPr lang="en-US" sz="3200" b="1" dirty="0" err="1">
                <a:ln w="22225">
                  <a:solidFill>
                    <a:schemeClr val="tx1"/>
                  </a:solidFill>
                  <a:prstDash val="solid"/>
                </a:ln>
                <a:solidFill>
                  <a:srgbClr val="FFFF00"/>
                </a:solidFill>
                <a:latin typeface="SVN-Androgyne" panose="02040603050506020204" charset="0"/>
                <a:cs typeface="SVN-Androgyne" panose="02040603050506020204" charset="0"/>
              </a:rPr>
              <a:t>giấy</a:t>
            </a:r>
            <a:endParaRPr lang="en-US" sz="3200" b="1" dirty="0">
              <a:ln w="22225">
                <a:solidFill>
                  <a:schemeClr val="tx1"/>
                </a:solidFill>
                <a:prstDash val="solid"/>
              </a:ln>
              <a:solidFill>
                <a:srgbClr val="FFFF00"/>
              </a:solidFill>
              <a:latin typeface="SVN-Androgyne" panose="02040603050506020204" charset="0"/>
              <a:cs typeface="SVN-Androgyne" panose="02040603050506020204" charset="0"/>
            </a:endParaRPr>
          </a:p>
        </p:txBody>
      </p:sp>
    </p:spTree>
    <p:extLst>
      <p:ext uri="{BB962C8B-B14F-4D97-AF65-F5344CB8AC3E}">
        <p14:creationId xmlns:p14="http://schemas.microsoft.com/office/powerpoint/2010/main" val="1248476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090806122947-248-7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41685"/>
            <a:ext cx="4012406"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p:cNvSpPr txBox="1">
            <a:spLocks noChangeArrowheads="1"/>
          </p:cNvSpPr>
          <p:nvPr/>
        </p:nvSpPr>
        <p:spPr bwMode="auto">
          <a:xfrm>
            <a:off x="1575198" y="4462463"/>
            <a:ext cx="5750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a:solidFill>
                  <a:srgbClr val="0000FF"/>
                </a:solidFill>
              </a:rPr>
              <a:t>Lễ tưởng niệm 65 năm Mỹ ném bom nguyên tử xuống Nhật Bản </a:t>
            </a:r>
          </a:p>
        </p:txBody>
      </p:sp>
    </p:spTree>
    <p:extLst>
      <p:ext uri="{BB962C8B-B14F-4D97-AF65-F5344CB8AC3E}">
        <p14:creationId xmlns:p14="http://schemas.microsoft.com/office/powerpoint/2010/main" val="3039393282"/>
      </p:ext>
    </p:extLst>
  </p:cSld>
  <p:clrMapOvr>
    <a:masterClrMapping/>
  </p:clrMapOvr>
  <p:transition spd="med">
    <p:strip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altLang="en-US"/>
          </a:p>
        </p:txBody>
      </p:sp>
      <p:pic>
        <p:nvPicPr>
          <p:cNvPr id="22531" name="Picture 5" descr="Ảnh tưởng niệm vụ ném bom Hirosh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119" y="141685"/>
            <a:ext cx="6481763" cy="43743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2532" name="Text Box 6"/>
          <p:cNvSpPr txBox="1">
            <a:spLocks noChangeArrowheads="1"/>
          </p:cNvSpPr>
          <p:nvPr/>
        </p:nvSpPr>
        <p:spPr bwMode="auto">
          <a:xfrm>
            <a:off x="1818085" y="4569619"/>
            <a:ext cx="57781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a:solidFill>
                  <a:srgbClr val="0000FF"/>
                </a:solidFill>
              </a:rPr>
              <a:t>Hàng nghìn con bồ câu - biểu tượng của hòa bình được thả trong lễ tưởng niệm</a:t>
            </a:r>
          </a:p>
        </p:txBody>
      </p:sp>
    </p:spTree>
    <p:extLst>
      <p:ext uri="{BB962C8B-B14F-4D97-AF65-F5344CB8AC3E}">
        <p14:creationId xmlns:p14="http://schemas.microsoft.com/office/powerpoint/2010/main" val="2605782140"/>
      </p:ext>
    </p:extLst>
  </p:cSld>
  <p:clrMapOvr>
    <a:masterClrMapping/>
  </p:clrMapOvr>
  <p:transition spd="med">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aperCran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235" y="86916"/>
            <a:ext cx="6101953" cy="43207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3555" name="Text Box 6"/>
          <p:cNvSpPr txBox="1">
            <a:spLocks noChangeArrowheads="1"/>
          </p:cNvSpPr>
          <p:nvPr/>
        </p:nvSpPr>
        <p:spPr bwMode="auto">
          <a:xfrm>
            <a:off x="1439466" y="4493419"/>
            <a:ext cx="63186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a:solidFill>
                  <a:srgbClr val="0000FF"/>
                </a:solidFill>
              </a:rPr>
              <a:t>Những con sếu bằng giấy được trẻ em Nhật Bản gấp để cầu mong sự hòa bình trên toàn thế giới</a:t>
            </a:r>
          </a:p>
        </p:txBody>
      </p:sp>
    </p:spTree>
    <p:extLst>
      <p:ext uri="{BB962C8B-B14F-4D97-AF65-F5344CB8AC3E}">
        <p14:creationId xmlns:p14="http://schemas.microsoft.com/office/powerpoint/2010/main" val="4132776817"/>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467100" y="490396"/>
            <a:ext cx="22098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a:t>VẬN DỤNG</a:t>
            </a:r>
          </a:p>
        </p:txBody>
      </p:sp>
      <p:sp>
        <p:nvSpPr>
          <p:cNvPr id="5" name="Rectangle 4">
            <a:extLst>
              <a:ext uri="{FF2B5EF4-FFF2-40B4-BE49-F238E27FC236}">
                <a16:creationId xmlns:a16="http://schemas.microsoft.com/office/drawing/2014/main" id="{65A6549E-A66E-47D1-A7A2-742D3EF179B5}"/>
              </a:ext>
            </a:extLst>
          </p:cNvPr>
          <p:cNvSpPr/>
          <p:nvPr/>
        </p:nvSpPr>
        <p:spPr>
          <a:xfrm>
            <a:off x="228600" y="1160235"/>
            <a:ext cx="8610600" cy="2246769"/>
          </a:xfrm>
          <a:prstGeom prst="rect">
            <a:avLst/>
          </a:prstGeom>
        </p:spPr>
        <p:txBody>
          <a:bodyPr wrap="square">
            <a:spAutoFit/>
          </a:bodyPr>
          <a:lstStyle/>
          <a:p>
            <a:pPr algn="just"/>
            <a:r>
              <a:rPr lang="fr-FR" sz="2800" dirty="0"/>
              <a:t>      </a:t>
            </a:r>
            <a:r>
              <a:rPr lang="fr-FR" sz="2800" dirty="0" err="1"/>
              <a:t>Hãy</a:t>
            </a:r>
            <a:r>
              <a:rPr lang="fr-FR" sz="2800" dirty="0"/>
              <a:t> </a:t>
            </a:r>
            <a:r>
              <a:rPr lang="fr-FR" sz="2800" dirty="0" err="1"/>
              <a:t>tưởng</a:t>
            </a:r>
            <a:r>
              <a:rPr lang="fr-FR" sz="2800" dirty="0"/>
              <a:t> </a:t>
            </a:r>
            <a:r>
              <a:rPr lang="fr-FR" sz="2800" dirty="0" err="1"/>
              <a:t>tượng</a:t>
            </a:r>
            <a:r>
              <a:rPr lang="fr-FR" sz="2800" dirty="0"/>
              <a:t> </a:t>
            </a:r>
            <a:r>
              <a:rPr lang="fr-FR" sz="2800" dirty="0" err="1"/>
              <a:t>em</a:t>
            </a:r>
            <a:r>
              <a:rPr lang="fr-FR" sz="2800" dirty="0"/>
              <a:t> sang </a:t>
            </a:r>
            <a:r>
              <a:rPr lang="fr-FR" sz="2800" dirty="0" err="1"/>
              <a:t>thăm</a:t>
            </a:r>
            <a:r>
              <a:rPr lang="fr-FR" sz="2800" dirty="0"/>
              <a:t> </a:t>
            </a:r>
            <a:r>
              <a:rPr lang="fr-FR" sz="2800" dirty="0" err="1"/>
              <a:t>nước</a:t>
            </a:r>
            <a:r>
              <a:rPr lang="fr-FR" sz="2800" dirty="0"/>
              <a:t> </a:t>
            </a:r>
            <a:r>
              <a:rPr lang="fr-FR" sz="2800" dirty="0" err="1"/>
              <a:t>Nhật</a:t>
            </a:r>
            <a:r>
              <a:rPr lang="fr-FR" sz="2800" dirty="0"/>
              <a:t> </a:t>
            </a:r>
            <a:r>
              <a:rPr lang="fr-FR" sz="2800" dirty="0" err="1"/>
              <a:t>và</a:t>
            </a:r>
            <a:r>
              <a:rPr lang="fr-FR" sz="2800" dirty="0"/>
              <a:t> </a:t>
            </a:r>
            <a:r>
              <a:rPr lang="fr-FR" sz="2800" dirty="0" err="1"/>
              <a:t>sẽ</a:t>
            </a:r>
            <a:r>
              <a:rPr lang="fr-FR" sz="2800" dirty="0"/>
              <a:t> </a:t>
            </a:r>
            <a:r>
              <a:rPr lang="fr-FR" sz="2800" dirty="0" err="1"/>
              <a:t>đến</a:t>
            </a:r>
            <a:r>
              <a:rPr lang="fr-FR" sz="2800" dirty="0"/>
              <a:t> </a:t>
            </a:r>
            <a:r>
              <a:rPr lang="fr-FR" sz="2800" dirty="0" err="1"/>
              <a:t>trước</a:t>
            </a:r>
            <a:r>
              <a:rPr lang="fr-FR" sz="2800" dirty="0"/>
              <a:t> </a:t>
            </a:r>
            <a:r>
              <a:rPr lang="fr-FR" sz="2800" dirty="0" err="1"/>
              <a:t>tượng</a:t>
            </a:r>
            <a:r>
              <a:rPr lang="fr-FR" sz="2800" dirty="0"/>
              <a:t> </a:t>
            </a:r>
            <a:r>
              <a:rPr lang="fr-FR" sz="2800" dirty="0" err="1"/>
              <a:t>đài</a:t>
            </a:r>
            <a:r>
              <a:rPr lang="fr-FR" sz="2800" dirty="0"/>
              <a:t> Xa-</a:t>
            </a:r>
            <a:r>
              <a:rPr lang="fr-FR" sz="2800" dirty="0" err="1"/>
              <a:t>xa</a:t>
            </a:r>
            <a:r>
              <a:rPr lang="fr-FR" sz="2800" dirty="0"/>
              <a:t>-</a:t>
            </a:r>
            <a:r>
              <a:rPr lang="fr-FR" sz="2800" dirty="0" err="1"/>
              <a:t>cô</a:t>
            </a:r>
            <a:r>
              <a:rPr lang="fr-FR" sz="2800" dirty="0"/>
              <a:t>. </a:t>
            </a:r>
            <a:r>
              <a:rPr lang="fr-FR" sz="2800" dirty="0" err="1"/>
              <a:t>Em</a:t>
            </a:r>
            <a:r>
              <a:rPr lang="fr-FR" sz="2800" dirty="0"/>
              <a:t> </a:t>
            </a:r>
            <a:r>
              <a:rPr lang="fr-FR" sz="2800" dirty="0" err="1"/>
              <a:t>muốn</a:t>
            </a:r>
            <a:r>
              <a:rPr lang="fr-FR" sz="2800" dirty="0"/>
              <a:t> </a:t>
            </a:r>
            <a:r>
              <a:rPr lang="fr-FR" sz="2800" dirty="0" err="1"/>
              <a:t>nói</a:t>
            </a:r>
            <a:r>
              <a:rPr lang="fr-FR" sz="2800" dirty="0"/>
              <a:t> </a:t>
            </a:r>
            <a:r>
              <a:rPr lang="fr-FR" sz="2800" dirty="0" err="1"/>
              <a:t>gì</a:t>
            </a:r>
            <a:r>
              <a:rPr lang="fr-FR" sz="2800" dirty="0"/>
              <a:t> </a:t>
            </a:r>
            <a:r>
              <a:rPr lang="fr-FR" sz="2800" dirty="0" err="1"/>
              <a:t>với</a:t>
            </a:r>
            <a:r>
              <a:rPr lang="fr-FR" sz="2800" dirty="0"/>
              <a:t> Xa-</a:t>
            </a:r>
            <a:r>
              <a:rPr lang="fr-FR" sz="2800" dirty="0" err="1"/>
              <a:t>xa</a:t>
            </a:r>
            <a:r>
              <a:rPr lang="fr-FR" sz="2800" dirty="0"/>
              <a:t>-</a:t>
            </a:r>
            <a:r>
              <a:rPr lang="fr-FR" sz="2800" dirty="0" err="1"/>
              <a:t>cô</a:t>
            </a:r>
            <a:r>
              <a:rPr lang="fr-FR" sz="2800" dirty="0"/>
              <a:t>  </a:t>
            </a:r>
            <a:r>
              <a:rPr lang="fr-FR" sz="2800" dirty="0" err="1"/>
              <a:t>để</a:t>
            </a:r>
            <a:r>
              <a:rPr lang="fr-FR" sz="2800" dirty="0"/>
              <a:t> </a:t>
            </a:r>
            <a:r>
              <a:rPr lang="fr-FR" sz="2800" dirty="0" err="1"/>
              <a:t>tỏ</a:t>
            </a:r>
            <a:r>
              <a:rPr lang="fr-FR" sz="2800" dirty="0"/>
              <a:t> </a:t>
            </a:r>
            <a:r>
              <a:rPr lang="fr-FR" sz="2800" dirty="0" err="1"/>
              <a:t>lòng</a:t>
            </a:r>
            <a:r>
              <a:rPr lang="fr-FR" sz="2800" dirty="0"/>
              <a:t> </a:t>
            </a:r>
            <a:r>
              <a:rPr lang="fr-FR" sz="2800" dirty="0" err="1"/>
              <a:t>đoàn</a:t>
            </a:r>
            <a:r>
              <a:rPr lang="fr-FR" sz="2800" dirty="0"/>
              <a:t> </a:t>
            </a:r>
            <a:r>
              <a:rPr lang="fr-FR" sz="2800" dirty="0" err="1"/>
              <a:t>kết</a:t>
            </a:r>
            <a:r>
              <a:rPr lang="fr-FR" sz="2800" dirty="0"/>
              <a:t> </a:t>
            </a:r>
            <a:r>
              <a:rPr lang="fr-FR" sz="2800" dirty="0" err="1"/>
              <a:t>của</a:t>
            </a:r>
            <a:r>
              <a:rPr lang="fr-FR" sz="2800" dirty="0"/>
              <a:t> </a:t>
            </a:r>
            <a:r>
              <a:rPr lang="fr-FR" sz="2800" dirty="0" err="1"/>
              <a:t>trẻ</a:t>
            </a:r>
            <a:r>
              <a:rPr lang="fr-FR" sz="2800" dirty="0"/>
              <a:t> </a:t>
            </a:r>
            <a:r>
              <a:rPr lang="fr-FR" sz="2800" dirty="0" err="1"/>
              <a:t>em</a:t>
            </a:r>
            <a:r>
              <a:rPr lang="fr-FR" sz="2800" dirty="0"/>
              <a:t> </a:t>
            </a:r>
            <a:r>
              <a:rPr lang="fr-FR" sz="2800" dirty="0" err="1"/>
              <a:t>khắp</a:t>
            </a:r>
            <a:r>
              <a:rPr lang="fr-FR" sz="2800" dirty="0"/>
              <a:t> </a:t>
            </a:r>
            <a:r>
              <a:rPr lang="fr-FR" sz="2800" dirty="0" err="1"/>
              <a:t>năm</a:t>
            </a:r>
            <a:r>
              <a:rPr lang="fr-FR" sz="2800" dirty="0"/>
              <a:t> </a:t>
            </a:r>
            <a:r>
              <a:rPr lang="fr-FR" sz="2800" dirty="0" err="1"/>
              <a:t>châu</a:t>
            </a:r>
            <a:r>
              <a:rPr lang="fr-FR" sz="2800" dirty="0"/>
              <a:t> </a:t>
            </a:r>
            <a:r>
              <a:rPr lang="fr-FR" sz="2800" dirty="0" err="1"/>
              <a:t>và</a:t>
            </a:r>
            <a:r>
              <a:rPr lang="fr-FR" sz="2800" dirty="0"/>
              <a:t> </a:t>
            </a:r>
            <a:r>
              <a:rPr lang="fr-FR" sz="2800" dirty="0" err="1"/>
              <a:t>khát</a:t>
            </a:r>
            <a:r>
              <a:rPr lang="fr-FR" sz="2800" dirty="0"/>
              <a:t> </a:t>
            </a:r>
            <a:r>
              <a:rPr lang="fr-FR" sz="2800" dirty="0" err="1"/>
              <a:t>vọng</a:t>
            </a:r>
            <a:r>
              <a:rPr lang="fr-FR" sz="2800" dirty="0"/>
              <a:t> </a:t>
            </a:r>
            <a:r>
              <a:rPr lang="fr-FR" sz="2800" dirty="0" err="1"/>
              <a:t>thế</a:t>
            </a:r>
            <a:r>
              <a:rPr lang="fr-FR" sz="2800" dirty="0"/>
              <a:t> </a:t>
            </a:r>
            <a:r>
              <a:rPr lang="fr-FR" sz="2800" dirty="0" err="1"/>
              <a:t>giới</a:t>
            </a:r>
            <a:r>
              <a:rPr lang="fr-FR" sz="2800" dirty="0"/>
              <a:t> </a:t>
            </a:r>
            <a:r>
              <a:rPr lang="fr-FR" sz="2800" dirty="0" err="1"/>
              <a:t>được</a:t>
            </a:r>
            <a:r>
              <a:rPr lang="fr-FR" sz="2800" dirty="0"/>
              <a:t> </a:t>
            </a:r>
            <a:r>
              <a:rPr lang="fr-FR" sz="2800" dirty="0" err="1"/>
              <a:t>cuộc</a:t>
            </a:r>
            <a:r>
              <a:rPr lang="fr-FR" sz="2800" dirty="0"/>
              <a:t> </a:t>
            </a:r>
            <a:r>
              <a:rPr lang="fr-FR" sz="2800" dirty="0" err="1"/>
              <a:t>sống</a:t>
            </a:r>
            <a:r>
              <a:rPr lang="fr-FR" sz="2800" dirty="0"/>
              <a:t> </a:t>
            </a:r>
            <a:r>
              <a:rPr lang="fr-FR" sz="2800" dirty="0" err="1"/>
              <a:t>hòa</a:t>
            </a:r>
            <a:r>
              <a:rPr lang="fr-FR" sz="2800" dirty="0"/>
              <a:t> </a:t>
            </a:r>
            <a:r>
              <a:rPr lang="fr-FR" sz="2800" dirty="0" err="1"/>
              <a:t>bình</a:t>
            </a:r>
            <a:r>
              <a:rPr lang="fr-FR" sz="2800" dirty="0"/>
              <a:t>? </a:t>
            </a:r>
            <a:r>
              <a:rPr lang="fr-FR" sz="2800" dirty="0" err="1"/>
              <a:t>Hãy</a:t>
            </a:r>
            <a:r>
              <a:rPr lang="fr-FR" sz="2800" dirty="0"/>
              <a:t> </a:t>
            </a:r>
            <a:r>
              <a:rPr lang="fr-FR" sz="2800" dirty="0" err="1"/>
              <a:t>viết</a:t>
            </a:r>
            <a:r>
              <a:rPr lang="fr-FR" sz="2800" dirty="0"/>
              <a:t> </a:t>
            </a:r>
            <a:r>
              <a:rPr lang="fr-FR" sz="2800" dirty="0" err="1"/>
              <a:t>đoạn</a:t>
            </a:r>
            <a:r>
              <a:rPr lang="fr-FR" sz="2800" dirty="0"/>
              <a:t> </a:t>
            </a:r>
            <a:r>
              <a:rPr lang="fr-FR" sz="2800" dirty="0" err="1"/>
              <a:t>văn</a:t>
            </a:r>
            <a:r>
              <a:rPr lang="fr-FR" sz="2800" dirty="0"/>
              <a:t> </a:t>
            </a:r>
            <a:r>
              <a:rPr lang="fr-FR" sz="2800" dirty="0" err="1"/>
              <a:t>ghi</a:t>
            </a:r>
            <a:r>
              <a:rPr lang="fr-FR" sz="2800" dirty="0"/>
              <a:t> </a:t>
            </a:r>
            <a:r>
              <a:rPr lang="fr-FR" sz="2800" dirty="0" err="1"/>
              <a:t>lại</a:t>
            </a:r>
            <a:r>
              <a:rPr lang="fr-FR" sz="2800" dirty="0"/>
              <a:t> </a:t>
            </a:r>
            <a:r>
              <a:rPr lang="fr-FR" sz="2800" dirty="0" err="1"/>
              <a:t>điều</a:t>
            </a:r>
            <a:r>
              <a:rPr lang="fr-FR" sz="2800" dirty="0"/>
              <a:t> </a:t>
            </a:r>
            <a:r>
              <a:rPr lang="fr-FR" sz="2800" dirty="0" err="1"/>
              <a:t>em</a:t>
            </a:r>
            <a:r>
              <a:rPr lang="fr-FR" sz="2800" dirty="0"/>
              <a:t> </a:t>
            </a:r>
            <a:r>
              <a:rPr lang="fr-FR" sz="2800" dirty="0" err="1"/>
              <a:t>muốn</a:t>
            </a:r>
            <a:r>
              <a:rPr lang="fr-FR" sz="2800" dirty="0"/>
              <a:t> </a:t>
            </a:r>
            <a:r>
              <a:rPr lang="fr-FR" sz="2800" dirty="0" err="1"/>
              <a:t>nói</a:t>
            </a:r>
            <a:r>
              <a:rPr lang="fr-FR" sz="2800" dirty="0"/>
              <a:t>.</a:t>
            </a:r>
          </a:p>
        </p:txBody>
      </p:sp>
      <p:sp>
        <p:nvSpPr>
          <p:cNvPr id="7" name="Arrow: Chevron 6">
            <a:extLst>
              <a:ext uri="{FF2B5EF4-FFF2-40B4-BE49-F238E27FC236}">
                <a16:creationId xmlns:a16="http://schemas.microsoft.com/office/drawing/2014/main" id="{13796011-5F9E-4391-AB2E-36EDAEA6EAAD}"/>
              </a:ext>
            </a:extLst>
          </p:cNvPr>
          <p:cNvSpPr/>
          <p:nvPr/>
        </p:nvSpPr>
        <p:spPr>
          <a:xfrm>
            <a:off x="421174" y="13525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Arrow: Chevron 7">
            <a:extLst>
              <a:ext uri="{FF2B5EF4-FFF2-40B4-BE49-F238E27FC236}">
                <a16:creationId xmlns:a16="http://schemas.microsoft.com/office/drawing/2014/main" id="{A862164D-0D58-479B-A01C-5EB2EAAA9E68}"/>
              </a:ext>
            </a:extLst>
          </p:cNvPr>
          <p:cNvSpPr/>
          <p:nvPr/>
        </p:nvSpPr>
        <p:spPr>
          <a:xfrm>
            <a:off x="398975" y="3811816"/>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11" name="Picture 10">
            <a:extLst>
              <a:ext uri="{FF2B5EF4-FFF2-40B4-BE49-F238E27FC236}">
                <a16:creationId xmlns:a16="http://schemas.microsoft.com/office/drawing/2014/main" id="{09A256B5-29EA-4580-81AA-306BA72A2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89" y="107054"/>
            <a:ext cx="776998" cy="766684"/>
          </a:xfrm>
          <a:prstGeom prst="rect">
            <a:avLst/>
          </a:prstGeom>
        </p:spPr>
      </p:pic>
      <p:sp>
        <p:nvSpPr>
          <p:cNvPr id="3" name="TextBox 2"/>
          <p:cNvSpPr txBox="1"/>
          <p:nvPr/>
        </p:nvSpPr>
        <p:spPr>
          <a:xfrm>
            <a:off x="762000" y="3638550"/>
            <a:ext cx="4548681" cy="830997"/>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ca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endParaRPr lang="en-US" sz="2400" dirty="0">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3054724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949"/>
            <a:ext cx="8839200" cy="5016758"/>
          </a:xfrm>
          <a:prstGeom prst="rect">
            <a:avLst/>
          </a:prstGeom>
        </p:spPr>
        <p:txBody>
          <a:bodyPr wrap="square">
            <a:spAutoFit/>
          </a:bodyPr>
          <a:lstStyle/>
          <a:p>
            <a:pPr algn="ctr" fontAlgn="base">
              <a:spcAft>
                <a:spcPts val="750"/>
              </a:spcAft>
            </a:pPr>
            <a:r>
              <a:rPr lang="en-US" sz="2000" b="1">
                <a:solidFill>
                  <a:srgbClr val="002060"/>
                </a:solidFill>
                <a:latin typeface="Times New Roman" panose="02020603050405020304" pitchFamily="18" charset="0"/>
                <a:ea typeface="Times New Roman" panose="02020603050405020304" pitchFamily="18" charset="0"/>
              </a:rPr>
              <a:t>Bài đọc mở rộng:</a:t>
            </a:r>
            <a:r>
              <a:rPr lang="en-US" sz="2000" b="1">
                <a:solidFill>
                  <a:srgbClr val="FF0000"/>
                </a:solidFill>
                <a:latin typeface="Times New Roman" panose="02020603050405020304" pitchFamily="18" charset="0"/>
                <a:ea typeface="Times New Roman" panose="02020603050405020304" pitchFamily="18" charset="0"/>
              </a:rPr>
              <a:t> Đấu tranh vì môt thế giới hòa bình</a:t>
            </a:r>
            <a:endParaRPr lang="en-GB" sz="2000">
              <a:latin typeface="Times New Roman" panose="02020603050405020304" pitchFamily="18" charset="0"/>
              <a:ea typeface="Times New Roman" panose="02020603050405020304" pitchFamily="18" charset="0"/>
            </a:endParaRPr>
          </a:p>
          <a:p>
            <a:pPr algn="just" fontAlgn="base">
              <a:spcAft>
                <a:spcPts val="750"/>
              </a:spcAft>
            </a:pPr>
            <a:r>
              <a:rPr lang="en-US" sz="2000">
                <a:solidFill>
                  <a:srgbClr val="333333"/>
                </a:solidFill>
                <a:latin typeface="Times New Roman" panose="02020603050405020304" pitchFamily="18" charset="0"/>
                <a:ea typeface="Times New Roman" panose="02020603050405020304" pitchFamily="18" charset="0"/>
              </a:rPr>
              <a:t>      Chúng ta đang ở đâu? Hôm nay ngày 8 – 8 – 1986, hơn 50000 đầu đạn hạt nhân đã được bố trí trên khắp hành tinh. Nói nôm na ra, điều đó có nghĩa là mỗi người, không trừ trẻ çon, đang ngồi trên một thùng 4 tấn thuôc nổ: tất cả chỗ đó khi nổ tung sẽ làm tan biến hết thảy, không phải một lần mà là mười hai lần, mọi dấu vết của sự sống trên trái đất. Nguy cơ ghê gớm đó đang đè nặng trên đầu chúng ta như thanh gươm Đa-mô-clét, về lý thuyết có thể tiêu diệt tất cá các hành tinh đang xoay quanh hệ mặt trời, cộng thêm bốn hành tinh nữa, và phá hủy thế thăng bằng của hệ mặt trời… Chạy đua vũ trang là đi ngược lại lý trí. Không những đi ngược lại lý trí của con người mà còn đi ngược lại lý trí của tự nhiên nữa.</a:t>
            </a:r>
            <a:endParaRPr lang="en-GB" sz="2000">
              <a:latin typeface="Times New Roman" panose="02020603050405020304" pitchFamily="18" charset="0"/>
              <a:ea typeface="Times New Roman" panose="02020603050405020304" pitchFamily="18" charset="0"/>
            </a:endParaRPr>
          </a:p>
          <a:p>
            <a:pPr algn="just" fontAlgn="base">
              <a:spcAft>
                <a:spcPts val="750"/>
              </a:spcAft>
            </a:pPr>
            <a:r>
              <a:rPr lang="en-US" sz="2000">
                <a:solidFill>
                  <a:srgbClr val="333333"/>
                </a:solidFill>
                <a:latin typeface="Times New Roman" panose="02020603050405020304" pitchFamily="18" charset="0"/>
                <a:ea typeface="Times New Roman" panose="02020603050405020304" pitchFamily="18" charset="0"/>
              </a:rPr>
              <a:t>     Chúng ta đến đây để chống lại việc đó, đem tiếng nói của chúng ta tham gia vào bản đồng ca của những người đòi hỏi một thế giới không có vũ khí và một cuộc sống hòa bình, công bằng. Nhưng dù tai họa có xảy ra thì sự có mặt của chúng ta ở đây cũng không phải là vô ích.</a:t>
            </a:r>
            <a:endParaRPr lang="en-GB" sz="2000">
              <a:latin typeface="Times New Roman" panose="02020603050405020304" pitchFamily="18" charset="0"/>
              <a:ea typeface="Times New Roman" panose="02020603050405020304" pitchFamily="18" charset="0"/>
            </a:endParaRPr>
          </a:p>
          <a:p>
            <a:pPr algn="just" fontAlgn="base">
              <a:spcAft>
                <a:spcPts val="750"/>
              </a:spcAft>
            </a:pPr>
            <a:r>
              <a:rPr lang="en-US" sz="2000">
                <a:solidFill>
                  <a:srgbClr val="333333"/>
                </a:solidFill>
                <a:latin typeface="Times New Roman" panose="02020603050405020304" pitchFamily="18" charset="0"/>
                <a:ea typeface="Times New Roman" panose="02020603050405020304" pitchFamily="18" charset="0"/>
              </a:rPr>
              <a:t>                                                             </a:t>
            </a:r>
            <a:r>
              <a:rPr lang="en-US" sz="2000" b="1" i="1">
                <a:solidFill>
                  <a:srgbClr val="333333"/>
                </a:solidFill>
                <a:latin typeface="Times New Roman" panose="02020603050405020304" pitchFamily="18" charset="0"/>
                <a:ea typeface="Times New Roman" panose="02020603050405020304" pitchFamily="18" charset="0"/>
              </a:rPr>
              <a:t>Theo Mác-két, Thanh gươm Đa-mô-clét.</a:t>
            </a:r>
            <a:endParaRPr lang="en-GB" sz="2000" b="1" i="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220964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1676400" y="1352550"/>
            <a:ext cx="6529388" cy="108585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7" name="Group 6">
            <a:extLst>
              <a:ext uri="{FF2B5EF4-FFF2-40B4-BE49-F238E27FC236}">
                <a16:creationId xmlns:a16="http://schemas.microsoft.com/office/drawing/2014/main" id="{8639A559-CC9B-45FE-A597-197C629AE5CF}"/>
              </a:ext>
            </a:extLst>
          </p:cNvPr>
          <p:cNvGrpSpPr/>
          <p:nvPr/>
        </p:nvGrpSpPr>
        <p:grpSpPr>
          <a:xfrm>
            <a:off x="847725" y="1152451"/>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026318" y="3081374"/>
            <a:ext cx="6529388" cy="10858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9" name="Group 8">
            <a:extLst>
              <a:ext uri="{FF2B5EF4-FFF2-40B4-BE49-F238E27FC236}">
                <a16:creationId xmlns:a16="http://schemas.microsoft.com/office/drawing/2014/main" id="{A11EF3B9-9966-41DB-ABB0-39B9A04E803C}"/>
              </a:ext>
            </a:extLst>
          </p:cNvPr>
          <p:cNvGrpSpPr/>
          <p:nvPr/>
        </p:nvGrpSpPr>
        <p:grpSpPr>
          <a:xfrm>
            <a:off x="6841331" y="2909923"/>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2953739" y="285750"/>
            <a:ext cx="3236527" cy="561692"/>
          </a:xfrm>
          <a:prstGeom prst="rect">
            <a:avLst/>
          </a:prstGeom>
          <a:noFill/>
        </p:spPr>
        <p:txBody>
          <a:bodyPr vert="horz" wrap="none" lIns="68580" tIns="34290" rIns="68580" bIns="34290" rtlCol="0" anchor="ctr">
            <a:spAutoFit/>
          </a:bodyPr>
          <a:lstStyle/>
          <a:p>
            <a:pPr algn="ctr">
              <a:spcBef>
                <a:spcPct val="0"/>
              </a:spcBef>
            </a:pPr>
            <a:r>
              <a:rPr lang="en-US"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id="{344952D8-0FDD-40E1-9F1F-FBB1F72C4BAC}"/>
              </a:ext>
            </a:extLst>
          </p:cNvPr>
          <p:cNvSpPr txBox="1"/>
          <p:nvPr/>
        </p:nvSpPr>
        <p:spPr>
          <a:xfrm>
            <a:off x="2438400" y="1474083"/>
            <a:ext cx="5638800" cy="830997"/>
          </a:xfrm>
          <a:prstGeom prst="rect">
            <a:avLst/>
          </a:prstGeom>
          <a:noFill/>
        </p:spPr>
        <p:txBody>
          <a:bodyPr wrap="square">
            <a:spAutoFit/>
          </a:bodyPr>
          <a:lstStyle/>
          <a:p>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trôi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chảy</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lưu</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loát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diễn</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cảm</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234678" y="3224175"/>
            <a:ext cx="5638800" cy="830997"/>
          </a:xfrm>
          <a:prstGeom prst="rect">
            <a:avLst/>
          </a:prstGeom>
          <a:noFill/>
        </p:spPr>
        <p:txBody>
          <a:bodyPr wrap="square">
            <a:spAutoFit/>
          </a:bodyPr>
          <a:lstStyle/>
          <a:p>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Nắm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từ</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đó</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thêm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yêu</a:t>
            </a:r>
            <a:r>
              <a:rPr lang="en-US" sz="2400">
                <a:solidFill>
                  <a:srgbClr val="FB8246"/>
                </a:solidFill>
                <a:effectLst/>
                <a:latin typeface="Arial" panose="020B0604020202020204" pitchFamily="34" charset="0"/>
                <a:ea typeface="Times New Roman" panose="02020603050405020304" pitchFamily="18" charset="0"/>
                <a:cs typeface="Arial" panose="020B0604020202020204" pitchFamily="34" charset="0"/>
              </a:rPr>
              <a:t> hòa bình.</a:t>
            </a:r>
            <a:endParaRPr lang="vi-VN" sz="24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08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F28923-8BC1-4456-8D22-B8B93B199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0"/>
            <a:ext cx="9159240" cy="5143500"/>
          </a:xfrm>
          <a:prstGeom prst="rect">
            <a:avLst/>
          </a:prstGeom>
        </p:spPr>
      </p:pic>
      <p:sp>
        <p:nvSpPr>
          <p:cNvPr id="4" name="TextBox 3">
            <a:extLst>
              <a:ext uri="{FF2B5EF4-FFF2-40B4-BE49-F238E27FC236}">
                <a16:creationId xmlns:a16="http://schemas.microsoft.com/office/drawing/2014/main" id="{B8A4BE8B-6AE5-4FE1-902E-261ED37E90E1}"/>
              </a:ext>
            </a:extLst>
          </p:cNvPr>
          <p:cNvSpPr txBox="1"/>
          <p:nvPr/>
        </p:nvSpPr>
        <p:spPr>
          <a:xfrm>
            <a:off x="3093464" y="2114550"/>
            <a:ext cx="2941831" cy="646331"/>
          </a:xfrm>
          <a:prstGeom prst="rect">
            <a:avLst/>
          </a:prstGeom>
          <a:noFill/>
        </p:spPr>
        <p:txBody>
          <a:bodyPr wrap="none" rtlCol="0">
            <a:spAutoFit/>
          </a:bodyPr>
          <a:lstStyle/>
          <a:p>
            <a:r>
              <a:rPr lang="en-US" sz="3600" b="1">
                <a:solidFill>
                  <a:srgbClr val="00B050"/>
                </a:soli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49646696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B772890-851F-497D-BBC6-CC189708B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998" cy="766684"/>
          </a:xfrm>
          <a:prstGeom prst="rect">
            <a:avLst/>
          </a:prstGeom>
        </p:spPr>
      </p:pic>
      <p:sp>
        <p:nvSpPr>
          <p:cNvPr id="15" name="TextBox 14">
            <a:extLst>
              <a:ext uri="{FF2B5EF4-FFF2-40B4-BE49-F238E27FC236}">
                <a16:creationId xmlns:a16="http://schemas.microsoft.com/office/drawing/2014/main" id="{91C8B997-F3B9-40BC-883D-7708F7F48300}"/>
              </a:ext>
            </a:extLst>
          </p:cNvPr>
          <p:cNvSpPr txBox="1"/>
          <p:nvPr/>
        </p:nvSpPr>
        <p:spPr>
          <a:xfrm>
            <a:off x="776998" y="971550"/>
            <a:ext cx="8001000" cy="542521"/>
          </a:xfrm>
          <a:prstGeom prst="rect">
            <a:avLst/>
          </a:prstGeom>
          <a:noFill/>
        </p:spPr>
        <p:txBody>
          <a:bodyPr wrap="square" rtlCol="0">
            <a:spAutoFit/>
          </a:bodyPr>
          <a:lstStyle/>
          <a:p>
            <a:pPr>
              <a:lnSpc>
                <a:spcPct val="114000"/>
              </a:lnSpc>
            </a:pP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Bài</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a:t>
            </a: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văn</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chia </a:t>
            </a:r>
            <a:r>
              <a:rPr lang="en-US" sz="2800" b="1" err="1">
                <a:solidFill>
                  <a:srgbClr val="C13953"/>
                </a:solidFill>
                <a:latin typeface="Arial" panose="020B0604020202020204" pitchFamily="34" charset="0"/>
                <a:ea typeface="Aachen" panose="02020500000000000000" pitchFamily="18" charset="0"/>
                <a:cs typeface="Arial" panose="020B0604020202020204" pitchFamily="34" charset="0"/>
              </a:rPr>
              <a:t>làm</a:t>
            </a:r>
            <a:r>
              <a:rPr lang="en-US" sz="2800" b="1">
                <a:solidFill>
                  <a:srgbClr val="C13953"/>
                </a:solidFill>
                <a:latin typeface="Arial" panose="020B0604020202020204" pitchFamily="34" charset="0"/>
                <a:ea typeface="Aachen" panose="02020500000000000000" pitchFamily="18" charset="0"/>
                <a:cs typeface="Arial" panose="020B0604020202020204" pitchFamily="34" charset="0"/>
              </a:rPr>
              <a:t> 4 đoạn:</a:t>
            </a:r>
            <a:endPar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endParaRPr>
          </a:p>
        </p:txBody>
      </p:sp>
      <p:sp>
        <p:nvSpPr>
          <p:cNvPr id="5" name="Text Box 5"/>
          <p:cNvSpPr txBox="1">
            <a:spLocks noChangeArrowheads="1"/>
          </p:cNvSpPr>
          <p:nvPr/>
        </p:nvSpPr>
        <p:spPr bwMode="auto">
          <a:xfrm>
            <a:off x="1258888" y="1809750"/>
            <a:ext cx="788511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algn="just">
              <a:spcBef>
                <a:spcPct val="50000"/>
              </a:spcBef>
            </a:pPr>
            <a:r>
              <a:rPr lang="en-US" altLang="zh-CN" sz="2800">
                <a:solidFill>
                  <a:srgbClr val="002060"/>
                </a:solidFill>
                <a:latin typeface="Arial" panose="020B0604020202020204" pitchFamily="34" charset="0"/>
              </a:rPr>
              <a:t>+ Đoạn 1: Từ đầu đến … xuống Nhật Bản.</a:t>
            </a:r>
          </a:p>
          <a:p>
            <a:pPr algn="just">
              <a:spcBef>
                <a:spcPct val="50000"/>
              </a:spcBef>
            </a:pPr>
            <a:r>
              <a:rPr lang="en-US" altLang="zh-CN" sz="2800">
                <a:solidFill>
                  <a:srgbClr val="002060"/>
                </a:solidFill>
                <a:latin typeface="Arial" panose="020B0604020202020204" pitchFamily="34" charset="0"/>
              </a:rPr>
              <a:t>+ Đoạn 2: Tiếp đến … phóng xạ nguyên tử .</a:t>
            </a:r>
          </a:p>
          <a:p>
            <a:pPr algn="just">
              <a:spcBef>
                <a:spcPct val="50000"/>
              </a:spcBef>
            </a:pPr>
            <a:r>
              <a:rPr lang="en-US" altLang="zh-CN" sz="2800">
                <a:solidFill>
                  <a:srgbClr val="002060"/>
                </a:solidFill>
                <a:latin typeface="Arial" panose="020B0604020202020204" pitchFamily="34" charset="0"/>
              </a:rPr>
              <a:t>+ Đoạn 3: Tiếp đến … gấp được 644 con.</a:t>
            </a:r>
          </a:p>
          <a:p>
            <a:pPr algn="just">
              <a:spcBef>
                <a:spcPct val="50000"/>
              </a:spcBef>
            </a:pPr>
            <a:r>
              <a:rPr lang="en-US" altLang="zh-CN" sz="2800">
                <a:solidFill>
                  <a:srgbClr val="002060"/>
                </a:solidFill>
                <a:latin typeface="Arial" panose="020B0604020202020204" pitchFamily="34" charset="0"/>
              </a:rPr>
              <a:t>+ Đoạn 4: Phần còn lại.</a:t>
            </a:r>
          </a:p>
        </p:txBody>
      </p:sp>
    </p:spTree>
    <p:extLst>
      <p:ext uri="{BB962C8B-B14F-4D97-AF65-F5344CB8AC3E}">
        <p14:creationId xmlns:p14="http://schemas.microsoft.com/office/powerpoint/2010/main" val="4875189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14800" y="1170214"/>
            <a:ext cx="4311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eaLnBrk="1" hangingPunct="1"/>
            <a:r>
              <a:rPr lang="en-US" altLang="en-US" sz="3200" b="1">
                <a:solidFill>
                  <a:schemeClr val="bg1"/>
                </a:solidFill>
                <a:latin typeface="Times New Roman" panose="02020603050405020304" pitchFamily="18" charset="0"/>
              </a:rPr>
              <a:t>- Hi-rô-si-ma</a:t>
            </a:r>
          </a:p>
          <a:p>
            <a:pPr eaLnBrk="1" hangingPunct="1"/>
            <a:r>
              <a:rPr lang="en-US" altLang="en-US" sz="3200" b="1">
                <a:solidFill>
                  <a:schemeClr val="bg1"/>
                </a:solidFill>
                <a:latin typeface="Times New Roman" panose="02020603050405020304" pitchFamily="18" charset="0"/>
              </a:rPr>
              <a:t>- Na-ga-xa-ki</a:t>
            </a:r>
          </a:p>
          <a:p>
            <a:pPr eaLnBrk="1" hangingPunct="1"/>
            <a:r>
              <a:rPr lang="en-US" altLang="en-US" sz="3200" b="1">
                <a:solidFill>
                  <a:schemeClr val="bg1"/>
                </a:solidFill>
                <a:latin typeface="Times New Roman" panose="02020603050405020304" pitchFamily="18" charset="0"/>
              </a:rPr>
              <a:t>- Xa-xa-cô Xa-xa-ki</a:t>
            </a:r>
            <a:endParaRPr lang="en-US" altLang="en-US" sz="180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886200" y="312964"/>
            <a:ext cx="3347357"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all">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Luyện đọc</a:t>
            </a:r>
            <a:endParaRPr lang="en-US" sz="3600" b="1" cap="all" dirty="0">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03474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322" y="114302"/>
            <a:ext cx="3347357" cy="857250"/>
          </a:xfrm>
        </p:spPr>
        <p:txBody>
          <a:bodyPr vert="horz" lIns="68580" tIns="34290" rIns="68580" bIns="34290" rtlCol="0" anchor="ctr">
            <a:normAutofit/>
          </a:bodyPr>
          <a:lstStyle/>
          <a:p>
            <a:pPr algn="ctr"/>
            <a:r>
              <a:rPr lang="en-US" sz="3200"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cs typeface="Times New Roman" pitchFamily="18" charset="0"/>
              </a:rPr>
              <a:t>NGẮT CÂU DÀI</a:t>
            </a:r>
          </a:p>
        </p:txBody>
      </p:sp>
      <p:cxnSp>
        <p:nvCxnSpPr>
          <p:cNvPr id="5" name="Straight Connector 4"/>
          <p:cNvCxnSpPr/>
          <p:nvPr/>
        </p:nvCxnSpPr>
        <p:spPr>
          <a:xfrm flipH="1">
            <a:off x="1389744" y="1788327"/>
            <a:ext cx="1143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descr="Đề thi học kì 2 lớp 2 năm 2020 - 2021 theo Thông tư 22 (14 đề)">
            <a:extLst>
              <a:ext uri="{FF2B5EF4-FFF2-40B4-BE49-F238E27FC236}">
                <a16:creationId xmlns:a16="http://schemas.microsoft.com/office/drawing/2014/main"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361" y="3143250"/>
            <a:ext cx="3827639" cy="20002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9"/>
          <p:cNvSpPr txBox="1">
            <a:spLocks noChangeArrowheads="1"/>
          </p:cNvSpPr>
          <p:nvPr/>
        </p:nvSpPr>
        <p:spPr bwMode="auto">
          <a:xfrm>
            <a:off x="533400" y="1195164"/>
            <a:ext cx="830580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50000"/>
              </a:spcBef>
            </a:pPr>
            <a:r>
              <a:rPr lang="en-GB" altLang="en-US" sz="2800" b="1"/>
              <a:t>    Cô bé ngây thơ tin vào một truyền thuyết nói rằng nếu gấp đủ một nghìn con sếu bằng giấy treo quanh phòng, em sẽ khỏi bệnh.</a:t>
            </a:r>
          </a:p>
        </p:txBody>
      </p:sp>
    </p:spTree>
    <p:extLst>
      <p:ext uri="{BB962C8B-B14F-4D97-AF65-F5344CB8AC3E}">
        <p14:creationId xmlns:p14="http://schemas.microsoft.com/office/powerpoint/2010/main" val="247944154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F28923-8BC1-4456-8D22-B8B93B199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0"/>
            <a:ext cx="9159240" cy="5143500"/>
          </a:xfrm>
          <a:prstGeom prst="rect">
            <a:avLst/>
          </a:prstGeom>
        </p:spPr>
      </p:pic>
      <p:sp>
        <p:nvSpPr>
          <p:cNvPr id="4" name="TextBox 3">
            <a:extLst>
              <a:ext uri="{FF2B5EF4-FFF2-40B4-BE49-F238E27FC236}">
                <a16:creationId xmlns:a16="http://schemas.microsoft.com/office/drawing/2014/main" id="{B8A4BE8B-6AE5-4FE1-902E-261ED37E90E1}"/>
              </a:ext>
            </a:extLst>
          </p:cNvPr>
          <p:cNvSpPr txBox="1"/>
          <p:nvPr/>
        </p:nvSpPr>
        <p:spPr>
          <a:xfrm>
            <a:off x="2894692" y="2114550"/>
            <a:ext cx="3339376" cy="646331"/>
          </a:xfrm>
          <a:prstGeom prst="rect">
            <a:avLst/>
          </a:prstGeom>
          <a:noFill/>
        </p:spPr>
        <p:txBody>
          <a:bodyPr wrap="none" rtlCol="0">
            <a:spAutoFit/>
          </a:bodyPr>
          <a:lstStyle/>
          <a:p>
            <a:r>
              <a:rPr lang="en-US" sz="3600" b="1">
                <a:solidFill>
                  <a:srgbClr val="00B05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119640997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204" y="64880"/>
            <a:ext cx="8497959" cy="830997"/>
          </a:xfrm>
          <a:prstGeom prst="rect">
            <a:avLst/>
          </a:prstGeom>
          <a:noFill/>
        </p:spPr>
        <p:txBody>
          <a:bodyPr wrap="square" rtlCol="0">
            <a:spAutoFit/>
          </a:bodyPr>
          <a:lstStyle/>
          <a:p>
            <a:pPr>
              <a:defRPr/>
            </a:pPr>
            <a:r>
              <a:rPr lang="en-GB" altLang="en-US" sz="2400" b="1">
                <a:solidFill>
                  <a:srgbClr val="000000"/>
                </a:solidFill>
                <a:latin typeface="Times New Roman" panose="02020603050405020304" pitchFamily="18" charset="0"/>
              </a:rPr>
              <a:t>     Đọc thầm đoạn 1 v</a:t>
            </a:r>
            <a:r>
              <a:rPr lang="en-GB" altLang="en-US" sz="2400" b="1">
                <a:solidFill>
                  <a:srgbClr val="000000"/>
                </a:solidFill>
                <a:latin typeface="Times New Roman" panose="02020603050405020304" pitchFamily="18" charset="0"/>
                <a:cs typeface="Times New Roman" panose="02020603050405020304" pitchFamily="18" charset="0"/>
              </a:rPr>
              <a:t>à</a:t>
            </a:r>
            <a:r>
              <a:rPr lang="en-GB" altLang="en-US" sz="2400" b="1">
                <a:solidFill>
                  <a:srgbClr val="000000"/>
                </a:solidFill>
                <a:latin typeface="Times New Roman" panose="02020603050405020304" pitchFamily="18" charset="0"/>
              </a:rPr>
              <a:t> trả lời câu hỏi: </a:t>
            </a:r>
          </a:p>
          <a:p>
            <a:pPr>
              <a:defRPr/>
            </a:pPr>
            <a:r>
              <a:rPr lang="en-GB" altLang="en-US" sz="2400" b="1">
                <a:solidFill>
                  <a:srgbClr val="002060"/>
                </a:solidFill>
                <a:latin typeface="Times New Roman" panose="02020603050405020304" pitchFamily="18" charset="0"/>
              </a:rPr>
              <a:t>1. Xa- xa- cô bị nhiễm phóng xạ từ lúc n</a:t>
            </a:r>
            <a:r>
              <a:rPr lang="en-GB" altLang="en-US" sz="2400" b="1">
                <a:solidFill>
                  <a:srgbClr val="002060"/>
                </a:solidFill>
                <a:latin typeface="Times New Roman" panose="02020603050405020304" pitchFamily="18" charset="0"/>
                <a:cs typeface="Times New Roman" panose="02020603050405020304" pitchFamily="18" charset="0"/>
              </a:rPr>
              <a:t>à</a:t>
            </a:r>
            <a:r>
              <a:rPr lang="en-GB" altLang="en-US" sz="2400" b="1">
                <a:solidFill>
                  <a:srgbClr val="002060"/>
                </a:solidFill>
                <a:latin typeface="Times New Roman" panose="02020603050405020304" pitchFamily="18" charset="0"/>
              </a:rPr>
              <a:t>o?</a:t>
            </a:r>
          </a:p>
        </p:txBody>
      </p:sp>
      <p:sp>
        <p:nvSpPr>
          <p:cNvPr id="12" name="TextBox 11">
            <a:extLst>
              <a:ext uri="{FF2B5EF4-FFF2-40B4-BE49-F238E27FC236}">
                <a16:creationId xmlns:a16="http://schemas.microsoft.com/office/drawing/2014/main" id="{42AD958B-CBE3-481B-B462-B7E3C6F427B7}"/>
              </a:ext>
            </a:extLst>
          </p:cNvPr>
          <p:cNvSpPr txBox="1"/>
          <p:nvPr/>
        </p:nvSpPr>
        <p:spPr>
          <a:xfrm>
            <a:off x="570997" y="799842"/>
            <a:ext cx="8188522" cy="830997"/>
          </a:xfrm>
          <a:prstGeom prst="rect">
            <a:avLst/>
          </a:prstGeom>
          <a:noFill/>
        </p:spPr>
        <p:txBody>
          <a:bodyPr wrap="square" rtlCol="0">
            <a:spAutoFit/>
          </a:bodyPr>
          <a:lstStyle>
            <a:defPPr>
              <a:defRPr lang="en-US"/>
            </a:defPPr>
            <a:lvl1pPr>
              <a:defRPr sz="2400"/>
            </a:lvl1pPr>
          </a:lstStyle>
          <a:p>
            <a:pPr lvl="0" algn="just" fontAlgn="base">
              <a:spcAft>
                <a:spcPct val="0"/>
              </a:spcAft>
            </a:pPr>
            <a:r>
              <a:rPr lang="en-GB" altLang="en-US" b="1">
                <a:solidFill>
                  <a:srgbClr val="EE426B"/>
                </a:solidFill>
                <a:latin typeface="Times New Roman" panose="02020603050405020304" pitchFamily="18" charset="0"/>
              </a:rPr>
              <a:t>     Xa-xa-cô bị nhiễm phóng xạ từ khi Mỹ ném hai quả bom nguyên tử xuống Nhật Bản </a:t>
            </a:r>
            <a:endParaRPr lang="en-GB" altLang="en-US" b="1">
              <a:solidFill>
                <a:srgbClr val="EE426B"/>
              </a:solidFill>
              <a:latin typeface="Times New Roman" panose="02020603050405020304" pitchFamily="18" charset="0"/>
              <a:cs typeface="Times New Roman" panose="02020603050405020304" pitchFamily="18" charset="0"/>
            </a:endParaRPr>
          </a:p>
        </p:txBody>
      </p:sp>
      <p:pic>
        <p:nvPicPr>
          <p:cNvPr id="13" name="Content Placeholder 3" descr="cdx14389756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14241" y="2129113"/>
            <a:ext cx="3230546" cy="21705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995794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b05a387869e6b3cc3fe6cfb2cdfb812cc25a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81&quot;/&gt;&lt;/object&gt;&lt;object type=&quot;3&quot; unique_id=&quot;10005&quot;&gt;&lt;property id=&quot;20148&quot; value=&quot;5&quot;/&gt;&lt;property id=&quot;20300&quot; value=&quot;Slide 3&quot;/&gt;&lt;property id=&quot;20307&quot; value=&quot;502&quot;/&gt;&lt;/object&gt;&lt;object type=&quot;3&quot; unique_id=&quot;10006&quot;&gt;&lt;property id=&quot;20148&quot; value=&quot;5&quot;/&gt;&lt;property id=&quot;20300&quot; value=&quot;Slide 5&quot;/&gt;&lt;property id=&quot;20307&quot; value=&quot;528&quot;/&gt;&lt;/object&gt;&lt;object type=&quot;3&quot; unique_id=&quot;10007&quot;&gt;&lt;property id=&quot;20148&quot; value=&quot;5&quot;/&gt;&lt;property id=&quot;20300&quot; value=&quot;Slide 4&quot;/&gt;&lt;property id=&quot;20307&quot; value=&quot;501&quot;/&gt;&lt;/object&gt;&lt;object type=&quot;3&quot; unique_id=&quot;10008&quot;&gt;&lt;property id=&quot;20148&quot; value=&quot;5&quot;/&gt;&lt;property id=&quot;20300&quot; value=&quot;Slide 6&quot;/&gt;&lt;property id=&quot;20307&quot; value=&quot;504&quot;/&gt;&lt;/object&gt;&lt;object type=&quot;3&quot; unique_id=&quot;10009&quot;&gt;&lt;property id=&quot;20148&quot; value=&quot;5&quot;/&gt;&lt;property id=&quot;20300&quot; value=&quot;Slide 7&quot;/&gt;&lt;property id=&quot;20307&quot; value=&quot;505&quot;/&gt;&lt;/object&gt;&lt;object type=&quot;3&quot; unique_id=&quot;10010&quot;&gt;&lt;property id=&quot;20148&quot; value=&quot;5&quot;/&gt;&lt;property id=&quot;20300&quot; value=&quot;Slide 11&quot;/&gt;&lt;property id=&quot;20307&quot; value=&quot;506&quot;/&gt;&lt;/object&gt;&lt;object type=&quot;3&quot; unique_id=&quot;10017&quot;&gt;&lt;property id=&quot;20148&quot; value=&quot;5&quot;/&gt;&lt;property id=&quot;20300&quot; value=&quot;Slide 14&quot;/&gt;&lt;property id=&quot;20307&quot; value=&quot;507&quot;/&gt;&lt;/object&gt;&lt;object type=&quot;3&quot; unique_id=&quot;10018&quot;&gt;&lt;property id=&quot;20148&quot; value=&quot;5&quot;/&gt;&lt;property id=&quot;20300&quot; value=&quot;Slide 15&quot;/&gt;&lt;property id=&quot;20307&quot; value=&quot;508&quot;/&gt;&lt;/object&gt;&lt;object type=&quot;3&quot; unique_id=&quot;10019&quot;&gt;&lt;property id=&quot;20148&quot; value=&quot;5&quot;/&gt;&lt;property id=&quot;20300&quot; value=&quot;Slide 16&quot;/&gt;&lt;property id=&quot;20307&quot; value=&quot;509&quot;/&gt;&lt;/object&gt;&lt;object type=&quot;3&quot; unique_id=&quot;10020&quot;&gt;&lt;property id=&quot;20148&quot; value=&quot;5&quot;/&gt;&lt;property id=&quot;20300&quot; value=&quot;Slide 17&quot;/&gt;&lt;property id=&quot;20307&quot; value=&quot;513&quot;/&gt;&lt;/object&gt;&lt;object type=&quot;3&quot; unique_id=&quot;10021&quot;&gt;&lt;property id=&quot;20148&quot; value=&quot;5&quot;/&gt;&lt;property id=&quot;20300&quot; value=&quot;Slide 18&quot;/&gt;&lt;property id=&quot;20307&quot; value=&quot;510&quot;/&gt;&lt;/object&gt;&lt;object type=&quot;3&quot; unique_id=&quot;10022&quot;&gt;&lt;property id=&quot;20148&quot; value=&quot;5&quot;/&gt;&lt;property id=&quot;20300&quot; value=&quot;Slide 19&quot;/&gt;&lt;property id=&quot;20307&quot; value=&quot;511&quot;/&gt;&lt;/object&gt;&lt;object type=&quot;3&quot; unique_id=&quot;10023&quot;&gt;&lt;property id=&quot;20148&quot; value=&quot;5&quot;/&gt;&lt;property id=&quot;20300&quot; value=&quot;Slide 20&quot;/&gt;&lt;property id=&quot;20307&quot; value=&quot;514&quot;/&gt;&lt;/object&gt;&lt;object type=&quot;3&quot; unique_id=&quot;10024&quot;&gt;&lt;property id=&quot;20148&quot; value=&quot;5&quot;/&gt;&lt;property id=&quot;20300&quot; value=&quot;Slide 22&quot;/&gt;&lt;property id=&quot;20307&quot; value=&quot;515&quot;/&gt;&lt;/object&gt;&lt;object type=&quot;3&quot; unique_id=&quot;10025&quot;&gt;&lt;property id=&quot;20148&quot; value=&quot;5&quot;/&gt;&lt;property id=&quot;20300&quot; value=&quot;Slide 23&quot;/&gt;&lt;property id=&quot;20307&quot; value=&quot;516&quot;/&gt;&lt;/object&gt;&lt;object type=&quot;3&quot; unique_id=&quot;10026&quot;&gt;&lt;property id=&quot;20148&quot; value=&quot;5&quot;/&gt;&lt;property id=&quot;20300&quot; value=&quot;Slide 24&quot;/&gt;&lt;property id=&quot;20307&quot; value=&quot;517&quot;/&gt;&lt;/object&gt;&lt;object type=&quot;3&quot; unique_id=&quot;10027&quot;&gt;&lt;property id=&quot;20148&quot; value=&quot;5&quot;/&gt;&lt;property id=&quot;20300&quot; value=&quot;Slide 25&quot;/&gt;&lt;property id=&quot;20307&quot; value=&quot;518&quot;/&gt;&lt;/object&gt;&lt;object type=&quot;3&quot; unique_id=&quot;10028&quot;&gt;&lt;property id=&quot;20148&quot; value=&quot;5&quot;/&gt;&lt;property id=&quot;20300&quot; value=&quot;Slide 26&quot;/&gt;&lt;property id=&quot;20307&quot; value=&quot;526&quot;/&gt;&lt;/object&gt;&lt;object type=&quot;3&quot; unique_id=&quot;10029&quot;&gt;&lt;property id=&quot;20148&quot; value=&quot;5&quot;/&gt;&lt;property id=&quot;20300&quot; value=&quot;Slide 29&quot;/&gt;&lt;property id=&quot;20307&quot; value=&quot;527&quot;/&gt;&lt;/object&gt;&lt;object type=&quot;3&quot; unique_id=&quot;10031&quot;&gt;&lt;property id=&quot;20148&quot; value=&quot;5&quot;/&gt;&lt;property id=&quot;20300&quot; value=&quot;Slide 30&quot;/&gt;&lt;property id=&quot;20307&quot; value=&quot;451&quot;/&gt;&lt;/object&gt;&lt;object type=&quot;3&quot; unique_id=&quot;10242&quot;&gt;&lt;property id=&quot;20148&quot; value=&quot;5&quot;/&gt;&lt;property id=&quot;20300&quot; value=&quot;Slide 8&quot;/&gt;&lt;property id=&quot;20307&quot; value=&quot;529&quot;/&gt;&lt;/object&gt;&lt;object type=&quot;3&quot; unique_id=&quot;10243&quot;&gt;&lt;property id=&quot;20148&quot; value=&quot;5&quot;/&gt;&lt;property id=&quot;20300&quot; value=&quot;Slide 9&quot;/&gt;&lt;property id=&quot;20307&quot; value=&quot;530&quot;/&gt;&lt;/object&gt;&lt;object type=&quot;3&quot; unique_id=&quot;10404&quot;&gt;&lt;property id=&quot;20148&quot; value=&quot;5&quot;/&gt;&lt;property id=&quot;20300&quot; value=&quot;Slide 10&quot;/&gt;&lt;property id=&quot;20307&quot; value=&quot;531&quot;/&gt;&lt;/object&gt;&lt;object type=&quot;3&quot; unique_id=&quot;10964&quot;&gt;&lt;property id=&quot;20148&quot; value=&quot;5&quot;/&gt;&lt;property id=&quot;20300&quot; value=&quot;Slide 13&quot;/&gt;&lt;property id=&quot;20307&quot; value=&quot;532&quot;/&gt;&lt;/object&gt;&lt;object type=&quot;3&quot; unique_id=&quot;11049&quot;&gt;&lt;property id=&quot;20148&quot; value=&quot;5&quot;/&gt;&lt;property id=&quot;20300&quot; value=&quot;Slide 21&quot;/&gt;&lt;property id=&quot;20307&quot; value=&quot;533&quot;/&gt;&lt;/object&gt;&lt;object type=&quot;3&quot; unique_id=&quot;11224&quot;&gt;&lt;property id=&quot;20148&quot; value=&quot;5&quot;/&gt;&lt;property id=&quot;20300&quot; value=&quot;Slide 12&quot;/&gt;&lt;property id=&quot;20307&quot; value=&quot;534&quot;/&gt;&lt;/object&gt;&lt;object type=&quot;3&quot; unique_id=&quot;11285&quot;&gt;&lt;property id=&quot;20148&quot; value=&quot;5&quot;/&gt;&lt;property id=&quot;20300&quot; value=&quot;Slide 2&quot;/&gt;&lt;property id=&quot;20307&quot; value=&quot;535&quot;/&gt;&lt;/object&gt;&lt;object type=&quot;3&quot; unique_id=&quot;11286&quot;&gt;&lt;property id=&quot;20148&quot; value=&quot;5&quot;/&gt;&lt;property id=&quot;20300&quot; value=&quot;Slide 27&quot;/&gt;&lt;property id=&quot;20307&quot; value=&quot;536&quot;/&gt;&lt;/object&gt;&lt;object type=&quot;3&quot; unique_id=&quot;11287&quot;&gt;&lt;property id=&quot;20148&quot; value=&quot;5&quot;/&gt;&lt;property id=&quot;20300&quot; value=&quot;Slide 28&quot;/&gt;&lt;property id=&quot;20307&quot; value=&quot;53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4022</TotalTime>
  <Words>1297</Words>
  <Application>Microsoft Office PowerPoint</Application>
  <PresentationFormat>On-screen Show (16:9)</PresentationFormat>
  <Paragraphs>76</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SVN-Androgyne</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NGẮT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Nguyễn Ngọc Ánh</cp:lastModifiedBy>
  <cp:revision>395</cp:revision>
  <dcterms:created xsi:type="dcterms:W3CDTF">2014-09-16T11:54:17Z</dcterms:created>
  <dcterms:modified xsi:type="dcterms:W3CDTF">2021-10-04T15:08:00Z</dcterms:modified>
</cp:coreProperties>
</file>