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6" r:id="rId2"/>
    <p:sldId id="295" r:id="rId3"/>
    <p:sldId id="315" r:id="rId4"/>
    <p:sldId id="306" r:id="rId5"/>
    <p:sldId id="307" r:id="rId6"/>
    <p:sldId id="302" r:id="rId7"/>
    <p:sldId id="308" r:id="rId8"/>
    <p:sldId id="299" r:id="rId9"/>
    <p:sldId id="300" r:id="rId10"/>
    <p:sldId id="301" r:id="rId11"/>
    <p:sldId id="303" r:id="rId12"/>
    <p:sldId id="309" r:id="rId13"/>
    <p:sldId id="310" r:id="rId14"/>
    <p:sldId id="311" r:id="rId15"/>
    <p:sldId id="312" r:id="rId16"/>
    <p:sldId id="313" r:id="rId17"/>
    <p:sldId id="270" r:id="rId18"/>
    <p:sldId id="271" r:id="rId19"/>
    <p:sldId id="272" r:id="rId20"/>
    <p:sldId id="273" r:id="rId21"/>
    <p:sldId id="276" r:id="rId22"/>
    <p:sldId id="278" r:id="rId23"/>
    <p:sldId id="290" r:id="rId24"/>
    <p:sldId id="314" r:id="rId25"/>
    <p:sldId id="291"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126" autoAdjust="0"/>
  </p:normalViewPr>
  <p:slideViewPr>
    <p:cSldViewPr>
      <p:cViewPr varScale="1">
        <p:scale>
          <a:sx n="72" d="100"/>
          <a:sy n="72" d="100"/>
        </p:scale>
        <p:origin x="6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306F3-0BDE-471F-B915-1135376E9BD3}" type="datetimeFigureOut">
              <a:rPr lang="en-GB" smtClean="0"/>
              <a:t>27/09/2021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80B45-2410-49EC-81D8-4D770686866B}" type="slidenum">
              <a:rPr lang="en-GB" smtClean="0"/>
              <a:t>‹#›</a:t>
            </a:fld>
            <a:endParaRPr lang="en-GB"/>
          </a:p>
        </p:txBody>
      </p:sp>
    </p:spTree>
    <p:extLst>
      <p:ext uri="{BB962C8B-B14F-4D97-AF65-F5344CB8AC3E}">
        <p14:creationId xmlns:p14="http://schemas.microsoft.com/office/powerpoint/2010/main" val="216487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4</a:t>
            </a:fld>
            <a:endParaRPr lang="zh-CN" altLang="en-US"/>
          </a:p>
        </p:txBody>
      </p:sp>
    </p:spTree>
    <p:extLst>
      <p:ext uri="{BB962C8B-B14F-4D97-AF65-F5344CB8AC3E}">
        <p14:creationId xmlns:p14="http://schemas.microsoft.com/office/powerpoint/2010/main" val="379938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b="1" dirty="0">
                <a:solidFill>
                  <a:srgbClr val="3B3838"/>
                </a:solidFill>
                <a:latin typeface="Times New Roman" panose="02020603050405020304" pitchFamily="18" charset="0"/>
                <a:cs typeface="Times New Roman" panose="02020603050405020304" pitchFamily="18" charset="0"/>
                <a:sym typeface="+mn-ea"/>
              </a:rPr>
              <a:t>-Th</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chết m</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được kính trọng,đánh giá cao còn hơn sống m</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bị người đời khinh bỉ.</a:t>
            </a:r>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7</a:t>
            </a:fld>
            <a:endParaRPr lang="zh-CN" altLang="en-US"/>
          </a:p>
        </p:txBody>
      </p:sp>
    </p:spTree>
    <p:extLst>
      <p:ext uri="{BB962C8B-B14F-4D97-AF65-F5344CB8AC3E}">
        <p14:creationId xmlns:p14="http://schemas.microsoft.com/office/powerpoint/2010/main" val="6868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12</a:t>
            </a:fld>
            <a:endParaRPr lang="zh-CN" altLang="en-US"/>
          </a:p>
        </p:txBody>
      </p:sp>
    </p:spTree>
    <p:extLst>
      <p:ext uri="{BB962C8B-B14F-4D97-AF65-F5344CB8AC3E}">
        <p14:creationId xmlns:p14="http://schemas.microsoft.com/office/powerpoint/2010/main" val="231942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13</a:t>
            </a:fld>
            <a:endParaRPr lang="zh-CN" altLang="en-US"/>
          </a:p>
        </p:txBody>
      </p:sp>
    </p:spTree>
    <p:extLst>
      <p:ext uri="{BB962C8B-B14F-4D97-AF65-F5344CB8AC3E}">
        <p14:creationId xmlns:p14="http://schemas.microsoft.com/office/powerpoint/2010/main" val="333653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14</a:t>
            </a:fld>
            <a:endParaRPr lang="zh-CN" altLang="en-US"/>
          </a:p>
        </p:txBody>
      </p:sp>
    </p:spTree>
    <p:extLst>
      <p:ext uri="{BB962C8B-B14F-4D97-AF65-F5344CB8AC3E}">
        <p14:creationId xmlns:p14="http://schemas.microsoft.com/office/powerpoint/2010/main" val="264738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15</a:t>
            </a:fld>
            <a:endParaRPr lang="zh-CN" altLang="en-US"/>
          </a:p>
        </p:txBody>
      </p:sp>
    </p:spTree>
    <p:extLst>
      <p:ext uri="{BB962C8B-B14F-4D97-AF65-F5344CB8AC3E}">
        <p14:creationId xmlns:p14="http://schemas.microsoft.com/office/powerpoint/2010/main" val="211847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16</a:t>
            </a:fld>
            <a:endParaRPr lang="zh-CN" altLang="en-US"/>
          </a:p>
        </p:txBody>
      </p:sp>
    </p:spTree>
    <p:extLst>
      <p:ext uri="{BB962C8B-B14F-4D97-AF65-F5344CB8AC3E}">
        <p14:creationId xmlns:p14="http://schemas.microsoft.com/office/powerpoint/2010/main" val="312289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BFF2-6AED-46F7-9503-9A60A8551AC2}" type="datetimeFigureOut">
              <a:rPr lang="en-US" smtClean="0"/>
              <a:t>27/9/2021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27/9/2021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27/9/2021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smtClean="0"/>
            </a:lvl1pPr>
          </a:lstStyle>
          <a:p>
            <a:pPr>
              <a:defRPr/>
            </a:pPr>
            <a:fld id="{0287A15D-57E7-43CA-AC36-370E3CBDE190}" type="slidenum">
              <a:rPr lang="en-US" altLang="en-US"/>
              <a:pPr>
                <a:defRPr/>
              </a:pPr>
              <a:t>‹#›</a:t>
            </a:fld>
            <a:endParaRPr lang="en-US" altLang="en-US"/>
          </a:p>
        </p:txBody>
      </p:sp>
    </p:spTree>
    <p:extLst>
      <p:ext uri="{BB962C8B-B14F-4D97-AF65-F5344CB8AC3E}">
        <p14:creationId xmlns:p14="http://schemas.microsoft.com/office/powerpoint/2010/main" val="24625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27/9/2021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t>27/9/2021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6BFF2-6AED-46F7-9503-9A60A8551AC2}" type="datetimeFigureOut">
              <a:rPr lang="en-US" smtClean="0"/>
              <a:t>27/9/2021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6BFF2-6AED-46F7-9503-9A60A8551AC2}" type="datetimeFigureOut">
              <a:rPr lang="en-US" smtClean="0"/>
              <a:t>27/9/2021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6BFF2-6AED-46F7-9503-9A60A8551AC2}" type="datetimeFigureOut">
              <a:rPr lang="en-US" smtClean="0"/>
              <a:t>27/9/2021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t>27/9/2021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27/9/2021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27/9/2021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t>27/9/2021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a:solidFill>
                  <a:srgbClr val="FF0000"/>
                </a:solidFill>
              </a:rPr>
              <a:t>KHỞI ĐỘNG</a:t>
            </a:r>
            <a:endParaRPr lang="en-GB" sz="4800" b="1">
              <a:solidFill>
                <a:srgbClr val="FF0000"/>
              </a:solidFill>
            </a:endParaRPr>
          </a:p>
        </p:txBody>
      </p:sp>
      <p:sp>
        <p:nvSpPr>
          <p:cNvPr id="3" name="Rectangle 2"/>
          <p:cNvSpPr/>
          <p:nvPr/>
        </p:nvSpPr>
        <p:spPr>
          <a:xfrm>
            <a:off x="709192" y="1628800"/>
            <a:ext cx="10873208" cy="1678729"/>
          </a:xfrm>
          <a:prstGeom prst="rect">
            <a:avLst/>
          </a:prstGeom>
        </p:spPr>
        <p:txBody>
          <a:bodyPr wrap="square">
            <a:spAutoFit/>
          </a:bodyPr>
          <a:lstStyle/>
          <a:p>
            <a:pPr>
              <a:lnSpc>
                <a:spcPct val="107000"/>
              </a:lnSpc>
              <a:spcAft>
                <a:spcPts val="800"/>
              </a:spcAft>
            </a:pP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Ở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nhà</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Lan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chăm</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giúp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cha</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mẹ</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bán</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hàng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tạp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hóa</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mà</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Lan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còn</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khó</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bài</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tập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cô</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giao</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336" y="4221088"/>
            <a:ext cx="2581917" cy="2049929"/>
          </a:xfrm>
          <a:prstGeom prst="rect">
            <a:avLst/>
          </a:prstGeom>
        </p:spPr>
      </p:pic>
    </p:spTree>
    <p:extLst>
      <p:ext uri="{BB962C8B-B14F-4D97-AF65-F5344CB8AC3E}">
        <p14:creationId xmlns:p14="http://schemas.microsoft.com/office/powerpoint/2010/main" val="227924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658937" y="3318297"/>
            <a:ext cx="8874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3200" dirty="0" err="1">
                <a:solidFill>
                  <a:srgbClr val="003300"/>
                </a:solidFill>
                <a:latin typeface="Times New Roman" panose="02020603050405020304" pitchFamily="18" charset="0"/>
                <a:cs typeface="Times New Roman" panose="02020603050405020304" pitchFamily="18" charset="0"/>
              </a:rPr>
              <a:t>Giọng</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nói</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của</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cô</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giáo</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lúc</a:t>
            </a:r>
            <a:r>
              <a:rPr lang="en-US" sz="3200" dirty="0">
                <a:solidFill>
                  <a:srgbClr val="003300"/>
                </a:solidFill>
                <a:latin typeface="Times New Roman" panose="02020603050405020304" pitchFamily="18" charset="0"/>
                <a:cs typeface="Times New Roman" panose="02020603050405020304" pitchFamily="18" charset="0"/>
              </a:rPr>
              <a:t> …, </a:t>
            </a:r>
            <a:r>
              <a:rPr lang="en-US" sz="3200" dirty="0" err="1">
                <a:solidFill>
                  <a:srgbClr val="003300"/>
                </a:solidFill>
                <a:latin typeface="Times New Roman" panose="02020603050405020304" pitchFamily="18" charset="0"/>
                <a:cs typeface="Times New Roman" panose="02020603050405020304" pitchFamily="18" charset="0"/>
              </a:rPr>
              <a:t>lúc</a:t>
            </a:r>
            <a:r>
              <a:rPr lang="en-US" sz="3200" dirty="0">
                <a:solidFill>
                  <a:srgbClr val="003300"/>
                </a:solidFill>
                <a:latin typeface="Times New Roman" panose="02020603050405020304" pitchFamily="18" charset="0"/>
                <a:cs typeface="Times New Roman" panose="02020603050405020304" pitchFamily="18" charset="0"/>
              </a:rPr>
              <a:t> … </a:t>
            </a:r>
            <a:r>
              <a:rPr lang="en-US" sz="3200" dirty="0" err="1">
                <a:solidFill>
                  <a:srgbClr val="003300"/>
                </a:solidFill>
                <a:latin typeface="Times New Roman" panose="02020603050405020304" pitchFamily="18" charset="0"/>
                <a:cs typeface="Times New Roman" panose="02020603050405020304" pitchFamily="18" charset="0"/>
              </a:rPr>
              <a:t>cuốn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hút</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ánh</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mắt</a:t>
            </a:r>
            <a:r>
              <a:rPr lang="en-US" sz="3200" dirty="0">
                <a:solidFill>
                  <a:srgbClr val="003300"/>
                </a:solidFill>
                <a:latin typeface="Times New Roman" panose="02020603050405020304" pitchFamily="18" charset="0"/>
                <a:cs typeface="Times New Roman" panose="02020603050405020304" pitchFamily="18" charset="0"/>
              </a:rPr>
              <a:t> say s</a:t>
            </a:r>
            <a:r>
              <a:rPr lang="vi-VN" sz="3200" dirty="0">
                <a:solidFill>
                  <a:srgbClr val="003300"/>
                </a:solidFill>
                <a:latin typeface="Times New Roman" panose="02020603050405020304" pitchFamily="18" charset="0"/>
                <a:cs typeface="Times New Roman" panose="02020603050405020304" pitchFamily="18" charset="0"/>
              </a:rPr>
              <a:t>ư</a:t>
            </a:r>
            <a:r>
              <a:rPr lang="en-US" sz="3200" dirty="0">
                <a:solidFill>
                  <a:srgbClr val="003300"/>
                </a:solidFill>
                <a:latin typeface="Times New Roman" panose="02020603050405020304" pitchFamily="18" charset="0"/>
                <a:cs typeface="Times New Roman" panose="02020603050405020304" pitchFamily="18" charset="0"/>
              </a:rPr>
              <a:t>a </a:t>
            </a:r>
            <a:r>
              <a:rPr lang="en-US" sz="3200" dirty="0" err="1">
                <a:solidFill>
                  <a:srgbClr val="003300"/>
                </a:solidFill>
                <a:latin typeface="Times New Roman" panose="02020603050405020304" pitchFamily="18" charset="0"/>
                <a:cs typeface="Times New Roman" panose="02020603050405020304" pitchFamily="18" charset="0"/>
              </a:rPr>
              <a:t>của</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chúng</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tôi</a:t>
            </a:r>
            <a:r>
              <a:rPr lang="en-US" sz="3200" dirty="0">
                <a:solidFill>
                  <a:srgbClr val="003300"/>
                </a:solidFill>
                <a:latin typeface="Times New Roman" panose="02020603050405020304" pitchFamily="18" charset="0"/>
                <a:cs typeface="Times New Roman" panose="02020603050405020304" pitchFamily="18" charset="0"/>
              </a:rPr>
              <a:t>.</a:t>
            </a:r>
          </a:p>
        </p:txBody>
      </p:sp>
      <p:sp>
        <p:nvSpPr>
          <p:cNvPr id="4" name="TextBox 3"/>
          <p:cNvSpPr txBox="1">
            <a:spLocks noChangeArrowheads="1"/>
          </p:cNvSpPr>
          <p:nvPr/>
        </p:nvSpPr>
        <p:spPr bwMode="auto">
          <a:xfrm>
            <a:off x="1658937" y="5328543"/>
            <a:ext cx="8874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3200" dirty="0" err="1">
                <a:solidFill>
                  <a:srgbClr val="C00000"/>
                </a:solidFill>
                <a:latin typeface="Times New Roman" panose="02020603050405020304" pitchFamily="18" charset="0"/>
                <a:cs typeface="Times New Roman" panose="02020603050405020304" pitchFamily="18" charset="0"/>
              </a:rPr>
              <a:t>Giọng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nói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cô</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giáo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lúc</a:t>
            </a:r>
            <a:r>
              <a:rPr lang="en-US" sz="3200"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trầm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lúc</a:t>
            </a:r>
            <a:r>
              <a:rPr lang="en-US" sz="3200"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bổng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cuốn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hút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ánh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mắt</a:t>
            </a:r>
            <a:r>
              <a:rPr lang="en-US" sz="3200" dirty="0">
                <a:solidFill>
                  <a:srgbClr val="C00000"/>
                </a:solidFill>
                <a:latin typeface="Times New Roman" panose="02020603050405020304" pitchFamily="18" charset="0"/>
                <a:cs typeface="Times New Roman" panose="02020603050405020304" pitchFamily="18" charset="0"/>
              </a:rPr>
              <a:t> say s</a:t>
            </a:r>
            <a:r>
              <a:rPr lang="vi-VN" sz="3200" dirty="0">
                <a:solidFill>
                  <a:srgbClr val="C00000"/>
                </a:solidFill>
                <a:latin typeface="Times New Roman" panose="02020603050405020304" pitchFamily="18" charset="0"/>
                <a:cs typeface="Times New Roman" panose="02020603050405020304" pitchFamily="18" charset="0"/>
              </a:rPr>
              <a:t>ư</a:t>
            </a:r>
            <a:r>
              <a:rPr lang="en-US" sz="3200" dirty="0">
                <a:solidFill>
                  <a:srgbClr val="C00000"/>
                </a:solidFill>
                <a:latin typeface="Times New Roman" panose="02020603050405020304" pitchFamily="18" charset="0"/>
                <a:cs typeface="Times New Roman" panose="02020603050405020304" pitchFamily="18" charset="0"/>
              </a:rPr>
              <a:t>a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chúng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tôi</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5" name="Down Arrow 4"/>
          <p:cNvSpPr/>
          <p:nvPr/>
        </p:nvSpPr>
        <p:spPr>
          <a:xfrm>
            <a:off x="5845967" y="4612955"/>
            <a:ext cx="500062"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1271464" y="1131643"/>
            <a:ext cx="269820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err="1">
                <a:solidFill>
                  <a:srgbClr val="7030A0"/>
                </a:solidFill>
                <a:latin typeface="Times New Roman" panose="02020603050405020304" pitchFamily="18" charset="0"/>
                <a:cs typeface="Times New Roman" panose="02020603050405020304" pitchFamily="18" charset="0"/>
              </a:rPr>
              <a:t>trầm</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bổng</a:t>
            </a:r>
            <a:endParaRPr lang="en-US" sz="3600" b="1" dirty="0">
              <a:solidFill>
                <a:srgbClr val="7030A0"/>
              </a:solidFill>
              <a:latin typeface="Times New Roman" panose="02020603050405020304" pitchFamily="18" charset="0"/>
              <a:cs typeface="Times New Roman" panose="02020603050405020304" pitchFamily="18" charset="0"/>
            </a:endParaRPr>
          </a:p>
        </p:txBody>
      </p:sp>
      <p:pic>
        <p:nvPicPr>
          <p:cNvPr id="7" name="Picture 6" descr="co-giao.jpg"/>
          <p:cNvPicPr>
            <a:picLocks noChangeAspect="1"/>
          </p:cNvPicPr>
          <p:nvPr/>
        </p:nvPicPr>
        <p:blipFill>
          <a:blip r:embed="rId2"/>
          <a:stretch>
            <a:fillRect/>
          </a:stretch>
        </p:blipFill>
        <p:spPr>
          <a:xfrm>
            <a:off x="4329112" y="476672"/>
            <a:ext cx="3533775" cy="259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6017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2CFD224-9C80-4DFF-BF6B-9B0713CF5EA7}"/>
              </a:ext>
            </a:extLst>
          </p:cNvPr>
          <p:cNvSpPr txBox="1">
            <a:spLocks/>
          </p:cNvSpPr>
          <p:nvPr/>
        </p:nvSpPr>
        <p:spPr>
          <a:xfrm>
            <a:off x="1127448" y="908720"/>
            <a:ext cx="10153128" cy="1570186"/>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a:t>        </a:t>
            </a:r>
            <a:r>
              <a:rPr lang="vi-VN" sz="4000" b="1"/>
              <a:t>Việc đặt các từ trái nghĩa bên cạnh nhau có tác dụng</a:t>
            </a:r>
            <a:r>
              <a:rPr lang="en-US" sz="4000" b="1"/>
              <a:t> gì?</a:t>
            </a:r>
            <a:br>
              <a:rPr lang="vi-VN" sz="4000" b="1">
                <a:latin typeface="+mn-lt"/>
              </a:rPr>
            </a:br>
            <a:endParaRPr lang="en-US" sz="4000" b="1" dirty="0">
              <a:latin typeface="+mn-lt"/>
            </a:endParaRPr>
          </a:p>
        </p:txBody>
      </p:sp>
      <p:sp>
        <p:nvSpPr>
          <p:cNvPr id="3" name="Subtitle 4">
            <a:extLst>
              <a:ext uri="{FF2B5EF4-FFF2-40B4-BE49-F238E27FC236}">
                <a16:creationId xmlns:a16="http://schemas.microsoft.com/office/drawing/2014/main" id="{AB569049-0DDB-417C-B90D-8E53AE85C1B7}"/>
              </a:ext>
            </a:extLst>
          </p:cNvPr>
          <p:cNvSpPr txBox="1">
            <a:spLocks/>
          </p:cNvSpPr>
          <p:nvPr/>
        </p:nvSpPr>
        <p:spPr>
          <a:xfrm>
            <a:off x="1559496" y="2204864"/>
            <a:ext cx="9001000" cy="20882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a:solidFill>
                  <a:srgbClr val="0070C0"/>
                </a:solidFill>
              </a:rPr>
              <a:t>-&gt; </a:t>
            </a:r>
            <a:r>
              <a:rPr lang="vi-VN">
                <a:solidFill>
                  <a:srgbClr val="0070C0"/>
                </a:solidFill>
              </a:rPr>
              <a:t>Việc đặt các từ trái nghĩa bên cạnh nhau có tác dụng làm nổi bật những sự vật, sự việc, hoạt động, trạng thái... đối lập nhau.</a:t>
            </a:r>
            <a:endParaRPr lang="vi-VN" dirty="0">
              <a:solidFill>
                <a:srgbClr val="0070C0"/>
              </a:solidFill>
            </a:endParaRPr>
          </a:p>
        </p:txBody>
      </p:sp>
    </p:spTree>
    <p:extLst>
      <p:ext uri="{BB962C8B-B14F-4D97-AF65-F5344CB8AC3E}">
        <p14:creationId xmlns:p14="http://schemas.microsoft.com/office/powerpoint/2010/main" val="30353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传网\PPT\同学录PPT\11\藤.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a:fillRect/>
          </a:stretch>
        </p:blipFill>
        <p:spPr bwMode="auto">
          <a:xfrm>
            <a:off x="-528736" y="-603448"/>
            <a:ext cx="3973512" cy="391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a:fillRect/>
          </a:stretch>
        </p:blipFill>
        <p:spPr bwMode="auto">
          <a:xfrm>
            <a:off x="-203199" y="5740401"/>
            <a:ext cx="13191585" cy="1620012"/>
          </a:xfrm>
          <a:prstGeom prst="rect">
            <a:avLst/>
          </a:prstGeom>
          <a:noFill/>
          <a:extLst>
            <a:ext uri="{909E8E84-426E-40DD-AFC4-6F175D3DCCD1}">
              <a14:hiddenFill xmlns:a14="http://schemas.microsoft.com/office/drawing/2010/main">
                <a:solidFill>
                  <a:srgbClr val="FFFFFF"/>
                </a:solidFill>
              </a14:hiddenFill>
            </a:ext>
          </a:extLst>
        </p:spPr>
      </p:pic>
      <p:sp>
        <p:nvSpPr>
          <p:cNvPr id="10242" name="Text Box 7"/>
          <p:cNvSpPr txBox="1"/>
          <p:nvPr/>
        </p:nvSpPr>
        <p:spPr>
          <a:xfrm>
            <a:off x="1259841" y="863600"/>
            <a:ext cx="3631353" cy="70788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II. Ghi nhớ</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8440" name="Text Box 8"/>
          <p:cNvSpPr txBox="1">
            <a:spLocks noChangeArrowheads="1"/>
          </p:cNvSpPr>
          <p:nvPr/>
        </p:nvSpPr>
        <p:spPr bwMode="auto">
          <a:xfrm>
            <a:off x="479376" y="1700808"/>
            <a:ext cx="11407987" cy="3643976"/>
          </a:xfrm>
          <a:prstGeom prst="round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en-US" altLang="en-US" sz="3467" b="1" dirty="0">
                <a:solidFill>
                  <a:srgbClr val="3B3838"/>
                </a:solidFill>
                <a:latin typeface="Times New Roman" panose="02020603050405020304" pitchFamily="18" charset="0"/>
                <a:cs typeface="Times New Roman" panose="02020603050405020304" pitchFamily="18" charset="0"/>
              </a:rPr>
              <a:t>     </a:t>
            </a:r>
            <a:r>
              <a:rPr lang="en-US" altLang="en-US" sz="3467" b="1" dirty="0">
                <a:latin typeface="Times New Roman" panose="02020603050405020304" pitchFamily="18" charset="0"/>
                <a:cs typeface="Times New Roman" panose="02020603050405020304" pitchFamily="18" charset="0"/>
              </a:rPr>
              <a:t>1. Từ </a:t>
            </a:r>
            <a:r>
              <a:rPr lang="en-US" altLang="en-US" sz="3467" b="1" i="1" dirty="0">
                <a:solidFill>
                  <a:srgbClr val="FF0000"/>
                </a:solidFill>
                <a:latin typeface="Times New Roman" panose="02020603050405020304" pitchFamily="18" charset="0"/>
                <a:cs typeface="Times New Roman" panose="02020603050405020304" pitchFamily="18" charset="0"/>
              </a:rPr>
              <a:t>trái nghĩa</a:t>
            </a:r>
            <a:r>
              <a:rPr lang="en-US" altLang="en-US" sz="3467" b="1" dirty="0">
                <a:solidFill>
                  <a:srgbClr val="FF0000"/>
                </a:solidFill>
                <a:latin typeface="Times New Roman" panose="02020603050405020304" pitchFamily="18" charset="0"/>
                <a:cs typeface="Times New Roman" panose="02020603050405020304" pitchFamily="18" charset="0"/>
              </a:rPr>
              <a:t> </a:t>
            </a:r>
            <a:r>
              <a:rPr lang="en-US" altLang="en-US" sz="3467" b="1" dirty="0">
                <a:latin typeface="Times New Roman" panose="02020603050405020304" pitchFamily="18" charset="0"/>
                <a:cs typeface="Times New Roman" panose="02020603050405020304" pitchFamily="18" charset="0"/>
              </a:rPr>
              <a:t>l</a:t>
            </a:r>
            <a:r>
              <a:rPr lang="en-US" altLang="en-US" sz="3467" b="1" dirty="0">
                <a:latin typeface="Times New Roman" panose="02020603050405020304" pitchFamily="18" charset="0"/>
                <a:ea typeface="Times New Roman" panose="02020603050405020304" pitchFamily="18" charset="0"/>
              </a:rPr>
              <a:t>à</a:t>
            </a:r>
            <a:r>
              <a:rPr lang="en-US" altLang="en-US" sz="3467" b="1" dirty="0">
                <a:latin typeface="Times New Roman" panose="02020603050405020304" pitchFamily="18" charset="0"/>
                <a:cs typeface="Times New Roman" panose="02020603050405020304" pitchFamily="18" charset="0"/>
              </a:rPr>
              <a:t> những từ có nghĩa trái ngược nhau.</a:t>
            </a:r>
          </a:p>
          <a:p>
            <a:pPr marL="0" indent="0" eaLnBrk="1" hangingPunct="1">
              <a:lnSpc>
                <a:spcPct val="100000"/>
              </a:lnSpc>
              <a:spcBef>
                <a:spcPct val="0"/>
              </a:spcBef>
              <a:buNone/>
            </a:pPr>
            <a:r>
              <a:rPr lang="en-US" altLang="en-US" sz="3467" dirty="0">
                <a:latin typeface="Times New Roman" panose="02020603050405020304" pitchFamily="18" charset="0"/>
                <a:cs typeface="Times New Roman" panose="02020603050405020304" pitchFamily="18" charset="0"/>
              </a:rPr>
              <a:t>       </a:t>
            </a:r>
            <a:r>
              <a:rPr lang="en-US" altLang="en-US" sz="3467" dirty="0">
                <a:solidFill>
                  <a:srgbClr val="FF0000"/>
                </a:solidFill>
                <a:latin typeface="Times New Roman" panose="02020603050405020304" pitchFamily="18" charset="0"/>
                <a:cs typeface="Times New Roman" panose="02020603050405020304" pitchFamily="18" charset="0"/>
              </a:rPr>
              <a:t>M: </a:t>
            </a:r>
            <a:r>
              <a:rPr lang="en-US" altLang="en-US" sz="3467" dirty="0">
                <a:latin typeface="Times New Roman" panose="02020603050405020304" pitchFamily="18" charset="0"/>
                <a:cs typeface="Times New Roman" panose="02020603050405020304" pitchFamily="18" charset="0"/>
              </a:rPr>
              <a:t>cao - thấp, phải  - trái, ng</a:t>
            </a:r>
            <a:r>
              <a:rPr lang="en-US" altLang="en-US" sz="3467" dirty="0">
                <a:latin typeface="Times New Roman" panose="02020603050405020304" pitchFamily="18" charset="0"/>
                <a:ea typeface="Times New Roman" panose="02020603050405020304" pitchFamily="18" charset="0"/>
              </a:rPr>
              <a:t>à</a:t>
            </a:r>
            <a:r>
              <a:rPr lang="en-US" altLang="en-US" sz="3467" dirty="0">
                <a:latin typeface="Times New Roman" panose="02020603050405020304" pitchFamily="18" charset="0"/>
                <a:cs typeface="Times New Roman" panose="02020603050405020304" pitchFamily="18" charset="0"/>
              </a:rPr>
              <a:t>y - đêm,</a:t>
            </a:r>
            <a:r>
              <a:rPr lang="en-US" altLang="en-US" sz="3467" dirty="0">
                <a:latin typeface="Times New Roman" panose="02020603050405020304" pitchFamily="18" charset="0"/>
                <a:ea typeface="Times New Roman" panose="02020603050405020304" pitchFamily="18" charset="0"/>
              </a:rPr>
              <a:t>…</a:t>
            </a:r>
            <a:endParaRPr lang="en-US" altLang="en-US" sz="3467" dirty="0">
              <a:latin typeface="Times New Roman" panose="02020603050405020304" pitchFamily="18" charset="0"/>
              <a:cs typeface="Times New Roman" panose="02020603050405020304" pitchFamily="18" charset="0"/>
            </a:endParaRPr>
          </a:p>
          <a:p>
            <a:pPr marL="0" indent="0" eaLnBrk="1" hangingPunct="1">
              <a:lnSpc>
                <a:spcPct val="100000"/>
              </a:lnSpc>
              <a:spcBef>
                <a:spcPct val="0"/>
              </a:spcBef>
              <a:buNone/>
            </a:pPr>
            <a:endParaRPr lang="en-US" altLang="en-US" sz="3467" b="1" dirty="0">
              <a:latin typeface="Times New Roman" panose="02020603050405020304" pitchFamily="18" charset="0"/>
              <a:cs typeface="Times New Roman" panose="02020603050405020304" pitchFamily="18" charset="0"/>
            </a:endParaRPr>
          </a:p>
          <a:p>
            <a:pPr marL="0" indent="0" eaLnBrk="1" hangingPunct="1">
              <a:lnSpc>
                <a:spcPct val="100000"/>
              </a:lnSpc>
              <a:spcBef>
                <a:spcPct val="0"/>
              </a:spcBef>
              <a:buNone/>
            </a:pPr>
            <a:r>
              <a:rPr lang="en-US" altLang="en-US" sz="3467" b="1">
                <a:latin typeface="Times New Roman" panose="02020603050405020304" pitchFamily="18" charset="0"/>
                <a:cs typeface="Times New Roman" panose="02020603050405020304" pitchFamily="18" charset="0"/>
              </a:rPr>
              <a:t>     2</a:t>
            </a:r>
            <a:r>
              <a:rPr lang="en-US" altLang="en-US" sz="3467" b="1" dirty="0">
                <a:latin typeface="Times New Roman" panose="02020603050405020304" pitchFamily="18" charset="0"/>
                <a:cs typeface="Times New Roman" panose="02020603050405020304" pitchFamily="18" charset="0"/>
              </a:rPr>
              <a:t>. Việc đặt các từ trái nghĩa bên cạnh nhau có tác dụng l</a:t>
            </a:r>
            <a:r>
              <a:rPr lang="en-US" altLang="en-US" sz="3467" b="1" dirty="0">
                <a:latin typeface="Times New Roman" panose="02020603050405020304" pitchFamily="18" charset="0"/>
                <a:ea typeface="Times New Roman" panose="02020603050405020304" pitchFamily="18" charset="0"/>
              </a:rPr>
              <a:t>à</a:t>
            </a:r>
            <a:r>
              <a:rPr lang="en-US" altLang="en-US" sz="3467" b="1" dirty="0">
                <a:latin typeface="Times New Roman" panose="02020603050405020304" pitchFamily="18" charset="0"/>
                <a:cs typeface="Times New Roman" panose="02020603050405020304" pitchFamily="18" charset="0"/>
              </a:rPr>
              <a:t>m nổi bật những sự vật, sự việc, hoạt động, trạng thái,</a:t>
            </a:r>
            <a:r>
              <a:rPr lang="en-US" altLang="en-US" sz="3467" b="1" dirty="0">
                <a:latin typeface="Times New Roman" panose="02020603050405020304" pitchFamily="18" charset="0"/>
                <a:ea typeface="Times New Roman" panose="02020603050405020304" pitchFamily="18" charset="0"/>
              </a:rPr>
              <a:t>…</a:t>
            </a:r>
            <a:r>
              <a:rPr lang="en-US" altLang="en-US" sz="3467" b="1" dirty="0">
                <a:latin typeface="Times New Roman" panose="02020603050405020304" pitchFamily="18" charset="0"/>
                <a:cs typeface="Times New Roman" panose="02020603050405020304" pitchFamily="18" charset="0"/>
              </a:rPr>
              <a:t> đối lập nhau.</a:t>
            </a:r>
            <a:endParaRPr lang="en-US" altLang="en-US" sz="3467"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861274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p:nvPr/>
        </p:nvSpPr>
        <p:spPr>
          <a:xfrm>
            <a:off x="508000" y="160868"/>
            <a:ext cx="3786293" cy="70788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III. Luyện tập</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9464" name="Text Box 8"/>
          <p:cNvSpPr txBox="1">
            <a:spLocks noChangeArrowheads="1"/>
          </p:cNvSpPr>
          <p:nvPr/>
        </p:nvSpPr>
        <p:spPr bwMode="auto">
          <a:xfrm>
            <a:off x="425874" y="898314"/>
            <a:ext cx="11238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rgbClr val="333F50"/>
                </a:solidFill>
                <a:latin typeface="Times New Roman" panose="02020603050405020304" pitchFamily="18" charset="0"/>
                <a:cs typeface="Times New Roman" panose="02020603050405020304" pitchFamily="18" charset="0"/>
              </a:rPr>
              <a:t>1.Tìm những cặp từ </a:t>
            </a:r>
            <a:r>
              <a:rPr lang="en-US" altLang="en-US" sz="3600" b="1" dirty="0">
                <a:solidFill>
                  <a:srgbClr val="C00000"/>
                </a:solidFill>
                <a:latin typeface="Times New Roman" panose="02020603050405020304" pitchFamily="18" charset="0"/>
                <a:cs typeface="Times New Roman" panose="02020603050405020304" pitchFamily="18" charset="0"/>
              </a:rPr>
              <a:t>trái nghĩa </a:t>
            </a:r>
            <a:r>
              <a:rPr lang="en-US" altLang="en-US" sz="3600" b="1" dirty="0">
                <a:solidFill>
                  <a:srgbClr val="333F50"/>
                </a:solidFill>
                <a:latin typeface="Times New Roman" panose="02020603050405020304" pitchFamily="18" charset="0"/>
                <a:cs typeface="Times New Roman" panose="02020603050405020304" pitchFamily="18" charset="0"/>
              </a:rPr>
              <a:t>trong các th</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nh ngữ, tục ngữ dưới đây:</a:t>
            </a:r>
            <a:endParaRPr lang="en-US" altLang="en-US" sz="3600" b="1" dirty="0">
              <a:solidFill>
                <a:srgbClr val="333F50"/>
              </a:solidFill>
              <a:latin typeface="Times New Roman" panose="02020603050405020304" pitchFamily="18" charset="0"/>
              <a:ea typeface="Times New Roman" panose="02020603050405020304" pitchFamily="18" charset="0"/>
            </a:endParaRPr>
          </a:p>
        </p:txBody>
      </p:sp>
      <p:sp>
        <p:nvSpPr>
          <p:cNvPr id="19465" name="Text Box 9"/>
          <p:cNvSpPr txBox="1"/>
          <p:nvPr/>
        </p:nvSpPr>
        <p:spPr>
          <a:xfrm>
            <a:off x="507578" y="2127674"/>
            <a:ext cx="5287433"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a. Gạn đục khơi trong.</a:t>
            </a:r>
            <a:endParaRPr lang="en-US" altLang="en-US" sz="3600" dirty="0">
              <a:latin typeface="Times New Roman" panose="02020603050405020304" pitchFamily="18" charset="0"/>
              <a:ea typeface="Times New Roman" panose="02020603050405020304" pitchFamily="18" charset="0"/>
            </a:endParaRPr>
          </a:p>
        </p:txBody>
      </p:sp>
      <p:sp>
        <p:nvSpPr>
          <p:cNvPr id="19466" name="Text Box 10"/>
          <p:cNvSpPr txBox="1"/>
          <p:nvPr/>
        </p:nvSpPr>
        <p:spPr>
          <a:xfrm>
            <a:off x="521124" y="3090334"/>
            <a:ext cx="914400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b. Gần mực thì đen, gần đèn thì sáng.</a:t>
            </a:r>
            <a:endParaRPr lang="en-US" altLang="en-US" sz="3600" dirty="0">
              <a:latin typeface="Times New Roman" panose="02020603050405020304" pitchFamily="18" charset="0"/>
              <a:ea typeface="Times New Roman" panose="02020603050405020304" pitchFamily="18" charset="0"/>
            </a:endParaRPr>
          </a:p>
        </p:txBody>
      </p:sp>
      <p:sp>
        <p:nvSpPr>
          <p:cNvPr id="19467" name="Text Box 11"/>
          <p:cNvSpPr txBox="1">
            <a:spLocks noChangeArrowheads="1"/>
          </p:cNvSpPr>
          <p:nvPr/>
        </p:nvSpPr>
        <p:spPr bwMode="auto">
          <a:xfrm>
            <a:off x="508000" y="4025901"/>
            <a:ext cx="88984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dirty="0">
                <a:latin typeface="Times New Roman" panose="02020603050405020304" pitchFamily="18" charset="0"/>
                <a:cs typeface="Times New Roman" panose="02020603050405020304" pitchFamily="18" charset="0"/>
              </a:rPr>
              <a:t>c</a:t>
            </a:r>
            <a:r>
              <a:rPr lang="en-US" altLang="en-US" sz="3600" dirty="0">
                <a:latin typeface="Times New Roman" panose="02020603050405020304" pitchFamily="18" charset="0"/>
                <a:cs typeface="Times New Roman" panose="02020603050405020304" pitchFamily="18" charset="0"/>
              </a:rPr>
              <a:t>.                  Anh em như thể chân tay       </a:t>
            </a:r>
          </a:p>
          <a:p>
            <a:pPr marL="0" indent="0"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           Rách l</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nh đùm bọc, dở hay đỡ đần.</a:t>
            </a:r>
            <a:endParaRPr lang="en-US" altLang="en-US" sz="3600" dirty="0">
              <a:latin typeface="Times New Roman" panose="02020603050405020304" pitchFamily="18" charset="0"/>
              <a:ea typeface="Times New Roman" panose="02020603050405020304" pitchFamily="18" charset="0"/>
            </a:endParaRPr>
          </a:p>
        </p:txBody>
      </p:sp>
      <p:sp>
        <p:nvSpPr>
          <p:cNvPr id="19468" name="Text Box 12"/>
          <p:cNvSpPr txBox="1">
            <a:spLocks noChangeArrowheads="1"/>
          </p:cNvSpPr>
          <p:nvPr/>
        </p:nvSpPr>
        <p:spPr bwMode="auto">
          <a:xfrm>
            <a:off x="5307753" y="2127674"/>
            <a:ext cx="27432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đục</a:t>
            </a:r>
            <a:r>
              <a:rPr lang="en-US" altLang="en-US" sz="3600" dirty="0">
                <a:solidFill>
                  <a:srgbClr val="0000CC"/>
                </a:solidFill>
                <a:latin typeface="Times New Roman" panose="02020603050405020304" pitchFamily="18" charset="0"/>
                <a:cs typeface="Times New Roman" panose="02020603050405020304" pitchFamily="18" charset="0"/>
              </a:rPr>
              <a:t> - trong</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sp>
        <p:nvSpPr>
          <p:cNvPr id="19469" name="Text Box 13"/>
          <p:cNvSpPr txBox="1">
            <a:spLocks noChangeArrowheads="1"/>
          </p:cNvSpPr>
          <p:nvPr/>
        </p:nvSpPr>
        <p:spPr bwMode="auto">
          <a:xfrm>
            <a:off x="7736840" y="3089911"/>
            <a:ext cx="25400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defRPr/>
            </a:pPr>
            <a:r>
              <a:rPr lang="en-US" altLang="en-US" sz="3600" dirty="0" err="1">
                <a:solidFill>
                  <a:srgbClr val="0000CC"/>
                </a:solidFill>
                <a:latin typeface="Times New Roman" panose="02020603050405020304" pitchFamily="18" charset="0"/>
                <a:cs typeface="Times New Roman" panose="02020603050405020304" pitchFamily="18" charset="0"/>
              </a:rPr>
              <a:t>đen</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sáng</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19470" name="Text Box 14"/>
          <p:cNvSpPr txBox="1">
            <a:spLocks noChangeArrowheads="1"/>
          </p:cNvSpPr>
          <p:nvPr/>
        </p:nvSpPr>
        <p:spPr bwMode="auto">
          <a:xfrm>
            <a:off x="876724" y="5532121"/>
            <a:ext cx="30480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defRPr/>
            </a:pPr>
            <a:r>
              <a:rPr lang="en-US" altLang="en-US" sz="3600" dirty="0" err="1">
                <a:solidFill>
                  <a:srgbClr val="0000CC"/>
                </a:solidFill>
                <a:latin typeface="Times New Roman" panose="02020603050405020304" pitchFamily="18" charset="0"/>
                <a:cs typeface="Times New Roman" panose="02020603050405020304" pitchFamily="18" charset="0"/>
              </a:rPr>
              <a:t>Rách</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lành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19471" name="Text Box 15"/>
          <p:cNvSpPr txBox="1">
            <a:spLocks noChangeArrowheads="1"/>
          </p:cNvSpPr>
          <p:nvPr/>
        </p:nvSpPr>
        <p:spPr bwMode="auto">
          <a:xfrm>
            <a:off x="6139180" y="5532121"/>
            <a:ext cx="28448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600" dirty="0" err="1">
                <a:solidFill>
                  <a:srgbClr val="0000CC"/>
                </a:solidFill>
                <a:latin typeface="Times New Roman" panose="02020603050405020304" pitchFamily="18" charset="0"/>
                <a:cs typeface="Times New Roman" panose="02020603050405020304" pitchFamily="18" charset="0"/>
              </a:rPr>
              <a:t>dở</a:t>
            </a:r>
            <a:r>
              <a:rPr lang="en-US" altLang="en-US" sz="3600" dirty="0">
                <a:solidFill>
                  <a:srgbClr val="0000CC"/>
                </a:solidFill>
                <a:latin typeface="Times New Roman" panose="02020603050405020304" pitchFamily="18" charset="0"/>
                <a:cs typeface="Times New Roman" panose="02020603050405020304" pitchFamily="18" charset="0"/>
              </a:rPr>
              <a:t> - hay</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3338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9"/>
                                        </p:tgtEl>
                                        <p:attrNameLst>
                                          <p:attrName>style.visibility</p:attrName>
                                        </p:attrNameLst>
                                      </p:cBhvr>
                                      <p:to>
                                        <p:strVal val="visible"/>
                                      </p:to>
                                    </p:set>
                                    <p:anim calcmode="lin" valueType="num">
                                      <p:cBhvr additive="base">
                                        <p:cTn id="13" dur="500" fill="hold"/>
                                        <p:tgtEl>
                                          <p:spTgt spid="19469"/>
                                        </p:tgtEl>
                                        <p:attrNameLst>
                                          <p:attrName>ppt_x</p:attrName>
                                        </p:attrNameLst>
                                      </p:cBhvr>
                                      <p:tavLst>
                                        <p:tav tm="0">
                                          <p:val>
                                            <p:strVal val="#ppt_x"/>
                                          </p:val>
                                        </p:tav>
                                        <p:tav tm="100000">
                                          <p:val>
                                            <p:strVal val="#ppt_x"/>
                                          </p:val>
                                        </p:tav>
                                      </p:tavLst>
                                    </p:anim>
                                    <p:anim calcmode="lin" valueType="num">
                                      <p:cBhvr additive="base">
                                        <p:cTn id="14"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70"/>
                                        </p:tgtEl>
                                        <p:attrNameLst>
                                          <p:attrName>style.visibility</p:attrName>
                                        </p:attrNameLst>
                                      </p:cBhvr>
                                      <p:to>
                                        <p:strVal val="visible"/>
                                      </p:to>
                                    </p:set>
                                    <p:anim calcmode="lin" valueType="num">
                                      <p:cBhvr additive="base">
                                        <p:cTn id="19" dur="500" fill="hold"/>
                                        <p:tgtEl>
                                          <p:spTgt spid="19470"/>
                                        </p:tgtEl>
                                        <p:attrNameLst>
                                          <p:attrName>ppt_x</p:attrName>
                                        </p:attrNameLst>
                                      </p:cBhvr>
                                      <p:tavLst>
                                        <p:tav tm="0">
                                          <p:val>
                                            <p:strVal val="#ppt_x"/>
                                          </p:val>
                                        </p:tav>
                                        <p:tav tm="100000">
                                          <p:val>
                                            <p:strVal val="#ppt_x"/>
                                          </p:val>
                                        </p:tav>
                                      </p:tavLst>
                                    </p:anim>
                                    <p:anim calcmode="lin" valueType="num">
                                      <p:cBhvr additive="base">
                                        <p:cTn id="20"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71"/>
                                        </p:tgtEl>
                                        <p:attrNameLst>
                                          <p:attrName>style.visibility</p:attrName>
                                        </p:attrNameLst>
                                      </p:cBhvr>
                                      <p:to>
                                        <p:strVal val="visible"/>
                                      </p:to>
                                    </p:set>
                                    <p:anim calcmode="lin" valueType="num">
                                      <p:cBhvr additive="base">
                                        <p:cTn id="25" dur="500" fill="hold"/>
                                        <p:tgtEl>
                                          <p:spTgt spid="19471"/>
                                        </p:tgtEl>
                                        <p:attrNameLst>
                                          <p:attrName>ppt_x</p:attrName>
                                        </p:attrNameLst>
                                      </p:cBhvr>
                                      <p:tavLst>
                                        <p:tav tm="0">
                                          <p:val>
                                            <p:strVal val="#ppt_x"/>
                                          </p:val>
                                        </p:tav>
                                        <p:tav tm="100000">
                                          <p:val>
                                            <p:strVal val="#ppt_x"/>
                                          </p:val>
                                        </p:tav>
                                      </p:tavLst>
                                    </p:anim>
                                    <p:anim calcmode="lin" valueType="num">
                                      <p:cBhvr additive="base">
                                        <p:cTn id="26"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animBg="1"/>
      <p:bldP spid="19469" grpId="0" bldLvl="0" animBg="1"/>
      <p:bldP spid="19470" grpId="0" bldLvl="0" animBg="1"/>
      <p:bldP spid="1947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a:fillRect/>
          </a:stretch>
        </p:blipFill>
        <p:spPr bwMode="auto">
          <a:xfrm>
            <a:off x="-203199" y="5740401"/>
            <a:ext cx="13191585" cy="1620012"/>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p:cNvSpPr txBox="1">
            <a:spLocks noChangeArrowheads="1"/>
          </p:cNvSpPr>
          <p:nvPr/>
        </p:nvSpPr>
        <p:spPr bwMode="auto">
          <a:xfrm>
            <a:off x="851747" y="585894"/>
            <a:ext cx="107340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rgbClr val="333F50"/>
                </a:solidFill>
                <a:latin typeface="Times New Roman" panose="02020603050405020304" pitchFamily="18" charset="0"/>
                <a:cs typeface="Times New Roman" panose="02020603050405020304" pitchFamily="18" charset="0"/>
              </a:rPr>
              <a:t>2. Điền v</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o mỗi chỗ trống một từ </a:t>
            </a:r>
            <a:r>
              <a:rPr lang="en-US" altLang="en-US" sz="3600" b="1" dirty="0">
                <a:solidFill>
                  <a:srgbClr val="C00000"/>
                </a:solidFill>
                <a:latin typeface="Times New Roman" panose="02020603050405020304" pitchFamily="18" charset="0"/>
                <a:cs typeface="Times New Roman" panose="02020603050405020304" pitchFamily="18" charset="0"/>
              </a:rPr>
              <a:t>trái nghĩa </a:t>
            </a:r>
            <a:r>
              <a:rPr lang="en-US" altLang="en-US" sz="3600" b="1" dirty="0">
                <a:solidFill>
                  <a:srgbClr val="333F50"/>
                </a:solidFill>
                <a:latin typeface="Times New Roman" panose="02020603050405020304" pitchFamily="18" charset="0"/>
                <a:cs typeface="Times New Roman" panose="02020603050405020304" pitchFamily="18" charset="0"/>
              </a:rPr>
              <a:t>với các từ in đậm để ho</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 chỉnh các th</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nh ngữ, tục ngữ sau:</a:t>
            </a:r>
            <a:endParaRPr lang="en-US" altLang="en-US" sz="36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491" name="Rectangle 11"/>
          <p:cNvSpPr/>
          <p:nvPr/>
        </p:nvSpPr>
        <p:spPr>
          <a:xfrm>
            <a:off x="4902200" y="1844465"/>
            <a:ext cx="1949451" cy="467783"/>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3" name="Text Box 13"/>
          <p:cNvSpPr txBox="1">
            <a:spLocks noChangeArrowheads="1"/>
          </p:cNvSpPr>
          <p:nvPr/>
        </p:nvSpPr>
        <p:spPr bwMode="auto">
          <a:xfrm>
            <a:off x="1691217" y="3522981"/>
            <a:ext cx="660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b. </a:t>
            </a:r>
            <a:r>
              <a:rPr lang="en-US" altLang="en-US" sz="4000" b="1" dirty="0">
                <a:solidFill>
                  <a:srgbClr val="222A35"/>
                </a:solidFill>
                <a:latin typeface="Times New Roman" panose="02020603050405020304" pitchFamily="18" charset="0"/>
                <a:cs typeface="Times New Roman" panose="02020603050405020304" pitchFamily="18" charset="0"/>
              </a:rPr>
              <a:t>Xấu</a:t>
            </a:r>
            <a:r>
              <a:rPr lang="en-US" altLang="en-US" sz="4000" dirty="0">
                <a:solidFill>
                  <a:srgbClr val="222A35"/>
                </a:solidFill>
                <a:latin typeface="Times New Roman" panose="02020603050405020304" pitchFamily="18" charset="0"/>
                <a:cs typeface="Times New Roman" panose="02020603050405020304" pitchFamily="18" charset="0"/>
              </a:rPr>
              <a:t> người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nết.     </a:t>
            </a:r>
            <a:endParaRPr lang="en-US" altLang="en-US" sz="4000" dirty="0">
              <a:solidFill>
                <a:srgbClr val="222A35"/>
              </a:solidFill>
              <a:latin typeface="Times New Roman" panose="02020603050405020304" pitchFamily="18" charset="0"/>
              <a:ea typeface="Times New Roman" panose="02020603050405020304" pitchFamily="18" charset="0"/>
            </a:endParaRPr>
          </a:p>
        </p:txBody>
      </p:sp>
      <p:sp>
        <p:nvSpPr>
          <p:cNvPr id="20494" name="Rectangle 14"/>
          <p:cNvSpPr/>
          <p:nvPr/>
        </p:nvSpPr>
        <p:spPr>
          <a:xfrm>
            <a:off x="5289552" y="2839298"/>
            <a:ext cx="1949449" cy="467783"/>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6" name="Text Box 16"/>
          <p:cNvSpPr txBox="1">
            <a:spLocks noChangeArrowheads="1"/>
          </p:cNvSpPr>
          <p:nvPr/>
        </p:nvSpPr>
        <p:spPr bwMode="auto">
          <a:xfrm>
            <a:off x="1691217" y="5080848"/>
            <a:ext cx="772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c. </a:t>
            </a:r>
            <a:r>
              <a:rPr lang="en-US" altLang="en-US" sz="4000" b="1" dirty="0">
                <a:solidFill>
                  <a:srgbClr val="222A35"/>
                </a:solidFill>
                <a:latin typeface="Times New Roman" panose="02020603050405020304" pitchFamily="18" charset="0"/>
                <a:cs typeface="Times New Roman" panose="02020603050405020304" pitchFamily="18" charset="0"/>
              </a:rPr>
              <a:t>Trên</a:t>
            </a:r>
            <a:r>
              <a:rPr lang="en-US" altLang="en-US" sz="4000" dirty="0">
                <a:solidFill>
                  <a:srgbClr val="222A35"/>
                </a:solidFill>
                <a:latin typeface="Times New Roman" panose="02020603050405020304" pitchFamily="18" charset="0"/>
                <a:cs typeface="Times New Roman" panose="02020603050405020304" pitchFamily="18" charset="0"/>
              </a:rPr>
              <a:t> kính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nhường.    </a:t>
            </a:r>
            <a:endParaRPr lang="en-US" altLang="en-US" sz="4000" dirty="0">
              <a:solidFill>
                <a:srgbClr val="222A35"/>
              </a:solidFill>
              <a:latin typeface="Times New Roman" panose="02020603050405020304" pitchFamily="18" charset="0"/>
              <a:ea typeface="Times New Roman" panose="02020603050405020304" pitchFamily="18" charset="0"/>
            </a:endParaRPr>
          </a:p>
        </p:txBody>
      </p:sp>
      <p:sp>
        <p:nvSpPr>
          <p:cNvPr id="20497" name="Rectangle 17"/>
          <p:cNvSpPr/>
          <p:nvPr/>
        </p:nvSpPr>
        <p:spPr>
          <a:xfrm>
            <a:off x="5124452" y="4066965"/>
            <a:ext cx="1949449" cy="469900"/>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0" name="Text Box 10"/>
          <p:cNvSpPr txBox="1">
            <a:spLocks noChangeArrowheads="1"/>
          </p:cNvSpPr>
          <p:nvPr/>
        </p:nvSpPr>
        <p:spPr bwMode="auto">
          <a:xfrm>
            <a:off x="1691217" y="2081532"/>
            <a:ext cx="650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a.</a:t>
            </a:r>
            <a:r>
              <a:rPr lang="en-US" altLang="en-US" sz="4000" b="1" dirty="0">
                <a:solidFill>
                  <a:srgbClr val="222A35"/>
                </a:solidFill>
                <a:latin typeface="Times New Roman" panose="02020603050405020304" pitchFamily="18" charset="0"/>
                <a:cs typeface="Times New Roman" panose="02020603050405020304" pitchFamily="18" charset="0"/>
              </a:rPr>
              <a:t> Hẹp</a:t>
            </a:r>
            <a:r>
              <a:rPr lang="en-US" altLang="en-US" sz="4000" dirty="0">
                <a:solidFill>
                  <a:srgbClr val="222A35"/>
                </a:solidFill>
                <a:latin typeface="Times New Roman" panose="02020603050405020304" pitchFamily="18" charset="0"/>
                <a:cs typeface="Times New Roman" panose="02020603050405020304" pitchFamily="18" charset="0"/>
              </a:rPr>
              <a:t> nh</a:t>
            </a:r>
            <a:r>
              <a:rPr lang="en-US" altLang="en-US" sz="4000" dirty="0">
                <a:solidFill>
                  <a:srgbClr val="222A35"/>
                </a:solidFill>
                <a:latin typeface="Times New Roman" panose="02020603050405020304" pitchFamily="18" charset="0"/>
                <a:ea typeface="Times New Roman" panose="02020603050405020304" pitchFamily="18" charset="0"/>
              </a:rPr>
              <a:t>à</a:t>
            </a:r>
            <a:r>
              <a:rPr lang="en-US" altLang="en-US" sz="4000" dirty="0">
                <a:solidFill>
                  <a:srgbClr val="222A35"/>
                </a:solidFill>
                <a:latin typeface="Times New Roman" panose="02020603050405020304" pitchFamily="18" charset="0"/>
                <a:cs typeface="Times New Roman" panose="02020603050405020304" pitchFamily="18" charset="0"/>
              </a:rPr>
              <a:t>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bụng.  </a:t>
            </a:r>
            <a:r>
              <a:rPr lang="en-US" altLang="en-US" sz="4000" dirty="0">
                <a:solidFill>
                  <a:srgbClr val="0000FF"/>
                </a:solidFill>
                <a:latin typeface="Times New Roman" panose="02020603050405020304" pitchFamily="18" charset="0"/>
                <a:cs typeface="Times New Roman" panose="02020603050405020304" pitchFamily="18" charset="0"/>
              </a:rPr>
              <a:t>   </a:t>
            </a:r>
            <a:endParaRPr lang="en-US" altLang="en-US" sz="4000" dirty="0">
              <a:solidFill>
                <a:srgbClr val="0000FF"/>
              </a:solidFill>
              <a:latin typeface="Times New Roman" panose="02020603050405020304" pitchFamily="18" charset="0"/>
              <a:ea typeface="Times New Roman" panose="02020603050405020304" pitchFamily="18" charset="0"/>
            </a:endParaRPr>
          </a:p>
        </p:txBody>
      </p:sp>
      <p:sp>
        <p:nvSpPr>
          <p:cNvPr id="20505" name="Text Box 25"/>
          <p:cNvSpPr txBox="1"/>
          <p:nvPr/>
        </p:nvSpPr>
        <p:spPr>
          <a:xfrm>
            <a:off x="4745567" y="2076028"/>
            <a:ext cx="1318684"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rộng</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20506" name="Text Box 26"/>
          <p:cNvSpPr txBox="1"/>
          <p:nvPr/>
        </p:nvSpPr>
        <p:spPr>
          <a:xfrm>
            <a:off x="5124451" y="3487844"/>
            <a:ext cx="142240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đẹp</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20507" name="Text Box 27"/>
          <p:cNvSpPr txBox="1"/>
          <p:nvPr/>
        </p:nvSpPr>
        <p:spPr>
          <a:xfrm>
            <a:off x="4942417" y="5022004"/>
            <a:ext cx="152400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dưới</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6186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nodePh="1">
                                  <p:stCondLst>
                                    <p:cond delay="0"/>
                                  </p:stCondLst>
                                  <p:endCondLst>
                                    <p:cond evt="begin" delay="0">
                                      <p:tn val="5"/>
                                    </p:cond>
                                  </p:endCondLst>
                                  <p:childTnLst>
                                    <p:anim calcmode="lin" valueType="num">
                                      <p:cBhvr additive="base">
                                        <p:cTn id="6" dur="500"/>
                                        <p:tgtEl>
                                          <p:spTgt spid="20491"/>
                                        </p:tgtEl>
                                        <p:attrNameLst>
                                          <p:attrName>ppt_x</p:attrName>
                                        </p:attrNameLst>
                                      </p:cBhvr>
                                      <p:tavLst>
                                        <p:tav tm="0">
                                          <p:val>
                                            <p:strVal val="ppt_x"/>
                                          </p:val>
                                        </p:tav>
                                        <p:tav tm="100000">
                                          <p:val>
                                            <p:strVal val="ppt_x"/>
                                          </p:val>
                                        </p:tav>
                                      </p:tavLst>
                                    </p:anim>
                                    <p:anim calcmode="lin" valueType="num">
                                      <p:cBhvr additive="base">
                                        <p:cTn id="7" dur="500"/>
                                        <p:tgtEl>
                                          <p:spTgt spid="20491"/>
                                        </p:tgtEl>
                                        <p:attrNameLst>
                                          <p:attrName>ppt_y</p:attrName>
                                        </p:attrNameLst>
                                      </p:cBhvr>
                                      <p:tavLst>
                                        <p:tav tm="0">
                                          <p:val>
                                            <p:strVal val="ppt_y"/>
                                          </p:val>
                                        </p:tav>
                                        <p:tav tm="100000">
                                          <p:val>
                                            <p:strVal val="1+ppt_h/2"/>
                                          </p:val>
                                        </p:tav>
                                      </p:tavLst>
                                    </p:anim>
                                    <p:set>
                                      <p:cBhvr>
                                        <p:cTn id="8" dur="1" fill="hold">
                                          <p:stCondLst>
                                            <p:cond delay="499"/>
                                          </p:stCondLst>
                                        </p:cTn>
                                        <p:tgtEl>
                                          <p:spTgt spid="20491"/>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additive="base">
                                        <p:cTn id="12" dur="500" fill="hold"/>
                                        <p:tgtEl>
                                          <p:spTgt spid="20505"/>
                                        </p:tgtEl>
                                        <p:attrNameLst>
                                          <p:attrName>ppt_x</p:attrName>
                                        </p:attrNameLst>
                                      </p:cBhvr>
                                      <p:tavLst>
                                        <p:tav tm="0">
                                          <p:val>
                                            <p:strVal val="#ppt_x"/>
                                          </p:val>
                                        </p:tav>
                                        <p:tav tm="100000">
                                          <p:val>
                                            <p:strVal val="#ppt_x"/>
                                          </p:val>
                                        </p:tav>
                                      </p:tavLst>
                                    </p:anim>
                                    <p:anim calcmode="lin" valueType="num">
                                      <p:cBhvr additive="base">
                                        <p:cTn id="13" dur="500" fill="hold"/>
                                        <p:tgtEl>
                                          <p:spTgt spid="205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nodePh="1">
                                  <p:stCondLst>
                                    <p:cond delay="0"/>
                                  </p:stCondLst>
                                  <p:endCondLst>
                                    <p:cond evt="begin" delay="0">
                                      <p:tn val="16"/>
                                    </p:cond>
                                  </p:endCondLst>
                                  <p:childTnLst>
                                    <p:anim calcmode="lin" valueType="num">
                                      <p:cBhvr additive="base">
                                        <p:cTn id="17" dur="500"/>
                                        <p:tgtEl>
                                          <p:spTgt spid="20494"/>
                                        </p:tgtEl>
                                        <p:attrNameLst>
                                          <p:attrName>ppt_x</p:attrName>
                                        </p:attrNameLst>
                                      </p:cBhvr>
                                      <p:tavLst>
                                        <p:tav tm="0">
                                          <p:val>
                                            <p:strVal val="ppt_x"/>
                                          </p:val>
                                        </p:tav>
                                        <p:tav tm="100000">
                                          <p:val>
                                            <p:strVal val="ppt_x"/>
                                          </p:val>
                                        </p:tav>
                                      </p:tavLst>
                                    </p:anim>
                                    <p:anim calcmode="lin" valueType="num">
                                      <p:cBhvr additive="base">
                                        <p:cTn id="18" dur="500"/>
                                        <p:tgtEl>
                                          <p:spTgt spid="20494"/>
                                        </p:tgtEl>
                                        <p:attrNameLst>
                                          <p:attrName>ppt_y</p:attrName>
                                        </p:attrNameLst>
                                      </p:cBhvr>
                                      <p:tavLst>
                                        <p:tav tm="0">
                                          <p:val>
                                            <p:strVal val="ppt_y"/>
                                          </p:val>
                                        </p:tav>
                                        <p:tav tm="100000">
                                          <p:val>
                                            <p:strVal val="1+ppt_h/2"/>
                                          </p:val>
                                        </p:tav>
                                      </p:tavLst>
                                    </p:anim>
                                    <p:set>
                                      <p:cBhvr>
                                        <p:cTn id="19" dur="1" fill="hold">
                                          <p:stCondLst>
                                            <p:cond delay="499"/>
                                          </p:stCondLst>
                                        </p:cTn>
                                        <p:tgtEl>
                                          <p:spTgt spid="20494"/>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0506"/>
                                        </p:tgtEl>
                                        <p:attrNameLst>
                                          <p:attrName>style.visibility</p:attrName>
                                        </p:attrNameLst>
                                      </p:cBhvr>
                                      <p:to>
                                        <p:strVal val="visible"/>
                                      </p:to>
                                    </p:set>
                                    <p:anim calcmode="lin" valueType="num">
                                      <p:cBhvr additive="base">
                                        <p:cTn id="23" dur="500" fill="hold"/>
                                        <p:tgtEl>
                                          <p:spTgt spid="20506"/>
                                        </p:tgtEl>
                                        <p:attrNameLst>
                                          <p:attrName>ppt_x</p:attrName>
                                        </p:attrNameLst>
                                      </p:cBhvr>
                                      <p:tavLst>
                                        <p:tav tm="0">
                                          <p:val>
                                            <p:strVal val="#ppt_x"/>
                                          </p:val>
                                        </p:tav>
                                        <p:tav tm="100000">
                                          <p:val>
                                            <p:strVal val="#ppt_x"/>
                                          </p:val>
                                        </p:tav>
                                      </p:tavLst>
                                    </p:anim>
                                    <p:anim calcmode="lin" valueType="num">
                                      <p:cBhvr additive="base">
                                        <p:cTn id="24" dur="500" fill="hold"/>
                                        <p:tgtEl>
                                          <p:spTgt spid="2050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nodePh="1">
                                  <p:stCondLst>
                                    <p:cond delay="0"/>
                                  </p:stCondLst>
                                  <p:endCondLst>
                                    <p:cond evt="begin" delay="0">
                                      <p:tn val="27"/>
                                    </p:cond>
                                  </p:endCondLst>
                                  <p:childTnLst>
                                    <p:anim calcmode="lin" valueType="num">
                                      <p:cBhvr additive="base">
                                        <p:cTn id="28" dur="500"/>
                                        <p:tgtEl>
                                          <p:spTgt spid="20497"/>
                                        </p:tgtEl>
                                        <p:attrNameLst>
                                          <p:attrName>ppt_x</p:attrName>
                                        </p:attrNameLst>
                                      </p:cBhvr>
                                      <p:tavLst>
                                        <p:tav tm="0">
                                          <p:val>
                                            <p:strVal val="ppt_x"/>
                                          </p:val>
                                        </p:tav>
                                        <p:tav tm="100000">
                                          <p:val>
                                            <p:strVal val="ppt_x"/>
                                          </p:val>
                                        </p:tav>
                                      </p:tavLst>
                                    </p:anim>
                                    <p:anim calcmode="lin" valueType="num">
                                      <p:cBhvr additive="base">
                                        <p:cTn id="29" dur="500"/>
                                        <p:tgtEl>
                                          <p:spTgt spid="20497"/>
                                        </p:tgtEl>
                                        <p:attrNameLst>
                                          <p:attrName>ppt_y</p:attrName>
                                        </p:attrNameLst>
                                      </p:cBhvr>
                                      <p:tavLst>
                                        <p:tav tm="0">
                                          <p:val>
                                            <p:strVal val="ppt_y"/>
                                          </p:val>
                                        </p:tav>
                                        <p:tav tm="100000">
                                          <p:val>
                                            <p:strVal val="1+ppt_h/2"/>
                                          </p:val>
                                        </p:tav>
                                      </p:tavLst>
                                    </p:anim>
                                    <p:set>
                                      <p:cBhvr>
                                        <p:cTn id="30" dur="1" fill="hold">
                                          <p:stCondLst>
                                            <p:cond delay="499"/>
                                          </p:stCondLst>
                                        </p:cTn>
                                        <p:tgtEl>
                                          <p:spTgt spid="20497"/>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0507"/>
                                        </p:tgtEl>
                                        <p:attrNameLst>
                                          <p:attrName>style.visibility</p:attrName>
                                        </p:attrNameLst>
                                      </p:cBhvr>
                                      <p:to>
                                        <p:strVal val="visible"/>
                                      </p:to>
                                    </p:set>
                                    <p:anim calcmode="lin" valueType="num">
                                      <p:cBhvr additive="base">
                                        <p:cTn id="34" dur="500" fill="hold"/>
                                        <p:tgtEl>
                                          <p:spTgt spid="20507"/>
                                        </p:tgtEl>
                                        <p:attrNameLst>
                                          <p:attrName>ppt_x</p:attrName>
                                        </p:attrNameLst>
                                      </p:cBhvr>
                                      <p:tavLst>
                                        <p:tav tm="0">
                                          <p:val>
                                            <p:strVal val="#ppt_x"/>
                                          </p:val>
                                        </p:tav>
                                        <p:tav tm="100000">
                                          <p:val>
                                            <p:strVal val="#ppt_x"/>
                                          </p:val>
                                        </p:tav>
                                      </p:tavLst>
                                    </p:anim>
                                    <p:anim calcmode="lin" valueType="num">
                                      <p:cBhvr additive="base">
                                        <p:cTn id="35" dur="500" fill="hold"/>
                                        <p:tgtEl>
                                          <p:spTgt spid="20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1"/>
      <p:bldP spid="20494" grpId="1"/>
      <p:bldP spid="20497" grpId="1"/>
      <p:bldP spid="20505" grpId="0"/>
      <p:bldP spid="20506" grpId="0"/>
      <p:bldP spid="205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8"/>
          <p:cNvSpPr txBox="1">
            <a:spLocks noChangeArrowheads="1"/>
          </p:cNvSpPr>
          <p:nvPr/>
        </p:nvSpPr>
        <p:spPr bwMode="auto">
          <a:xfrm>
            <a:off x="942412" y="332897"/>
            <a:ext cx="1036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3. Tìm từ trái nghĩa với mỗi từ sau:</a:t>
            </a:r>
            <a:endParaRPr lang="en-US" altLang="en-US" sz="32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513" name="Text Box 9"/>
          <p:cNvSpPr txBox="1">
            <a:spLocks noChangeArrowheads="1"/>
          </p:cNvSpPr>
          <p:nvPr/>
        </p:nvSpPr>
        <p:spPr bwMode="auto">
          <a:xfrm>
            <a:off x="942835" y="1028857"/>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50000"/>
              </a:spcBef>
              <a:spcAft>
                <a:spcPct val="0"/>
              </a:spcAft>
              <a:defRPr/>
            </a:pPr>
            <a:r>
              <a:rPr lang="en-US" altLang="en-US" sz="3200">
                <a:solidFill>
                  <a:schemeClr val="tx2">
                    <a:lumMod val="75000"/>
                  </a:schemeClr>
                </a:solidFill>
                <a:latin typeface="Times New Roman" panose="02020603050405020304" pitchFamily="18" charset="0"/>
                <a:cs typeface="Times New Roman" panose="02020603050405020304" pitchFamily="18" charset="0"/>
              </a:rPr>
              <a:t>a. Hòa bình </a:t>
            </a:r>
          </a:p>
        </p:txBody>
      </p:sp>
      <p:sp>
        <p:nvSpPr>
          <p:cNvPr id="21514" name="Text Box 10"/>
          <p:cNvSpPr txBox="1">
            <a:spLocks noChangeArrowheads="1"/>
          </p:cNvSpPr>
          <p:nvPr/>
        </p:nvSpPr>
        <p:spPr bwMode="auto">
          <a:xfrm>
            <a:off x="942835" y="2057982"/>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50000"/>
              </a:spcBef>
              <a:spcAft>
                <a:spcPct val="0"/>
              </a:spcAft>
              <a:defRPr/>
            </a:pPr>
            <a:r>
              <a:rPr lang="en-US" altLang="en-US" sz="3200">
                <a:solidFill>
                  <a:schemeClr val="tx2">
                    <a:lumMod val="75000"/>
                  </a:schemeClr>
                </a:solidFill>
                <a:latin typeface="Times New Roman" panose="02020603050405020304" pitchFamily="18" charset="0"/>
                <a:cs typeface="Times New Roman" panose="02020603050405020304" pitchFamily="18" charset="0"/>
              </a:rPr>
              <a:t>b. Thương yêu </a:t>
            </a:r>
          </a:p>
        </p:txBody>
      </p:sp>
      <p:sp>
        <p:nvSpPr>
          <p:cNvPr id="21515" name="Text Box 11"/>
          <p:cNvSpPr txBox="1">
            <a:spLocks noChangeArrowheads="1"/>
          </p:cNvSpPr>
          <p:nvPr/>
        </p:nvSpPr>
        <p:spPr bwMode="auto">
          <a:xfrm>
            <a:off x="942835" y="4129774"/>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333F50"/>
                </a:solidFill>
                <a:latin typeface="Times New Roman" panose="02020603050405020304" pitchFamily="18" charset="0"/>
                <a:cs typeface="Times New Roman" panose="02020603050405020304" pitchFamily="18" charset="0"/>
              </a:rPr>
              <a:t>c. Đo</a:t>
            </a:r>
            <a:r>
              <a:rPr lang="en-US" altLang="en-US" sz="3200" dirty="0">
                <a:solidFill>
                  <a:srgbClr val="333F50"/>
                </a:solidFill>
                <a:latin typeface="Times New Roman" panose="02020603050405020304" pitchFamily="18" charset="0"/>
                <a:ea typeface="Times New Roman" panose="02020603050405020304" pitchFamily="18" charset="0"/>
              </a:rPr>
              <a:t>à</a:t>
            </a:r>
            <a:r>
              <a:rPr lang="en-US" altLang="en-US" sz="3200" dirty="0">
                <a:solidFill>
                  <a:srgbClr val="333F50"/>
                </a:solidFill>
                <a:latin typeface="Times New Roman" panose="02020603050405020304" pitchFamily="18" charset="0"/>
                <a:cs typeface="Times New Roman" panose="02020603050405020304" pitchFamily="18" charset="0"/>
              </a:rPr>
              <a:t>n kết </a:t>
            </a:r>
            <a:endParaRPr lang="en-US" altLang="en-US" sz="3200" dirty="0">
              <a:solidFill>
                <a:srgbClr val="333F50"/>
              </a:solidFill>
              <a:latin typeface="Times New Roman" panose="02020603050405020304" pitchFamily="18" charset="0"/>
              <a:ea typeface="Times New Roman" panose="02020603050405020304" pitchFamily="18" charset="0"/>
            </a:endParaRPr>
          </a:p>
        </p:txBody>
      </p:sp>
      <p:sp>
        <p:nvSpPr>
          <p:cNvPr id="21516" name="Text Box 12"/>
          <p:cNvSpPr txBox="1">
            <a:spLocks noChangeArrowheads="1"/>
          </p:cNvSpPr>
          <p:nvPr/>
        </p:nvSpPr>
        <p:spPr bwMode="auto">
          <a:xfrm>
            <a:off x="942835" y="5025970"/>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333F50"/>
                </a:solidFill>
                <a:latin typeface="Times New Roman" panose="02020603050405020304" pitchFamily="18" charset="0"/>
                <a:cs typeface="Times New Roman" panose="02020603050405020304" pitchFamily="18" charset="0"/>
              </a:rPr>
              <a:t>d. Giữ gìn </a:t>
            </a:r>
            <a:endParaRPr lang="en-US" altLang="en-US" sz="3200" dirty="0">
              <a:solidFill>
                <a:srgbClr val="333F50"/>
              </a:solidFill>
              <a:latin typeface="Times New Roman" panose="02020603050405020304" pitchFamily="18" charset="0"/>
              <a:ea typeface="Times New Roman" panose="02020603050405020304" pitchFamily="18" charset="0"/>
            </a:endParaRPr>
          </a:p>
        </p:txBody>
      </p:sp>
      <p:sp>
        <p:nvSpPr>
          <p:cNvPr id="21517" name="Text Box 13"/>
          <p:cNvSpPr txBox="1"/>
          <p:nvPr/>
        </p:nvSpPr>
        <p:spPr>
          <a:xfrm>
            <a:off x="3071664" y="1028857"/>
            <a:ext cx="5689600" cy="5847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(chiến tranh, xung đột...)</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21518" name="Text Box 14"/>
          <p:cNvSpPr txBox="1"/>
          <p:nvPr/>
        </p:nvSpPr>
        <p:spPr>
          <a:xfrm>
            <a:off x="767408" y="2709491"/>
            <a:ext cx="11277600" cy="107721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(căm ghét, căm giận, căm thù, căm hờn, ghét bỏ, thù ghét, thù hằn, thù hận, hận thù, </a:t>
            </a:r>
            <a:r>
              <a:rPr lang="en-US" altLang="en-US" sz="3200" dirty="0">
                <a:solidFill>
                  <a:srgbClr val="FF0000"/>
                </a:solidFill>
                <a:latin typeface="Times New Roman" panose="02020603050405020304" pitchFamily="18" charset="0"/>
                <a:ea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21519" name="Text Box 15"/>
          <p:cNvSpPr txBox="1"/>
          <p:nvPr/>
        </p:nvSpPr>
        <p:spPr>
          <a:xfrm>
            <a:off x="3511621" y="4131891"/>
            <a:ext cx="8432800" cy="5847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(chia rẽ, bè phái, xung khắc, </a:t>
            </a:r>
            <a:r>
              <a:rPr lang="en-US" altLang="en-US" sz="3200" dirty="0">
                <a:solidFill>
                  <a:srgbClr val="FF0000"/>
                </a:solidFill>
                <a:latin typeface="Times New Roman" panose="02020603050405020304" pitchFamily="18" charset="0"/>
                <a:ea typeface="Times New Roman" panose="02020603050405020304" pitchFamily="18" charset="0"/>
              </a:rPr>
              <a:t>…)</a:t>
            </a:r>
          </a:p>
        </p:txBody>
      </p:sp>
      <p:sp>
        <p:nvSpPr>
          <p:cNvPr id="21520" name="Text Box 16"/>
          <p:cNvSpPr txBox="1"/>
          <p:nvPr/>
        </p:nvSpPr>
        <p:spPr>
          <a:xfrm>
            <a:off x="2783632" y="5059731"/>
            <a:ext cx="8432800"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(phá hoại, phá phách, t</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n phá, hủy hoại, </a:t>
            </a:r>
            <a:r>
              <a:rPr lang="en-US" altLang="en-US" sz="32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8807232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barn(inVertical)">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arn(inVertical)">
                                      <p:cBhvr>
                                        <p:cTn id="12" dur="500"/>
                                        <p:tgtEl>
                                          <p:spTgt spid="215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519"/>
                                        </p:tgtEl>
                                        <p:attrNameLst>
                                          <p:attrName>style.visibility</p:attrName>
                                        </p:attrNameLst>
                                      </p:cBhvr>
                                      <p:to>
                                        <p:strVal val="visible"/>
                                      </p:to>
                                    </p:set>
                                    <p:animEffect transition="in" filter="barn(inVertical)">
                                      <p:cBhvr>
                                        <p:cTn id="17" dur="500"/>
                                        <p:tgtEl>
                                          <p:spTgt spid="215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520"/>
                                        </p:tgtEl>
                                        <p:attrNameLst>
                                          <p:attrName>style.visibility</p:attrName>
                                        </p:attrNameLst>
                                      </p:cBhvr>
                                      <p:to>
                                        <p:strVal val="visible"/>
                                      </p:to>
                                    </p:set>
                                    <p:animEffect transition="in" filter="barn(inVertical)">
                                      <p:cBhvr>
                                        <p:cTn id="2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9" grpId="0"/>
      <p:bldP spid="215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839416" y="479693"/>
            <a:ext cx="104411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b="1" dirty="0">
                <a:solidFill>
                  <a:srgbClr val="333F50"/>
                </a:solidFill>
                <a:latin typeface="Times New Roman" panose="02020603050405020304" pitchFamily="18" charset="0"/>
                <a:cs typeface="Times New Roman" panose="02020603050405020304" pitchFamily="18" charset="0"/>
              </a:rPr>
              <a:t>4. Đặt hai câu để phân biệt một cặp từ trái nghĩa vừa tìm được ở b</a:t>
            </a:r>
            <a:r>
              <a:rPr lang="en-US" altLang="en-US" b="1" dirty="0">
                <a:solidFill>
                  <a:srgbClr val="333F50"/>
                </a:solidFill>
                <a:latin typeface="Times New Roman" panose="02020603050405020304" pitchFamily="18" charset="0"/>
                <a:ea typeface="Times New Roman" panose="02020603050405020304" pitchFamily="18" charset="0"/>
              </a:rPr>
              <a:t>à</a:t>
            </a:r>
            <a:r>
              <a:rPr lang="en-US" altLang="en-US" b="1" dirty="0">
                <a:solidFill>
                  <a:srgbClr val="333F50"/>
                </a:solidFill>
                <a:latin typeface="Times New Roman" panose="02020603050405020304" pitchFamily="18" charset="0"/>
                <a:cs typeface="Times New Roman" panose="02020603050405020304" pitchFamily="18" charset="0"/>
              </a:rPr>
              <a:t>i tập 3.</a:t>
            </a:r>
            <a:endParaRPr lang="en-US" altLang="en-US"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199" name="Text Box 7"/>
          <p:cNvSpPr txBox="1">
            <a:spLocks noChangeArrowheads="1"/>
          </p:cNvSpPr>
          <p:nvPr/>
        </p:nvSpPr>
        <p:spPr bwMode="auto">
          <a:xfrm>
            <a:off x="1703512" y="1466029"/>
            <a:ext cx="84175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a. Những người tốt yêu chuộng </a:t>
            </a:r>
            <a:r>
              <a:rPr lang="en-US" altLang="en-US" i="1" dirty="0">
                <a:solidFill>
                  <a:srgbClr val="FF0000"/>
                </a:solidFill>
                <a:latin typeface="Times New Roman" panose="02020603050405020304" pitchFamily="18" charset="0"/>
                <a:cs typeface="Times New Roman" panose="02020603050405020304" pitchFamily="18" charset="0"/>
              </a:rPr>
              <a:t>hòa bình</a:t>
            </a: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dirty="0">
                <a:solidFill>
                  <a:srgbClr val="333F50"/>
                </a:solidFill>
                <a:latin typeface="Times New Roman" panose="02020603050405020304" pitchFamily="18" charset="0"/>
                <a:cs typeface="Times New Roman" panose="02020603050405020304" pitchFamily="18" charset="0"/>
              </a:rPr>
              <a:t> </a:t>
            </a:r>
          </a:p>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Những kẻ ác thích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i="1" dirty="0">
                <a:solidFill>
                  <a:srgbClr val="FF0000"/>
                </a:solidFill>
                <a:latin typeface="Times New Roman" panose="02020603050405020304" pitchFamily="18" charset="0"/>
                <a:cs typeface="Times New Roman" panose="02020603050405020304" pitchFamily="18" charset="0"/>
              </a:rPr>
              <a:t>chiến tranh</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0" name="Text Box 8"/>
          <p:cNvSpPr txBox="1">
            <a:spLocks noChangeArrowheads="1"/>
          </p:cNvSpPr>
          <p:nvPr/>
        </p:nvSpPr>
        <p:spPr bwMode="auto">
          <a:xfrm>
            <a:off x="1703513" y="2736876"/>
            <a:ext cx="84776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b. Chúng ta phải biết </a:t>
            </a:r>
            <a:r>
              <a:rPr lang="en-US" altLang="en-US" i="1" dirty="0">
                <a:solidFill>
                  <a:srgbClr val="FF0000"/>
                </a:solidFill>
                <a:latin typeface="Times New Roman" panose="02020603050405020304" pitchFamily="18" charset="0"/>
                <a:cs typeface="Times New Roman" panose="02020603050405020304" pitchFamily="18" charset="0"/>
              </a:rPr>
              <a:t>giữ gìn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môi trường</a:t>
            </a:r>
          </a:p>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Chúng ta đừng bao giờ </a:t>
            </a:r>
            <a:r>
              <a:rPr lang="en-US" altLang="en-US" i="1" dirty="0">
                <a:solidFill>
                  <a:srgbClr val="FF0000"/>
                </a:solidFill>
                <a:latin typeface="Times New Roman" panose="02020603050405020304" pitchFamily="18" charset="0"/>
                <a:cs typeface="Times New Roman" panose="02020603050405020304" pitchFamily="18" charset="0"/>
              </a:rPr>
              <a:t>phá hoại</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1" name="Text Box 9"/>
          <p:cNvSpPr txBox="1">
            <a:spLocks noChangeArrowheads="1"/>
          </p:cNvSpPr>
          <p:nvPr/>
        </p:nvSpPr>
        <p:spPr bwMode="auto">
          <a:xfrm>
            <a:off x="1703512" y="4007722"/>
            <a:ext cx="11223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c. Học sinh </a:t>
            </a:r>
            <a:r>
              <a:rPr lang="en-US" altLang="en-US">
                <a:solidFill>
                  <a:srgbClr val="333F50"/>
                </a:solidFill>
                <a:latin typeface="Times New Roman" panose="02020603050405020304" pitchFamily="18" charset="0"/>
                <a:cs typeface="Times New Roman" panose="02020603050405020304" pitchFamily="18" charset="0"/>
              </a:rPr>
              <a:t>lớp 5D </a:t>
            </a:r>
            <a:r>
              <a:rPr lang="en-US" altLang="en-US" dirty="0">
                <a:solidFill>
                  <a:srgbClr val="333F50"/>
                </a:solidFill>
                <a:latin typeface="Times New Roman" panose="02020603050405020304" pitchFamily="18" charset="0"/>
                <a:cs typeface="Times New Roman" panose="02020603050405020304" pitchFamily="18" charset="0"/>
              </a:rPr>
              <a:t>rất </a:t>
            </a:r>
            <a:r>
              <a:rPr lang="en-US" altLang="en-US" i="1" dirty="0">
                <a:solidFill>
                  <a:srgbClr val="FF0000"/>
                </a:solidFill>
                <a:latin typeface="Times New Roman" panose="02020603050405020304" pitchFamily="18" charset="0"/>
                <a:cs typeface="Times New Roman" panose="02020603050405020304" pitchFamily="18" charset="0"/>
              </a:rPr>
              <a:t>đo</a:t>
            </a:r>
            <a:r>
              <a:rPr lang="en-US" altLang="en-US" i="1" dirty="0">
                <a:solidFill>
                  <a:srgbClr val="FF0000"/>
                </a:solidFill>
                <a:latin typeface="Times New Roman" panose="02020603050405020304" pitchFamily="18" charset="0"/>
                <a:ea typeface="Times New Roman" panose="02020603050405020304" pitchFamily="18" charset="0"/>
              </a:rPr>
              <a:t>à</a:t>
            </a:r>
            <a:r>
              <a:rPr lang="en-US" altLang="en-US" i="1" dirty="0">
                <a:solidFill>
                  <a:srgbClr val="FF0000"/>
                </a:solidFill>
                <a:latin typeface="Times New Roman" panose="02020603050405020304" pitchFamily="18" charset="0"/>
                <a:cs typeface="Times New Roman" panose="02020603050405020304" pitchFamily="18" charset="0"/>
              </a:rPr>
              <a:t>n kết.</a:t>
            </a:r>
            <a:r>
              <a:rPr lang="en-US" altLang="en-US" dirty="0">
                <a:solidFill>
                  <a:srgbClr val="FF0000"/>
                </a:solidFill>
                <a:latin typeface="Times New Roman" panose="02020603050405020304" pitchFamily="18" charset="0"/>
                <a:cs typeface="Times New Roman" panose="02020603050405020304" pitchFamily="18" charset="0"/>
              </a:rPr>
              <a:t> </a:t>
            </a:r>
          </a:p>
          <a:p>
            <a:pPr marL="0" indent="0" algn="just" eaLnBrk="1" hangingPunct="1">
              <a:lnSpc>
                <a:spcPct val="100000"/>
              </a:lnSpc>
              <a:spcBef>
                <a:spcPts val="0"/>
              </a:spcBef>
              <a:buNone/>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rPr>
              <a:t>Lớp em chơi với nhau chẳng chia </a:t>
            </a:r>
            <a:r>
              <a:rPr lang="en-US" altLang="en-US"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bè phái</a:t>
            </a: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rPr>
              <a:t>bao giờ.</a:t>
            </a:r>
          </a:p>
        </p:txBody>
      </p:sp>
      <p:sp>
        <p:nvSpPr>
          <p:cNvPr id="8202" name="Text Box 10"/>
          <p:cNvSpPr txBox="1">
            <a:spLocks noChangeArrowheads="1"/>
          </p:cNvSpPr>
          <p:nvPr/>
        </p:nvSpPr>
        <p:spPr bwMode="auto">
          <a:xfrm>
            <a:off x="1703513" y="5278569"/>
            <a:ext cx="92396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d. Ông b</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 em </a:t>
            </a:r>
            <a:r>
              <a:rPr lang="en-US" altLang="en-US" i="1" dirty="0">
                <a:solidFill>
                  <a:srgbClr val="FF0000"/>
                </a:solidFill>
                <a:latin typeface="Times New Roman" panose="02020603050405020304" pitchFamily="18" charset="0"/>
                <a:cs typeface="Times New Roman" panose="02020603050405020304" pitchFamily="18" charset="0"/>
              </a:rPr>
              <a:t>thương yêu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tất cả các cháu. </a:t>
            </a:r>
          </a:p>
          <a:p>
            <a:pPr marL="0" indent="0" eaLnBrk="1" hangingPunct="1">
              <a:lnSpc>
                <a:spcPct val="100000"/>
              </a:lnSpc>
              <a:spcBef>
                <a:spcPts val="0"/>
              </a:spcBef>
              <a:buNone/>
            </a:pPr>
            <a:r>
              <a:rPr lang="en-US" altLang="en-US" dirty="0">
                <a:solidFill>
                  <a:srgbClr val="333F50"/>
                </a:solidFill>
                <a:latin typeface="Times New Roman" panose="02020603050405020304" pitchFamily="18" charset="0"/>
                <a:cs typeface="Times New Roman" panose="02020603050405020304" pitchFamily="18" charset="0"/>
              </a:rPr>
              <a:t>    Ông b</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 em chẳng hề </a:t>
            </a:r>
            <a:r>
              <a:rPr lang="en-US" altLang="en-US" i="1" dirty="0">
                <a:solidFill>
                  <a:srgbClr val="FF0000"/>
                </a:solidFill>
                <a:latin typeface="Times New Roman" panose="02020603050405020304" pitchFamily="18" charset="0"/>
                <a:cs typeface="Times New Roman" panose="02020603050405020304" pitchFamily="18" charset="0"/>
              </a:rPr>
              <a:t>ghét bỏ</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333F50"/>
                </a:solidFill>
                <a:latin typeface="Times New Roman" panose="02020603050405020304" pitchFamily="18" charset="0"/>
                <a:cs typeface="Times New Roman" panose="02020603050405020304" pitchFamily="18" charset="0"/>
              </a:rPr>
              <a:t>đứa n</a:t>
            </a:r>
            <a:r>
              <a:rPr lang="en-US" altLang="en-US" dirty="0">
                <a:solidFill>
                  <a:srgbClr val="333F50"/>
                </a:solidFill>
                <a:latin typeface="Times New Roman" panose="02020603050405020304" pitchFamily="18" charset="0"/>
                <a:ea typeface="Times New Roman" panose="02020603050405020304" pitchFamily="18" charset="0"/>
              </a:rPr>
              <a:t>à</a:t>
            </a:r>
            <a:r>
              <a:rPr lang="en-US" altLang="en-US" dirty="0">
                <a:solidFill>
                  <a:srgbClr val="333F50"/>
                </a:solidFill>
                <a:latin typeface="Times New Roman" panose="02020603050405020304" pitchFamily="18" charset="0"/>
                <a:cs typeface="Times New Roman" panose="02020603050405020304" pitchFamily="18" charset="0"/>
              </a:rPr>
              <a:t>o.</a:t>
            </a:r>
            <a:endParaRPr lang="en-US" altLang="en-US"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8664"/>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arn(inVertical)">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barn(inVertical)">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barn(inVertical)">
                                      <p:cBhvr>
                                        <p:cTn id="22"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P spid="820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472" y="260648"/>
            <a:ext cx="9144000" cy="2924944"/>
          </a:xfrm>
        </p:spPr>
        <p:txBody>
          <a:bodyPr>
            <a:normAutofit/>
          </a:bodyPr>
          <a:lstStyle/>
          <a:p>
            <a:r>
              <a:rPr lang="vi-VN" sz="6000" b="1" dirty="0">
                <a:solidFill>
                  <a:srgbClr val="FF0000"/>
                </a:solidFill>
              </a:rPr>
              <a:t>TRÒ CHƠI</a:t>
            </a:r>
            <a:br>
              <a:rPr lang="vi-VN" sz="6000" b="1" dirty="0">
                <a:solidFill>
                  <a:srgbClr val="FF0000"/>
                </a:solidFill>
              </a:rPr>
            </a:br>
            <a:r>
              <a:rPr lang="vi-VN" sz="6000" b="1" dirty="0">
                <a:solidFill>
                  <a:srgbClr val="FF0000"/>
                </a:solidFill>
              </a:rPr>
              <a:t>ĐUỔI HÌNH BẮT CHỮ</a:t>
            </a:r>
            <a:br>
              <a:rPr lang="vi-VN" sz="4800" b="1" dirty="0">
                <a:solidFill>
                  <a:srgbClr val="FF0000"/>
                </a:solidFill>
              </a:rPr>
            </a:br>
            <a:endParaRPr lang="en-US" sz="4800" b="1"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464"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75E-6 2.59259E-6 L 3.75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404664"/>
            <a:ext cx="9865096" cy="4248472"/>
          </a:xfrm>
        </p:spPr>
        <p:txBody>
          <a:bodyPr>
            <a:normAutofit/>
          </a:bodyPr>
          <a:lstStyle/>
          <a:p>
            <a:pPr algn="l">
              <a:lnSpc>
                <a:spcPct val="150000"/>
              </a:lnSpc>
              <a:spcBef>
                <a:spcPts val="600"/>
              </a:spcBef>
              <a:spcAft>
                <a:spcPts val="600"/>
              </a:spcAft>
            </a:pPr>
            <a:r>
              <a:rPr lang="en-US" sz="3600" b="1">
                <a:solidFill>
                  <a:srgbClr val="FF0000"/>
                </a:solidFill>
              </a:rPr>
              <a:t>                                          </a:t>
            </a:r>
            <a:r>
              <a:rPr lang="vi-VN" sz="3600" b="1" u="sng">
                <a:solidFill>
                  <a:srgbClr val="FF0000"/>
                </a:solidFill>
              </a:rPr>
              <a:t>Luật chơi</a:t>
            </a:r>
            <a:br>
              <a:rPr lang="en-US" sz="3600" b="1">
                <a:solidFill>
                  <a:srgbClr val="FF0000"/>
                </a:solidFill>
              </a:rPr>
            </a:br>
            <a:r>
              <a:rPr lang="en-US" sz="3600" b="1">
                <a:solidFill>
                  <a:srgbClr val="FF0000"/>
                </a:solidFill>
              </a:rPr>
              <a:t>       </a:t>
            </a:r>
            <a:r>
              <a:rPr lang="vi-VN" sz="3600"/>
              <a:t>Khi </a:t>
            </a:r>
            <a:r>
              <a:rPr lang="vi-VN" sz="3600" dirty="0"/>
              <a:t>nhìn thấy hình ảnh, các em dựa vào hình ảnh để nói một câu thành ngữ, tục ngữ </a:t>
            </a:r>
            <a:r>
              <a:rPr lang="vi-VN" sz="3600" dirty="0">
                <a:solidFill>
                  <a:srgbClr val="FF0000"/>
                </a:solidFill>
              </a:rPr>
              <a:t>chứa cặp từ trái nghĩa</a:t>
            </a:r>
            <a:r>
              <a:rPr lang="vi-VN" sz="3600" dirty="0"/>
              <a:t> liên quan đến hình ảnh.</a:t>
            </a:r>
            <a:endParaRPr lang="en-US" sz="3600" u="sng" dirty="0"/>
          </a:p>
        </p:txBody>
      </p:sp>
    </p:spTree>
    <p:extLst>
      <p:ext uri="{BB962C8B-B14F-4D97-AF65-F5344CB8AC3E}">
        <p14:creationId xmlns:p14="http://schemas.microsoft.com/office/powerpoint/2010/main" val="198197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solidFill>
                  <a:schemeClr val="tx1">
                    <a:lumMod val="95000"/>
                    <a:lumOff val="5000"/>
                  </a:schemeClr>
                </a:solidFill>
              </a:rPr>
              <a:t>Cá </a:t>
            </a:r>
            <a:r>
              <a:rPr lang="vi-VN" b="1" u="sng" dirty="0">
                <a:solidFill>
                  <a:srgbClr val="FF0000"/>
                </a:solidFill>
              </a:rPr>
              <a:t>lớn</a:t>
            </a:r>
            <a:r>
              <a:rPr lang="vi-VN" b="1" dirty="0">
                <a:solidFill>
                  <a:schemeClr val="tx1">
                    <a:lumMod val="95000"/>
                    <a:lumOff val="5000"/>
                  </a:schemeClr>
                </a:solidFill>
              </a:rPr>
              <a:t> nuốt cá </a:t>
            </a:r>
            <a:r>
              <a:rPr lang="vi-VN" b="1" u="sng" dirty="0">
                <a:solidFill>
                  <a:srgbClr val="FF0000"/>
                </a:solidFill>
              </a:rPr>
              <a:t>bé</a:t>
            </a:r>
            <a:r>
              <a:rPr lang="en-US" b="1" dirty="0"/>
              <a:t>.</a:t>
            </a:r>
          </a:p>
        </p:txBody>
      </p:sp>
      <p:pic>
        <p:nvPicPr>
          <p:cNvPr id="4" name="Content Placeholder 3"/>
          <p:cNvPicPr>
            <a:picLocks noGrp="1" noChangeAspect="1"/>
          </p:cNvPicPr>
          <p:nvPr>
            <p:ph idx="1"/>
          </p:nvPr>
        </p:nvPicPr>
        <p:blipFill>
          <a:blip r:embed="rId2"/>
          <a:stretch>
            <a:fillRect/>
          </a:stretch>
        </p:blipFill>
        <p:spPr>
          <a:xfrm>
            <a:off x="2063552" y="1196752"/>
            <a:ext cx="7691209" cy="51274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
        <p:nvSpPr>
          <p:cNvPr id="4" name="Title 3"/>
          <p:cNvSpPr>
            <a:spLocks noGrp="1"/>
          </p:cNvSpPr>
          <p:nvPr>
            <p:ph type="title"/>
          </p:nvPr>
        </p:nvSpPr>
        <p:spPr>
          <a:xfrm>
            <a:off x="1513395" y="908720"/>
            <a:ext cx="9144000" cy="1296144"/>
          </a:xfrm>
        </p:spPr>
        <p:txBody>
          <a:bodyPr>
            <a:normAutofit/>
          </a:bodyPr>
          <a:lstStyle/>
          <a:p>
            <a:r>
              <a:rPr lang="en-US" sz="4800" b="1" dirty="0">
                <a:latin typeface="+mn-lt"/>
              </a:rPr>
              <a:t>LUYỆN TỪ VÀ CÂU</a:t>
            </a:r>
            <a:endParaRPr lang="en-US" sz="7200" b="1" dirty="0">
              <a:latin typeface="+mn-lt"/>
            </a:endParaRPr>
          </a:p>
        </p:txBody>
      </p:sp>
      <p:sp>
        <p:nvSpPr>
          <p:cNvPr id="6" name="Title 3"/>
          <p:cNvSpPr txBox="1">
            <a:spLocks/>
          </p:cNvSpPr>
          <p:nvPr/>
        </p:nvSpPr>
        <p:spPr>
          <a:xfrm>
            <a:off x="1499747" y="2177480"/>
            <a:ext cx="9144000"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solidFill>
                  <a:srgbClr val="C00000"/>
                </a:solidFill>
                <a:latin typeface="+mn-lt"/>
              </a:rPr>
              <a:t>TỪ TRÁI NGHĨA</a:t>
            </a:r>
            <a:endParaRPr lang="en-US" sz="13800" b="1" dirty="0">
              <a:solidFill>
                <a:srgbClr val="C00000"/>
              </a:solidFill>
              <a:latin typeface="+mn-lt"/>
            </a:endParaRPr>
          </a:p>
        </p:txBody>
      </p:sp>
    </p:spTree>
    <p:extLst>
      <p:ext uri="{BB962C8B-B14F-4D97-AF65-F5344CB8AC3E}">
        <p14:creationId xmlns:p14="http://schemas.microsoft.com/office/powerpoint/2010/main" val="329649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4451"/>
            <a:ext cx="9144000" cy="4824710"/>
          </a:xfrm>
        </p:spPr>
        <p:txBody>
          <a:bodyPr/>
          <a:lstStyle/>
          <a:p>
            <a:endParaRPr lang="en-US"/>
          </a:p>
        </p:txBody>
      </p:sp>
      <p:sp>
        <p:nvSpPr>
          <p:cNvPr id="5" name="Subtitle 4"/>
          <p:cNvSpPr>
            <a:spLocks noGrp="1"/>
          </p:cNvSpPr>
          <p:nvPr>
            <p:ph type="subTitle" idx="1"/>
          </p:nvPr>
        </p:nvSpPr>
        <p:spPr>
          <a:xfrm>
            <a:off x="2895600" y="5517232"/>
            <a:ext cx="6368752" cy="1224136"/>
          </a:xfrm>
        </p:spPr>
        <p:txBody>
          <a:bodyPr>
            <a:normAutofit/>
          </a:bodyPr>
          <a:lstStyle/>
          <a:p>
            <a:r>
              <a:rPr lang="vi-VN" sz="4000" b="1" u="sng" dirty="0">
                <a:solidFill>
                  <a:srgbClr val="FF0000"/>
                </a:solidFill>
              </a:rPr>
              <a:t>Lên</a:t>
            </a:r>
            <a:r>
              <a:rPr lang="vi-VN" sz="4000" b="1" dirty="0">
                <a:solidFill>
                  <a:schemeClr val="tx1">
                    <a:lumMod val="95000"/>
                    <a:lumOff val="5000"/>
                  </a:schemeClr>
                </a:solidFill>
              </a:rPr>
              <a:t> voi </a:t>
            </a:r>
            <a:r>
              <a:rPr lang="vi-VN" sz="4000" b="1" u="sng" dirty="0">
                <a:solidFill>
                  <a:srgbClr val="FF0000"/>
                </a:solidFill>
              </a:rPr>
              <a:t>xuống</a:t>
            </a:r>
            <a:r>
              <a:rPr lang="vi-VN" sz="4000" b="1" dirty="0">
                <a:solidFill>
                  <a:schemeClr val="tx1">
                    <a:lumMod val="95000"/>
                    <a:lumOff val="5000"/>
                  </a:schemeClr>
                </a:solidFill>
              </a:rPr>
              <a:t> chó</a:t>
            </a:r>
            <a:r>
              <a:rPr lang="en-US" sz="4000" b="1" dirty="0">
                <a:solidFill>
                  <a:schemeClr val="tx1">
                    <a:lumMod val="95000"/>
                    <a:lumOff val="5000"/>
                  </a:schemeClr>
                </a:solidFill>
              </a:rPr>
              <a:t>.</a:t>
            </a:r>
            <a:endParaRPr lang="en-US" sz="4000" b="1" u="sng" dirty="0">
              <a:solidFill>
                <a:schemeClr val="tx1">
                  <a:lumMod val="95000"/>
                  <a:lumOff val="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33" y="404664"/>
            <a:ext cx="9144000" cy="49342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Ba </a:t>
            </a:r>
            <a:r>
              <a:rPr lang="vi-VN" b="1" u="sng" dirty="0">
                <a:solidFill>
                  <a:srgbClr val="FF0000"/>
                </a:solidFill>
              </a:rPr>
              <a:t>chìm</a:t>
            </a:r>
            <a:r>
              <a:rPr lang="vi-VN" b="1" u="sng" dirty="0"/>
              <a:t> </a:t>
            </a:r>
            <a:r>
              <a:rPr lang="vi-VN" b="1" dirty="0"/>
              <a:t>bảy </a:t>
            </a:r>
            <a:r>
              <a:rPr lang="vi-VN" b="1" u="sng" dirty="0">
                <a:solidFill>
                  <a:srgbClr val="FF0000"/>
                </a:solidFill>
              </a:rPr>
              <a:t>nổi</a:t>
            </a:r>
            <a:r>
              <a:rPr lang="en-US" b="1"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53" y="1196752"/>
            <a:ext cx="8654294" cy="49720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t>Lá </a:t>
            </a:r>
            <a:r>
              <a:rPr lang="vi-VN" b="1" u="sng" dirty="0">
                <a:solidFill>
                  <a:srgbClr val="FF0000"/>
                </a:solidFill>
              </a:rPr>
              <a:t>lành</a:t>
            </a:r>
            <a:r>
              <a:rPr lang="vi-VN" b="1" dirty="0"/>
              <a:t> đùm lá </a:t>
            </a:r>
            <a:r>
              <a:rPr lang="vi-VN" b="1" u="sng" dirty="0">
                <a:solidFill>
                  <a:srgbClr val="FF0000"/>
                </a:solidFill>
              </a:rPr>
              <a:t>rách</a:t>
            </a:r>
            <a:r>
              <a:rPr lang="vi-VN" b="1" dirty="0"/>
              <a:t>.</a:t>
            </a:r>
            <a:endParaRPr lang="en-US" b="1"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6010"/>
          <a:stretch/>
        </p:blipFill>
        <p:spPr>
          <a:xfrm>
            <a:off x="1937792" y="1453112"/>
            <a:ext cx="8316416" cy="45316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and_rig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0017"/>
            <a:ext cx="1524000" cy="4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CTANI0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51893"/>
            <a:ext cx="4191000" cy="364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4"/>
          <p:cNvSpPr>
            <a:spLocks noChangeArrowheads="1"/>
          </p:cNvSpPr>
          <p:nvPr/>
        </p:nvSpPr>
        <p:spPr bwMode="auto">
          <a:xfrm rot="-8351866">
            <a:off x="3048001" y="1529862"/>
            <a:ext cx="1055077" cy="709246"/>
          </a:xfrm>
          <a:prstGeom prst="leftArrow">
            <a:avLst>
              <a:gd name="adj1" fmla="val 50000"/>
              <a:gd name="adj2" fmla="val 3719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35845" name="Picture 5" descr="CTANI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1" y="4202724"/>
            <a:ext cx="6109189" cy="18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AutoShape 6"/>
          <p:cNvSpPr>
            <a:spLocks noChangeArrowheads="1"/>
          </p:cNvSpPr>
          <p:nvPr/>
        </p:nvSpPr>
        <p:spPr bwMode="auto">
          <a:xfrm rot="-2861315">
            <a:off x="9274421" y="5004288"/>
            <a:ext cx="926123" cy="729762"/>
          </a:xfrm>
          <a:prstGeom prst="leftArrow">
            <a:avLst>
              <a:gd name="adj1" fmla="val 50000"/>
              <a:gd name="adj2" fmla="val 31727"/>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35848" name="Text Box 8"/>
          <p:cNvSpPr txBox="1">
            <a:spLocks noChangeArrowheads="1"/>
          </p:cNvSpPr>
          <p:nvPr/>
        </p:nvSpPr>
        <p:spPr bwMode="auto">
          <a:xfrm>
            <a:off x="5232890" y="1101969"/>
            <a:ext cx="5039457" cy="66050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92" b="1" i="1" u="sng">
                <a:solidFill>
                  <a:srgbClr val="FF0000"/>
                </a:solidFill>
                <a:cs typeface="Times New Roman" panose="02020603050405020304" pitchFamily="18" charset="0"/>
              </a:rPr>
              <a:t>Đầu </a:t>
            </a:r>
            <a:r>
              <a:rPr lang="en-US" sz="3692" b="1" i="1">
                <a:cs typeface="Times New Roman" panose="02020603050405020304" pitchFamily="18" charset="0"/>
              </a:rPr>
              <a:t>voi</a:t>
            </a:r>
            <a:r>
              <a:rPr lang="en-US" sz="3692" b="1" i="1" u="sng">
                <a:solidFill>
                  <a:srgbClr val="FF0000"/>
                </a:solidFill>
                <a:cs typeface="Times New Roman" panose="02020603050405020304" pitchFamily="18" charset="0"/>
              </a:rPr>
              <a:t> đuôi </a:t>
            </a:r>
            <a:r>
              <a:rPr lang="en-US" sz="3692" b="1" i="1">
                <a:cs typeface="Times New Roman" panose="02020603050405020304" pitchFamily="18" charset="0"/>
              </a:rPr>
              <a:t>chuột</a:t>
            </a:r>
            <a:endParaRPr lang="en-US" sz="1662" dirty="0">
              <a:cs typeface="Times New Roman" panose="02020603050405020304" pitchFamily="18" charset="0"/>
            </a:endParaRPr>
          </a:p>
        </p:txBody>
      </p:sp>
    </p:spTree>
    <p:extLst>
      <p:ext uri="{BB962C8B-B14F-4D97-AF65-F5344CB8AC3E}">
        <p14:creationId xmlns:p14="http://schemas.microsoft.com/office/powerpoint/2010/main" val="138805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 calcmode="lin" valueType="num">
                                      <p:cBhvr>
                                        <p:cTn id="9" dur="500" fill="hold"/>
                                        <p:tgtEl>
                                          <p:spTgt spid="35843"/>
                                        </p:tgtEl>
                                        <p:attrNameLst>
                                          <p:attrName>ppt_x</p:attrName>
                                        </p:attrNameLst>
                                      </p:cBhvr>
                                      <p:tavLst>
                                        <p:tav tm="0">
                                          <p:val>
                                            <p:fltVal val="0.5"/>
                                          </p:val>
                                        </p:tav>
                                        <p:tav tm="100000">
                                          <p:val>
                                            <p:strVal val="#ppt_x"/>
                                          </p:val>
                                        </p:tav>
                                      </p:tavLst>
                                    </p:anim>
                                    <p:anim calcmode="lin" valueType="num">
                                      <p:cBhvr>
                                        <p:cTn id="10" dur="500" fill="hold"/>
                                        <p:tgtEl>
                                          <p:spTgt spid="35843"/>
                                        </p:tgtEl>
                                        <p:attrNameLst>
                                          <p:attrName>ppt_y</p:attrName>
                                        </p:attrNameLst>
                                      </p:cBhvr>
                                      <p:tavLst>
                                        <p:tav tm="0">
                                          <p:val>
                                            <p:fltVal val="0.5"/>
                                          </p:val>
                                        </p:tav>
                                        <p:tav tm="100000">
                                          <p:val>
                                            <p:strVal val="#ppt_y"/>
                                          </p:val>
                                        </p:tav>
                                      </p:tavLst>
                                    </p:anim>
                                  </p:childTnLst>
                                </p:cTn>
                              </p:par>
                              <p:par>
                                <p:cTn id="11" presetID="12" presetClass="entr" presetSubtype="8" fill="hold" grpId="0" nodeType="with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slide(fromLeft)">
                                      <p:cBhvr>
                                        <p:cTn id="13" dur="500"/>
                                        <p:tgtEl>
                                          <p:spTgt spid="35844"/>
                                        </p:tgtEl>
                                      </p:cBhvr>
                                    </p:animEffect>
                                  </p:childTnLst>
                                </p:cTn>
                              </p:par>
                              <p:par>
                                <p:cTn id="14" presetID="23" presetClass="entr" presetSubtype="528" fill="hold" nodeType="withEffect">
                                  <p:stCondLst>
                                    <p:cond delay="0"/>
                                  </p:stCondLst>
                                  <p:childTnLst>
                                    <p:set>
                                      <p:cBhvr>
                                        <p:cTn id="15" dur="1" fill="hold">
                                          <p:stCondLst>
                                            <p:cond delay="0"/>
                                          </p:stCondLst>
                                        </p:cTn>
                                        <p:tgtEl>
                                          <p:spTgt spid="35845"/>
                                        </p:tgtEl>
                                        <p:attrNameLst>
                                          <p:attrName>style.visibility</p:attrName>
                                        </p:attrNameLst>
                                      </p:cBhvr>
                                      <p:to>
                                        <p:strVal val="visible"/>
                                      </p:to>
                                    </p:set>
                                    <p:anim calcmode="lin" valueType="num">
                                      <p:cBhvr>
                                        <p:cTn id="16" dur="500" fill="hold"/>
                                        <p:tgtEl>
                                          <p:spTgt spid="35845"/>
                                        </p:tgtEl>
                                        <p:attrNameLst>
                                          <p:attrName>ppt_w</p:attrName>
                                        </p:attrNameLst>
                                      </p:cBhvr>
                                      <p:tavLst>
                                        <p:tav tm="0">
                                          <p:val>
                                            <p:fltVal val="0"/>
                                          </p:val>
                                        </p:tav>
                                        <p:tav tm="100000">
                                          <p:val>
                                            <p:strVal val="#ppt_w"/>
                                          </p:val>
                                        </p:tav>
                                      </p:tavLst>
                                    </p:anim>
                                    <p:anim calcmode="lin" valueType="num">
                                      <p:cBhvr>
                                        <p:cTn id="17" dur="500" fill="hold"/>
                                        <p:tgtEl>
                                          <p:spTgt spid="35845"/>
                                        </p:tgtEl>
                                        <p:attrNameLst>
                                          <p:attrName>ppt_h</p:attrName>
                                        </p:attrNameLst>
                                      </p:cBhvr>
                                      <p:tavLst>
                                        <p:tav tm="0">
                                          <p:val>
                                            <p:fltVal val="0"/>
                                          </p:val>
                                        </p:tav>
                                        <p:tav tm="100000">
                                          <p:val>
                                            <p:strVal val="#ppt_h"/>
                                          </p:val>
                                        </p:tav>
                                      </p:tavLst>
                                    </p:anim>
                                    <p:anim calcmode="lin" valueType="num">
                                      <p:cBhvr>
                                        <p:cTn id="18" dur="500" fill="hold"/>
                                        <p:tgtEl>
                                          <p:spTgt spid="35845"/>
                                        </p:tgtEl>
                                        <p:attrNameLst>
                                          <p:attrName>ppt_x</p:attrName>
                                        </p:attrNameLst>
                                      </p:cBhvr>
                                      <p:tavLst>
                                        <p:tav tm="0">
                                          <p:val>
                                            <p:fltVal val="0.5"/>
                                          </p:val>
                                        </p:tav>
                                        <p:tav tm="100000">
                                          <p:val>
                                            <p:strVal val="#ppt_x"/>
                                          </p:val>
                                        </p:tav>
                                      </p:tavLst>
                                    </p:anim>
                                    <p:anim calcmode="lin" valueType="num">
                                      <p:cBhvr>
                                        <p:cTn id="19" dur="500" fill="hold"/>
                                        <p:tgtEl>
                                          <p:spTgt spid="35845"/>
                                        </p:tgtEl>
                                        <p:attrNameLst>
                                          <p:attrName>ppt_y</p:attrName>
                                        </p:attrNameLst>
                                      </p:cBhvr>
                                      <p:tavLst>
                                        <p:tav tm="0">
                                          <p:val>
                                            <p:fltVal val="0.5"/>
                                          </p:val>
                                        </p:tav>
                                        <p:tav tm="100000">
                                          <p:val>
                                            <p:strVal val="#ppt_y"/>
                                          </p:val>
                                        </p:tav>
                                      </p:tavLst>
                                    </p:anim>
                                  </p:childTnLst>
                                </p:cTn>
                              </p:par>
                              <p:par>
                                <p:cTn id="20" presetID="12" presetClass="entr" presetSubtype="2" fill="hold" grpId="0" nodeType="withEffect">
                                  <p:stCondLst>
                                    <p:cond delay="0"/>
                                  </p:stCondLst>
                                  <p:childTnLst>
                                    <p:set>
                                      <p:cBhvr>
                                        <p:cTn id="21" dur="1" fill="hold">
                                          <p:stCondLst>
                                            <p:cond delay="0"/>
                                          </p:stCondLst>
                                        </p:cTn>
                                        <p:tgtEl>
                                          <p:spTgt spid="35846"/>
                                        </p:tgtEl>
                                        <p:attrNameLst>
                                          <p:attrName>style.visibility</p:attrName>
                                        </p:attrNameLst>
                                      </p:cBhvr>
                                      <p:to>
                                        <p:strVal val="visible"/>
                                      </p:to>
                                    </p:set>
                                    <p:animEffect transition="in" filter="slide(fromRight)">
                                      <p:cBhvr>
                                        <p:cTn id="22" dur="500"/>
                                        <p:tgtEl>
                                          <p:spTgt spid="358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box(in)">
                                      <p:cBhvr>
                                        <p:cTn id="2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6" grpId="0" animBg="1"/>
      <p:bldP spid="358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4114800" y="838200"/>
            <a:ext cx="325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400" b="1">
                <a:solidFill>
                  <a:srgbClr val="FF0000"/>
                </a:solidFill>
                <a:latin typeface="Tahoma" panose="020B0604030504040204" pitchFamily="34" charset="0"/>
              </a:rPr>
              <a:t>VẬN DỤNG</a:t>
            </a:r>
          </a:p>
        </p:txBody>
      </p:sp>
      <p:sp>
        <p:nvSpPr>
          <p:cNvPr id="5" name="TextBox 4"/>
          <p:cNvSpPr txBox="1">
            <a:spLocks noChangeArrowheads="1"/>
          </p:cNvSpPr>
          <p:nvPr/>
        </p:nvSpPr>
        <p:spPr bwMode="auto">
          <a:xfrm>
            <a:off x="2438400" y="21336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vi-VN" sz="2800">
                <a:latin typeface="Arial" panose="020B0604020202020204" pitchFamily="34" charset="0"/>
                <a:cs typeface="Arial" panose="020B0604020202020204" pitchFamily="34" charset="0"/>
              </a:rPr>
              <a:t>Hãy </a:t>
            </a:r>
            <a:r>
              <a:rPr lang="en-US" altLang="vi-VN" sz="2800"/>
              <a:t>t</a:t>
            </a:r>
            <a:r>
              <a:rPr lang="en-US" sz="2800"/>
              <a:t>ìm những cặp từ trái nghĩa nhau nói về chủ đề học tập.</a:t>
            </a:r>
            <a:endParaRPr lang="en-GB" sz="2800"/>
          </a:p>
        </p:txBody>
      </p:sp>
      <p:sp>
        <p:nvSpPr>
          <p:cNvPr id="7" name="Arrow: Chevron 6"/>
          <p:cNvSpPr/>
          <p:nvPr/>
        </p:nvSpPr>
        <p:spPr>
          <a:xfrm>
            <a:off x="1981200" y="2292350"/>
            <a:ext cx="22860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1960059" y="3713794"/>
            <a:ext cx="22860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2501396" y="3580444"/>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latin typeface="Arial" panose="020B0604020202020204" pitchFamily="34" charset="0"/>
                <a:cs typeface="Arial" panose="020B0604020202020204" pitchFamily="34" charset="0"/>
              </a:rPr>
              <a:t>CBBS: Luyện tập về từ trái nghĩa.</a:t>
            </a:r>
          </a:p>
        </p:txBody>
      </p:sp>
    </p:spTree>
    <p:extLst>
      <p:ext uri="{BB962C8B-B14F-4D97-AF65-F5344CB8AC3E}">
        <p14:creationId xmlns:p14="http://schemas.microsoft.com/office/powerpoint/2010/main" val="300947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1459523"/>
            <a:ext cx="7924800" cy="3727938"/>
            <a:chOff x="480" y="1200"/>
            <a:chExt cx="4896" cy="1919"/>
          </a:xfrm>
        </p:grpSpPr>
        <p:grpSp>
          <p:nvGrpSpPr>
            <p:cNvPr id="17413" name="Group 4"/>
            <p:cNvGrpSpPr>
              <a:grpSpLocks/>
            </p:cNvGrpSpPr>
            <p:nvPr/>
          </p:nvGrpSpPr>
          <p:grpSpPr bwMode="auto">
            <a:xfrm>
              <a:off x="480" y="1217"/>
              <a:ext cx="2400" cy="1902"/>
              <a:chOff x="720" y="1152"/>
              <a:chExt cx="2208" cy="1745"/>
            </a:xfrm>
          </p:grpSpPr>
          <p:sp>
            <p:nvSpPr>
              <p:cNvPr id="17419" name="Oval 5"/>
              <p:cNvSpPr>
                <a:spLocks noChangeArrowheads="1"/>
              </p:cNvSpPr>
              <p:nvPr/>
            </p:nvSpPr>
            <p:spPr bwMode="auto">
              <a:xfrm>
                <a:off x="720" y="1152"/>
                <a:ext cx="2208" cy="1745"/>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17420" name="Picture 6" descr="MKPIC1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 y="1632"/>
                <a:ext cx="1716" cy="35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21" name="Oval 7"/>
              <p:cNvSpPr>
                <a:spLocks noChangeArrowheads="1"/>
              </p:cNvSpPr>
              <p:nvPr/>
            </p:nvSpPr>
            <p:spPr bwMode="auto">
              <a:xfrm>
                <a:off x="1680" y="2016"/>
                <a:ext cx="96" cy="192"/>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22" name="Oval 8"/>
              <p:cNvSpPr>
                <a:spLocks noChangeArrowheads="1"/>
              </p:cNvSpPr>
              <p:nvPr/>
            </p:nvSpPr>
            <p:spPr bwMode="auto">
              <a:xfrm>
                <a:off x="1488" y="2400"/>
                <a:ext cx="576" cy="96"/>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grpSp>
        <p:grpSp>
          <p:nvGrpSpPr>
            <p:cNvPr id="17414" name="Group 9"/>
            <p:cNvGrpSpPr>
              <a:grpSpLocks/>
            </p:cNvGrpSpPr>
            <p:nvPr/>
          </p:nvGrpSpPr>
          <p:grpSpPr bwMode="auto">
            <a:xfrm>
              <a:off x="2976" y="1200"/>
              <a:ext cx="2400" cy="1902"/>
              <a:chOff x="2976" y="1200"/>
              <a:chExt cx="2400" cy="1902"/>
            </a:xfrm>
          </p:grpSpPr>
          <p:sp>
            <p:nvSpPr>
              <p:cNvPr id="17415" name="Oval 10"/>
              <p:cNvSpPr>
                <a:spLocks noChangeArrowheads="1"/>
              </p:cNvSpPr>
              <p:nvPr/>
            </p:nvSpPr>
            <p:spPr bwMode="auto">
              <a:xfrm>
                <a:off x="2976" y="1200"/>
                <a:ext cx="2400" cy="1902"/>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16" name="Oval 11"/>
              <p:cNvSpPr>
                <a:spLocks noChangeArrowheads="1"/>
              </p:cNvSpPr>
              <p:nvPr/>
            </p:nvSpPr>
            <p:spPr bwMode="auto">
              <a:xfrm>
                <a:off x="4019" y="2190"/>
                <a:ext cx="105" cy="209"/>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17" name="Oval 12"/>
              <p:cNvSpPr>
                <a:spLocks noChangeArrowheads="1"/>
              </p:cNvSpPr>
              <p:nvPr/>
            </p:nvSpPr>
            <p:spPr bwMode="auto">
              <a:xfrm>
                <a:off x="3811" y="2608"/>
                <a:ext cx="626" cy="105"/>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17418" name="Picture 13" descr="MKPIC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 y="1562"/>
                <a:ext cx="1982" cy="74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49166" name="Text Box 14"/>
          <p:cNvSpPr txBox="1">
            <a:spLocks noChangeArrowheads="1"/>
          </p:cNvSpPr>
          <p:nvPr/>
        </p:nvSpPr>
        <p:spPr bwMode="auto">
          <a:xfrm>
            <a:off x="3936025" y="637443"/>
            <a:ext cx="5533887"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431" b="1">
                <a:latin typeface=".VnArial" panose="020B7200000000000000" pitchFamily="34" charset="0"/>
              </a:rPr>
              <a:t>Mắt </a:t>
            </a:r>
            <a:r>
              <a:rPr lang="en-US" sz="4431" b="1" u="sng">
                <a:solidFill>
                  <a:srgbClr val="FF0000"/>
                </a:solidFill>
                <a:latin typeface=".VnArial" panose="020B7200000000000000" pitchFamily="34" charset="0"/>
              </a:rPr>
              <a:t>nhắm</a:t>
            </a:r>
            <a:r>
              <a:rPr lang="en-US" sz="4431" b="1">
                <a:latin typeface=".VnArial" panose="020B7200000000000000" pitchFamily="34" charset="0"/>
              </a:rPr>
              <a:t> mắt </a:t>
            </a:r>
            <a:r>
              <a:rPr lang="en-US" sz="4431" b="1" u="sng">
                <a:solidFill>
                  <a:srgbClr val="FF0000"/>
                </a:solidFill>
                <a:latin typeface=".VnArial" panose="020B7200000000000000" pitchFamily="34" charset="0"/>
              </a:rPr>
              <a:t>mở</a:t>
            </a:r>
            <a:r>
              <a:rPr lang="en-US" sz="2954" b="1">
                <a:latin typeface=".VnArial" panose="020B7200000000000000" pitchFamily="34" charset="0"/>
              </a:rPr>
              <a:t> </a:t>
            </a:r>
            <a:endParaRPr lang="en-US" sz="2954" b="1" dirty="0">
              <a:latin typeface=".VnArial" panose="020B7200000000000000" pitchFamily="34" charset="0"/>
            </a:endParaRPr>
          </a:p>
        </p:txBody>
      </p:sp>
    </p:spTree>
    <p:extLst>
      <p:ext uri="{BB962C8B-B14F-4D97-AF65-F5344CB8AC3E}">
        <p14:creationId xmlns:p14="http://schemas.microsoft.com/office/powerpoint/2010/main" val="1097546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66"/>
                                        </p:tgtEl>
                                        <p:attrNameLst>
                                          <p:attrName>style.visibility</p:attrName>
                                        </p:attrNameLst>
                                      </p:cBhvr>
                                      <p:to>
                                        <p:strVal val="visible"/>
                                      </p:to>
                                    </p:set>
                                    <p:animEffect transition="in" filter="box(in)">
                                      <p:cBhvr>
                                        <p:cTn id="12" dur="500"/>
                                        <p:tgtEl>
                                          <p:spTgt spid="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16520" y="970086"/>
            <a:ext cx="5638800" cy="4994031"/>
            <a:chOff x="1344" y="192"/>
            <a:chExt cx="3552" cy="3408"/>
          </a:xfrm>
        </p:grpSpPr>
        <p:pic>
          <p:nvPicPr>
            <p:cNvPr id="18437" name="Picture 4" descr="2362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92"/>
              <a:ext cx="1680" cy="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23623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 y="240"/>
              <a:ext cx="1728"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8" name="Text Box 6"/>
          <p:cNvSpPr txBox="1">
            <a:spLocks noChangeArrowheads="1"/>
          </p:cNvSpPr>
          <p:nvPr/>
        </p:nvSpPr>
        <p:spPr bwMode="auto">
          <a:xfrm>
            <a:off x="4296509" y="263769"/>
            <a:ext cx="5299849" cy="7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062" b="1" i="1" dirty="0" err="1">
                <a:latin typeface="Arial" panose="020B0604020202020204" pitchFamily="34" charset="0"/>
                <a:cs typeface="Arial" panose="020B0604020202020204" pitchFamily="34" charset="0"/>
              </a:rPr>
              <a:t>Kẻ</a:t>
            </a:r>
            <a:r>
              <a:rPr lang="en-US" sz="4062" b="1" i="1" dirty="0">
                <a:latin typeface="Arial" panose="020B0604020202020204" pitchFamily="34" charset="0"/>
                <a:cs typeface="Arial" panose="020B0604020202020204" pitchFamily="34" charset="0"/>
              </a:rPr>
              <a:t> </a:t>
            </a:r>
            <a:r>
              <a:rPr lang="en-US" sz="4062" b="1" i="1" u="sng" dirty="0" err="1">
                <a:solidFill>
                  <a:srgbClr val="FF0000"/>
                </a:solidFill>
                <a:latin typeface="Arial" panose="020B0604020202020204" pitchFamily="34" charset="0"/>
                <a:cs typeface="Arial" panose="020B0604020202020204" pitchFamily="34" charset="0"/>
              </a:rPr>
              <a:t>khóc</a:t>
            </a:r>
            <a:r>
              <a:rPr lang="en-US" sz="4062" b="1" i="1" dirty="0">
                <a:latin typeface="Arial" panose="020B0604020202020204" pitchFamily="34" charset="0"/>
                <a:cs typeface="Arial" panose="020B0604020202020204" pitchFamily="34" charset="0"/>
              </a:rPr>
              <a:t> </a:t>
            </a:r>
            <a:r>
              <a:rPr lang="en-US" sz="4062" b="1" i="1" dirty="0" err="1">
                <a:latin typeface="Arial" panose="020B0604020202020204" pitchFamily="34" charset="0"/>
                <a:cs typeface="Arial" panose="020B0604020202020204" pitchFamily="34" charset="0"/>
              </a:rPr>
              <a:t>người</a:t>
            </a:r>
            <a:r>
              <a:rPr lang="en-US" sz="4062" b="1" i="1" dirty="0">
                <a:latin typeface="Arial" panose="020B0604020202020204" pitchFamily="34" charset="0"/>
                <a:cs typeface="Arial" panose="020B0604020202020204" pitchFamily="34" charset="0"/>
              </a:rPr>
              <a:t> </a:t>
            </a:r>
            <a:r>
              <a:rPr lang="en-US" sz="4062" b="1" i="1" u="sng" dirty="0" err="1">
                <a:solidFill>
                  <a:srgbClr val="FF0000"/>
                </a:solidFill>
                <a:latin typeface="Arial" panose="020B0604020202020204" pitchFamily="34" charset="0"/>
                <a:cs typeface="Arial" panose="020B0604020202020204" pitchFamily="34" charset="0"/>
              </a:rPr>
              <a:t>cười</a:t>
            </a:r>
            <a:r>
              <a:rPr lang="en-US" sz="4062" b="1" i="1" dirty="0">
                <a:latin typeface="Arial" panose="020B0604020202020204" pitchFamily="34" charset="0"/>
                <a:cs typeface="Arial" panose="020B0604020202020204" pitchFamily="34" charset="0"/>
              </a:rPr>
              <a:t>.</a:t>
            </a:r>
            <a:endParaRPr lang="en-US" sz="2954"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531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box(in)">
                                      <p:cBhvr>
                                        <p:cTn id="13"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3352800" y="1248507"/>
            <a:ext cx="5562600" cy="4069374"/>
          </a:xfrm>
          <a:prstGeom prst="ellipse">
            <a:avLst/>
          </a:prstGeom>
          <a:solidFill>
            <a:srgbClr val="FF6600"/>
          </a:solidFill>
          <a:ln w="5715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50179" name="Picture 3" descr="MKPIC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655528" y="2564423"/>
            <a:ext cx="326780" cy="9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MKPIC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1" y="1811216"/>
            <a:ext cx="4173415" cy="82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5"/>
          <p:cNvSpPr>
            <a:spLocks noChangeArrowheads="1"/>
          </p:cNvSpPr>
          <p:nvPr/>
        </p:nvSpPr>
        <p:spPr bwMode="auto">
          <a:xfrm>
            <a:off x="6128239" y="2530720"/>
            <a:ext cx="241789" cy="446942"/>
          </a:xfrm>
          <a:prstGeom prst="ellipse">
            <a:avLst/>
          </a:prstGeom>
          <a:solidFill>
            <a:schemeClr val="tx1"/>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9462" name="Oval 6"/>
          <p:cNvSpPr>
            <a:spLocks noChangeArrowheads="1"/>
          </p:cNvSpPr>
          <p:nvPr/>
        </p:nvSpPr>
        <p:spPr bwMode="auto">
          <a:xfrm>
            <a:off x="5608027" y="3489083"/>
            <a:ext cx="1453662" cy="224203"/>
          </a:xfrm>
          <a:prstGeom prst="ellipse">
            <a:avLst/>
          </a:prstGeom>
          <a:solidFill>
            <a:schemeClr val="tx1"/>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50183" name="Picture 7" descr="MKPIC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990" y="2498482"/>
            <a:ext cx="435219" cy="34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AutoShape 8"/>
          <p:cNvSpPr>
            <a:spLocks noChangeArrowheads="1"/>
          </p:cNvSpPr>
          <p:nvPr/>
        </p:nvSpPr>
        <p:spPr bwMode="auto">
          <a:xfrm rot="-9904982">
            <a:off x="3431931" y="2564425"/>
            <a:ext cx="1077058" cy="682869"/>
          </a:xfrm>
          <a:prstGeom prst="leftArrow">
            <a:avLst>
              <a:gd name="adj1" fmla="val 50000"/>
              <a:gd name="adj2" fmla="val 39431"/>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50185" name="AutoShape 9"/>
          <p:cNvSpPr>
            <a:spLocks noChangeArrowheads="1"/>
          </p:cNvSpPr>
          <p:nvPr/>
        </p:nvSpPr>
        <p:spPr bwMode="auto">
          <a:xfrm rot="-680395">
            <a:off x="7680081" y="4359521"/>
            <a:ext cx="1143000" cy="682869"/>
          </a:xfrm>
          <a:prstGeom prst="leftArrow">
            <a:avLst>
              <a:gd name="adj1" fmla="val 50000"/>
              <a:gd name="adj2" fmla="val 41845"/>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50187" name="Text Box 11"/>
          <p:cNvSpPr txBox="1">
            <a:spLocks noChangeArrowheads="1"/>
          </p:cNvSpPr>
          <p:nvPr/>
        </p:nvSpPr>
        <p:spPr bwMode="auto">
          <a:xfrm>
            <a:off x="2640624" y="504092"/>
            <a:ext cx="6934912"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92" b="1" i="1" dirty="0" err="1">
                <a:latin typeface="Arial" panose="020B0604020202020204" pitchFamily="34" charset="0"/>
                <a:cs typeface="Arial" panose="020B0604020202020204" pitchFamily="34" charset="0"/>
              </a:rPr>
              <a:t>Nước</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mắt</a:t>
            </a:r>
            <a:r>
              <a:rPr lang="en-US" sz="3692" b="1" i="1" dirty="0">
                <a:latin typeface="Arial" panose="020B0604020202020204" pitchFamily="34" charset="0"/>
                <a:cs typeface="Arial" panose="020B0604020202020204" pitchFamily="34" charset="0"/>
              </a:rPr>
              <a:t> </a:t>
            </a:r>
            <a:r>
              <a:rPr lang="en-US" sz="3692" b="1" i="1" u="sng" dirty="0" err="1">
                <a:solidFill>
                  <a:srgbClr val="FF0000"/>
                </a:solidFill>
                <a:latin typeface="Arial" panose="020B0604020202020204" pitchFamily="34" charset="0"/>
                <a:cs typeface="Arial" panose="020B0604020202020204" pitchFamily="34" charset="0"/>
              </a:rPr>
              <a:t>ngắn</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nước</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mắt</a:t>
            </a:r>
            <a:r>
              <a:rPr lang="en-US" sz="3692" b="1" i="1" dirty="0">
                <a:latin typeface="Arial" panose="020B0604020202020204" pitchFamily="34" charset="0"/>
                <a:cs typeface="Arial" panose="020B0604020202020204" pitchFamily="34" charset="0"/>
              </a:rPr>
              <a:t> </a:t>
            </a:r>
            <a:r>
              <a:rPr lang="en-US" sz="3692" b="1" i="1" u="sng" dirty="0" err="1">
                <a:solidFill>
                  <a:srgbClr val="FF0000"/>
                </a:solidFill>
                <a:latin typeface="Arial" panose="020B0604020202020204" pitchFamily="34" charset="0"/>
                <a:cs typeface="Arial" panose="020B0604020202020204" pitchFamily="34" charset="0"/>
              </a:rPr>
              <a:t>dài</a:t>
            </a:r>
            <a:r>
              <a:rPr lang="en-US" sz="3692" b="1" i="1" dirty="0">
                <a:latin typeface="Arial" panose="020B0604020202020204" pitchFamily="34" charset="0"/>
                <a:cs typeface="Arial" panose="020B0604020202020204" pitchFamily="34" charset="0"/>
              </a:rPr>
              <a:t>.</a:t>
            </a:r>
            <a:endParaRPr lang="en-US" sz="1662"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988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184"/>
                                        </p:tgtEl>
                                        <p:attrNameLst>
                                          <p:attrName>style.visibility</p:attrName>
                                        </p:attrNameLst>
                                      </p:cBhvr>
                                      <p:to>
                                        <p:strVal val="visible"/>
                                      </p:to>
                                    </p:set>
                                    <p:anim calcmode="lin" valueType="num">
                                      <p:cBhvr additive="base">
                                        <p:cTn id="7" dur="500" fill="hold"/>
                                        <p:tgtEl>
                                          <p:spTgt spid="50184"/>
                                        </p:tgtEl>
                                        <p:attrNameLst>
                                          <p:attrName>ppt_x</p:attrName>
                                        </p:attrNameLst>
                                      </p:cBhvr>
                                      <p:tavLst>
                                        <p:tav tm="0">
                                          <p:val>
                                            <p:strVal val="0-#ppt_w/2"/>
                                          </p:val>
                                        </p:tav>
                                        <p:tav tm="100000">
                                          <p:val>
                                            <p:strVal val="#ppt_x"/>
                                          </p:val>
                                        </p:tav>
                                      </p:tavLst>
                                    </p:anim>
                                    <p:anim calcmode="lin" valueType="num">
                                      <p:cBhvr additive="base">
                                        <p:cTn id="8" dur="500" fill="hold"/>
                                        <p:tgtEl>
                                          <p:spTgt spid="501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9" presetID="2" presetClass="entr" presetSubtype="2" fill="hold" grpId="0" nodeType="withEffect">
                                  <p:stCondLst>
                                    <p:cond delay="1000"/>
                                  </p:stCondLst>
                                  <p:childTnLst>
                                    <p:set>
                                      <p:cBhvr>
                                        <p:cTn id="10" dur="1" fill="hold">
                                          <p:stCondLst>
                                            <p:cond delay="0"/>
                                          </p:stCondLst>
                                        </p:cTn>
                                        <p:tgtEl>
                                          <p:spTgt spid="50185"/>
                                        </p:tgtEl>
                                        <p:attrNameLst>
                                          <p:attrName>style.visibility</p:attrName>
                                        </p:attrNameLst>
                                      </p:cBhvr>
                                      <p:to>
                                        <p:strVal val="visible"/>
                                      </p:to>
                                    </p:set>
                                    <p:anim calcmode="lin" valueType="num">
                                      <p:cBhvr additive="base">
                                        <p:cTn id="11" dur="500" fill="hold"/>
                                        <p:tgtEl>
                                          <p:spTgt spid="50185"/>
                                        </p:tgtEl>
                                        <p:attrNameLst>
                                          <p:attrName>ppt_x</p:attrName>
                                        </p:attrNameLst>
                                      </p:cBhvr>
                                      <p:tavLst>
                                        <p:tav tm="0">
                                          <p:val>
                                            <p:strVal val="1+#ppt_w/2"/>
                                          </p:val>
                                        </p:tav>
                                        <p:tav tm="100000">
                                          <p:val>
                                            <p:strVal val="#ppt_x"/>
                                          </p:val>
                                        </p:tav>
                                      </p:tavLst>
                                    </p:anim>
                                    <p:anim calcmode="lin" valueType="num">
                                      <p:cBhvr additive="base">
                                        <p:cTn id="12" dur="500" fill="hold"/>
                                        <p:tgtEl>
                                          <p:spTgt spid="501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par>
                                <p:cTn id="13" presetID="35" presetClass="emph" presetSubtype="0" fill="hold" nodeType="withEffect">
                                  <p:stCondLst>
                                    <p:cond delay="0"/>
                                  </p:stCondLst>
                                  <p:childTnLst>
                                    <p:anim calcmode="discrete" valueType="str">
                                      <p:cBhvr>
                                        <p:cTn id="14"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15" fill="hold" nodeType="afterGroup">
                            <p:stCondLst>
                              <p:cond delay="1500"/>
                            </p:stCondLst>
                            <p:childTnLst>
                              <p:par>
                                <p:cTn id="16" presetID="35" presetClass="emph" presetSubtype="0" fill="hold" nodeType="afterEffect">
                                  <p:stCondLst>
                                    <p:cond delay="0"/>
                                  </p:stCondLst>
                                  <p:childTnLst>
                                    <p:anim calcmode="discrete" valueType="str">
                                      <p:cBhvr>
                                        <p:cTn id="17"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18" fill="hold" nodeType="afterGroup">
                            <p:stCondLst>
                              <p:cond delay="2500"/>
                            </p:stCondLst>
                            <p:childTnLst>
                              <p:par>
                                <p:cTn id="19" presetID="35" presetClass="emph" presetSubtype="0" fill="hold" nodeType="afterEffect">
                                  <p:stCondLst>
                                    <p:cond delay="0"/>
                                  </p:stCondLst>
                                  <p:childTnLst>
                                    <p:anim calcmode="discrete" valueType="str">
                                      <p:cBhvr>
                                        <p:cTn id="20"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21" fill="hold" nodeType="afterGroup">
                            <p:stCondLst>
                              <p:cond delay="3500"/>
                            </p:stCondLst>
                            <p:childTnLst>
                              <p:par>
                                <p:cTn id="22" presetID="35" presetClass="emph" presetSubtype="0" fill="hold" nodeType="afterEffect">
                                  <p:stCondLst>
                                    <p:cond delay="0"/>
                                  </p:stCondLst>
                                  <p:childTnLst>
                                    <p:anim calcmode="discrete" valueType="str">
                                      <p:cBhvr>
                                        <p:cTn id="23"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24" fill="hold" nodeType="afterGroup">
                            <p:stCondLst>
                              <p:cond delay="4500"/>
                            </p:stCondLst>
                            <p:childTnLst>
                              <p:par>
                                <p:cTn id="25" presetID="35" presetClass="emph" presetSubtype="0" fill="hold" nodeType="afterEffect">
                                  <p:stCondLst>
                                    <p:cond delay="0"/>
                                  </p:stCondLst>
                                  <p:childTnLst>
                                    <p:anim calcmode="discrete" valueType="str">
                                      <p:cBhvr>
                                        <p:cTn id="26"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27" fill="hold" nodeType="afterGroup">
                            <p:stCondLst>
                              <p:cond delay="5500"/>
                            </p:stCondLst>
                            <p:childTnLst>
                              <p:par>
                                <p:cTn id="28" presetID="35" presetClass="emph" presetSubtype="0" fill="hold" nodeType="afterEffect">
                                  <p:stCondLst>
                                    <p:cond delay="0"/>
                                  </p:stCondLst>
                                  <p:childTnLst>
                                    <p:anim calcmode="discrete" valueType="str">
                                      <p:cBhvr>
                                        <p:cTn id="29"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30" fill="hold" nodeType="afterGroup">
                            <p:stCondLst>
                              <p:cond delay="6500"/>
                            </p:stCondLst>
                            <p:childTnLst>
                              <p:par>
                                <p:cTn id="31" presetID="35" presetClass="emph" presetSubtype="0" fill="hold" nodeType="afterEffect">
                                  <p:stCondLst>
                                    <p:cond delay="0"/>
                                  </p:stCondLst>
                                  <p:childTnLst>
                                    <p:anim calcmode="discrete" valueType="str">
                                      <p:cBhvr>
                                        <p:cTn id="32"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33" fill="hold" nodeType="afterGroup">
                            <p:stCondLst>
                              <p:cond delay="7500"/>
                            </p:stCondLst>
                            <p:childTnLst>
                              <p:par>
                                <p:cTn id="34" presetID="35" presetClass="emph" presetSubtype="0" fill="hold" nodeType="afterEffect">
                                  <p:stCondLst>
                                    <p:cond delay="0"/>
                                  </p:stCondLst>
                                  <p:childTnLst>
                                    <p:anim calcmode="discrete" valueType="str">
                                      <p:cBhvr>
                                        <p:cTn id="35"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36" fill="hold" nodeType="afterGroup">
                            <p:stCondLst>
                              <p:cond delay="8500"/>
                            </p:stCondLst>
                            <p:childTnLst>
                              <p:par>
                                <p:cTn id="37" presetID="35" presetClass="emph" presetSubtype="0" fill="hold" nodeType="afterEffect">
                                  <p:stCondLst>
                                    <p:cond delay="0"/>
                                  </p:stCondLst>
                                  <p:childTnLst>
                                    <p:anim calcmode="discrete" valueType="str">
                                      <p:cBhvr>
                                        <p:cTn id="38"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39" fill="hold" nodeType="afterGroup">
                            <p:stCondLst>
                              <p:cond delay="9500"/>
                            </p:stCondLst>
                            <p:childTnLst>
                              <p:par>
                                <p:cTn id="40" presetID="35" presetClass="emph" presetSubtype="0" fill="hold" nodeType="afterEffect">
                                  <p:stCondLst>
                                    <p:cond delay="0"/>
                                  </p:stCondLst>
                                  <p:childTnLst>
                                    <p:anim calcmode="discrete" valueType="str">
                                      <p:cBhvr>
                                        <p:cTn id="41"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42" fill="hold" nodeType="afterGroup">
                            <p:stCondLst>
                              <p:cond delay="10500"/>
                            </p:stCondLst>
                            <p:childTnLst>
                              <p:par>
                                <p:cTn id="43" presetID="35" presetClass="emph" presetSubtype="0" fill="hold" nodeType="afterEffect">
                                  <p:stCondLst>
                                    <p:cond delay="0"/>
                                  </p:stCondLst>
                                  <p:childTnLst>
                                    <p:anim calcmode="discrete" valueType="str">
                                      <p:cBhvr>
                                        <p:cTn id="44"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11500"/>
                            </p:stCondLst>
                            <p:childTnLst>
                              <p:par>
                                <p:cTn id="46" presetID="35" presetClass="emph" presetSubtype="0" fill="hold" nodeType="afterEffect">
                                  <p:stCondLst>
                                    <p:cond delay="0"/>
                                  </p:stCondLst>
                                  <p:childTnLst>
                                    <p:anim calcmode="discrete" valueType="str">
                                      <p:cBhvr>
                                        <p:cTn id="47" dur="1000" fill="hold"/>
                                        <p:tgtEl>
                                          <p:spTgt spid="50179"/>
                                        </p:tgtEl>
                                        <p:attrNameLst>
                                          <p:attrName>style.visibility</p:attrName>
                                        </p:attrNameLst>
                                      </p:cBhvr>
                                      <p:tavLst>
                                        <p:tav tm="0">
                                          <p:val>
                                            <p:strVal val="hidden"/>
                                          </p:val>
                                        </p:tav>
                                        <p:tav tm="50000">
                                          <p:val>
                                            <p:strVal val="visible"/>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0187"/>
                                        </p:tgtEl>
                                        <p:attrNameLst>
                                          <p:attrName>style.visibility</p:attrName>
                                        </p:attrNameLst>
                                      </p:cBhvr>
                                      <p:to>
                                        <p:strVal val="visible"/>
                                      </p:to>
                                    </p:set>
                                    <p:animEffect transition="in" filter="box(in)">
                                      <p:cBhvr>
                                        <p:cTn id="52"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p:bldP spid="50185" grpId="0" animBg="1"/>
      <p:bldP spid="501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427337" y="2989263"/>
            <a:ext cx="8369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err="1">
                <a:latin typeface="Arial" panose="020B0604020202020204" pitchFamily="34" charset="0"/>
                <a:cs typeface="Arial" panose="020B0604020202020204" pitchFamily="34" charset="0"/>
              </a:rPr>
              <a:t>Thực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hành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bài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tập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nhận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từ</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trái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nghĩa</a:t>
            </a:r>
            <a:r>
              <a:rPr lang="en-US" altLang="en-US" sz="2800" b="1" dirty="0">
                <a:latin typeface="Arial" panose="020B0604020202020204" pitchFamily="34" charset="0"/>
                <a:cs typeface="Arial" panose="020B0604020202020204" pitchFamily="34" charset="0"/>
              </a:rPr>
              <a:t>.</a:t>
            </a:r>
          </a:p>
        </p:txBody>
      </p:sp>
      <p:sp>
        <p:nvSpPr>
          <p:cNvPr id="6" name="Rectangle 14"/>
          <p:cNvSpPr>
            <a:spLocks noChangeArrowheads="1"/>
          </p:cNvSpPr>
          <p:nvPr/>
        </p:nvSpPr>
        <p:spPr bwMode="auto">
          <a:xfrm>
            <a:off x="2427337" y="1959475"/>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dirty="0" err="1">
                <a:latin typeface="Arial" panose="020B0604020202020204" pitchFamily="34" charset="0"/>
                <a:cs typeface="Arial" panose="020B0604020202020204" pitchFamily="34" charset="0"/>
              </a:rPr>
              <a:t>Hiểu</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thế</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nào</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là</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từ</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trái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nghĩa</a:t>
            </a:r>
            <a:r>
              <a:rPr lang="en-US" altLang="vi-VN" sz="2800" b="1" dirty="0">
                <a:latin typeface="Arial" panose="020B0604020202020204" pitchFamily="34" charset="0"/>
                <a:cs typeface="Arial" panose="020B0604020202020204" pitchFamily="34" charset="0"/>
              </a:rPr>
              <a:t>.</a:t>
            </a:r>
            <a:r>
              <a:rPr lang="en-US" altLang="en-US" sz="2800" b="1" dirty="0">
                <a:solidFill>
                  <a:srgbClr val="2108B4"/>
                </a:solidFill>
                <a:latin typeface="Arial" panose="020B0604020202020204" pitchFamily="34" charset="0"/>
                <a:cs typeface="Arial" panose="020B0604020202020204" pitchFamily="34" charset="0"/>
              </a:rPr>
              <a:t>		</a:t>
            </a:r>
            <a:r>
              <a:rPr lang="en-US" altLang="en-US" sz="2800" b="1" i="1" dirty="0">
                <a:solidFill>
                  <a:srgbClr val="2108B4"/>
                </a:solidFill>
                <a:latin typeface="Arial" panose="020B0604020202020204" pitchFamily="34" charset="0"/>
                <a:cs typeface="Arial" panose="020B0604020202020204" pitchFamily="34" charset="0"/>
              </a:rPr>
              <a:t> </a:t>
            </a:r>
          </a:p>
        </p:txBody>
      </p:sp>
      <p:sp>
        <p:nvSpPr>
          <p:cNvPr id="9" name="TextBox 8"/>
          <p:cNvSpPr txBox="1"/>
          <p:nvPr/>
        </p:nvSpPr>
        <p:spPr>
          <a:xfrm>
            <a:off x="3287688" y="198949"/>
            <a:ext cx="4495800" cy="830997"/>
          </a:xfrm>
          <a:prstGeom prst="rect">
            <a:avLst/>
          </a:prstGeom>
          <a:noFill/>
          <a:effectLst>
            <a:outerShdw blurRad="50800" dist="152400" dir="9180000" sx="28000" sy="28000" algn="ctr" rotWithShape="0">
              <a:srgbClr val="000000">
                <a:alpha val="43137"/>
              </a:srgbClr>
            </a:outerShdw>
            <a:reflection blurRad="6350" stA="50000" endA="300" endPos="55000" dir="5400000" sy="-100000" algn="bl" rotWithShape="0"/>
          </a:effectLst>
        </p:spPr>
        <p:txBody>
          <a:bodyPr>
            <a:spAutoFit/>
          </a:bodyPr>
          <a:lstStyle/>
          <a:p>
            <a:pPr algn="ctr" eaLnBrk="1" hangingPunct="1">
              <a:defRPr/>
            </a:pPr>
            <a:r>
              <a:rPr lang="en-US" altLang="vi-VN" sz="4800" b="1">
                <a:solidFill>
                  <a:srgbClr val="FF0000"/>
                </a:solidFill>
              </a:rPr>
              <a:t>Yêu cầu cần đạt</a:t>
            </a:r>
            <a:endParaRPr lang="en-US" altLang="en-US" sz="4800" b="1">
              <a:solidFill>
                <a:srgbClr val="FF0000"/>
              </a:solidFill>
              <a:latin typeface="Times New Roman" panose="02020603050405020304" pitchFamily="18" charset="0"/>
            </a:endParaRPr>
          </a:p>
        </p:txBody>
      </p:sp>
      <p:sp>
        <p:nvSpPr>
          <p:cNvPr id="13" name="Freeform 12"/>
          <p:cNvSpPr/>
          <p:nvPr/>
        </p:nvSpPr>
        <p:spPr>
          <a:xfrm>
            <a:off x="1369609" y="1878013"/>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1394683" y="2958699"/>
            <a:ext cx="743100" cy="58434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8937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345" name="Text Box 9"/>
          <p:cNvSpPr txBox="1"/>
          <p:nvPr/>
        </p:nvSpPr>
        <p:spPr>
          <a:xfrm>
            <a:off x="335360" y="163909"/>
            <a:ext cx="4876800" cy="707886"/>
          </a:xfrm>
          <a:prstGeom prst="rect">
            <a:avLst/>
          </a:prstGeom>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 Nhận xét</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4346" name="Text Box 10"/>
          <p:cNvSpPr txBox="1">
            <a:spLocks noChangeArrowheads="1"/>
          </p:cNvSpPr>
          <p:nvPr/>
        </p:nvSpPr>
        <p:spPr bwMode="auto">
          <a:xfrm>
            <a:off x="479376" y="99490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1. So sánh nghĩa của các từ in đậm:</a:t>
            </a:r>
            <a:endParaRPr lang="en-US" altLang="en-US" sz="32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347" name="Text Box 11"/>
          <p:cNvSpPr txBox="1">
            <a:spLocks noChangeArrowheads="1"/>
          </p:cNvSpPr>
          <p:nvPr/>
        </p:nvSpPr>
        <p:spPr bwMode="auto">
          <a:xfrm>
            <a:off x="911424" y="1702792"/>
            <a:ext cx="10750127" cy="3371136"/>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2667"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262626"/>
                </a:solidFill>
                <a:latin typeface="Times New Roman" panose="02020603050405020304" pitchFamily="18" charset="0"/>
                <a:cs typeface="Times New Roman" panose="02020603050405020304" pitchFamily="18" charset="0"/>
              </a:rPr>
              <a:t>Phrăng Đơ Bô-en l</a:t>
            </a:r>
            <a:r>
              <a:rPr lang="en-US" altLang="en-US" sz="3200" dirty="0">
                <a:solidFill>
                  <a:srgbClr val="262626"/>
                </a:solidFill>
                <a:latin typeface="Times New Roman" panose="02020603050405020304" pitchFamily="18" charset="0"/>
                <a:ea typeface="Times New Roman" panose="02020603050405020304" pitchFamily="18" charset="0"/>
              </a:rPr>
              <a:t>à</a:t>
            </a:r>
            <a:r>
              <a:rPr lang="en-US" altLang="en-US" sz="3200" dirty="0">
                <a:solidFill>
                  <a:srgbClr val="262626"/>
                </a:solidFill>
                <a:latin typeface="Times New Roman" panose="02020603050405020304" pitchFamily="18" charset="0"/>
                <a:cs typeface="Times New Roman" panose="02020603050405020304" pitchFamily="18" charset="0"/>
              </a:rPr>
              <a:t> một người gốc Bỉ trong quân đội Pháp xâm lược Việt Nam. Nhận rõ tính ch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ất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phi nghĩa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của cuộc chiến tranh xâm lược, năm 1949, ông chạy sang h</a:t>
            </a:r>
            <a:r>
              <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rPr>
              <a:t>à</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ng ngũ quân đội ta, lấy tên Việt l</a:t>
            </a:r>
            <a:r>
              <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rPr>
              <a:t>à</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Phan Lăng. Năm 1986, Phan Lăng cùng con trai đi thăm Việt Nam, về lại nơi ông đã từng chiến đấu vì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chính nghĩa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5906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Text Box 12"/>
          <p:cNvSpPr txBox="1">
            <a:spLocks noChangeArrowheads="1"/>
          </p:cNvSpPr>
          <p:nvPr/>
        </p:nvSpPr>
        <p:spPr bwMode="auto">
          <a:xfrm>
            <a:off x="767408" y="764704"/>
            <a:ext cx="10400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Phi nghĩa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262626"/>
                </a:solidFill>
                <a:latin typeface="Times New Roman" panose="02020603050405020304" pitchFamily="18" charset="0"/>
                <a:cs typeface="Times New Roman" panose="02020603050405020304" pitchFamily="18" charset="0"/>
              </a:rPr>
              <a:t>Trái với đạo lí. Cuộc chiến tranh phi nghĩa l</a:t>
            </a:r>
            <a:r>
              <a:rPr lang="en-US" altLang="en-US" b="1" dirty="0">
                <a:solidFill>
                  <a:srgbClr val="262626"/>
                </a:solidFill>
                <a:latin typeface="Times New Roman" panose="02020603050405020304" pitchFamily="18" charset="0"/>
                <a:ea typeface="Times New Roman" panose="02020603050405020304" pitchFamily="18" charset="0"/>
              </a:rPr>
              <a:t>à</a:t>
            </a:r>
            <a:r>
              <a:rPr lang="en-US" altLang="en-US" b="1" dirty="0">
                <a:solidFill>
                  <a:srgbClr val="262626"/>
                </a:solidFill>
                <a:latin typeface="Times New Roman" panose="02020603050405020304" pitchFamily="18" charset="0"/>
                <a:cs typeface="Times New Roman" panose="02020603050405020304" pitchFamily="18" charset="0"/>
              </a:rPr>
              <a:t> cuộc chiến tranh có mục đích xấu xa, không được những </a:t>
            </a:r>
            <a:r>
              <a:rPr lang="en-US" altLang="en-US" sz="2400" b="1" dirty="0">
                <a:solidFill>
                  <a:srgbClr val="262626"/>
                </a:solidFill>
                <a:latin typeface="Times New Roman" panose="02020603050405020304" pitchFamily="18" charset="0"/>
                <a:cs typeface="Times New Roman" panose="02020603050405020304" pitchFamily="18" charset="0"/>
              </a:rPr>
              <a:t>người</a:t>
            </a:r>
            <a:r>
              <a:rPr lang="en-US" altLang="en-US" b="1" dirty="0">
                <a:solidFill>
                  <a:srgbClr val="262626"/>
                </a:solidFill>
                <a:latin typeface="Times New Roman" panose="02020603050405020304" pitchFamily="18" charset="0"/>
                <a:cs typeface="Times New Roman" panose="02020603050405020304" pitchFamily="18" charset="0"/>
              </a:rPr>
              <a:t> có lương tri ủng hộ.</a:t>
            </a:r>
            <a:endParaRPr lang="en-US" altLang="en-US" b="1" dirty="0">
              <a:solidFill>
                <a:srgbClr val="262626"/>
              </a:solidFill>
              <a:latin typeface="Times New Roman" panose="02020603050405020304" pitchFamily="18" charset="0"/>
              <a:ea typeface="Times New Roman" panose="02020603050405020304" pitchFamily="18" charset="0"/>
            </a:endParaRPr>
          </a:p>
        </p:txBody>
      </p:sp>
      <p:sp>
        <p:nvSpPr>
          <p:cNvPr id="14349" name="Text Box 13"/>
          <p:cNvSpPr txBox="1">
            <a:spLocks noChangeArrowheads="1"/>
          </p:cNvSpPr>
          <p:nvPr/>
        </p:nvSpPr>
        <p:spPr bwMode="auto">
          <a:xfrm>
            <a:off x="767408" y="2564158"/>
            <a:ext cx="105131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Chính nghĩa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262626"/>
                </a:solidFill>
                <a:latin typeface="Times New Roman" panose="02020603050405020304" pitchFamily="18" charset="0"/>
                <a:cs typeface="Times New Roman" panose="02020603050405020304" pitchFamily="18" charset="0"/>
              </a:rPr>
              <a:t>Đúng với đạo lí. Chiến đấu vì chính nghĩa l</a:t>
            </a:r>
            <a:r>
              <a:rPr lang="en-US" altLang="en-US" b="1" dirty="0">
                <a:solidFill>
                  <a:srgbClr val="262626"/>
                </a:solidFill>
                <a:latin typeface="Times New Roman" panose="02020603050405020304" pitchFamily="18" charset="0"/>
                <a:ea typeface="Times New Roman" panose="02020603050405020304" pitchFamily="18" charset="0"/>
              </a:rPr>
              <a:t>à</a:t>
            </a:r>
            <a:r>
              <a:rPr lang="en-US" altLang="en-US" b="1" dirty="0">
                <a:solidFill>
                  <a:srgbClr val="262626"/>
                </a:solidFill>
                <a:latin typeface="Times New Roman" panose="02020603050405020304" pitchFamily="18" charset="0"/>
                <a:cs typeface="Times New Roman" panose="02020603050405020304" pitchFamily="18" charset="0"/>
              </a:rPr>
              <a:t> chiến đấu vì lẽ phải, chống lại cái xấu, chống lại áp bức, bãi công.</a:t>
            </a:r>
            <a:endParaRPr lang="en-US" altLang="en-US" b="1" dirty="0">
              <a:solidFill>
                <a:srgbClr val="262626"/>
              </a:solidFill>
              <a:latin typeface="Times New Roman" panose="02020603050405020304" pitchFamily="18" charset="0"/>
              <a:ea typeface="Times New Roman" panose="02020603050405020304" pitchFamily="18" charset="0"/>
            </a:endParaRPr>
          </a:p>
        </p:txBody>
      </p:sp>
      <p:sp>
        <p:nvSpPr>
          <p:cNvPr id="4" name="Text Box 3"/>
          <p:cNvSpPr txBox="1"/>
          <p:nvPr/>
        </p:nvSpPr>
        <p:spPr>
          <a:xfrm>
            <a:off x="1703512" y="4279802"/>
            <a:ext cx="8194887" cy="748988"/>
          </a:xfrm>
          <a:prstGeom prst="rect">
            <a:avLst/>
          </a:prstGeom>
          <a:noFill/>
        </p:spPr>
        <p:txBody>
          <a:bodyPr wrap="square" rtlCol="0">
            <a:spAutoFit/>
          </a:bodyPr>
          <a:lstStyle/>
          <a:p>
            <a:pPr algn="ctr"/>
            <a:r>
              <a:rPr lang="en-US" sz="4267" b="1">
                <a:solidFill>
                  <a:srgbClr val="C00000"/>
                </a:solidFill>
              </a:rPr>
              <a:t>Phi nghĩa &gt;&lt; Chính nghĩa</a:t>
            </a:r>
          </a:p>
        </p:txBody>
      </p:sp>
      <p:sp>
        <p:nvSpPr>
          <p:cNvPr id="2" name="Left Brace 1"/>
          <p:cNvSpPr/>
          <p:nvPr/>
        </p:nvSpPr>
        <p:spPr>
          <a:xfrm rot="16200000">
            <a:off x="5483932" y="2292486"/>
            <a:ext cx="360040" cy="5472608"/>
          </a:xfrm>
          <a:prstGeom prst="leftBrace">
            <a:avLst/>
          </a:prstGeom>
          <a:ln>
            <a:solidFill>
              <a:srgbClr val="0000CC"/>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pSp>
        <p:nvGrpSpPr>
          <p:cNvPr id="6" name="Group 5"/>
          <p:cNvGrpSpPr/>
          <p:nvPr/>
        </p:nvGrpSpPr>
        <p:grpSpPr>
          <a:xfrm>
            <a:off x="4072763" y="5354046"/>
            <a:ext cx="3456384" cy="735763"/>
            <a:chOff x="4072763" y="5354046"/>
            <a:chExt cx="3456384" cy="735763"/>
          </a:xfrm>
        </p:grpSpPr>
        <p:sp>
          <p:nvSpPr>
            <p:cNvPr id="3" name="TextBox 2"/>
            <p:cNvSpPr txBox="1"/>
            <p:nvPr/>
          </p:nvSpPr>
          <p:spPr>
            <a:xfrm>
              <a:off x="4386946" y="5429541"/>
              <a:ext cx="2828018" cy="584775"/>
            </a:xfrm>
            <a:prstGeom prst="rect">
              <a:avLst/>
            </a:prstGeom>
            <a:noFill/>
          </p:spPr>
          <p:txBody>
            <a:bodyPr wrap="none" rtlCol="0">
              <a:spAutoFit/>
            </a:bodyPr>
            <a:lstStyle/>
            <a:p>
              <a:r>
                <a:rPr lang="en-US" sz="3200" b="1">
                  <a:solidFill>
                    <a:srgbClr val="0070C0"/>
                  </a:solidFill>
                </a:rPr>
                <a:t>TỪ TRÁI NGHĨA</a:t>
              </a:r>
              <a:endParaRPr lang="en-GB" sz="3200" b="1">
                <a:solidFill>
                  <a:srgbClr val="0070C0"/>
                </a:solidFill>
              </a:endParaRPr>
            </a:p>
          </p:txBody>
        </p:sp>
        <p:sp>
          <p:nvSpPr>
            <p:cNvPr id="5" name="Rounded Rectangle 4"/>
            <p:cNvSpPr/>
            <p:nvPr/>
          </p:nvSpPr>
          <p:spPr>
            <a:xfrm>
              <a:off x="4072763" y="5354046"/>
              <a:ext cx="3456384" cy="7357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319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arn(inVertical)">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barn(inVertical)">
                                      <p:cBhvr>
                                        <p:cTn id="12" dur="500"/>
                                        <p:tgtEl>
                                          <p:spTgt spid="143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9" grpId="0"/>
      <p:bldP spid="4" grpId="0"/>
      <p:bldP spid="4" grpId="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0B735-EB02-4920-8203-6877FB429C55}"/>
              </a:ext>
            </a:extLst>
          </p:cNvPr>
          <p:cNvSpPr>
            <a:spLocks noGrp="1"/>
          </p:cNvSpPr>
          <p:nvPr>
            <p:ph type="title"/>
          </p:nvPr>
        </p:nvSpPr>
        <p:spPr>
          <a:xfrm>
            <a:off x="1343472" y="411659"/>
            <a:ext cx="8686800" cy="1570186"/>
          </a:xfrm>
        </p:spPr>
        <p:txBody>
          <a:bodyPr>
            <a:normAutofit/>
          </a:bodyPr>
          <a:lstStyle/>
          <a:p>
            <a:r>
              <a:rPr lang="vi-VN" sz="3200" b="1" dirty="0">
                <a:solidFill>
                  <a:srgbClr val="0070C0"/>
                </a:solidFill>
                <a:latin typeface="+mn-lt"/>
              </a:rPr>
              <a:t>Vậy từ trái nghĩa là gì?</a:t>
            </a:r>
            <a:br>
              <a:rPr lang="vi-VN" sz="3200" b="1" dirty="0">
                <a:solidFill>
                  <a:srgbClr val="0070C0"/>
                </a:solidFill>
                <a:latin typeface="+mn-lt"/>
              </a:rPr>
            </a:br>
            <a:endParaRPr lang="en-US" sz="3200" b="1" dirty="0">
              <a:solidFill>
                <a:srgbClr val="0070C0"/>
              </a:solidFill>
              <a:latin typeface="+mn-lt"/>
            </a:endParaRPr>
          </a:p>
        </p:txBody>
      </p:sp>
      <p:sp>
        <p:nvSpPr>
          <p:cNvPr id="5" name="Subtitle 4">
            <a:extLst>
              <a:ext uri="{FF2B5EF4-FFF2-40B4-BE49-F238E27FC236}">
                <a16:creationId xmlns:a16="http://schemas.microsoft.com/office/drawing/2014/main" id="{0B77BD28-8BD1-4834-A5E4-D2226C2C8690}"/>
              </a:ext>
            </a:extLst>
          </p:cNvPr>
          <p:cNvSpPr>
            <a:spLocks noGrp="1"/>
          </p:cNvSpPr>
          <p:nvPr>
            <p:ph idx="1"/>
          </p:nvPr>
        </p:nvSpPr>
        <p:spPr>
          <a:xfrm>
            <a:off x="911424" y="1463891"/>
            <a:ext cx="10945216" cy="517954"/>
          </a:xfrm>
        </p:spPr>
        <p:txBody>
          <a:bodyPr>
            <a:normAutofit fontScale="92500" lnSpcReduction="10000"/>
          </a:bodyPr>
          <a:lstStyle/>
          <a:p>
            <a:pPr marL="0" indent="0">
              <a:buNone/>
            </a:pPr>
            <a:r>
              <a:rPr lang="en-US" b="1"/>
              <a:t>     </a:t>
            </a:r>
            <a:r>
              <a:rPr lang="vi-VN" b="1"/>
              <a:t>Từ </a:t>
            </a:r>
            <a:r>
              <a:rPr lang="vi-VN" b="1" dirty="0"/>
              <a:t>trái nghĩa là những từ </a:t>
            </a:r>
            <a:r>
              <a:rPr lang="vi-VN" b="1" dirty="0">
                <a:solidFill>
                  <a:srgbClr val="FF0000"/>
                </a:solidFill>
              </a:rPr>
              <a:t>có nghĩa trái ngược </a:t>
            </a:r>
            <a:r>
              <a:rPr lang="vi-VN" b="1" dirty="0"/>
              <a:t>nhau.</a:t>
            </a:r>
          </a:p>
        </p:txBody>
      </p:sp>
      <p:sp>
        <p:nvSpPr>
          <p:cNvPr id="6" name="Subtitle 4">
            <a:extLst>
              <a:ext uri="{FF2B5EF4-FFF2-40B4-BE49-F238E27FC236}">
                <a16:creationId xmlns:a16="http://schemas.microsoft.com/office/drawing/2014/main" id="{BE0169A9-678C-4255-A2FF-CBC403273C6E}"/>
              </a:ext>
            </a:extLst>
          </p:cNvPr>
          <p:cNvSpPr txBox="1">
            <a:spLocks/>
          </p:cNvSpPr>
          <p:nvPr/>
        </p:nvSpPr>
        <p:spPr>
          <a:xfrm>
            <a:off x="2351584" y="2025979"/>
            <a:ext cx="6984776"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2060"/>
                </a:solidFill>
              </a:rPr>
              <a:t>Ví dụ: </a:t>
            </a:r>
            <a:r>
              <a:rPr lang="en-US" b="1" i="1" dirty="0" err="1">
                <a:solidFill>
                  <a:srgbClr val="002060"/>
                </a:solidFill>
              </a:rPr>
              <a:t>cao</a:t>
            </a:r>
            <a:r>
              <a:rPr lang="en-US" b="1" i="1" dirty="0">
                <a:solidFill>
                  <a:srgbClr val="002060"/>
                </a:solidFill>
              </a:rPr>
              <a:t> – </a:t>
            </a:r>
            <a:r>
              <a:rPr lang="en-US" b="1" i="1" dirty="0" err="1">
                <a:solidFill>
                  <a:srgbClr val="002060"/>
                </a:solidFill>
              </a:rPr>
              <a:t>thấp</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gầy</a:t>
            </a:r>
            <a:r>
              <a:rPr lang="en-US" b="1" i="1" dirty="0">
                <a:solidFill>
                  <a:srgbClr val="002060"/>
                </a:solidFill>
              </a:rPr>
              <a:t> – </a:t>
            </a:r>
            <a:r>
              <a:rPr lang="en-US" b="1" i="1" dirty="0" err="1">
                <a:solidFill>
                  <a:srgbClr val="002060"/>
                </a:solidFill>
              </a:rPr>
              <a:t>béo</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sáng</a:t>
            </a:r>
            <a:r>
              <a:rPr lang="en-US" b="1" i="1" dirty="0">
                <a:solidFill>
                  <a:srgbClr val="002060"/>
                </a:solidFill>
              </a:rPr>
              <a:t> – </a:t>
            </a:r>
            <a:r>
              <a:rPr lang="en-US" b="1" i="1" dirty="0" err="1">
                <a:solidFill>
                  <a:srgbClr val="002060"/>
                </a:solidFill>
              </a:rPr>
              <a:t>tối</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ngày</a:t>
            </a:r>
            <a:r>
              <a:rPr lang="en-US" b="1" i="1" dirty="0">
                <a:solidFill>
                  <a:srgbClr val="002060"/>
                </a:solidFill>
              </a:rPr>
              <a:t> – </a:t>
            </a:r>
            <a:r>
              <a:rPr lang="en-US" b="1" i="1" dirty="0" err="1">
                <a:solidFill>
                  <a:srgbClr val="002060"/>
                </a:solidFill>
              </a:rPr>
              <a:t>đêm</a:t>
            </a:r>
            <a:r>
              <a:rPr lang="en-US" b="1" i="1" dirty="0">
                <a:solidFill>
                  <a:srgbClr val="002060"/>
                </a:solidFill>
              </a:rPr>
              <a:t> ….</a:t>
            </a:r>
            <a:endParaRPr lang="vi-VN" b="1" i="1" dirty="0">
              <a:solidFill>
                <a:srgbClr val="002060"/>
              </a:solidFill>
            </a:endParaRPr>
          </a:p>
        </p:txBody>
      </p:sp>
    </p:spTree>
    <p:extLst>
      <p:ext uri="{BB962C8B-B14F-4D97-AF65-F5344CB8AC3E}">
        <p14:creationId xmlns:p14="http://schemas.microsoft.com/office/powerpoint/2010/main" val="5564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500"/>
                                        <p:tgtEl>
                                          <p:spTgt spid="6">
                                            <p:txEl>
                                              <p:pRg st="0" end="0"/>
                                            </p:txEl>
                                          </p:spTgt>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ircle(in)">
                                      <p:cBhvr>
                                        <p:cTn id="16" dur="500"/>
                                        <p:tgtEl>
                                          <p:spTgt spid="6">
                                            <p:txEl>
                                              <p:pRg st="1" end="1"/>
                                            </p:txEl>
                                          </p:spTgt>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500"/>
                                        <p:tgtEl>
                                          <p:spTgt spid="6">
                                            <p:txEl>
                                              <p:pRg st="2" end="2"/>
                                            </p:txEl>
                                          </p:spTgt>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ircle(in)">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Text Box 8"/>
          <p:cNvSpPr txBox="1">
            <a:spLocks noChangeArrowheads="1"/>
          </p:cNvSpPr>
          <p:nvPr/>
        </p:nvSpPr>
        <p:spPr bwMode="auto">
          <a:xfrm>
            <a:off x="375073" y="246380"/>
            <a:ext cx="110845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latin typeface="Times New Roman" panose="02020603050405020304" pitchFamily="18" charset="0"/>
                <a:cs typeface="Times New Roman" panose="02020603050405020304" pitchFamily="18" charset="0"/>
              </a:rPr>
              <a:t>2. Tìm những từ </a:t>
            </a:r>
            <a:r>
              <a:rPr lang="en-US" altLang="en-US" sz="3200" b="1" dirty="0">
                <a:solidFill>
                  <a:srgbClr val="C00000"/>
                </a:solidFill>
                <a:latin typeface="Times New Roman" panose="02020603050405020304" pitchFamily="18" charset="0"/>
                <a:cs typeface="Times New Roman" panose="02020603050405020304" pitchFamily="18" charset="0"/>
              </a:rPr>
              <a:t>trái nghĩa</a:t>
            </a:r>
            <a:r>
              <a:rPr lang="en-US" altLang="en-US" sz="3200" b="1" dirty="0">
                <a:latin typeface="Times New Roman" panose="02020603050405020304" pitchFamily="18" charset="0"/>
                <a:cs typeface="Times New Roman" panose="02020603050405020304" pitchFamily="18" charset="0"/>
              </a:rPr>
              <a:t> với nhau trong câu tục ngữ sau:</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7" name="Text Box 9"/>
          <p:cNvSpPr txBox="1">
            <a:spLocks noChangeArrowheads="1"/>
          </p:cNvSpPr>
          <p:nvPr/>
        </p:nvSpPr>
        <p:spPr bwMode="auto">
          <a:xfrm>
            <a:off x="3448474" y="966893"/>
            <a:ext cx="5620173" cy="860244"/>
          </a:xfrm>
          <a:prstGeom prst="roundRect">
            <a:avLst>
              <a:gd name="adj" fmla="val 39015"/>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733" dirty="0">
                <a:solidFill>
                  <a:srgbClr val="333F50"/>
                </a:solidFill>
                <a:latin typeface="Times New Roman" panose="02020603050405020304" pitchFamily="18" charset="0"/>
                <a:cs typeface="Times New Roman" panose="02020603050405020304" pitchFamily="18" charset="0"/>
              </a:rPr>
              <a:t>Chết vinh hơn sống nhục.</a:t>
            </a:r>
            <a:endParaRPr lang="en-US" altLang="en-US" sz="3733"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8" name="Text Box 10"/>
          <p:cNvSpPr txBox="1">
            <a:spLocks noChangeArrowheads="1"/>
          </p:cNvSpPr>
          <p:nvPr/>
        </p:nvSpPr>
        <p:spPr bwMode="auto">
          <a:xfrm>
            <a:off x="2305474" y="2099734"/>
            <a:ext cx="2564553" cy="605230"/>
          </a:xfrm>
          <a:prstGeom prst="rect">
            <a:avLst/>
          </a:prstGeom>
          <a:noFill/>
          <a:ln w="28575">
            <a:solidFill>
              <a:schemeClr val="tx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333" b="1" dirty="0">
                <a:solidFill>
                  <a:srgbClr val="C00000"/>
                </a:solidFill>
                <a:latin typeface="Times New Roman" panose="02020603050405020304" pitchFamily="18" charset="0"/>
                <a:cs typeface="Times New Roman" panose="02020603050405020304" pitchFamily="18" charset="0"/>
              </a:rPr>
              <a:t>chết / sống</a:t>
            </a:r>
            <a:endParaRPr lang="en-US" altLang="en-US" sz="3333" b="1" dirty="0">
              <a:solidFill>
                <a:srgbClr val="C00000"/>
              </a:solidFill>
              <a:latin typeface="Times New Roman" panose="02020603050405020304" pitchFamily="18" charset="0"/>
              <a:ea typeface="Times New Roman" panose="02020603050405020304" pitchFamily="18" charset="0"/>
            </a:endParaRPr>
          </a:p>
        </p:txBody>
      </p:sp>
      <p:sp>
        <p:nvSpPr>
          <p:cNvPr id="17419" name="Text Box 11"/>
          <p:cNvSpPr txBox="1">
            <a:spLocks noChangeArrowheads="1"/>
          </p:cNvSpPr>
          <p:nvPr/>
        </p:nvSpPr>
        <p:spPr bwMode="auto">
          <a:xfrm>
            <a:off x="7113693" y="2099734"/>
            <a:ext cx="2926080" cy="605230"/>
          </a:xfrm>
          <a:prstGeom prst="rect">
            <a:avLst/>
          </a:prstGeom>
          <a:noFill/>
          <a:ln w="28575">
            <a:solidFill>
              <a:schemeClr val="tx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333" b="1" dirty="0">
                <a:solidFill>
                  <a:srgbClr val="C00000"/>
                </a:solidFill>
                <a:latin typeface="Times New Roman" panose="02020603050405020304" pitchFamily="18" charset="0"/>
                <a:cs typeface="Times New Roman" panose="02020603050405020304" pitchFamily="18" charset="0"/>
              </a:rPr>
              <a:t>vinh / nhục</a:t>
            </a:r>
            <a:endParaRPr lang="en-US" altLang="en-US" sz="3333" b="1" dirty="0">
              <a:solidFill>
                <a:srgbClr val="C00000"/>
              </a:solidFill>
              <a:latin typeface="Times New Roman" panose="02020603050405020304" pitchFamily="18" charset="0"/>
              <a:ea typeface="Times New Roman" panose="02020603050405020304" pitchFamily="18" charset="0"/>
            </a:endParaRPr>
          </a:p>
        </p:txBody>
      </p:sp>
      <p:sp>
        <p:nvSpPr>
          <p:cNvPr id="17420" name="Text Box 12"/>
          <p:cNvSpPr txBox="1">
            <a:spLocks noChangeArrowheads="1"/>
          </p:cNvSpPr>
          <p:nvPr/>
        </p:nvSpPr>
        <p:spPr bwMode="auto">
          <a:xfrm>
            <a:off x="3045461" y="2906607"/>
            <a:ext cx="6427047" cy="101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80000"/>
              </a:lnSpc>
              <a:spcBef>
                <a:spcPct val="20000"/>
              </a:spcBef>
              <a:buNone/>
            </a:pPr>
            <a:r>
              <a:rPr lang="en-US" altLang="en-US" sz="3333" dirty="0">
                <a:solidFill>
                  <a:srgbClr val="C00000"/>
                </a:solidFill>
                <a:latin typeface="Times New Roman" panose="02020603050405020304" pitchFamily="18" charset="0"/>
                <a:cs typeface="Times New Roman" panose="02020603050405020304" pitchFamily="18" charset="0"/>
              </a:rPr>
              <a:t>vinh:</a:t>
            </a:r>
            <a:r>
              <a:rPr lang="en-US" altLang="en-US" sz="3333" dirty="0">
                <a:solidFill>
                  <a:srgbClr val="FF0000"/>
                </a:solidFill>
                <a:latin typeface="Times New Roman" panose="02020603050405020304" pitchFamily="18" charset="0"/>
                <a:cs typeface="Times New Roman" panose="02020603050405020304" pitchFamily="18" charset="0"/>
              </a:rPr>
              <a:t> </a:t>
            </a:r>
            <a:r>
              <a:rPr lang="en-US" altLang="en-US" sz="3333" dirty="0">
                <a:solidFill>
                  <a:srgbClr val="3B3838"/>
                </a:solidFill>
                <a:latin typeface="Times New Roman" panose="02020603050405020304" pitchFamily="18" charset="0"/>
                <a:cs typeface="Times New Roman" panose="02020603050405020304" pitchFamily="18" charset="0"/>
              </a:rPr>
              <a:t>được kính trọng, đánh giá cao     </a:t>
            </a:r>
          </a:p>
          <a:p>
            <a:pPr marL="0" indent="0" eaLnBrk="1" hangingPunct="1">
              <a:lnSpc>
                <a:spcPct val="80000"/>
              </a:lnSpc>
              <a:spcBef>
                <a:spcPct val="20000"/>
              </a:spcBef>
              <a:buNone/>
            </a:pPr>
            <a:r>
              <a:rPr lang="en-US" altLang="en-US" sz="3333" dirty="0">
                <a:solidFill>
                  <a:srgbClr val="C00000"/>
                </a:solidFill>
                <a:latin typeface="Times New Roman" panose="02020603050405020304" pitchFamily="18" charset="0"/>
                <a:cs typeface="Times New Roman" panose="02020603050405020304" pitchFamily="18" charset="0"/>
              </a:rPr>
              <a:t>nhục:</a:t>
            </a:r>
            <a:r>
              <a:rPr lang="en-US" altLang="en-US" sz="3333" dirty="0">
                <a:solidFill>
                  <a:srgbClr val="FF0000"/>
                </a:solidFill>
                <a:latin typeface="Times New Roman" panose="02020603050405020304" pitchFamily="18" charset="0"/>
                <a:cs typeface="Times New Roman" panose="02020603050405020304" pitchFamily="18" charset="0"/>
              </a:rPr>
              <a:t> </a:t>
            </a:r>
            <a:r>
              <a:rPr lang="en-US" altLang="en-US" sz="3333" dirty="0">
                <a:solidFill>
                  <a:srgbClr val="3B3838"/>
                </a:solidFill>
                <a:latin typeface="Times New Roman" panose="02020603050405020304" pitchFamily="18" charset="0"/>
                <a:cs typeface="Times New Roman" panose="02020603050405020304" pitchFamily="18" charset="0"/>
              </a:rPr>
              <a:t>xấu hổ vì bị khinh bỉ.</a:t>
            </a:r>
            <a:endParaRPr lang="en-US" altLang="en-US" sz="3333" dirty="0">
              <a:solidFill>
                <a:srgbClr val="3B3838"/>
              </a:solidFill>
              <a:latin typeface="Times New Roman" panose="02020603050405020304" pitchFamily="18" charset="0"/>
              <a:ea typeface="Times New Roman" panose="02020603050405020304" pitchFamily="18" charset="0"/>
            </a:endParaRPr>
          </a:p>
        </p:txBody>
      </p:sp>
      <p:sp>
        <p:nvSpPr>
          <p:cNvPr id="17421" name="Text Box 13"/>
          <p:cNvSpPr txBox="1">
            <a:spLocks noChangeArrowheads="1"/>
          </p:cNvSpPr>
          <p:nvPr/>
        </p:nvSpPr>
        <p:spPr bwMode="auto">
          <a:xfrm>
            <a:off x="375073" y="3201247"/>
            <a:ext cx="108593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latin typeface="Times New Roman" panose="02020603050405020304" pitchFamily="18" charset="0"/>
                <a:cs typeface="Times New Roman" panose="02020603050405020304" pitchFamily="18" charset="0"/>
              </a:rPr>
              <a:t>3. Cách dùng các từ </a:t>
            </a:r>
            <a:r>
              <a:rPr lang="en-US" altLang="en-US" sz="3200" b="1" dirty="0">
                <a:solidFill>
                  <a:srgbClr val="C00000"/>
                </a:solidFill>
                <a:latin typeface="Times New Roman" panose="02020603050405020304" pitchFamily="18" charset="0"/>
                <a:cs typeface="Times New Roman" panose="02020603050405020304" pitchFamily="18" charset="0"/>
              </a:rPr>
              <a:t>trái nghĩa</a:t>
            </a:r>
            <a:r>
              <a:rPr lang="en-US" altLang="en-US" sz="3200" b="1" dirty="0">
                <a:latin typeface="Times New Roman" panose="02020603050405020304" pitchFamily="18" charset="0"/>
                <a:cs typeface="Times New Roman" panose="02020603050405020304" pitchFamily="18" charset="0"/>
              </a:rPr>
              <a:t> trong câu tục ngữ trên có tác dụng như thế n</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o trong việc thể hiện quan niệm sống của người Việt Nam ta?</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22" name="Text Box 14"/>
          <p:cNvSpPr txBox="1">
            <a:spLocks noChangeArrowheads="1"/>
          </p:cNvSpPr>
          <p:nvPr/>
        </p:nvSpPr>
        <p:spPr bwMode="auto">
          <a:xfrm>
            <a:off x="375074" y="5020733"/>
            <a:ext cx="1121240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spcBef>
                <a:spcPct val="20000"/>
              </a:spcBef>
              <a:buNone/>
            </a:pPr>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charset="0"/>
              </a:rPr>
              <a:t> </a:t>
            </a:r>
            <a:r>
              <a:rPr lang="en-US" altLang="en-US" sz="3200" b="1" dirty="0">
                <a:solidFill>
                  <a:srgbClr val="FF0000"/>
                </a:solidFill>
                <a:latin typeface="Times New Roman" panose="02020603050405020304" pitchFamily="18" charset="0"/>
                <a:cs typeface="Times New Roman" panose="02020603050405020304" pitchFamily="18" charset="0"/>
              </a:rPr>
              <a:t>Cách dùng từ trái nghĩa trong câu tục ngữ trên tạo ra hai vế tương phản, l</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m nổi bật quan niệm sống rất cao đẹp của người Việt Nam.</a:t>
            </a:r>
            <a:endParaRPr lang="en-US" altLang="en-US" sz="3200" b="1" dirty="0">
              <a:solidFill>
                <a:srgbClr val="3B3838"/>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524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arn(inVertical)">
                                      <p:cBhvr>
                                        <p:cTn id="7" dur="500"/>
                                        <p:tgtEl>
                                          <p:spTgt spid="174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417"/>
                                        </p:tgtEl>
                                        <p:attrNameLst>
                                          <p:attrName>style.visibility</p:attrName>
                                        </p:attrNameLst>
                                      </p:cBhvr>
                                      <p:to>
                                        <p:strVal val="visible"/>
                                      </p:to>
                                    </p:set>
                                    <p:animEffect transition="in" filter="barn(inVertical)">
                                      <p:cBhvr>
                                        <p:cTn id="11" dur="500"/>
                                        <p:tgtEl>
                                          <p:spTgt spid="174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418"/>
                                        </p:tgtEl>
                                        <p:attrNameLst>
                                          <p:attrName>style.visibility</p:attrName>
                                        </p:attrNameLst>
                                      </p:cBhvr>
                                      <p:to>
                                        <p:strVal val="visible"/>
                                      </p:to>
                                    </p:set>
                                    <p:anim calcmode="lin" valueType="num">
                                      <p:cBhvr additive="base">
                                        <p:cTn id="16" dur="500" fill="hold"/>
                                        <p:tgtEl>
                                          <p:spTgt spid="17418"/>
                                        </p:tgtEl>
                                        <p:attrNameLst>
                                          <p:attrName>ppt_x</p:attrName>
                                        </p:attrNameLst>
                                      </p:cBhvr>
                                      <p:tavLst>
                                        <p:tav tm="0">
                                          <p:val>
                                            <p:strVal val="#ppt_x"/>
                                          </p:val>
                                        </p:tav>
                                        <p:tav tm="100000">
                                          <p:val>
                                            <p:strVal val="#ppt_x"/>
                                          </p:val>
                                        </p:tav>
                                      </p:tavLst>
                                    </p:anim>
                                    <p:anim calcmode="lin" valueType="num">
                                      <p:cBhvr additive="base">
                                        <p:cTn id="17" dur="500" fill="hold"/>
                                        <p:tgtEl>
                                          <p:spTgt spid="1741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419"/>
                                        </p:tgtEl>
                                        <p:attrNameLst>
                                          <p:attrName>style.visibility</p:attrName>
                                        </p:attrNameLst>
                                      </p:cBhvr>
                                      <p:to>
                                        <p:strVal val="visible"/>
                                      </p:to>
                                    </p:set>
                                    <p:anim calcmode="lin" valueType="num">
                                      <p:cBhvr additive="base">
                                        <p:cTn id="21" dur="500" fill="hold"/>
                                        <p:tgtEl>
                                          <p:spTgt spid="17419"/>
                                        </p:tgtEl>
                                        <p:attrNameLst>
                                          <p:attrName>ppt_x</p:attrName>
                                        </p:attrNameLst>
                                      </p:cBhvr>
                                      <p:tavLst>
                                        <p:tav tm="0">
                                          <p:val>
                                            <p:strVal val="#ppt_x"/>
                                          </p:val>
                                        </p:tav>
                                        <p:tav tm="100000">
                                          <p:val>
                                            <p:strVal val="#ppt_x"/>
                                          </p:val>
                                        </p:tav>
                                      </p:tavLst>
                                    </p:anim>
                                    <p:anim calcmode="lin" valueType="num">
                                      <p:cBhvr additive="base">
                                        <p:cTn id="22"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7420"/>
                                        </p:tgtEl>
                                        <p:attrNameLst>
                                          <p:attrName>style.visibility</p:attrName>
                                        </p:attrNameLst>
                                      </p:cBhvr>
                                      <p:to>
                                        <p:strVal val="visible"/>
                                      </p:to>
                                    </p:set>
                                    <p:animEffect transition="in" filter="barn(inVertical)">
                                      <p:cBhvr>
                                        <p:cTn id="27" dur="500"/>
                                        <p:tgtEl>
                                          <p:spTgt spid="174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iterate type="lt">
                                    <p:tmPct val="0"/>
                                  </p:iterate>
                                  <p:childTnLst>
                                    <p:anim calcmode="lin" valueType="num">
                                      <p:cBhvr additive="base">
                                        <p:cTn id="31" dur="500"/>
                                        <p:tgtEl>
                                          <p:spTgt spid="17420"/>
                                        </p:tgtEl>
                                        <p:attrNameLst>
                                          <p:attrName>ppt_x</p:attrName>
                                        </p:attrNameLst>
                                      </p:cBhvr>
                                      <p:tavLst>
                                        <p:tav tm="0">
                                          <p:val>
                                            <p:strVal val="ppt_x"/>
                                          </p:val>
                                        </p:tav>
                                        <p:tav tm="100000">
                                          <p:val>
                                            <p:strVal val="ppt_x"/>
                                          </p:val>
                                        </p:tav>
                                      </p:tavLst>
                                    </p:anim>
                                    <p:anim calcmode="lin" valueType="num">
                                      <p:cBhvr additive="base">
                                        <p:cTn id="32" dur="500"/>
                                        <p:tgtEl>
                                          <p:spTgt spid="17420"/>
                                        </p:tgtEl>
                                        <p:attrNameLst>
                                          <p:attrName>ppt_y</p:attrName>
                                        </p:attrNameLst>
                                      </p:cBhvr>
                                      <p:tavLst>
                                        <p:tav tm="0">
                                          <p:val>
                                            <p:strVal val="ppt_y"/>
                                          </p:val>
                                        </p:tav>
                                        <p:tav tm="100000">
                                          <p:val>
                                            <p:strVal val="1+ppt_h/2"/>
                                          </p:val>
                                        </p:tav>
                                      </p:tavLst>
                                    </p:anim>
                                    <p:set>
                                      <p:cBhvr>
                                        <p:cTn id="33" dur="1" fill="hold">
                                          <p:stCondLst>
                                            <p:cond delay="499"/>
                                          </p:stCondLst>
                                        </p:cTn>
                                        <p:tgtEl>
                                          <p:spTgt spid="174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421"/>
                                        </p:tgtEl>
                                        <p:attrNameLst>
                                          <p:attrName>style.visibility</p:attrName>
                                        </p:attrNameLst>
                                      </p:cBhvr>
                                      <p:to>
                                        <p:strVal val="visible"/>
                                      </p:to>
                                    </p:set>
                                    <p:animEffect transition="in" filter="barn(inVertical)">
                                      <p:cBhvr>
                                        <p:cTn id="38" dur="500"/>
                                        <p:tgtEl>
                                          <p:spTgt spid="174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422"/>
                                        </p:tgtEl>
                                        <p:attrNameLst>
                                          <p:attrName>style.visibility</p:attrName>
                                        </p:attrNameLst>
                                      </p:cBhvr>
                                      <p:to>
                                        <p:strVal val="visible"/>
                                      </p:to>
                                    </p:set>
                                    <p:animEffect transition="in" filter="barn(inVertical)">
                                      <p:cBhvr>
                                        <p:cTn id="43"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bldLvl="0" animBg="1"/>
      <p:bldP spid="17418" grpId="0" bldLvl="0" animBg="1"/>
      <p:bldP spid="17419" grpId="0" bldLvl="0" animBg="1"/>
      <p:bldP spid="17420" grpId="0"/>
      <p:bldP spid="17420" grpId="1"/>
      <p:bldP spid="17421" grpId="0"/>
      <p:bldP spid="174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54060" y="3691619"/>
            <a:ext cx="8794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sz="2800" dirty="0">
                <a:solidFill>
                  <a:srgbClr val="003300"/>
                </a:solidFill>
                <a:latin typeface="Times New Roman" panose="02020603050405020304" pitchFamily="18" charset="0"/>
                <a:cs typeface="Times New Roman" panose="02020603050405020304" pitchFamily="18" charset="0"/>
              </a:rPr>
              <a:t>Tôi vẫn luôn nhớ nụ cười ... của những người thợ mỏ khi thoát ra khỏi căn hầm ...</a:t>
            </a:r>
            <a:endParaRPr lang="en-US" sz="2800" dirty="0">
              <a:solidFill>
                <a:srgbClr val="003300"/>
              </a:solidFill>
              <a:latin typeface="Times New Roman" panose="02020603050405020304" pitchFamily="18" charset="0"/>
              <a:cs typeface="Times New Roman" panose="02020603050405020304" pitchFamily="18" charset="0"/>
            </a:endParaRPr>
          </a:p>
        </p:txBody>
      </p:sp>
      <p:pic>
        <p:nvPicPr>
          <p:cNvPr id="8195" name="Picture 2" descr="chan-dung-nguoi-tho-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898" y="1002395"/>
            <a:ext cx="4800600" cy="2697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own Arrow 4"/>
          <p:cNvSpPr/>
          <p:nvPr/>
        </p:nvSpPr>
        <p:spPr>
          <a:xfrm>
            <a:off x="5865242" y="4635798"/>
            <a:ext cx="500062"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4151784" y="332656"/>
            <a:ext cx="4570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solidFill>
                  <a:srgbClr val="7030A0"/>
                </a:solidFill>
                <a:latin typeface="Times New Roman" panose="02020603050405020304" pitchFamily="18" charset="0"/>
                <a:cs typeface="Times New Roman" panose="02020603050405020304" pitchFamily="18" charset="0"/>
              </a:rPr>
              <a:t>t</a:t>
            </a:r>
            <a:r>
              <a:rPr lang="vi-VN" sz="2800" b="1" dirty="0">
                <a:solidFill>
                  <a:srgbClr val="7030A0"/>
                </a:solidFill>
                <a:latin typeface="Times New Roman" panose="02020603050405020304" pitchFamily="18" charset="0"/>
                <a:cs typeface="Times New Roman" panose="02020603050405020304" pitchFamily="18" charset="0"/>
              </a:rPr>
              <a:t>ươ</a:t>
            </a:r>
            <a:r>
              <a:rPr lang="en-US" sz="2800" b="1" dirty="0" err="1">
                <a:solidFill>
                  <a:srgbClr val="7030A0"/>
                </a:solidFill>
                <a:latin typeface="Times New Roman" panose="02020603050405020304" pitchFamily="18" charset="0"/>
                <a:cs typeface="Times New Roman" panose="02020603050405020304" pitchFamily="18" charset="0"/>
              </a:rPr>
              <a:t>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sáng</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tối</a:t>
            </a:r>
            <a:r>
              <a:rPr lang="en-US" sz="2800" b="1" dirty="0">
                <a:solidFill>
                  <a:srgbClr val="7030A0"/>
                </a:solidFill>
                <a:latin typeface="Times New Roman" panose="02020603050405020304" pitchFamily="18" charset="0"/>
                <a:cs typeface="Times New Roman" panose="02020603050405020304" pitchFamily="18" charset="0"/>
              </a:rPr>
              <a:t> t</a:t>
            </a:r>
            <a:r>
              <a:rPr lang="vi-VN" sz="2800" b="1" dirty="0">
                <a:solidFill>
                  <a:srgbClr val="7030A0"/>
                </a:solidFill>
                <a:latin typeface="Times New Roman" panose="02020603050405020304" pitchFamily="18" charset="0"/>
                <a:cs typeface="Times New Roman" panose="02020603050405020304" pitchFamily="18" charset="0"/>
              </a:rPr>
              <a:t>ă</a:t>
            </a:r>
            <a:r>
              <a:rPr lang="en-US" sz="2800" b="1" dirty="0">
                <a:solidFill>
                  <a:srgbClr val="7030A0"/>
                </a:solidFill>
                <a:latin typeface="Times New Roman" panose="02020603050405020304" pitchFamily="18" charset="0"/>
                <a:cs typeface="Times New Roman" panose="02020603050405020304" pitchFamily="18" charset="0"/>
              </a:rPr>
              <a:t>m</a:t>
            </a:r>
          </a:p>
        </p:txBody>
      </p:sp>
      <p:sp>
        <p:nvSpPr>
          <p:cNvPr id="6150" name="Rectangle 6"/>
          <p:cNvSpPr>
            <a:spLocks noChangeArrowheads="1"/>
          </p:cNvSpPr>
          <p:nvPr/>
        </p:nvSpPr>
        <p:spPr bwMode="auto">
          <a:xfrm>
            <a:off x="1640111" y="5224748"/>
            <a:ext cx="8950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sz="2800" dirty="0">
                <a:solidFill>
                  <a:srgbClr val="C00000"/>
                </a:solidFill>
                <a:latin typeface="Times New Roman" panose="02020603050405020304" pitchFamily="18" charset="0"/>
                <a:cs typeface="Times New Roman" panose="02020603050405020304" pitchFamily="18" charset="0"/>
              </a:rPr>
              <a:t>Tôi vẫn luôn nhớ nụ cười </a:t>
            </a:r>
            <a:r>
              <a:rPr lang="de-DE" sz="2800" b="1" u="sng" dirty="0">
                <a:solidFill>
                  <a:srgbClr val="C00000"/>
                </a:solidFill>
                <a:latin typeface="Times New Roman" panose="02020603050405020304" pitchFamily="18" charset="0"/>
                <a:cs typeface="Times New Roman" panose="02020603050405020304" pitchFamily="18" charset="0"/>
              </a:rPr>
              <a:t>t</a:t>
            </a:r>
            <a:r>
              <a:rPr lang="vi-VN" sz="2800" b="1" u="sng" dirty="0">
                <a:solidFill>
                  <a:srgbClr val="C00000"/>
                </a:solidFill>
                <a:latin typeface="Times New Roman" panose="02020603050405020304" pitchFamily="18" charset="0"/>
                <a:cs typeface="Times New Roman" panose="02020603050405020304" pitchFamily="18" charset="0"/>
              </a:rPr>
              <a:t>ươ</a:t>
            </a:r>
            <a:r>
              <a:rPr lang="en-US" sz="2800" b="1" u="sng" dirty="0" err="1">
                <a:solidFill>
                  <a:srgbClr val="C00000"/>
                </a:solidFill>
                <a:latin typeface="Times New Roman" panose="02020603050405020304" pitchFamily="18" charset="0"/>
                <a:cs typeface="Times New Roman" panose="02020603050405020304" pitchFamily="18" charset="0"/>
              </a:rPr>
              <a:t>i</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sáng</a:t>
            </a:r>
            <a:r>
              <a:rPr lang="en-US" sz="2800" b="1" dirty="0">
                <a:solidFill>
                  <a:srgbClr val="C00000"/>
                </a:solidFill>
                <a:latin typeface="Times New Roman" panose="02020603050405020304" pitchFamily="18" charset="0"/>
                <a:cs typeface="Times New Roman" panose="02020603050405020304" pitchFamily="18" charset="0"/>
              </a:rPr>
              <a:t> </a:t>
            </a:r>
            <a:r>
              <a:rPr lang="de-DE" sz="2800" dirty="0">
                <a:solidFill>
                  <a:srgbClr val="C00000"/>
                </a:solidFill>
                <a:latin typeface="Times New Roman" panose="02020603050405020304" pitchFamily="18" charset="0"/>
                <a:cs typeface="Times New Roman" panose="02020603050405020304" pitchFamily="18" charset="0"/>
              </a:rPr>
              <a:t>của những người thợ mỏ khi thoát ra khỏi hầm </a:t>
            </a:r>
            <a:r>
              <a:rPr lang="de-DE" sz="2800" b="1" u="sng" dirty="0">
                <a:solidFill>
                  <a:srgbClr val="C00000"/>
                </a:solidFill>
                <a:latin typeface="Times New Roman" panose="02020603050405020304" pitchFamily="18" charset="0"/>
                <a:cs typeface="Times New Roman" panose="02020603050405020304" pitchFamily="18" charset="0"/>
              </a:rPr>
              <a:t>tối t</a:t>
            </a:r>
            <a:r>
              <a:rPr lang="vi-VN" sz="2800" b="1" u="sng" dirty="0">
                <a:solidFill>
                  <a:srgbClr val="C00000"/>
                </a:solidFill>
                <a:latin typeface="Times New Roman" panose="02020603050405020304" pitchFamily="18" charset="0"/>
                <a:cs typeface="Times New Roman" panose="02020603050405020304" pitchFamily="18" charset="0"/>
              </a:rPr>
              <a:t>ă</a:t>
            </a:r>
            <a:r>
              <a:rPr lang="en-US" sz="2800" b="1" u="sng" dirty="0">
                <a:solidFill>
                  <a:srgbClr val="C00000"/>
                </a:solidFill>
                <a:latin typeface="Times New Roman" panose="02020603050405020304" pitchFamily="18" charset="0"/>
                <a:cs typeface="Times New Roman" panose="02020603050405020304" pitchFamily="18" charset="0"/>
              </a:rPr>
              <a:t>m</a:t>
            </a:r>
            <a:r>
              <a:rPr lang="de-DE" sz="2800" b="1" dirty="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60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1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20802" y="4071388"/>
            <a:ext cx="65902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sz="3600" dirty="0">
                <a:solidFill>
                  <a:srgbClr val="002060"/>
                </a:solidFill>
                <a:latin typeface="Times New Roman" panose="02020603050405020304" pitchFamily="18" charset="0"/>
                <a:cs typeface="Times New Roman" panose="02020603050405020304" pitchFamily="18" charset="0"/>
              </a:rPr>
              <a:t>Tôi chỉ là hạt cát ... giữa đất trời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ap_20110402105259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315" y="1166664"/>
            <a:ext cx="3375199" cy="26988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42838" y="5461489"/>
            <a:ext cx="9012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sz="3600" dirty="0">
                <a:solidFill>
                  <a:srgbClr val="C00000"/>
                </a:solidFill>
                <a:latin typeface="Times New Roman" panose="02020603050405020304" pitchFamily="18" charset="0"/>
                <a:cs typeface="Times New Roman" panose="02020603050405020304" pitchFamily="18" charset="0"/>
              </a:rPr>
              <a:t>Tôi chỉ là hạt cát </a:t>
            </a:r>
            <a:r>
              <a:rPr lang="de-DE" sz="3600" b="1" u="sng" dirty="0">
                <a:solidFill>
                  <a:srgbClr val="C00000"/>
                </a:solidFill>
                <a:latin typeface="Times New Roman" panose="02020603050405020304" pitchFamily="18" charset="0"/>
                <a:cs typeface="Times New Roman" panose="02020603050405020304" pitchFamily="18" charset="0"/>
              </a:rPr>
              <a:t>nhỏ bé</a:t>
            </a:r>
            <a:r>
              <a:rPr lang="de-DE" sz="3600" b="1" dirty="0">
                <a:solidFill>
                  <a:srgbClr val="C00000"/>
                </a:solidFill>
                <a:latin typeface="Times New Roman" panose="02020603050405020304" pitchFamily="18" charset="0"/>
                <a:cs typeface="Times New Roman" panose="02020603050405020304" pitchFamily="18" charset="0"/>
              </a:rPr>
              <a:t> </a:t>
            </a:r>
            <a:r>
              <a:rPr lang="de-DE" sz="3600" dirty="0">
                <a:solidFill>
                  <a:srgbClr val="C00000"/>
                </a:solidFill>
                <a:latin typeface="Times New Roman" panose="02020603050405020304" pitchFamily="18" charset="0"/>
                <a:cs typeface="Times New Roman" panose="02020603050405020304" pitchFamily="18" charset="0"/>
              </a:rPr>
              <a:t>giữa đất trời </a:t>
            </a:r>
            <a:r>
              <a:rPr lang="de-DE" sz="3600" b="1" u="sng" dirty="0">
                <a:solidFill>
                  <a:srgbClr val="C00000"/>
                </a:solidFill>
                <a:latin typeface="Times New Roman" panose="02020603050405020304" pitchFamily="18" charset="0"/>
                <a:cs typeface="Times New Roman" panose="02020603050405020304" pitchFamily="18" charset="0"/>
              </a:rPr>
              <a:t>rộng lớn</a:t>
            </a:r>
            <a:r>
              <a:rPr lang="de-DE" sz="3600"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5" name="Down Arrow 4"/>
          <p:cNvSpPr/>
          <p:nvPr/>
        </p:nvSpPr>
        <p:spPr>
          <a:xfrm>
            <a:off x="5899721" y="4877043"/>
            <a:ext cx="498475" cy="574675"/>
          </a:xfrm>
          <a:prstGeom prst="downArrow">
            <a:avLst>
              <a:gd name="adj1" fmla="val 344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3863752" y="404664"/>
            <a:ext cx="4570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err="1">
                <a:solidFill>
                  <a:srgbClr val="7030A0"/>
                </a:solidFill>
                <a:latin typeface="Times New Roman" panose="02020603050405020304" pitchFamily="18" charset="0"/>
                <a:cs typeface="Times New Roman" panose="02020603050405020304" pitchFamily="18" charset="0"/>
              </a:rPr>
              <a:t>nhỏ</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bé</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rộng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lớn</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62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1087</Words>
  <Application>Microsoft Office PowerPoint</Application>
  <PresentationFormat>Widescreen</PresentationFormat>
  <Paragraphs>101</Paragraphs>
  <Slides>27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.VnArial</vt:lpstr>
      <vt:lpstr>Arial</vt:lpstr>
      <vt:lpstr>Calibri</vt:lpstr>
      <vt:lpstr>Tahoma</vt:lpstr>
      <vt:lpstr>Times New Roman</vt:lpstr>
      <vt:lpstr>Office Theme</vt:lpstr>
      <vt:lpstr>KHỞI ĐỘNG</vt:lpstr>
      <vt:lpstr>LUYỆN TỪ VÀ CÂU</vt:lpstr>
      <vt:lpstr>PowerPoint Presentation</vt:lpstr>
      <vt:lpstr>PowerPoint Presentation</vt:lpstr>
      <vt:lpstr>PowerPoint Presentation</vt:lpstr>
      <vt:lpstr>Vậy từ trái nghĩa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                                          Luật chơi        Khi nhìn thấy hình ảnh, các em dựa vào hình ảnh để nói một câu thành ngữ, tục ngữ chứa cặp từ trái nghĩa liên quan đến hình ảnh.</vt:lpstr>
      <vt:lpstr>Cá lớn nuốt cá bé.</vt:lpstr>
      <vt:lpstr>PowerPoint Presentation</vt:lpstr>
      <vt:lpstr>Ba chìm bảy nổi.</vt:lpstr>
      <vt:lpstr>Lá lành đùm lá rách.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Nguyễn Ngọc Ánh</cp:lastModifiedBy>
  <cp:revision>83</cp:revision>
  <dcterms:created xsi:type="dcterms:W3CDTF">2017-05-15T11:45:10Z</dcterms:created>
  <dcterms:modified xsi:type="dcterms:W3CDTF">2021-09-27T04:00:25Z</dcterms:modified>
</cp:coreProperties>
</file>