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5" r:id="rId2"/>
    <p:sldId id="276" r:id="rId3"/>
    <p:sldId id="277" r:id="rId4"/>
    <p:sldId id="259" r:id="rId5"/>
    <p:sldId id="260" r:id="rId6"/>
    <p:sldId id="263" r:id="rId7"/>
    <p:sldId id="278" r:id="rId8"/>
    <p:sldId id="265" r:id="rId9"/>
    <p:sldId id="266" r:id="rId10"/>
    <p:sldId id="268" r:id="rId11"/>
    <p:sldId id="269" r:id="rId12"/>
    <p:sldId id="279" r:id="rId13"/>
    <p:sldId id="274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37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49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194C5C-5C84-4AFD-A8D6-592C2F4C1443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0C2CC5-DC5B-43CD-AC52-849DAE230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24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912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197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214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9774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4811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6308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CB99-C7FB-41B1-8223-844C1C1B8BE8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21AE-0D7E-4224-8ABE-C7B4B1393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753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CB99-C7FB-41B1-8223-844C1C1B8BE8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21AE-0D7E-4224-8ABE-C7B4B1393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014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CB99-C7FB-41B1-8223-844C1C1B8BE8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21AE-0D7E-4224-8ABE-C7B4B1393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14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Quot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Shape 30"/>
          <p:cNvPicPr preferRelativeResize="0"/>
          <p:nvPr/>
        </p:nvPicPr>
        <p:blipFill rotWithShape="1">
          <a:blip r:embed="rId2">
            <a:alphaModFix/>
          </a:blip>
          <a:srcRect r="17197" b="18533"/>
          <a:stretch/>
        </p:blipFill>
        <p:spPr>
          <a:xfrm>
            <a:off x="8216900" y="2838267"/>
            <a:ext cx="3975099" cy="4019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Shape 31"/>
          <p:cNvPicPr preferRelativeResize="0"/>
          <p:nvPr/>
        </p:nvPicPr>
        <p:blipFill rotWithShape="1">
          <a:blip r:embed="rId3">
            <a:alphaModFix/>
          </a:blip>
          <a:srcRect l="49259" b="18374"/>
          <a:stretch/>
        </p:blipFill>
        <p:spPr>
          <a:xfrm rot="5400000">
            <a:off x="804232" y="-829633"/>
            <a:ext cx="2823832" cy="44577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" name="Shape 32"/>
          <p:cNvGrpSpPr/>
          <p:nvPr/>
        </p:nvGrpSpPr>
        <p:grpSpPr>
          <a:xfrm>
            <a:off x="2184224" y="1461060"/>
            <a:ext cx="7823715" cy="3935881"/>
            <a:chOff x="615225" y="581250"/>
            <a:chExt cx="7913399" cy="3981000"/>
          </a:xfrm>
        </p:grpSpPr>
        <p:sp>
          <p:nvSpPr>
            <p:cNvPr id="33" name="Shape 33"/>
            <p:cNvSpPr/>
            <p:nvPr/>
          </p:nvSpPr>
          <p:spPr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34" name="Shape 34"/>
            <p:cNvSpPr/>
            <p:nvPr/>
          </p:nvSpPr>
          <p:spPr>
            <a:xfrm>
              <a:off x="704880" y="666850"/>
              <a:ext cx="7734000" cy="3809699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</p:grpSp>
      <p:sp>
        <p:nvSpPr>
          <p:cNvPr id="35" name="Shape 35"/>
          <p:cNvSpPr/>
          <p:nvPr/>
        </p:nvSpPr>
        <p:spPr>
          <a:xfrm>
            <a:off x="5702001" y="4938465"/>
            <a:ext cx="787999" cy="787999"/>
          </a:xfrm>
          <a:prstGeom prst="ellipse">
            <a:avLst/>
          </a:prstGeom>
          <a:solidFill>
            <a:srgbClr val="231F1C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3667200" y="1552134"/>
            <a:ext cx="4857600" cy="37555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defRPr sz="24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defRPr sz="24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defRPr sz="24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defRPr sz="24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defRPr sz="24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defRPr sz="24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defRPr sz="24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defRPr sz="24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defRPr sz="24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/>
          <p:nvPr/>
        </p:nvSpPr>
        <p:spPr>
          <a:xfrm>
            <a:off x="4791200" y="4997697"/>
            <a:ext cx="2609600" cy="47159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48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”</a:t>
            </a:r>
          </a:p>
        </p:txBody>
      </p:sp>
      <p:pic>
        <p:nvPicPr>
          <p:cNvPr id="38" name="Shape 38"/>
          <p:cNvPicPr preferRelativeResize="0"/>
          <p:nvPr/>
        </p:nvPicPr>
        <p:blipFill rotWithShape="1">
          <a:blip r:embed="rId4">
            <a:alphaModFix/>
          </a:blip>
          <a:srcRect l="17184" b="50541"/>
          <a:stretch/>
        </p:blipFill>
        <p:spPr>
          <a:xfrm>
            <a:off x="-12699" y="3466167"/>
            <a:ext cx="4184267" cy="3391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Shape 39"/>
          <p:cNvPicPr preferRelativeResize="0"/>
          <p:nvPr/>
        </p:nvPicPr>
        <p:blipFill rotWithShape="1">
          <a:blip r:embed="rId5">
            <a:alphaModFix/>
          </a:blip>
          <a:srcRect r="34288" b="26905"/>
          <a:stretch/>
        </p:blipFill>
        <p:spPr>
          <a:xfrm rot="-5400000">
            <a:off x="8708900" y="-657534"/>
            <a:ext cx="2850965" cy="41406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7134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Just plants small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Shape 102"/>
          <p:cNvPicPr preferRelativeResize="0"/>
          <p:nvPr/>
        </p:nvPicPr>
        <p:blipFill rotWithShape="1">
          <a:blip r:embed="rId2">
            <a:alphaModFix/>
          </a:blip>
          <a:srcRect l="43534"/>
          <a:stretch/>
        </p:blipFill>
        <p:spPr>
          <a:xfrm rot="-5400000" flipH="1">
            <a:off x="8598768" y="-1169267"/>
            <a:ext cx="1026657" cy="3339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 rotWithShape="1">
          <a:blip r:embed="rId3">
            <a:alphaModFix/>
          </a:blip>
          <a:srcRect l="45142" t="-12064" b="21353"/>
          <a:stretch/>
        </p:blipFill>
        <p:spPr>
          <a:xfrm rot="5400000">
            <a:off x="962217" y="-987616"/>
            <a:ext cx="1682367" cy="3632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 rotWithShape="1">
          <a:blip r:embed="rId2">
            <a:alphaModFix/>
          </a:blip>
          <a:srcRect r="35069" b="2780"/>
          <a:stretch/>
        </p:blipFill>
        <p:spPr>
          <a:xfrm rot="5400000">
            <a:off x="1970219" y="4884752"/>
            <a:ext cx="1052272" cy="2894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 rotWithShape="1">
          <a:blip r:embed="rId4">
            <a:alphaModFix/>
          </a:blip>
          <a:srcRect r="20660" b="38811"/>
          <a:stretch/>
        </p:blipFill>
        <p:spPr>
          <a:xfrm>
            <a:off x="9297768" y="4667713"/>
            <a:ext cx="2894233" cy="2190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 rotWithShape="1">
          <a:blip r:embed="rId5">
            <a:alphaModFix/>
          </a:blip>
          <a:srcRect r="26809"/>
          <a:stretch/>
        </p:blipFill>
        <p:spPr>
          <a:xfrm rot="-5400000">
            <a:off x="9749725" y="-687776"/>
            <a:ext cx="1767199" cy="3117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 rotWithShape="1">
          <a:blip r:embed="rId6">
            <a:alphaModFix/>
          </a:blip>
          <a:srcRect r="34262" b="14813"/>
          <a:stretch/>
        </p:blipFill>
        <p:spPr>
          <a:xfrm flipH="1">
            <a:off x="0" y="3949701"/>
            <a:ext cx="1875235" cy="290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 rotWithShape="1">
          <a:blip r:embed="rId7">
            <a:alphaModFix/>
          </a:blip>
          <a:srcRect r="40695" b="12701"/>
          <a:stretch/>
        </p:blipFill>
        <p:spPr>
          <a:xfrm>
            <a:off x="10735725" y="3511797"/>
            <a:ext cx="1456276" cy="3346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8875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ColTx">
  <p:cSld name="Title + 2 column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Shape 50"/>
          <p:cNvPicPr preferRelativeResize="0"/>
          <p:nvPr/>
        </p:nvPicPr>
        <p:blipFill rotWithShape="1">
          <a:blip r:embed="rId2">
            <a:alphaModFix/>
          </a:blip>
          <a:srcRect r="34288" b="26905"/>
          <a:stretch/>
        </p:blipFill>
        <p:spPr>
          <a:xfrm rot="-5400000">
            <a:off x="8708900" y="-657534"/>
            <a:ext cx="2850965" cy="41406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" name="Shape 51"/>
          <p:cNvGrpSpPr/>
          <p:nvPr/>
        </p:nvGrpSpPr>
        <p:grpSpPr>
          <a:xfrm>
            <a:off x="820301" y="775000"/>
            <a:ext cx="10551199" cy="5308000"/>
            <a:chOff x="615225" y="581250"/>
            <a:chExt cx="7913399" cy="3981000"/>
          </a:xfrm>
        </p:grpSpPr>
        <p:sp>
          <p:nvSpPr>
            <p:cNvPr id="52" name="Shape 52"/>
            <p:cNvSpPr/>
            <p:nvPr/>
          </p:nvSpPr>
          <p:spPr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53" name="Shape 53"/>
            <p:cNvSpPr/>
            <p:nvPr/>
          </p:nvSpPr>
          <p:spPr>
            <a:xfrm>
              <a:off x="704880" y="666850"/>
              <a:ext cx="7734000" cy="3809699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</p:grpSp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1668801" y="1392234"/>
            <a:ext cx="8854399" cy="1271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1588867" y="2821031"/>
            <a:ext cx="4375599" cy="2869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6227734" y="2821031"/>
            <a:ext cx="4375599" cy="2869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pic>
        <p:nvPicPr>
          <p:cNvPr id="57" name="Shape 57"/>
          <p:cNvPicPr preferRelativeResize="0"/>
          <p:nvPr/>
        </p:nvPicPr>
        <p:blipFill rotWithShape="1">
          <a:blip r:embed="rId3">
            <a:alphaModFix/>
          </a:blip>
          <a:srcRect l="57520" b="21764"/>
          <a:stretch/>
        </p:blipFill>
        <p:spPr>
          <a:xfrm>
            <a:off x="0" y="3174100"/>
            <a:ext cx="2038533" cy="3683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Shape 58"/>
          <p:cNvPicPr preferRelativeResize="0"/>
          <p:nvPr/>
        </p:nvPicPr>
        <p:blipFill rotWithShape="1">
          <a:blip r:embed="rId4">
            <a:alphaModFix/>
          </a:blip>
          <a:srcRect r="35069" b="72214"/>
          <a:stretch/>
        </p:blipFill>
        <p:spPr>
          <a:xfrm>
            <a:off x="9340900" y="4606944"/>
            <a:ext cx="2863800" cy="22510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8144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+ 3 column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Shape 60"/>
          <p:cNvPicPr preferRelativeResize="0"/>
          <p:nvPr/>
        </p:nvPicPr>
        <p:blipFill rotWithShape="1">
          <a:blip r:embed="rId2">
            <a:alphaModFix/>
          </a:blip>
          <a:srcRect l="45000" b="3157"/>
          <a:stretch/>
        </p:blipFill>
        <p:spPr>
          <a:xfrm>
            <a:off x="-14683" y="1778051"/>
            <a:ext cx="1575033" cy="5094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Shape 61"/>
          <p:cNvPicPr preferRelativeResize="0"/>
          <p:nvPr/>
        </p:nvPicPr>
        <p:blipFill rotWithShape="1">
          <a:blip r:embed="rId3">
            <a:alphaModFix/>
          </a:blip>
          <a:srcRect l="-5401" t="-6270" r="32211" b="6270"/>
          <a:stretch/>
        </p:blipFill>
        <p:spPr>
          <a:xfrm rot="-5400000" flipH="1">
            <a:off x="8391183" y="3057183"/>
            <a:ext cx="2750232" cy="48513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" name="Shape 62"/>
          <p:cNvGrpSpPr/>
          <p:nvPr/>
        </p:nvGrpSpPr>
        <p:grpSpPr>
          <a:xfrm>
            <a:off x="820301" y="775000"/>
            <a:ext cx="10551199" cy="5308000"/>
            <a:chOff x="615225" y="581250"/>
            <a:chExt cx="7913399" cy="3981000"/>
          </a:xfrm>
        </p:grpSpPr>
        <p:sp>
          <p:nvSpPr>
            <p:cNvPr id="63" name="Shape 63"/>
            <p:cNvSpPr/>
            <p:nvPr/>
          </p:nvSpPr>
          <p:spPr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64" name="Shape 64"/>
            <p:cNvSpPr/>
            <p:nvPr/>
          </p:nvSpPr>
          <p:spPr>
            <a:xfrm>
              <a:off x="704880" y="666850"/>
              <a:ext cx="7734000" cy="3809699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</p:grpSp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668801" y="1392234"/>
            <a:ext cx="8854399" cy="1271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1568133" y="2837234"/>
            <a:ext cx="2891200" cy="3112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2"/>
          </p:nvPr>
        </p:nvSpPr>
        <p:spPr>
          <a:xfrm>
            <a:off x="4607568" y="2837234"/>
            <a:ext cx="2891200" cy="3112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3"/>
          </p:nvPr>
        </p:nvSpPr>
        <p:spPr>
          <a:xfrm>
            <a:off x="7647004" y="2837234"/>
            <a:ext cx="2891200" cy="3112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pic>
        <p:nvPicPr>
          <p:cNvPr id="69" name="Shape 69"/>
          <p:cNvPicPr preferRelativeResize="0"/>
          <p:nvPr/>
        </p:nvPicPr>
        <p:blipFill rotWithShape="1">
          <a:blip r:embed="rId4">
            <a:alphaModFix/>
          </a:blip>
          <a:srcRect l="-13090" t="-8865" r="39793" b="42702"/>
          <a:stretch/>
        </p:blipFill>
        <p:spPr>
          <a:xfrm rot="-5400000">
            <a:off x="9258299" y="-121044"/>
            <a:ext cx="2844800" cy="3073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90306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72671-2FA8-4D7D-BB4F-6B26391337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18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CB99-C7FB-41B1-8223-844C1C1B8BE8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21AE-0D7E-4224-8ABE-C7B4B1393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219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CB99-C7FB-41B1-8223-844C1C1B8BE8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21AE-0D7E-4224-8ABE-C7B4B1393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714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CB99-C7FB-41B1-8223-844C1C1B8BE8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21AE-0D7E-4224-8ABE-C7B4B1393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59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CB99-C7FB-41B1-8223-844C1C1B8BE8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21AE-0D7E-4224-8ABE-C7B4B1393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162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CB99-C7FB-41B1-8223-844C1C1B8BE8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21AE-0D7E-4224-8ABE-C7B4B1393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250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CB99-C7FB-41B1-8223-844C1C1B8BE8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21AE-0D7E-4224-8ABE-C7B4B1393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231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CB99-C7FB-41B1-8223-844C1C1B8BE8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21AE-0D7E-4224-8ABE-C7B4B1393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268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CB99-C7FB-41B1-8223-844C1C1B8BE8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21AE-0D7E-4224-8ABE-C7B4B1393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95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4CB99-C7FB-41B1-8223-844C1C1B8BE8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B21AE-0D7E-4224-8ABE-C7B4B1393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7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4" r:id="rId14"/>
    <p:sldLayoutId id="2147483665" r:id="rId15"/>
    <p:sldLayoutId id="2147483667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2" y="0"/>
            <a:ext cx="9839325" cy="737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3"/>
          <p:cNvSpPr txBox="1">
            <a:spLocks noChangeArrowheads="1"/>
          </p:cNvSpPr>
          <p:nvPr/>
        </p:nvSpPr>
        <p:spPr bwMode="auto">
          <a:xfrm>
            <a:off x="1524000" y="487026"/>
            <a:ext cx="9677401" cy="630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Trường</a:t>
            </a:r>
            <a:r>
              <a:rPr lang="en-US" sz="4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Tiểu</a:t>
            </a:r>
            <a:r>
              <a:rPr lang="en-US" sz="4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học</a:t>
            </a:r>
            <a:r>
              <a:rPr lang="en-US" sz="4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Ái</a:t>
            </a:r>
            <a:r>
              <a:rPr lang="en-US" sz="4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Mộ</a:t>
            </a:r>
            <a:r>
              <a:rPr lang="en-US" sz="4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A</a:t>
            </a:r>
          </a:p>
          <a:p>
            <a:pPr algn="ctr" eaLnBrk="1" hangingPunct="1"/>
            <a:r>
              <a:rPr lang="en-US" sz="54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Bài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giảng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Lớp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4</a:t>
            </a:r>
          </a:p>
          <a:p>
            <a:pPr algn="ctr" eaLnBrk="1" hangingPunct="1"/>
            <a:r>
              <a:rPr lang="en-US" sz="54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Môn</a:t>
            </a:r>
            <a:r>
              <a:rPr lang="en-US" sz="5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Tiếng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việt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</a:p>
          <a:p>
            <a:pPr algn="ctr" eaLnBrk="1" hangingPunct="1"/>
            <a:r>
              <a:rPr lang="en-US" sz="5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Phân</a:t>
            </a:r>
            <a:r>
              <a:rPr lang="en-US" sz="5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môn</a:t>
            </a:r>
            <a:r>
              <a:rPr lang="en-US" sz="5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Luyện</a:t>
            </a:r>
            <a:r>
              <a:rPr lang="en-US" sz="5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từ</a:t>
            </a:r>
            <a:r>
              <a:rPr lang="en-US" sz="5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và</a:t>
            </a:r>
            <a:r>
              <a:rPr lang="en-US" sz="5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câu</a:t>
            </a:r>
            <a:endParaRPr lang="en-US" sz="5400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ctr" eaLnBrk="1" hangingPunct="1"/>
            <a:r>
              <a:rPr lang="en-US" sz="5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Tuần</a:t>
            </a:r>
            <a:r>
              <a:rPr lang="en-US" sz="5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54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en-US" sz="540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4</a:t>
            </a:r>
            <a:endParaRPr lang="en-US" sz="5400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ctr" eaLnBrk="1" hangingPunct="1"/>
            <a:endParaRPr lang="en-US" sz="3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ctr" eaLnBrk="1" hangingPunct="1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Từ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ghép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và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từ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000" b="1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láy</a:t>
            </a: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endParaRPr lang="en-US" sz="4000" b="1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eaLnBrk="1" hangingPunct="1"/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eaLnBrk="1" hangingPunct="1"/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7143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34"/>
    </mc:Choice>
    <mc:Fallback xmlns="">
      <p:transition spd="slow" advTm="1353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306DE22F-098D-4DAE-A8B9-A0377843E29F}"/>
              </a:ext>
            </a:extLst>
          </p:cNvPr>
          <p:cNvSpPr/>
          <p:nvPr/>
        </p:nvSpPr>
        <p:spPr>
          <a:xfrm>
            <a:off x="269824" y="434715"/>
            <a:ext cx="11587396" cy="6011055"/>
          </a:xfrm>
          <a:prstGeom prst="roundRect">
            <a:avLst/>
          </a:prstGeom>
          <a:solidFill>
            <a:srgbClr val="E2FE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Group 78">
            <a:extLst>
              <a:ext uri="{FF2B5EF4-FFF2-40B4-BE49-F238E27FC236}">
                <a16:creationId xmlns:a16="http://schemas.microsoft.com/office/drawing/2014/main" xmlns="" id="{912A08FC-E3F4-4D90-A976-D884802CA7F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752007" y="850778"/>
          <a:ext cx="10478124" cy="5172856"/>
        </p:xfrm>
        <a:graphic>
          <a:graphicData uri="http://schemas.openxmlformats.org/drawingml/2006/table">
            <a:tbl>
              <a:tblPr/>
              <a:tblGrid>
                <a:gridCol w="15414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566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8002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1734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>
                            <a:alpha val="42999"/>
                          </a:schemeClr>
                        </a:gs>
                        <a:gs pos="100000">
                          <a:schemeClr val="bg1">
                            <a:gamma/>
                            <a:tint val="69804"/>
                            <a:invGamma/>
                            <a:alpha val="49001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TỪ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GHÉP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>
                            <a:alpha val="42999"/>
                          </a:schemeClr>
                        </a:gs>
                        <a:gs pos="100000">
                          <a:schemeClr val="bg1">
                            <a:gamma/>
                            <a:tint val="69804"/>
                            <a:invGamma/>
                            <a:alpha val="49001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TỪ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LÁY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>
                            <a:alpha val="42999"/>
                          </a:schemeClr>
                        </a:gs>
                        <a:gs pos="100000">
                          <a:schemeClr val="bg1">
                            <a:gamma/>
                            <a:tint val="69804"/>
                            <a:invGamma/>
                            <a:alpha val="49001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64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Đoạn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>
                            <a:alpha val="42999"/>
                          </a:schemeClr>
                        </a:gs>
                        <a:gs pos="100000">
                          <a:schemeClr val="bg1">
                            <a:gamma/>
                            <a:tint val="69804"/>
                            <a:invGamma/>
                            <a:alpha val="49001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>
                            <a:alpha val="42999"/>
                          </a:schemeClr>
                        </a:gs>
                        <a:gs pos="100000">
                          <a:schemeClr val="bg1">
                            <a:gamma/>
                            <a:tint val="69804"/>
                            <a:invGamma/>
                            <a:alpha val="49001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>
                            <a:alpha val="42999"/>
                          </a:schemeClr>
                        </a:gs>
                        <a:gs pos="100000">
                          <a:schemeClr val="bg1">
                            <a:gamma/>
                            <a:tint val="69804"/>
                            <a:invGamma/>
                            <a:alpha val="49001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351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Đoạn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>
                            <a:alpha val="42999"/>
                          </a:schemeClr>
                        </a:gs>
                        <a:gs pos="100000">
                          <a:schemeClr val="bg1">
                            <a:gamma/>
                            <a:tint val="69804"/>
                            <a:invGamma/>
                            <a:alpha val="49001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>
                            <a:alpha val="42999"/>
                          </a:schemeClr>
                        </a:gs>
                        <a:gs pos="100000">
                          <a:schemeClr val="bg1">
                            <a:gamma/>
                            <a:tint val="69804"/>
                            <a:invGamma/>
                            <a:alpha val="49001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>
                            <a:alpha val="42999"/>
                          </a:schemeClr>
                        </a:gs>
                        <a:gs pos="100000">
                          <a:schemeClr val="bg1">
                            <a:gamma/>
                            <a:tint val="69804"/>
                            <a:invGamma/>
                            <a:alpha val="49001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" name="Text Box 61">
            <a:extLst>
              <a:ext uri="{FF2B5EF4-FFF2-40B4-BE49-F238E27FC236}">
                <a16:creationId xmlns:a16="http://schemas.microsoft.com/office/drawing/2014/main" xmlns="" id="{1E8C30E0-607B-4C33-B7C9-7FCB2014B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365" y="1986006"/>
            <a:ext cx="247779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i="1" dirty="0" err="1">
                <a:solidFill>
                  <a:srgbClr val="990000"/>
                </a:solidFill>
                <a:latin typeface="Arial"/>
                <a:cs typeface="Times New Roman" panose="02020603050405020304" pitchFamily="18" charset="0"/>
              </a:rPr>
              <a:t>ghi</a:t>
            </a:r>
            <a:r>
              <a:rPr lang="en-US" altLang="en-US" sz="4000" b="1" i="1" dirty="0">
                <a:solidFill>
                  <a:srgbClr val="990000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990000"/>
                </a:solidFill>
                <a:latin typeface="Arial"/>
                <a:cs typeface="Times New Roman" panose="02020603050405020304" pitchFamily="18" charset="0"/>
              </a:rPr>
              <a:t>nhớ</a:t>
            </a:r>
            <a:r>
              <a:rPr lang="en-US" altLang="en-US" sz="4000" b="1" i="1" dirty="0">
                <a:solidFill>
                  <a:srgbClr val="990000"/>
                </a:solidFill>
                <a:latin typeface="Arial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5" name="Text Box 62">
            <a:extLst>
              <a:ext uri="{FF2B5EF4-FFF2-40B4-BE49-F238E27FC236}">
                <a16:creationId xmlns:a16="http://schemas.microsoft.com/office/drawing/2014/main" xmlns="" id="{43641390-4083-45E3-85C9-69602356F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246" y="1996373"/>
            <a:ext cx="301065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i="1" dirty="0" err="1">
                <a:solidFill>
                  <a:srgbClr val="990000"/>
                </a:solidFill>
                <a:latin typeface="Arial"/>
                <a:cs typeface="Times New Roman" panose="02020603050405020304" pitchFamily="18" charset="0"/>
              </a:rPr>
              <a:t>đền</a:t>
            </a:r>
            <a:r>
              <a:rPr lang="en-US" altLang="en-US" sz="4000" b="1" i="1" dirty="0">
                <a:solidFill>
                  <a:srgbClr val="990000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990000"/>
                </a:solidFill>
                <a:latin typeface="Arial"/>
                <a:cs typeface="Times New Roman" panose="02020603050405020304" pitchFamily="18" charset="0"/>
              </a:rPr>
              <a:t>thờ</a:t>
            </a:r>
            <a:r>
              <a:rPr lang="en-US" altLang="en-US" sz="4000" b="1" i="1" dirty="0">
                <a:solidFill>
                  <a:srgbClr val="990000"/>
                </a:solidFill>
                <a:latin typeface="Arial"/>
                <a:cs typeface="Times New Roman" panose="02020603050405020304" pitchFamily="18" charset="0"/>
              </a:rPr>
              <a:t>, </a:t>
            </a:r>
          </a:p>
        </p:txBody>
      </p:sp>
      <p:sp>
        <p:nvSpPr>
          <p:cNvPr id="6" name="Text Box 63">
            <a:extLst>
              <a:ext uri="{FF2B5EF4-FFF2-40B4-BE49-F238E27FC236}">
                <a16:creationId xmlns:a16="http://schemas.microsoft.com/office/drawing/2014/main" xmlns="" id="{A6956894-1993-4D61-B2AC-445E87FA4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7626" y="2015701"/>
            <a:ext cx="247779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i="1" dirty="0" err="1">
                <a:solidFill>
                  <a:srgbClr val="990000"/>
                </a:solidFill>
                <a:latin typeface="Arial"/>
                <a:cs typeface="Times New Roman" panose="02020603050405020304" pitchFamily="18" charset="0"/>
              </a:rPr>
              <a:t>bờ</a:t>
            </a:r>
            <a:r>
              <a:rPr lang="en-US" altLang="en-US" sz="4000" b="1" i="1" dirty="0">
                <a:solidFill>
                  <a:srgbClr val="990000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990000"/>
                </a:solidFill>
                <a:latin typeface="Arial"/>
                <a:cs typeface="Times New Roman" panose="02020603050405020304" pitchFamily="18" charset="0"/>
              </a:rPr>
              <a:t>bãi</a:t>
            </a:r>
            <a:r>
              <a:rPr lang="en-US" altLang="en-US" sz="4000" b="1" i="1" dirty="0">
                <a:solidFill>
                  <a:srgbClr val="990000"/>
                </a:solidFill>
                <a:latin typeface="Arial"/>
                <a:cs typeface="Times New Roman" panose="02020603050405020304" pitchFamily="18" charset="0"/>
              </a:rPr>
              <a:t>, </a:t>
            </a:r>
          </a:p>
        </p:txBody>
      </p:sp>
      <p:sp>
        <p:nvSpPr>
          <p:cNvPr id="7" name="Text Box 64">
            <a:extLst>
              <a:ext uri="{FF2B5EF4-FFF2-40B4-BE49-F238E27FC236}">
                <a16:creationId xmlns:a16="http://schemas.microsoft.com/office/drawing/2014/main" xmlns="" id="{58A59893-577E-4C8F-AD73-633A08FD7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7945" y="2926192"/>
            <a:ext cx="301065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i="1" dirty="0" err="1">
                <a:solidFill>
                  <a:srgbClr val="990000"/>
                </a:solidFill>
                <a:latin typeface="Arial"/>
                <a:cs typeface="Times New Roman" panose="02020603050405020304" pitchFamily="18" charset="0"/>
              </a:rPr>
              <a:t>tưởng</a:t>
            </a:r>
            <a:r>
              <a:rPr lang="en-US" altLang="en-US" sz="4000" b="1" i="1" dirty="0">
                <a:solidFill>
                  <a:srgbClr val="990000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990000"/>
                </a:solidFill>
                <a:latin typeface="Arial"/>
                <a:cs typeface="Times New Roman" panose="02020603050405020304" pitchFamily="18" charset="0"/>
              </a:rPr>
              <a:t>nhớ</a:t>
            </a:r>
            <a:endParaRPr lang="en-US" altLang="en-US" sz="4000" b="1" i="1" dirty="0">
              <a:solidFill>
                <a:srgbClr val="990000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8" name="Text Box 69">
            <a:extLst>
              <a:ext uri="{FF2B5EF4-FFF2-40B4-BE49-F238E27FC236}">
                <a16:creationId xmlns:a16="http://schemas.microsoft.com/office/drawing/2014/main" xmlns="" id="{C6D5A0A2-66B0-455E-B0A2-E75D0D9BF8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8545" y="2675287"/>
            <a:ext cx="26006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i="1" dirty="0" err="1">
                <a:solidFill>
                  <a:srgbClr val="990000"/>
                </a:solidFill>
                <a:latin typeface="Arial"/>
                <a:cs typeface="Times New Roman" panose="02020603050405020304" pitchFamily="18" charset="0"/>
              </a:rPr>
              <a:t>nô</a:t>
            </a:r>
            <a:r>
              <a:rPr lang="en-US" altLang="en-US" sz="4000" b="1" i="1" dirty="0">
                <a:solidFill>
                  <a:srgbClr val="990000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990000"/>
                </a:solidFill>
                <a:latin typeface="Arial"/>
                <a:cs typeface="Times New Roman" panose="02020603050405020304" pitchFamily="18" charset="0"/>
              </a:rPr>
              <a:t>nức</a:t>
            </a:r>
            <a:endParaRPr lang="en-US" altLang="en-US" sz="4000" b="1" i="1" dirty="0">
              <a:solidFill>
                <a:srgbClr val="990000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9" name="Text Box 70">
            <a:extLst>
              <a:ext uri="{FF2B5EF4-FFF2-40B4-BE49-F238E27FC236}">
                <a16:creationId xmlns:a16="http://schemas.microsoft.com/office/drawing/2014/main" xmlns="" id="{845FD6E7-15EC-44A0-87EA-7791FACF95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7912" y="3856012"/>
            <a:ext cx="306140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i="1" dirty="0" err="1">
                <a:solidFill>
                  <a:srgbClr val="990000"/>
                </a:solidFill>
                <a:latin typeface="Arial"/>
                <a:cs typeface="Times New Roman" panose="02020603050405020304" pitchFamily="18" charset="0"/>
              </a:rPr>
              <a:t>vững</a:t>
            </a:r>
            <a:r>
              <a:rPr lang="en-US" altLang="en-US" sz="4000" b="1" i="1" dirty="0">
                <a:solidFill>
                  <a:srgbClr val="990000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990000"/>
                </a:solidFill>
                <a:latin typeface="Arial"/>
                <a:cs typeface="Times New Roman" panose="02020603050405020304" pitchFamily="18" charset="0"/>
              </a:rPr>
              <a:t>chắc</a:t>
            </a:r>
            <a:r>
              <a:rPr lang="en-US" altLang="en-US" sz="4000" b="1" dirty="0">
                <a:solidFill>
                  <a:srgbClr val="990000"/>
                </a:solidFill>
                <a:latin typeface="Arial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0" name="Text Box 71">
            <a:extLst>
              <a:ext uri="{FF2B5EF4-FFF2-40B4-BE49-F238E27FC236}">
                <a16:creationId xmlns:a16="http://schemas.microsoft.com/office/drawing/2014/main" xmlns="" id="{65AF8217-F6DB-470E-9F7E-8DFB63F83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7945" y="4628761"/>
            <a:ext cx="383380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i="1" dirty="0" err="1">
                <a:solidFill>
                  <a:srgbClr val="990000"/>
                </a:solidFill>
                <a:latin typeface="Arial"/>
                <a:cs typeface="Times New Roman" panose="02020603050405020304" pitchFamily="18" charset="0"/>
              </a:rPr>
              <a:t>thanh</a:t>
            </a:r>
            <a:r>
              <a:rPr lang="en-US" altLang="en-US" sz="4000" b="1" i="1" dirty="0">
                <a:solidFill>
                  <a:srgbClr val="990000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990000"/>
                </a:solidFill>
                <a:latin typeface="Arial"/>
                <a:cs typeface="Times New Roman" panose="02020603050405020304" pitchFamily="18" charset="0"/>
              </a:rPr>
              <a:t>cao</a:t>
            </a:r>
            <a:endParaRPr lang="en-US" altLang="en-US" sz="4000" b="1" dirty="0">
              <a:solidFill>
                <a:srgbClr val="990000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11" name="Text Box 74">
            <a:extLst>
              <a:ext uri="{FF2B5EF4-FFF2-40B4-BE49-F238E27FC236}">
                <a16:creationId xmlns:a16="http://schemas.microsoft.com/office/drawing/2014/main" xmlns="" id="{FD0DB717-F9FF-4E95-A734-9DF8F1ACBB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1217" y="3856012"/>
            <a:ext cx="343064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i="1" dirty="0" err="1">
                <a:solidFill>
                  <a:srgbClr val="990000"/>
                </a:solidFill>
                <a:latin typeface="Arial"/>
                <a:cs typeface="Times New Roman" panose="02020603050405020304" pitchFamily="18" charset="0"/>
              </a:rPr>
              <a:t>nhũn</a:t>
            </a:r>
            <a:r>
              <a:rPr lang="en-US" altLang="en-US" sz="4000" b="1" i="1" dirty="0">
                <a:solidFill>
                  <a:srgbClr val="990000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990000"/>
                </a:solidFill>
                <a:latin typeface="Arial"/>
                <a:cs typeface="Times New Roman" panose="02020603050405020304" pitchFamily="18" charset="0"/>
              </a:rPr>
              <a:t>nhặn</a:t>
            </a:r>
            <a:r>
              <a:rPr lang="en-US" altLang="en-US" sz="4000" b="1" dirty="0">
                <a:solidFill>
                  <a:srgbClr val="990000"/>
                </a:solidFill>
                <a:latin typeface="Arial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2" name="Text Box 75">
            <a:extLst>
              <a:ext uri="{FF2B5EF4-FFF2-40B4-BE49-F238E27FC236}">
                <a16:creationId xmlns:a16="http://schemas.microsoft.com/office/drawing/2014/main" xmlns="" id="{3592F1FD-CB2C-4B2D-BB80-A3E4B64EF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1217" y="4517731"/>
            <a:ext cx="496176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i="1" dirty="0" err="1">
                <a:solidFill>
                  <a:srgbClr val="990000"/>
                </a:solidFill>
                <a:latin typeface="Arial"/>
                <a:cs typeface="Times New Roman" panose="02020603050405020304" pitchFamily="18" charset="0"/>
              </a:rPr>
              <a:t>cứng</a:t>
            </a:r>
            <a:r>
              <a:rPr lang="en-US" altLang="en-US" sz="4000" b="1" i="1" dirty="0">
                <a:solidFill>
                  <a:srgbClr val="990000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990000"/>
                </a:solidFill>
                <a:latin typeface="Arial"/>
                <a:cs typeface="Times New Roman" panose="02020603050405020304" pitchFamily="18" charset="0"/>
              </a:rPr>
              <a:t>cáp</a:t>
            </a:r>
            <a:endParaRPr lang="en-US" altLang="en-US" sz="4000" b="1" dirty="0">
              <a:solidFill>
                <a:srgbClr val="990000"/>
              </a:solidFill>
              <a:latin typeface="Arial"/>
              <a:cs typeface="Times New Roman" panose="02020603050405020304" pitchFamily="18" charset="0"/>
            </a:endParaRPr>
          </a:p>
        </p:txBody>
      </p:sp>
      <p:sp>
        <p:nvSpPr>
          <p:cNvPr id="13" name="Text Box 76">
            <a:extLst>
              <a:ext uri="{FF2B5EF4-FFF2-40B4-BE49-F238E27FC236}">
                <a16:creationId xmlns:a16="http://schemas.microsoft.com/office/drawing/2014/main" xmlns="" id="{90BA11F6-6474-4085-AA83-845E15F635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1217" y="5207682"/>
            <a:ext cx="262867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i="1" dirty="0" err="1">
                <a:solidFill>
                  <a:srgbClr val="990000"/>
                </a:solidFill>
                <a:latin typeface="Arial"/>
                <a:cs typeface="Times New Roman" panose="02020603050405020304" pitchFamily="18" charset="0"/>
              </a:rPr>
              <a:t>dẻo</a:t>
            </a:r>
            <a:r>
              <a:rPr lang="en-US" altLang="en-US" sz="4000" b="1" i="1" dirty="0">
                <a:solidFill>
                  <a:srgbClr val="990000"/>
                </a:solidFill>
                <a:latin typeface="Arial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990000"/>
                </a:solidFill>
                <a:latin typeface="Arial"/>
                <a:cs typeface="Times New Roman" panose="02020603050405020304" pitchFamily="18" charset="0"/>
              </a:rPr>
              <a:t>dai</a:t>
            </a:r>
            <a:r>
              <a:rPr lang="en-US" altLang="en-US" sz="4000" b="1" i="1" dirty="0">
                <a:solidFill>
                  <a:srgbClr val="990000"/>
                </a:solidFill>
                <a:latin typeface="Arial"/>
                <a:cs typeface="Times New Roman" panose="02020603050405020304" pitchFamily="18" charset="0"/>
              </a:rPr>
              <a:t>,</a:t>
            </a:r>
            <a:endParaRPr lang="en-US" altLang="en-US" sz="4000" b="1" dirty="0">
              <a:solidFill>
                <a:srgbClr val="990000"/>
              </a:solidFill>
              <a:latin typeface="Arial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66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180280B-F1A2-4DDE-B00E-59318AE2D4DD}"/>
              </a:ext>
            </a:extLst>
          </p:cNvPr>
          <p:cNvSpPr/>
          <p:nvPr/>
        </p:nvSpPr>
        <p:spPr>
          <a:xfrm>
            <a:off x="844446" y="1631529"/>
            <a:ext cx="10493115" cy="5021596"/>
          </a:xfrm>
          <a:prstGeom prst="rect">
            <a:avLst/>
          </a:prstGeom>
          <a:solidFill>
            <a:srgbClr val="E2FE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F5CDF708-5F38-40A4-ABD3-03C6CEAE46FE}"/>
              </a:ext>
            </a:extLst>
          </p:cNvPr>
          <p:cNvGrpSpPr/>
          <p:nvPr/>
        </p:nvGrpSpPr>
        <p:grpSpPr>
          <a:xfrm>
            <a:off x="90153" y="338084"/>
            <a:ext cx="11633521" cy="1356608"/>
            <a:chOff x="1051432" y="-196010"/>
            <a:chExt cx="8911087" cy="2639784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xmlns="" id="{C301D836-BA0D-4239-9330-5FA1AF713317}"/>
                </a:ext>
              </a:extLst>
            </p:cNvPr>
            <p:cNvSpPr/>
            <p:nvPr/>
          </p:nvSpPr>
          <p:spPr>
            <a:xfrm>
              <a:off x="1051433" y="-196010"/>
              <a:ext cx="8730530" cy="2038662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Text Box 35">
              <a:extLst>
                <a:ext uri="{FF2B5EF4-FFF2-40B4-BE49-F238E27FC236}">
                  <a16:creationId xmlns:a16="http://schemas.microsoft.com/office/drawing/2014/main" xmlns="" id="{486B6949-DF26-49FF-9634-F3D038C06D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1432" y="347647"/>
              <a:ext cx="8911087" cy="209612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200" b="1" i="0" u="none" strike="noStrike" kern="1200" cap="none" spc="0" normalizeH="0" baseline="0" noProof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</a:rPr>
                <a:t>Bài</a:t>
              </a: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2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</a:rPr>
                <a:t>2</a:t>
              </a:r>
              <a:r>
                <a:rPr kumimoji="0" lang="vi-VN" altLang="en-US" sz="32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</a:rPr>
                <a:t>: </a:t>
              </a:r>
              <a:r>
                <a:rPr lang="en-US" altLang="en-US" sz="3200" b="1" noProof="0" smtClean="0">
                  <a:solidFill>
                    <a:srgbClr val="FF0000"/>
                  </a:solidFill>
                  <a:latin typeface="+mj-lt"/>
                </a:rPr>
                <a:t>Tìm </a:t>
              </a:r>
              <a:r>
                <a:rPr lang="en-US" altLang="en-US" sz="3200" b="1" smtClean="0">
                  <a:solidFill>
                    <a:srgbClr val="FF0000"/>
                  </a:solidFill>
                  <a:latin typeface="+mj-lt"/>
                </a:rPr>
                <a:t>từ </a:t>
              </a:r>
              <a:r>
                <a:rPr lang="en-US" altLang="en-US" sz="3200" b="1" dirty="0" err="1">
                  <a:solidFill>
                    <a:srgbClr val="FF0000"/>
                  </a:solidFill>
                  <a:latin typeface="+mj-lt"/>
                </a:rPr>
                <a:t>ghép</a:t>
              </a:r>
              <a:r>
                <a:rPr lang="en-US" altLang="en-US" sz="3200" b="1" dirty="0">
                  <a:solidFill>
                    <a:srgbClr val="FF0000"/>
                  </a:solidFill>
                  <a:latin typeface="+mj-lt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latin typeface="+mj-lt"/>
                </a:rPr>
                <a:t>và</a:t>
              </a:r>
              <a:r>
                <a:rPr lang="en-US" altLang="en-US" sz="3200" b="1" dirty="0">
                  <a:solidFill>
                    <a:srgbClr val="FF0000"/>
                  </a:solidFill>
                  <a:latin typeface="+mj-lt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latin typeface="+mj-lt"/>
                </a:rPr>
                <a:t>từ</a:t>
              </a:r>
              <a:r>
                <a:rPr lang="en-US" altLang="en-US" sz="3200" b="1" dirty="0">
                  <a:solidFill>
                    <a:srgbClr val="FF0000"/>
                  </a:solidFill>
                  <a:latin typeface="+mj-lt"/>
                </a:rPr>
                <a:t> </a:t>
              </a:r>
              <a:r>
                <a:rPr lang="en-US" altLang="en-US" sz="3200" b="1" err="1">
                  <a:solidFill>
                    <a:srgbClr val="FF0000"/>
                  </a:solidFill>
                  <a:latin typeface="+mj-lt"/>
                </a:rPr>
                <a:t>láy</a:t>
              </a:r>
              <a:r>
                <a:rPr lang="en-US" altLang="en-US" sz="3200" b="1">
                  <a:solidFill>
                    <a:srgbClr val="FF0000"/>
                  </a:solidFill>
                  <a:latin typeface="+mj-lt"/>
                </a:rPr>
                <a:t> </a:t>
              </a:r>
              <a:r>
                <a:rPr lang="en-US" altLang="en-US" sz="3200" b="1" smtClean="0">
                  <a:solidFill>
                    <a:srgbClr val="FF0000"/>
                  </a:solidFill>
                  <a:latin typeface="+mj-lt"/>
                </a:rPr>
                <a:t>chứa </a:t>
              </a:r>
              <a:r>
                <a:rPr lang="en-US" altLang="en-US" sz="3200" b="1" dirty="0" err="1">
                  <a:solidFill>
                    <a:srgbClr val="FF0000"/>
                  </a:solidFill>
                  <a:latin typeface="+mj-lt"/>
                </a:rPr>
                <a:t>từng</a:t>
              </a:r>
              <a:r>
                <a:rPr lang="en-US" altLang="en-US" sz="3200" b="1" dirty="0">
                  <a:solidFill>
                    <a:srgbClr val="FF0000"/>
                  </a:solidFill>
                  <a:latin typeface="+mj-lt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latin typeface="+mj-lt"/>
                </a:rPr>
                <a:t>tiếng</a:t>
              </a:r>
              <a:r>
                <a:rPr lang="en-US" altLang="en-US" sz="3200" b="1" dirty="0">
                  <a:solidFill>
                    <a:srgbClr val="FF0000"/>
                  </a:solidFill>
                  <a:latin typeface="+mj-lt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latin typeface="+mj-lt"/>
                </a:rPr>
                <a:t>sau</a:t>
              </a:r>
              <a:r>
                <a:rPr lang="en-US" altLang="en-US" sz="3200" b="1" dirty="0">
                  <a:solidFill>
                    <a:srgbClr val="FF0000"/>
                  </a:solidFill>
                  <a:latin typeface="+mj-lt"/>
                </a:rPr>
                <a:t> </a:t>
              </a:r>
              <a:r>
                <a:rPr lang="en-US" altLang="en-US" sz="3200" b="1" dirty="0" err="1">
                  <a:solidFill>
                    <a:srgbClr val="FF0000"/>
                  </a:solidFill>
                  <a:latin typeface="+mj-lt"/>
                </a:rPr>
                <a:t>đây</a:t>
              </a:r>
              <a:r>
                <a:rPr lang="en-US" altLang="en-US" sz="3200" b="1" dirty="0">
                  <a:solidFill>
                    <a:srgbClr val="FF0000"/>
                  </a:solidFill>
                  <a:latin typeface="+mj-lt"/>
                </a:rPr>
                <a:t>:</a:t>
              </a:r>
              <a:endPara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6" name="Group 57">
            <a:extLst>
              <a:ext uri="{FF2B5EF4-FFF2-40B4-BE49-F238E27FC236}">
                <a16:creationId xmlns:a16="http://schemas.microsoft.com/office/drawing/2014/main" xmlns="" id="{6568E21D-F88B-4DA0-B55E-B5E91394C6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2981067"/>
              </p:ext>
            </p:extLst>
          </p:nvPr>
        </p:nvGraphicFramePr>
        <p:xfrm>
          <a:off x="844446" y="1617616"/>
          <a:ext cx="10493115" cy="5035509"/>
        </p:xfrm>
        <a:graphic>
          <a:graphicData uri="http://schemas.openxmlformats.org/drawingml/2006/table">
            <a:tbl>
              <a:tblPr/>
              <a:tblGrid>
                <a:gridCol w="13116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586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228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365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TỪ GHÉP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TỪ LÁY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061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Ngay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869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Thẳng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058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Thật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7" name="Text Box 41">
            <a:extLst>
              <a:ext uri="{FF2B5EF4-FFF2-40B4-BE49-F238E27FC236}">
                <a16:creationId xmlns:a16="http://schemas.microsoft.com/office/drawing/2014/main" xmlns="" id="{6EFB52F6-813B-492F-B70E-E35A2FD8D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436" y="2177330"/>
            <a:ext cx="5683771" cy="991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b="1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ngay</a:t>
            </a:r>
            <a:r>
              <a:rPr lang="en-US" altLang="en-US" sz="2800" b="1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thẳng</a:t>
            </a:r>
            <a:r>
              <a:rPr lang="en-US" altLang="en-US" sz="2800" b="1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ngay</a:t>
            </a:r>
            <a:r>
              <a:rPr lang="en-US" altLang="en-US" sz="2800" b="1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thật</a:t>
            </a:r>
            <a:r>
              <a:rPr lang="en-US" altLang="en-US" sz="2800" b="1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ngay</a:t>
            </a:r>
            <a:r>
              <a:rPr lang="en-US" altLang="en-US" sz="2800" b="1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lưng</a:t>
            </a:r>
            <a:r>
              <a:rPr lang="en-US" altLang="en-US" sz="2800" b="1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ngay</a:t>
            </a:r>
            <a:r>
              <a:rPr lang="en-US" altLang="en-US" sz="2800" b="1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đơ</a:t>
            </a:r>
            <a:r>
              <a:rPr lang="en-US" altLang="en-US" sz="2800" b="1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,….</a:t>
            </a:r>
          </a:p>
        </p:txBody>
      </p:sp>
      <p:sp>
        <p:nvSpPr>
          <p:cNvPr id="8" name="Text Box 42">
            <a:extLst>
              <a:ext uri="{FF2B5EF4-FFF2-40B4-BE49-F238E27FC236}">
                <a16:creationId xmlns:a16="http://schemas.microsoft.com/office/drawing/2014/main" xmlns="" id="{F32C00E6-4FBF-4B0D-93CE-A6287C3302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4655" y="2244330"/>
            <a:ext cx="28681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b="1" dirty="0">
                <a:solidFill>
                  <a:srgbClr val="990000"/>
                </a:solidFill>
                <a:latin typeface="+mj-lt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990000"/>
                </a:solidFill>
                <a:latin typeface="+mj-lt"/>
                <a:cs typeface="Times New Roman" panose="02020603050405020304" pitchFamily="18" charset="0"/>
              </a:rPr>
              <a:t>ngay</a:t>
            </a:r>
            <a:r>
              <a:rPr lang="en-US" altLang="en-US" sz="2800" b="1" dirty="0">
                <a:solidFill>
                  <a:srgbClr val="99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+mj-lt"/>
                <a:cs typeface="Times New Roman" panose="02020603050405020304" pitchFamily="18" charset="0"/>
              </a:rPr>
              <a:t>ngắn</a:t>
            </a:r>
            <a:r>
              <a:rPr lang="en-US" altLang="en-US" sz="2800" b="1" dirty="0">
                <a:solidFill>
                  <a:srgbClr val="990000"/>
                </a:solidFill>
                <a:latin typeface="+mj-lt"/>
                <a:cs typeface="Times New Roman" panose="02020603050405020304" pitchFamily="18" charset="0"/>
              </a:rPr>
              <a:t>,…</a:t>
            </a:r>
          </a:p>
        </p:txBody>
      </p:sp>
      <p:sp>
        <p:nvSpPr>
          <p:cNvPr id="9" name="Text Box 43">
            <a:extLst>
              <a:ext uri="{FF2B5EF4-FFF2-40B4-BE49-F238E27FC236}">
                <a16:creationId xmlns:a16="http://schemas.microsoft.com/office/drawing/2014/main" xmlns="" id="{77A1E7E2-BE57-4B6A-AF8F-5F0DA016C1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9837" y="3347073"/>
            <a:ext cx="5858657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thẳng</a:t>
            </a:r>
            <a:r>
              <a:rPr lang="en-US" altLang="en-US" sz="2800" b="1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băng</a:t>
            </a:r>
            <a:r>
              <a:rPr lang="en-US" altLang="en-US" sz="2800" b="1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thẳng</a:t>
            </a:r>
            <a:r>
              <a:rPr lang="en-US" altLang="en-US" sz="2800" b="1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cánh</a:t>
            </a:r>
            <a:r>
              <a:rPr lang="en-US" altLang="en-US" sz="2800" b="1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thẳng</a:t>
            </a:r>
            <a:r>
              <a:rPr lang="en-US" altLang="en-US" sz="2800" b="1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cẳng</a:t>
            </a:r>
            <a:r>
              <a:rPr lang="en-US" altLang="en-US" sz="2800" b="1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thẳng</a:t>
            </a:r>
            <a:r>
              <a:rPr lang="en-US" altLang="en-US" sz="2800" b="1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đuột</a:t>
            </a:r>
            <a:r>
              <a:rPr lang="en-US" altLang="en-US" sz="2800" b="1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thẳng</a:t>
            </a:r>
            <a:r>
              <a:rPr lang="en-US" altLang="en-US" sz="2800" b="1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đứng</a:t>
            </a:r>
            <a:r>
              <a:rPr lang="en-US" altLang="en-US" sz="2800" b="1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thẳng</a:t>
            </a:r>
            <a:r>
              <a:rPr lang="en-US" altLang="en-US" sz="2800" b="1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góc</a:t>
            </a:r>
            <a:r>
              <a:rPr lang="en-US" altLang="en-US" sz="2800" b="1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thẳng</a:t>
            </a:r>
            <a:r>
              <a:rPr lang="en-US" altLang="en-US" sz="2800" b="1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tay</a:t>
            </a:r>
            <a:r>
              <a:rPr lang="en-US" altLang="en-US" sz="2800" b="1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thẳng</a:t>
            </a:r>
            <a:r>
              <a:rPr lang="en-US" altLang="en-US" sz="2800" b="1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tắp</a:t>
            </a:r>
            <a:r>
              <a:rPr lang="en-US" altLang="en-US" sz="2800" b="1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thẳng</a:t>
            </a:r>
            <a:r>
              <a:rPr lang="en-US" altLang="en-US" sz="2800" b="1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tuột</a:t>
            </a:r>
            <a:r>
              <a:rPr lang="en-US" altLang="en-US" sz="2800" b="1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thẳng</a:t>
            </a:r>
            <a:r>
              <a:rPr lang="en-US" altLang="en-US" sz="2800" b="1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tính</a:t>
            </a:r>
            <a:endParaRPr lang="en-US" altLang="en-US" sz="2800" b="1" dirty="0">
              <a:solidFill>
                <a:srgbClr val="0066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Text Box 46">
            <a:extLst>
              <a:ext uri="{FF2B5EF4-FFF2-40B4-BE49-F238E27FC236}">
                <a16:creationId xmlns:a16="http://schemas.microsoft.com/office/drawing/2014/main" xmlns="" id="{745EDA07-705C-4FA1-83C3-C4E82D72B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8494" y="3626110"/>
            <a:ext cx="33290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990000"/>
                </a:solidFill>
                <a:latin typeface="+mj-lt"/>
                <a:cs typeface="Times New Roman" panose="02020603050405020304" pitchFamily="18" charset="0"/>
              </a:rPr>
              <a:t>- thẳng thắn,…</a:t>
            </a:r>
          </a:p>
        </p:txBody>
      </p:sp>
      <p:sp>
        <p:nvSpPr>
          <p:cNvPr id="13" name="Text Box 47">
            <a:extLst>
              <a:ext uri="{FF2B5EF4-FFF2-40B4-BE49-F238E27FC236}">
                <a16:creationId xmlns:a16="http://schemas.microsoft.com/office/drawing/2014/main" xmlns="" id="{A657D010-7960-4C1A-8B05-6A9E4E04A1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7280" y="5442883"/>
            <a:ext cx="577121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b="1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chân</a:t>
            </a:r>
            <a:r>
              <a:rPr lang="en-US" altLang="en-US" sz="2800" b="1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thật</a:t>
            </a:r>
            <a:r>
              <a:rPr lang="en-US" altLang="en-US" sz="2800" b="1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thật</a:t>
            </a:r>
            <a:r>
              <a:rPr lang="en-US" altLang="en-US" sz="2800" b="1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thật</a:t>
            </a:r>
            <a:r>
              <a:rPr lang="en-US" altLang="en-US" sz="2800" b="1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lòng</a:t>
            </a:r>
            <a:r>
              <a:rPr lang="en-US" altLang="en-US" sz="2800" b="1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thật</a:t>
            </a:r>
            <a:r>
              <a:rPr lang="en-US" altLang="en-US" sz="2800" b="1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lực</a:t>
            </a:r>
            <a:r>
              <a:rPr lang="en-US" altLang="en-US" sz="2800" b="1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thật</a:t>
            </a:r>
            <a:r>
              <a:rPr lang="en-US" altLang="en-US" sz="2800" b="1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tâm</a:t>
            </a:r>
            <a:r>
              <a:rPr lang="en-US" altLang="en-US" sz="2800" b="1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thật</a:t>
            </a:r>
            <a:r>
              <a:rPr lang="en-US" altLang="en-US" sz="2800" b="1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tình</a:t>
            </a:r>
            <a:endParaRPr lang="en-US" altLang="en-US" sz="2800" b="1" dirty="0">
              <a:solidFill>
                <a:srgbClr val="0066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" name="Text Box 48">
            <a:extLst>
              <a:ext uri="{FF2B5EF4-FFF2-40B4-BE49-F238E27FC236}">
                <a16:creationId xmlns:a16="http://schemas.microsoft.com/office/drawing/2014/main" xmlns="" id="{619EB563-6366-4952-B2BC-ADFD21227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8645" y="5122582"/>
            <a:ext cx="20111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990000"/>
                </a:solidFill>
                <a:latin typeface="+mj-lt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990000"/>
                </a:solidFill>
                <a:latin typeface="+mj-lt"/>
                <a:cs typeface="Times New Roman" panose="02020603050405020304" pitchFamily="18" charset="0"/>
              </a:rPr>
              <a:t>thật</a:t>
            </a:r>
            <a:r>
              <a:rPr lang="en-US" altLang="en-US" sz="2800" b="1" dirty="0">
                <a:solidFill>
                  <a:srgbClr val="99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+mj-lt"/>
                <a:cs typeface="Times New Roman" panose="02020603050405020304" pitchFamily="18" charset="0"/>
              </a:rPr>
              <a:t>thà</a:t>
            </a:r>
            <a:r>
              <a:rPr lang="en-US" altLang="en-US" sz="2800" b="1" dirty="0">
                <a:solidFill>
                  <a:srgbClr val="990000"/>
                </a:solidFill>
                <a:latin typeface="+mj-lt"/>
                <a:cs typeface="Times New Roman" panose="02020603050405020304" pitchFamily="18" charset="0"/>
              </a:rPr>
              <a:t>,..</a:t>
            </a:r>
          </a:p>
        </p:txBody>
      </p:sp>
    </p:spTree>
    <p:extLst>
      <p:ext uri="{BB962C8B-B14F-4D97-AF65-F5344CB8AC3E}">
        <p14:creationId xmlns:p14="http://schemas.microsoft.com/office/powerpoint/2010/main" val="8657034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Oval 7"/>
          <p:cNvSpPr>
            <a:spLocks noChangeArrowheads="1"/>
          </p:cNvSpPr>
          <p:nvPr/>
        </p:nvSpPr>
        <p:spPr bwMode="auto">
          <a:xfrm>
            <a:off x="1981200" y="1066800"/>
            <a:ext cx="23622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smtClean="0">
                <a:solidFill>
                  <a:srgbClr val="FF0066"/>
                </a:solidFill>
              </a:rPr>
              <a:t>VẬN DỤNG</a:t>
            </a:r>
            <a:endParaRPr lang="en-US" sz="2800">
              <a:solidFill>
                <a:srgbClr val="FF0066"/>
              </a:solidFill>
            </a:endParaRPr>
          </a:p>
        </p:txBody>
      </p:sp>
      <p:graphicFrame>
        <p:nvGraphicFramePr>
          <p:cNvPr id="10291" name="Group 51"/>
          <p:cNvGraphicFramePr>
            <a:graphicFrameLocks noGrp="1"/>
          </p:cNvGraphicFramePr>
          <p:nvPr>
            <p:ph/>
          </p:nvPr>
        </p:nvGraphicFramePr>
        <p:xfrm>
          <a:off x="2057400" y="2057400"/>
          <a:ext cx="8077200" cy="4086226"/>
        </p:xfrm>
        <a:graphic>
          <a:graphicData uri="http://schemas.openxmlformats.org/drawingml/2006/table">
            <a:tbl>
              <a:tblPr/>
              <a:tblGrid>
                <a:gridCol w="2692400"/>
                <a:gridCol w="2692400"/>
                <a:gridCol w="2692400"/>
              </a:tblGrid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Từ phức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Từ ghép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Từ láy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Học hành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Xinh đẹp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2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Xinh xinh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 cá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8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Lon ton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Cỏn còn con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84" name="Text Box 44"/>
          <p:cNvSpPr txBox="1">
            <a:spLocks noChangeArrowheads="1"/>
          </p:cNvSpPr>
          <p:nvPr/>
        </p:nvSpPr>
        <p:spPr bwMode="auto">
          <a:xfrm>
            <a:off x="4594302" y="1153180"/>
            <a:ext cx="5408342" cy="523220"/>
          </a:xfrm>
          <a:prstGeom prst="rect">
            <a:avLst/>
          </a:prstGeom>
          <a:solidFill>
            <a:srgbClr val="6600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chemeClr val="bg1"/>
                </a:solidFill>
              </a:rPr>
              <a:t>Đánh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dấu</a:t>
            </a:r>
            <a:r>
              <a:rPr lang="en-US" sz="2800" dirty="0">
                <a:solidFill>
                  <a:schemeClr val="bg1"/>
                </a:solidFill>
              </a:rPr>
              <a:t> x </a:t>
            </a:r>
            <a:r>
              <a:rPr lang="en-US" sz="2800" dirty="0" err="1">
                <a:solidFill>
                  <a:schemeClr val="bg1"/>
                </a:solidFill>
              </a:rPr>
              <a:t>vào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ô </a:t>
            </a:r>
            <a:r>
              <a:rPr lang="en-US" sz="2800" dirty="0" err="1" smtClean="0">
                <a:solidFill>
                  <a:schemeClr val="bg1"/>
                </a:solidFill>
              </a:rPr>
              <a:t>nêu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đúng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từ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loại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285" name="Text Box 45"/>
          <p:cNvSpPr txBox="1">
            <a:spLocks noChangeArrowheads="1"/>
          </p:cNvSpPr>
          <p:nvPr/>
        </p:nvSpPr>
        <p:spPr bwMode="auto">
          <a:xfrm>
            <a:off x="5943600" y="27432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X</a:t>
            </a:r>
          </a:p>
        </p:txBody>
      </p:sp>
      <p:sp>
        <p:nvSpPr>
          <p:cNvPr id="10286" name="Text Box 46"/>
          <p:cNvSpPr txBox="1">
            <a:spLocks noChangeArrowheads="1"/>
          </p:cNvSpPr>
          <p:nvPr/>
        </p:nvSpPr>
        <p:spPr bwMode="auto">
          <a:xfrm>
            <a:off x="5943600" y="32766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X</a:t>
            </a:r>
          </a:p>
        </p:txBody>
      </p:sp>
      <p:sp>
        <p:nvSpPr>
          <p:cNvPr id="10287" name="Text Box 47"/>
          <p:cNvSpPr txBox="1">
            <a:spLocks noChangeArrowheads="1"/>
          </p:cNvSpPr>
          <p:nvPr/>
        </p:nvSpPr>
        <p:spPr bwMode="auto">
          <a:xfrm>
            <a:off x="8610600" y="38862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X</a:t>
            </a:r>
          </a:p>
        </p:txBody>
      </p:sp>
      <p:sp>
        <p:nvSpPr>
          <p:cNvPr id="10288" name="Text Box 48"/>
          <p:cNvSpPr txBox="1">
            <a:spLocks noChangeArrowheads="1"/>
          </p:cNvSpPr>
          <p:nvPr/>
        </p:nvSpPr>
        <p:spPr bwMode="auto">
          <a:xfrm>
            <a:off x="5943600" y="44196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X</a:t>
            </a:r>
          </a:p>
        </p:txBody>
      </p:sp>
      <p:sp>
        <p:nvSpPr>
          <p:cNvPr id="10289" name="Text Box 49"/>
          <p:cNvSpPr txBox="1">
            <a:spLocks noChangeArrowheads="1"/>
          </p:cNvSpPr>
          <p:nvPr/>
        </p:nvSpPr>
        <p:spPr bwMode="auto">
          <a:xfrm>
            <a:off x="8610600" y="50292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X</a:t>
            </a:r>
          </a:p>
        </p:txBody>
      </p:sp>
      <p:sp>
        <p:nvSpPr>
          <p:cNvPr id="10290" name="Text Box 50"/>
          <p:cNvSpPr txBox="1">
            <a:spLocks noChangeArrowheads="1"/>
          </p:cNvSpPr>
          <p:nvPr/>
        </p:nvSpPr>
        <p:spPr bwMode="auto">
          <a:xfrm>
            <a:off x="8610600" y="55626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7055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2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2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2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2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2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2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2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 animBg="1"/>
      <p:bldP spid="10284" grpId="0" animBg="1"/>
      <p:bldP spid="10286" grpId="0"/>
      <p:bldP spid="10287" grpId="0"/>
      <p:bldP spid="10288" grpId="0"/>
      <p:bldP spid="10289" grpId="0"/>
      <p:bldP spid="1029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Plantas_04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306763"/>
            <a:ext cx="4572000" cy="3551237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6" descr="Plantas_04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7687">
            <a:off x="1676400" y="381000"/>
            <a:ext cx="1066800" cy="106680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7" descr="Plantas_04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7687">
            <a:off x="1676400" y="1828800"/>
            <a:ext cx="2209800" cy="160020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8" descr="Plantas_04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257800"/>
            <a:ext cx="2819400" cy="160020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9" descr="Plantas_04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6000750"/>
            <a:ext cx="1905000" cy="85725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038601" y="1981201"/>
            <a:ext cx="5715001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en-US" sz="4000" b="1" spc="150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40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150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150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150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40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150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40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150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150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150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150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40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!</a:t>
            </a:r>
            <a:endParaRPr lang="en-US" sz="3600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17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752600" y="2971800"/>
            <a:ext cx="8610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38400" y="762000"/>
            <a:ext cx="7696200" cy="1219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prstTxWarp prst="textDouble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kern="1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KHỞI ĐỘNG</a:t>
            </a:r>
            <a:endParaRPr lang="en-US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752600" y="4037013"/>
            <a:ext cx="8610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524000" y="2514601"/>
            <a:ext cx="91440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0000CC"/>
                </a:solidFill>
              </a:rPr>
              <a:t>1.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Từ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chỉ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gồm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một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tiếng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gọi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là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từ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gì</a:t>
            </a:r>
            <a:r>
              <a:rPr lang="en-US" sz="3600" b="1" dirty="0">
                <a:solidFill>
                  <a:srgbClr val="0000CC"/>
                </a:solidFill>
              </a:rPr>
              <a:t>? </a:t>
            </a:r>
            <a:r>
              <a:rPr lang="en-US" sz="3600" b="1" dirty="0" smtClean="0">
                <a:solidFill>
                  <a:srgbClr val="0000CC"/>
                </a:solidFill>
              </a:rPr>
              <a:t> Cho </a:t>
            </a:r>
            <a:r>
              <a:rPr lang="en-US" sz="3600" b="1" dirty="0" err="1" smtClean="0">
                <a:solidFill>
                  <a:srgbClr val="0000CC"/>
                </a:solidFill>
              </a:rPr>
              <a:t>ví</a:t>
            </a:r>
            <a:r>
              <a:rPr lang="en-US" sz="3600" b="1" dirty="0" smtClean="0">
                <a:solidFill>
                  <a:srgbClr val="0000CC"/>
                </a:solidFill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</a:rPr>
              <a:t>dụ</a:t>
            </a:r>
            <a:r>
              <a:rPr lang="en-US" sz="3600" b="1" dirty="0" smtClean="0">
                <a:solidFill>
                  <a:srgbClr val="0000CC"/>
                </a:solidFill>
              </a:rPr>
              <a:t>?</a:t>
            </a:r>
            <a:endParaRPr lang="en-US" sz="3600" b="1" dirty="0">
              <a:solidFill>
                <a:srgbClr val="0000CC"/>
              </a:solidFill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0000CC"/>
                </a:solidFill>
              </a:rPr>
              <a:t>2. </a:t>
            </a:r>
            <a:r>
              <a:rPr lang="en-US" sz="3600" b="1" dirty="0" err="1">
                <a:solidFill>
                  <a:srgbClr val="0000CC"/>
                </a:solidFill>
              </a:rPr>
              <a:t>Từ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gồm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hai</a:t>
            </a:r>
            <a:r>
              <a:rPr lang="en-US" sz="3600" b="1" dirty="0">
                <a:solidFill>
                  <a:srgbClr val="0000CC"/>
                </a:solidFill>
              </a:rPr>
              <a:t> hay </a:t>
            </a:r>
            <a:r>
              <a:rPr lang="en-US" sz="3600" b="1" dirty="0" err="1">
                <a:solidFill>
                  <a:srgbClr val="0000CC"/>
                </a:solidFill>
              </a:rPr>
              <a:t>nhiều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tiếng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gọi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là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từ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gì</a:t>
            </a:r>
            <a:r>
              <a:rPr lang="en-US" sz="3600" b="1" dirty="0" smtClean="0">
                <a:solidFill>
                  <a:srgbClr val="0000CC"/>
                </a:solidFill>
              </a:rPr>
              <a:t>? Cho </a:t>
            </a:r>
            <a:r>
              <a:rPr lang="en-US" sz="3600" b="1" dirty="0" err="1" smtClean="0">
                <a:solidFill>
                  <a:srgbClr val="0000CC"/>
                </a:solidFill>
              </a:rPr>
              <a:t>ví</a:t>
            </a:r>
            <a:r>
              <a:rPr lang="en-US" sz="3600" b="1" dirty="0" smtClean="0">
                <a:solidFill>
                  <a:srgbClr val="0000CC"/>
                </a:solidFill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</a:rPr>
              <a:t>dụ</a:t>
            </a:r>
            <a:r>
              <a:rPr lang="en-US" sz="3600" b="1" dirty="0" smtClean="0">
                <a:solidFill>
                  <a:srgbClr val="0000CC"/>
                </a:solidFill>
              </a:rPr>
              <a:t>? </a:t>
            </a:r>
            <a:endParaRPr lang="en-US" sz="3600" b="1" dirty="0">
              <a:solidFill>
                <a:srgbClr val="0000CC"/>
              </a:solidFill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0000CC"/>
                </a:solidFill>
              </a:rPr>
              <a:t>3. </a:t>
            </a:r>
            <a:r>
              <a:rPr lang="en-US" sz="3600" b="1" dirty="0" err="1">
                <a:solidFill>
                  <a:srgbClr val="0000CC"/>
                </a:solidFill>
              </a:rPr>
              <a:t>Từ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dùng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để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làm</a:t>
            </a:r>
            <a:r>
              <a:rPr lang="en-US" sz="3600" b="1" dirty="0">
                <a:solidFill>
                  <a:srgbClr val="0000CC"/>
                </a:solidFill>
              </a:rPr>
              <a:t> </a:t>
            </a:r>
            <a:r>
              <a:rPr lang="en-US" sz="3600" b="1" dirty="0" err="1">
                <a:solidFill>
                  <a:srgbClr val="0000CC"/>
                </a:solidFill>
              </a:rPr>
              <a:t>gì</a:t>
            </a:r>
            <a:r>
              <a:rPr lang="en-US" sz="3600" b="1" dirty="0">
                <a:solidFill>
                  <a:srgbClr val="0000CC"/>
                </a:solidFill>
              </a:rPr>
              <a:t>?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68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676400" y="914400"/>
            <a:ext cx="8839200" cy="4724400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13435" indent="-413435" algn="just">
              <a:spcBef>
                <a:spcPct val="50000"/>
              </a:spcBef>
              <a:buFontTx/>
              <a:buAutoNum type="arabicPeriod"/>
              <a:defRPr/>
            </a:pP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Tiếng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cấu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tạo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nên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gồm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gọi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32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đơn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gồm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hay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nhiều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gọi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32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phức</a:t>
            </a:r>
            <a:r>
              <a:rPr lang="en-US" sz="3200" b="1" i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13435" indent="-413435" algn="just">
              <a:spcBef>
                <a:spcPct val="50000"/>
              </a:spcBef>
              <a:buFontTx/>
              <a:buAutoNum type="arabicPeriod"/>
              <a:defRPr/>
            </a:pP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cũng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nghĩa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dùng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tạo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nên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  </a:t>
            </a:r>
          </a:p>
          <a:p>
            <a:pPr algn="ctr">
              <a:defRPr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636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DDA8898-E506-4840-B4BD-E5CB9F663E71}"/>
              </a:ext>
            </a:extLst>
          </p:cNvPr>
          <p:cNvSpPr txBox="1"/>
          <p:nvPr/>
        </p:nvSpPr>
        <p:spPr>
          <a:xfrm>
            <a:off x="3144999" y="2907755"/>
            <a:ext cx="2410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Arial "/>
              </a:rPr>
              <a:t>ông cha</a:t>
            </a:r>
            <a:endParaRPr lang="en-US" sz="3200" b="1" dirty="0">
              <a:solidFill>
                <a:srgbClr val="FF0000"/>
              </a:solidFill>
              <a:latin typeface="Arial 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2C5DDD7-484B-4952-B2E1-78370A07E2CE}"/>
              </a:ext>
            </a:extLst>
          </p:cNvPr>
          <p:cNvSpPr txBox="1"/>
          <p:nvPr/>
        </p:nvSpPr>
        <p:spPr>
          <a:xfrm>
            <a:off x="4849107" y="2398551"/>
            <a:ext cx="2410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err="1">
                <a:solidFill>
                  <a:srgbClr val="FF0000"/>
                </a:solidFill>
                <a:latin typeface="Arial "/>
              </a:rPr>
              <a:t>truyện</a:t>
            </a:r>
            <a:r>
              <a:rPr lang="vi-VN" sz="3200" b="1">
                <a:solidFill>
                  <a:srgbClr val="FF0000"/>
                </a:solidFill>
                <a:latin typeface="Arial "/>
              </a:rPr>
              <a:t> </a:t>
            </a:r>
            <a:r>
              <a:rPr lang="vi-VN" sz="3200" b="1" smtClean="0">
                <a:solidFill>
                  <a:srgbClr val="FF0000"/>
                </a:solidFill>
                <a:latin typeface="Arial "/>
              </a:rPr>
              <a:t>cổ</a:t>
            </a:r>
            <a:endParaRPr lang="en-US" sz="3200" b="1" dirty="0">
              <a:solidFill>
                <a:srgbClr val="FF0000"/>
              </a:solidFill>
              <a:latin typeface="Arial 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11DCA01-7E1A-493B-935E-A0465EC186E9}"/>
              </a:ext>
            </a:extLst>
          </p:cNvPr>
          <p:cNvSpPr txBox="1"/>
          <p:nvPr/>
        </p:nvSpPr>
        <p:spPr>
          <a:xfrm>
            <a:off x="6774874" y="2406830"/>
            <a:ext cx="2410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err="1">
                <a:solidFill>
                  <a:srgbClr val="FF0000"/>
                </a:solidFill>
                <a:latin typeface="Arial "/>
              </a:rPr>
              <a:t>thầm</a:t>
            </a:r>
            <a:r>
              <a:rPr lang="vi-VN" sz="3200" b="1" dirty="0">
                <a:solidFill>
                  <a:srgbClr val="FF0000"/>
                </a:solidFill>
                <a:latin typeface="Arial "/>
              </a:rPr>
              <a:t> </a:t>
            </a:r>
            <a:r>
              <a:rPr lang="vi-VN" sz="3200" b="1" dirty="0" err="1">
                <a:solidFill>
                  <a:srgbClr val="FF0000"/>
                </a:solidFill>
                <a:latin typeface="Arial "/>
              </a:rPr>
              <a:t>thì</a:t>
            </a:r>
            <a:endParaRPr lang="en-US" sz="3200" b="1" dirty="0">
              <a:solidFill>
                <a:srgbClr val="FF0000"/>
              </a:solidFill>
              <a:latin typeface="Arial 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69AA5D0C-1108-425E-A3BB-71B52F886A66}"/>
              </a:ext>
            </a:extLst>
          </p:cNvPr>
          <p:cNvSpPr/>
          <p:nvPr/>
        </p:nvSpPr>
        <p:spPr>
          <a:xfrm>
            <a:off x="3617843" y="274917"/>
            <a:ext cx="6123709" cy="73429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xmlns="" id="{019EC4B3-2A67-4AD7-9948-0FD643662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5338" y="415570"/>
            <a:ext cx="25907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smtClean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KHÁM PHÁ</a:t>
            </a:r>
            <a:endParaRPr lang="en-US" altLang="en-US" sz="3200" b="1" dirty="0">
              <a:solidFill>
                <a:schemeClr val="tx1">
                  <a:lumMod val="95000"/>
                  <a:lumOff val="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xmlns="" id="{DBAF6F78-2684-4519-9459-1D4E7DA60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0659" y="1510811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6600"/>
                </a:solidFill>
                <a:cs typeface="Arial" panose="020B0604020202020204" pitchFamily="34" charset="0"/>
              </a:rPr>
              <a:t>1. </a:t>
            </a:r>
            <a:r>
              <a:rPr lang="en-US" altLang="en-US" sz="3200" b="1" dirty="0" err="1">
                <a:solidFill>
                  <a:srgbClr val="006600"/>
                </a:solidFill>
                <a:cs typeface="Arial" panose="020B0604020202020204" pitchFamily="34" charset="0"/>
              </a:rPr>
              <a:t>Tìm</a:t>
            </a:r>
            <a:r>
              <a:rPr lang="en-US" altLang="en-US" sz="3200" b="1" dirty="0">
                <a:solidFill>
                  <a:srgbClr val="006600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6600"/>
                </a:solidFill>
                <a:cs typeface="Arial" panose="020B0604020202020204" pitchFamily="34" charset="0"/>
              </a:rPr>
              <a:t>các</a:t>
            </a:r>
            <a:r>
              <a:rPr lang="en-US" altLang="en-US" sz="3200" b="1" dirty="0">
                <a:solidFill>
                  <a:srgbClr val="006600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6600"/>
                </a:solidFill>
                <a:cs typeface="Arial" panose="020B0604020202020204" pitchFamily="34" charset="0"/>
              </a:rPr>
              <a:t>từ</a:t>
            </a:r>
            <a:r>
              <a:rPr lang="en-US" altLang="en-US" sz="3200" b="1" dirty="0">
                <a:solidFill>
                  <a:srgbClr val="006600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6600"/>
                </a:solidFill>
                <a:cs typeface="Arial" panose="020B0604020202020204" pitchFamily="34" charset="0"/>
              </a:rPr>
              <a:t>phức</a:t>
            </a:r>
            <a:r>
              <a:rPr lang="en-US" altLang="en-US" sz="3200" b="1" dirty="0">
                <a:solidFill>
                  <a:srgbClr val="006600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6600"/>
                </a:solidFill>
                <a:cs typeface="Arial" panose="020B0604020202020204" pitchFamily="34" charset="0"/>
              </a:rPr>
              <a:t>có</a:t>
            </a:r>
            <a:r>
              <a:rPr lang="en-US" altLang="en-US" sz="3200" b="1" dirty="0">
                <a:solidFill>
                  <a:srgbClr val="006600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6600"/>
                </a:solidFill>
                <a:cs typeface="Arial" panose="020B0604020202020204" pitchFamily="34" charset="0"/>
              </a:rPr>
              <a:t>trong</a:t>
            </a:r>
            <a:r>
              <a:rPr lang="en-US" altLang="en-US" sz="3200" b="1" dirty="0">
                <a:solidFill>
                  <a:srgbClr val="006600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6600"/>
                </a:solidFill>
                <a:cs typeface="Arial" panose="020B0604020202020204" pitchFamily="34" charset="0"/>
              </a:rPr>
              <a:t>các</a:t>
            </a:r>
            <a:r>
              <a:rPr lang="en-US" altLang="en-US" sz="3200" b="1" dirty="0">
                <a:solidFill>
                  <a:srgbClr val="006600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6600"/>
                </a:solidFill>
                <a:cs typeface="Arial" panose="020B0604020202020204" pitchFamily="34" charset="0"/>
              </a:rPr>
              <a:t>câu</a:t>
            </a:r>
            <a:r>
              <a:rPr lang="en-US" altLang="en-US" sz="3200" b="1" dirty="0">
                <a:solidFill>
                  <a:srgbClr val="006600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6600"/>
                </a:solidFill>
                <a:cs typeface="Arial" panose="020B0604020202020204" pitchFamily="34" charset="0"/>
              </a:rPr>
              <a:t>thơ</a:t>
            </a:r>
            <a:r>
              <a:rPr lang="en-US" altLang="en-US" sz="3200" b="1" dirty="0">
                <a:solidFill>
                  <a:srgbClr val="006600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6600"/>
                </a:solidFill>
                <a:cs typeface="Arial" panose="020B0604020202020204" pitchFamily="34" charset="0"/>
              </a:rPr>
              <a:t>sau</a:t>
            </a:r>
            <a:r>
              <a:rPr lang="en-US" altLang="en-US" sz="3200" b="1" dirty="0">
                <a:solidFill>
                  <a:srgbClr val="006600"/>
                </a:solidFill>
                <a:cs typeface="Arial" panose="020B0604020202020204" pitchFamily="34" charset="0"/>
              </a:rPr>
              <a:t>: 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xmlns="" id="{8057EEA7-C6CB-44AA-B5AE-D1DD33A4A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3538" y="2419709"/>
            <a:ext cx="914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smtClean="0">
                <a:solidFill>
                  <a:srgbClr val="0000FF"/>
                </a:solidFill>
                <a:cs typeface="Arial" panose="020B0604020202020204" pitchFamily="34" charset="0"/>
              </a:rPr>
              <a:t>* </a:t>
            </a:r>
            <a:r>
              <a:rPr lang="en-US" altLang="en-US" sz="3200" b="1" smtClean="0">
                <a:solidFill>
                  <a:srgbClr val="0000FF"/>
                </a:solidFill>
                <a:cs typeface="Arial" panose="020B0604020202020204" pitchFamily="34" charset="0"/>
              </a:rPr>
              <a:t>Tôi nghe truyện </a:t>
            </a:r>
            <a:r>
              <a:rPr lang="en-US" altLang="en-US" sz="3200" b="1" dirty="0" err="1">
                <a:solidFill>
                  <a:srgbClr val="0000FF"/>
                </a:solidFill>
                <a:cs typeface="Arial" panose="020B0604020202020204" pitchFamily="34" charset="0"/>
              </a:rPr>
              <a:t>cổ</a:t>
            </a:r>
            <a:r>
              <a:rPr lang="en-US" altLang="en-US" sz="32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Arial" panose="020B0604020202020204" pitchFamily="34" charset="0"/>
              </a:rPr>
              <a:t>thầm</a:t>
            </a:r>
            <a:r>
              <a:rPr lang="en-US" altLang="en-US" sz="32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Arial" panose="020B0604020202020204" pitchFamily="34" charset="0"/>
              </a:rPr>
              <a:t>thì</a:t>
            </a:r>
            <a:endParaRPr lang="en-US" altLang="en-US" sz="3200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algn="ctr" eaLnBrk="1" hangingPunct="1"/>
            <a:r>
              <a:rPr lang="en-US" altLang="en-US" sz="3200" b="1" dirty="0" err="1">
                <a:solidFill>
                  <a:srgbClr val="0000FF"/>
                </a:solidFill>
                <a:cs typeface="Arial" panose="020B0604020202020204" pitchFamily="34" charset="0"/>
              </a:rPr>
              <a:t>Lời</a:t>
            </a:r>
            <a:r>
              <a:rPr lang="en-US" altLang="en-US" sz="32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Arial" panose="020B0604020202020204" pitchFamily="34" charset="0"/>
              </a:rPr>
              <a:t>ông</a:t>
            </a:r>
            <a:r>
              <a:rPr lang="en-US" altLang="en-US" sz="3200" b="1" dirty="0">
                <a:solidFill>
                  <a:srgbClr val="0000FF"/>
                </a:solidFill>
                <a:cs typeface="Arial" panose="020B0604020202020204" pitchFamily="34" charset="0"/>
              </a:rPr>
              <a:t> cha </a:t>
            </a:r>
            <a:r>
              <a:rPr lang="en-US" altLang="en-US" sz="3200" b="1" dirty="0" err="1">
                <a:solidFill>
                  <a:srgbClr val="0000FF"/>
                </a:solidFill>
                <a:cs typeface="Arial" panose="020B0604020202020204" pitchFamily="34" charset="0"/>
              </a:rPr>
              <a:t>dạy</a:t>
            </a:r>
            <a:r>
              <a:rPr lang="en-US" altLang="en-US" sz="32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Arial" panose="020B0604020202020204" pitchFamily="34" charset="0"/>
              </a:rPr>
              <a:t>cũng</a:t>
            </a:r>
            <a:r>
              <a:rPr lang="en-US" altLang="en-US" sz="32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Arial" panose="020B0604020202020204" pitchFamily="34" charset="0"/>
              </a:rPr>
              <a:t>vì</a:t>
            </a:r>
            <a:r>
              <a:rPr lang="en-US" altLang="en-US" sz="32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Arial" panose="020B0604020202020204" pitchFamily="34" charset="0"/>
              </a:rPr>
              <a:t>đời</a:t>
            </a:r>
            <a:r>
              <a:rPr lang="en-US" altLang="en-US" sz="32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err="1">
                <a:solidFill>
                  <a:srgbClr val="0000FF"/>
                </a:solidFill>
                <a:cs typeface="Arial" panose="020B0604020202020204" pitchFamily="34" charset="0"/>
              </a:rPr>
              <a:t>sau</a:t>
            </a:r>
            <a:r>
              <a:rPr lang="en-US" altLang="en-US" sz="3200" b="1" smtClean="0">
                <a:solidFill>
                  <a:srgbClr val="0000FF"/>
                </a:solidFill>
                <a:cs typeface="Arial" panose="020B0604020202020204" pitchFamily="34" charset="0"/>
              </a:rPr>
              <a:t>.</a:t>
            </a:r>
            <a:endParaRPr lang="en-US" altLang="en-US" sz="3200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xmlns="" id="{33B8B69A-387F-4ED3-9A42-3F73E9060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3689" y="3840375"/>
            <a:ext cx="23291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B0F0"/>
                </a:solidFill>
                <a:cs typeface="Arial" panose="020B0604020202020204" pitchFamily="34" charset="0"/>
              </a:rPr>
              <a:t>Từ</a:t>
            </a:r>
            <a:r>
              <a:rPr lang="en-US" altLang="en-US" sz="3200" b="1" dirty="0">
                <a:solidFill>
                  <a:srgbClr val="00B0F0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B0F0"/>
                </a:solidFill>
                <a:cs typeface="Arial" panose="020B0604020202020204" pitchFamily="34" charset="0"/>
              </a:rPr>
              <a:t>phức</a:t>
            </a:r>
            <a:r>
              <a:rPr lang="vi-VN" altLang="en-US" sz="3200" b="1" dirty="0">
                <a:solidFill>
                  <a:srgbClr val="00B0F0"/>
                </a:solidFill>
                <a:cs typeface="Arial" panose="020B0604020202020204" pitchFamily="34" charset="0"/>
              </a:rPr>
              <a:t>:</a:t>
            </a:r>
            <a:endParaRPr lang="en-US" altLang="en-US" sz="3200" b="1" dirty="0">
              <a:solidFill>
                <a:srgbClr val="00B0F0"/>
              </a:solidFill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1474770"/>
      </p:ext>
    </p:extLst>
  </p:cSld>
  <p:clrMapOvr>
    <a:masterClrMapping/>
  </p:clrMapOvr>
  <p:transition spd="slow" advTm="3319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-0.04947 3.33333E-6 C -0.07161 3.33333E-6 -0.09882 0.0618 -0.09882 0.11227 L -0.09882 0.22477 " pathEditMode="relative" rAng="0" ptsTypes="AAA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1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-0.07787 -2.22222E-6 C -0.11276 -2.22222E-6 -0.15573 0.0838 -0.15573 0.15185 L -0.15573 0.3044 " pathEditMode="relative" rAng="0" ptsTypes="AAAA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86" y="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48148E-6 L 0.14909 1.48148E-6 C 0.21602 1.48148E-6 0.29857 0.07731 0.29857 0.14051 L 0.29857 0.28125 " pathEditMode="relative" rAng="0" ptsTypes="AAAA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22" y="1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4" grpId="0"/>
      <p:bldP spid="14" grpId="1"/>
      <p:bldP spid="5" grpId="0"/>
      <p:bldP spid="5" grpId="1"/>
      <p:bldP spid="6" grpId="0"/>
      <p:bldP spid="8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2C53AF1-B8EF-428C-B943-D7369730F7FB}"/>
              </a:ext>
            </a:extLst>
          </p:cNvPr>
          <p:cNvSpPr txBox="1"/>
          <p:nvPr/>
        </p:nvSpPr>
        <p:spPr>
          <a:xfrm>
            <a:off x="7142337" y="1715747"/>
            <a:ext cx="2443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 b="1" dirty="0" err="1">
                <a:solidFill>
                  <a:srgbClr val="FF0000"/>
                </a:solidFill>
                <a:cs typeface="Arial" panose="020B0604020202020204" pitchFamily="34" charset="0"/>
              </a:rPr>
              <a:t>lặng</a:t>
            </a:r>
            <a:r>
              <a:rPr lang="vi-VN" altLang="en-US" sz="3200" b="1" dirty="0">
                <a:solidFill>
                  <a:srgbClr val="FF0000"/>
                </a:solidFill>
                <a:cs typeface="Arial" panose="020B0604020202020204" pitchFamily="34" charset="0"/>
              </a:rPr>
              <a:t> im</a:t>
            </a:r>
            <a:r>
              <a:rPr lang="en-US" altLang="en-US" sz="32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971E3A7-CAE3-43CE-B0F1-4ABD611726FC}"/>
              </a:ext>
            </a:extLst>
          </p:cNvPr>
          <p:cNvSpPr txBox="1"/>
          <p:nvPr/>
        </p:nvSpPr>
        <p:spPr>
          <a:xfrm>
            <a:off x="6934912" y="2187320"/>
            <a:ext cx="1562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 dirty="0">
                <a:solidFill>
                  <a:srgbClr val="FF0000"/>
                </a:solidFill>
                <a:latin typeface="Arial "/>
                <a:cs typeface="Arial" panose="020B0604020202020204" pitchFamily="34" charset="0"/>
              </a:rPr>
              <a:t>se </a:t>
            </a:r>
            <a:r>
              <a:rPr lang="en-US" altLang="en-US" sz="3200" b="1" dirty="0" err="1">
                <a:solidFill>
                  <a:srgbClr val="FF0000"/>
                </a:solidFill>
                <a:latin typeface="Arial "/>
                <a:cs typeface="Arial" panose="020B0604020202020204" pitchFamily="34" charset="0"/>
              </a:rPr>
              <a:t>sẽ</a:t>
            </a:r>
            <a:endParaRPr lang="en-US" sz="3200" dirty="0">
              <a:solidFill>
                <a:srgbClr val="FF0000"/>
              </a:solidFill>
              <a:latin typeface="Arial 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9ADD344-9B9A-4B23-9E2B-595653F5E1EF}"/>
              </a:ext>
            </a:extLst>
          </p:cNvPr>
          <p:cNvSpPr txBox="1"/>
          <p:nvPr/>
        </p:nvSpPr>
        <p:spPr>
          <a:xfrm>
            <a:off x="4686557" y="1707860"/>
            <a:ext cx="2665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cheo leo</a:t>
            </a: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E4DE087-387D-450B-A0A4-B1A66A9193FB}"/>
              </a:ext>
            </a:extLst>
          </p:cNvPr>
          <p:cNvSpPr txBox="1"/>
          <p:nvPr/>
        </p:nvSpPr>
        <p:spPr>
          <a:xfrm>
            <a:off x="5050493" y="1227488"/>
            <a:ext cx="31393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chầm</a:t>
            </a: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chậm</a:t>
            </a: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10">
            <a:extLst>
              <a:ext uri="{FF2B5EF4-FFF2-40B4-BE49-F238E27FC236}">
                <a16:creationId xmlns:a16="http://schemas.microsoft.com/office/drawing/2014/main" xmlns="" id="{C263BDF6-5943-4A0B-B873-69FCD960F4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8107" y="1227488"/>
            <a:ext cx="73914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00FF"/>
                </a:solidFill>
                <a:cs typeface="Arial" panose="020B0604020202020204" pitchFamily="34" charset="0"/>
              </a:rPr>
              <a:t>* </a:t>
            </a:r>
            <a:r>
              <a:rPr lang="en-US" altLang="en-US" sz="3200" b="1" dirty="0" err="1">
                <a:solidFill>
                  <a:srgbClr val="0000FF"/>
                </a:solidFill>
                <a:cs typeface="Arial" panose="020B0604020202020204" pitchFamily="34" charset="0"/>
              </a:rPr>
              <a:t>Thuyền</a:t>
            </a:r>
            <a:r>
              <a:rPr lang="en-US" altLang="en-US" sz="3200" b="1" dirty="0">
                <a:solidFill>
                  <a:srgbClr val="0000FF"/>
                </a:solidFill>
                <a:cs typeface="Arial" panose="020B0604020202020204" pitchFamily="34" charset="0"/>
              </a:rPr>
              <a:t> ta </a:t>
            </a:r>
            <a:r>
              <a:rPr lang="en-US" altLang="en-US" sz="3200" b="1" dirty="0" err="1">
                <a:solidFill>
                  <a:srgbClr val="0000FF"/>
                </a:solidFill>
                <a:cs typeface="Arial" panose="020B0604020202020204" pitchFamily="34" charset="0"/>
              </a:rPr>
              <a:t>chầm</a:t>
            </a:r>
            <a:r>
              <a:rPr lang="en-US" altLang="en-US" sz="32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Arial" panose="020B0604020202020204" pitchFamily="34" charset="0"/>
              </a:rPr>
              <a:t>chậm</a:t>
            </a:r>
            <a:r>
              <a:rPr lang="en-US" altLang="en-US" sz="32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Arial" panose="020B0604020202020204" pitchFamily="34" charset="0"/>
              </a:rPr>
              <a:t>vào</a:t>
            </a:r>
            <a:r>
              <a:rPr lang="en-US" altLang="en-US" sz="3200" b="1" dirty="0">
                <a:solidFill>
                  <a:srgbClr val="0000FF"/>
                </a:solidFill>
                <a:cs typeface="Arial" panose="020B0604020202020204" pitchFamily="34" charset="0"/>
              </a:rPr>
              <a:t> Ba </a:t>
            </a:r>
            <a:r>
              <a:rPr lang="en-US" altLang="en-US" sz="3200" b="1" dirty="0" err="1">
                <a:solidFill>
                  <a:srgbClr val="0000FF"/>
                </a:solidFill>
                <a:cs typeface="Arial" panose="020B0604020202020204" pitchFamily="34" charset="0"/>
              </a:rPr>
              <a:t>Bể</a:t>
            </a:r>
            <a:endParaRPr lang="en-US" altLang="en-US" sz="3200" b="1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3200" b="1" dirty="0" err="1">
                <a:solidFill>
                  <a:srgbClr val="0000FF"/>
                </a:solidFill>
                <a:cs typeface="Arial" panose="020B0604020202020204" pitchFamily="34" charset="0"/>
              </a:rPr>
              <a:t>Núi</a:t>
            </a:r>
            <a:r>
              <a:rPr lang="en-US" altLang="en-US" sz="32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Arial" panose="020B0604020202020204" pitchFamily="34" charset="0"/>
              </a:rPr>
              <a:t>dựng</a:t>
            </a:r>
            <a:r>
              <a:rPr lang="en-US" altLang="en-US" sz="32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Arial" panose="020B0604020202020204" pitchFamily="34" charset="0"/>
              </a:rPr>
              <a:t>cheo</a:t>
            </a:r>
            <a:r>
              <a:rPr lang="en-US" altLang="en-US" sz="32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Arial" panose="020B0604020202020204" pitchFamily="34" charset="0"/>
              </a:rPr>
              <a:t>leo</a:t>
            </a:r>
            <a:r>
              <a:rPr lang="en-US" altLang="en-US" sz="3200" b="1" dirty="0">
                <a:solidFill>
                  <a:srgbClr val="0000FF"/>
                </a:solidFill>
                <a:cs typeface="Arial" panose="020B0604020202020204" pitchFamily="34" charset="0"/>
              </a:rPr>
              <a:t>, </a:t>
            </a:r>
            <a:r>
              <a:rPr lang="en-US" altLang="en-US" sz="3200" b="1" dirty="0" err="1">
                <a:solidFill>
                  <a:srgbClr val="0000FF"/>
                </a:solidFill>
                <a:cs typeface="Arial" panose="020B0604020202020204" pitchFamily="34" charset="0"/>
              </a:rPr>
              <a:t>hồ</a:t>
            </a:r>
            <a:r>
              <a:rPr lang="en-US" altLang="en-US" sz="32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Arial" panose="020B0604020202020204" pitchFamily="34" charset="0"/>
              </a:rPr>
              <a:t>lặng</a:t>
            </a:r>
            <a:r>
              <a:rPr lang="en-US" altLang="en-US" sz="32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Arial" panose="020B0604020202020204" pitchFamily="34" charset="0"/>
              </a:rPr>
              <a:t>im</a:t>
            </a:r>
            <a:endParaRPr lang="en-US" altLang="en-US" sz="3200" b="1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3200" b="1" dirty="0" err="1">
                <a:solidFill>
                  <a:srgbClr val="0000FF"/>
                </a:solidFill>
                <a:cs typeface="Arial" panose="020B0604020202020204" pitchFamily="34" charset="0"/>
              </a:rPr>
              <a:t>Lá</a:t>
            </a:r>
            <a:r>
              <a:rPr lang="en-US" altLang="en-US" sz="32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Arial" panose="020B0604020202020204" pitchFamily="34" charset="0"/>
              </a:rPr>
              <a:t>rừng</a:t>
            </a:r>
            <a:r>
              <a:rPr lang="en-US" altLang="en-US" sz="32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Arial" panose="020B0604020202020204" pitchFamily="34" charset="0"/>
              </a:rPr>
              <a:t>với</a:t>
            </a:r>
            <a:r>
              <a:rPr lang="en-US" altLang="en-US" sz="32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Arial" panose="020B0604020202020204" pitchFamily="34" charset="0"/>
              </a:rPr>
              <a:t>gió</a:t>
            </a:r>
            <a:r>
              <a:rPr lang="en-US" altLang="en-US" sz="32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Arial" panose="020B0604020202020204" pitchFamily="34" charset="0"/>
              </a:rPr>
              <a:t>ngân</a:t>
            </a:r>
            <a:r>
              <a:rPr lang="en-US" altLang="en-US" sz="3200" b="1" dirty="0">
                <a:solidFill>
                  <a:srgbClr val="0000FF"/>
                </a:solidFill>
                <a:cs typeface="Arial" panose="020B0604020202020204" pitchFamily="34" charset="0"/>
              </a:rPr>
              <a:t> se </a:t>
            </a:r>
            <a:r>
              <a:rPr lang="en-US" altLang="en-US" sz="3200" b="1" dirty="0" err="1">
                <a:solidFill>
                  <a:srgbClr val="0000FF"/>
                </a:solidFill>
                <a:cs typeface="Arial" panose="020B0604020202020204" pitchFamily="34" charset="0"/>
              </a:rPr>
              <a:t>sẽ</a:t>
            </a:r>
            <a:endParaRPr lang="en-US" altLang="en-US" sz="3200" b="1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3200" b="1" dirty="0" err="1">
                <a:solidFill>
                  <a:srgbClr val="0000FF"/>
                </a:solidFill>
                <a:cs typeface="Arial" panose="020B0604020202020204" pitchFamily="34" charset="0"/>
              </a:rPr>
              <a:t>Họa</a:t>
            </a:r>
            <a:r>
              <a:rPr lang="en-US" altLang="en-US" sz="32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Arial" panose="020B0604020202020204" pitchFamily="34" charset="0"/>
              </a:rPr>
              <a:t>tiếng</a:t>
            </a:r>
            <a:r>
              <a:rPr lang="en-US" altLang="en-US" sz="32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Arial" panose="020B0604020202020204" pitchFamily="34" charset="0"/>
              </a:rPr>
              <a:t>lòng</a:t>
            </a:r>
            <a:r>
              <a:rPr lang="en-US" altLang="en-US" sz="3200" b="1" dirty="0">
                <a:solidFill>
                  <a:srgbClr val="0000FF"/>
                </a:solidFill>
                <a:cs typeface="Arial" panose="020B0604020202020204" pitchFamily="34" charset="0"/>
              </a:rPr>
              <a:t> ta </a:t>
            </a:r>
            <a:r>
              <a:rPr lang="en-US" altLang="en-US" sz="3200" b="1" dirty="0" err="1">
                <a:solidFill>
                  <a:srgbClr val="0000FF"/>
                </a:solidFill>
                <a:cs typeface="Arial" panose="020B0604020202020204" pitchFamily="34" charset="0"/>
              </a:rPr>
              <a:t>với</a:t>
            </a:r>
            <a:r>
              <a:rPr lang="en-US" altLang="en-US" sz="32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Arial" panose="020B0604020202020204" pitchFamily="34" charset="0"/>
              </a:rPr>
              <a:t>tiếng</a:t>
            </a:r>
            <a:r>
              <a:rPr lang="en-US" altLang="en-US" sz="32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Arial" panose="020B0604020202020204" pitchFamily="34" charset="0"/>
              </a:rPr>
              <a:t>chim</a:t>
            </a:r>
            <a:r>
              <a:rPr lang="en-US" altLang="en-US" sz="3200" b="1" dirty="0">
                <a:solidFill>
                  <a:srgbClr val="0000FF"/>
                </a:solidFill>
                <a:cs typeface="Arial" panose="020B0604020202020204" pitchFamily="34" charset="0"/>
              </a:rPr>
              <a:t>.</a:t>
            </a:r>
            <a:endParaRPr lang="en-US" altLang="en-US" sz="3200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4" name="Text Box 12">
            <a:extLst>
              <a:ext uri="{FF2B5EF4-FFF2-40B4-BE49-F238E27FC236}">
                <a16:creationId xmlns:a16="http://schemas.microsoft.com/office/drawing/2014/main" xmlns="" id="{02DACC3A-E7B6-44D6-8C4C-61FCEB478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4513" y="3938423"/>
            <a:ext cx="1000297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B0F0"/>
                </a:solidFill>
                <a:cs typeface="Arial" panose="020B0604020202020204" pitchFamily="34" charset="0"/>
              </a:rPr>
              <a:t>Từ</a:t>
            </a:r>
            <a:r>
              <a:rPr lang="en-US" altLang="en-US" sz="3200" b="1" dirty="0">
                <a:solidFill>
                  <a:srgbClr val="00B0F0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B0F0"/>
                </a:solidFill>
                <a:cs typeface="Arial" panose="020B0604020202020204" pitchFamily="34" charset="0"/>
              </a:rPr>
              <a:t>phức</a:t>
            </a:r>
            <a:r>
              <a:rPr lang="en-US" altLang="en-US" sz="3200" b="1" dirty="0">
                <a:solidFill>
                  <a:srgbClr val="00B0F0"/>
                </a:solidFill>
                <a:cs typeface="Arial" panose="020B0604020202020204" pitchFamily="34" charset="0"/>
              </a:rPr>
              <a:t> 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0481119"/>
      </p:ext>
    </p:extLst>
  </p:cSld>
  <p:clrMapOvr>
    <a:masterClrMapping/>
  </p:clrMapOvr>
  <p:transition spd="slow" advTm="3737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22222E-6 L -0.06758 2.22222E-6 C -0.09779 2.22222E-6 -0.13503 0.10671 -0.13503 0.19398 L -0.13503 0.38819 " pathEditMode="relative" rAng="0" ptsTypes="AA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8" y="1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33333E-6 L 0.0638 3.33333E-6 C 0.09258 3.33333E-6 0.12812 0.08819 0.12812 0.16064 L 0.12812 0.32245 " pathEditMode="relative" rAng="0" ptsTypes="AAAA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6" y="1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07407E-6 L -0.0125 -4.07407E-6 C -0.0181 -4.07407E-6 -0.02487 0.12778 -0.02487 0.23172 L -0.02487 0.46366 " pathEditMode="relative" rAng="0" ptsTypes="AAAA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2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-0.10937 -4.07407E-6 C -0.15833 -4.07407E-6 -0.21862 0.11181 -0.21862 0.20278 L -0.21862 0.40556 " pathEditMode="relative" rAng="0" ptsTypes="AAAA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38" y="2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6" grpId="0"/>
      <p:bldP spid="6" grpId="1"/>
      <p:bldP spid="7" grpId="0"/>
      <p:bldP spid="7" grpId="1"/>
      <p:bldP spid="9" grpId="0"/>
      <p:bldP spid="9" grpId="1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A07437B4-2628-46E3-A3F0-D2F6CFD2AB83}"/>
              </a:ext>
            </a:extLst>
          </p:cNvPr>
          <p:cNvSpPr/>
          <p:nvPr/>
        </p:nvSpPr>
        <p:spPr>
          <a:xfrm>
            <a:off x="3417757" y="676584"/>
            <a:ext cx="7839832" cy="1170344"/>
          </a:xfrm>
          <a:prstGeom prst="roundRect">
            <a:avLst/>
          </a:prstGeom>
          <a:solidFill>
            <a:srgbClr val="E8F0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1BC17C63-8E30-43E1-9501-31BBCE70D941}"/>
              </a:ext>
            </a:extLst>
          </p:cNvPr>
          <p:cNvSpPr/>
          <p:nvPr/>
        </p:nvSpPr>
        <p:spPr>
          <a:xfrm>
            <a:off x="858846" y="396306"/>
            <a:ext cx="2353455" cy="907978"/>
          </a:xfrm>
          <a:prstGeom prst="roundRect">
            <a:avLst/>
          </a:prstGeom>
          <a:solidFill>
            <a:srgbClr val="E2FE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xmlns="" id="{CE0DAEF0-1B3B-4D04-96B3-B71FE76A5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408" y="519164"/>
            <a:ext cx="25058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lang="en-US" altLang="en-US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xmlns="" id="{3B80F3B3-3AD2-4D13-A05B-75BEC61045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2570" y="1944872"/>
            <a:ext cx="947501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0066"/>
                </a:solidFill>
              </a:rPr>
              <a:t>+ Từ phức nào do những tiếng có nghĩa tạo thành?</a:t>
            </a:r>
          </a:p>
          <a:p>
            <a:pPr eaLnBrk="1" hangingPunct="1"/>
            <a:r>
              <a:rPr lang="en-US" sz="2800" b="1">
                <a:solidFill>
                  <a:srgbClr val="FF0066"/>
                </a:solidFill>
              </a:rPr>
              <a:t>+ Từ phức nào do những tiếng có âm đầu hoặc vần lặp lại nhau tạo thành? </a:t>
            </a:r>
            <a:endParaRPr lang="en-US" sz="2800" b="1" dirty="0">
              <a:solidFill>
                <a:srgbClr val="FF0066"/>
              </a:solidFill>
            </a:endParaRPr>
          </a:p>
        </p:txBody>
      </p:sp>
      <p:graphicFrame>
        <p:nvGraphicFramePr>
          <p:cNvPr id="13" name="Group 51">
            <a:extLst>
              <a:ext uri="{FF2B5EF4-FFF2-40B4-BE49-F238E27FC236}">
                <a16:creationId xmlns:a16="http://schemas.microsoft.com/office/drawing/2014/main" xmlns="" id="{B3D960AD-DAE1-40AE-999E-F5F0CC542D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199848"/>
              </p:ext>
            </p:extLst>
          </p:nvPr>
        </p:nvGraphicFramePr>
        <p:xfrm>
          <a:off x="1265430" y="3543854"/>
          <a:ext cx="9932222" cy="3264813"/>
        </p:xfrm>
        <a:graphic>
          <a:graphicData uri="http://schemas.openxmlformats.org/drawingml/2006/table">
            <a:tbl>
              <a:tblPr/>
              <a:tblGrid>
                <a:gridCol w="42059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262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248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>
                            <a:alpha val="22000"/>
                          </a:schemeClr>
                        </a:gs>
                        <a:gs pos="100000">
                          <a:schemeClr val="bg1">
                            <a:gamma/>
                            <a:tint val="63529"/>
                            <a:invGamma/>
                            <a:alpha val="22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>
                            <a:alpha val="22000"/>
                          </a:schemeClr>
                        </a:gs>
                        <a:gs pos="100000">
                          <a:schemeClr val="bg1">
                            <a:gamma/>
                            <a:tint val="63529"/>
                            <a:invGamma/>
                            <a:alpha val="22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399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>
                            <a:alpha val="22000"/>
                          </a:schemeClr>
                        </a:gs>
                        <a:gs pos="100000">
                          <a:schemeClr val="bg1">
                            <a:gamma/>
                            <a:tint val="63529"/>
                            <a:invGamma/>
                            <a:alpha val="22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>
                            <a:alpha val="22000"/>
                          </a:schemeClr>
                        </a:gs>
                        <a:gs pos="100000">
                          <a:schemeClr val="bg1">
                            <a:gamma/>
                            <a:tint val="63529"/>
                            <a:invGamma/>
                            <a:alpha val="22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4" name="Text Box 22">
            <a:extLst>
              <a:ext uri="{FF2B5EF4-FFF2-40B4-BE49-F238E27FC236}">
                <a16:creationId xmlns:a16="http://schemas.microsoft.com/office/drawing/2014/main" xmlns="" id="{CE273DC5-E409-4780-A2D7-3D484A643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7770" y="3481933"/>
            <a:ext cx="4114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23">
            <a:extLst>
              <a:ext uri="{FF2B5EF4-FFF2-40B4-BE49-F238E27FC236}">
                <a16:creationId xmlns:a16="http://schemas.microsoft.com/office/drawing/2014/main" xmlns="" id="{2DB58775-AFE1-4B79-BADA-BBCAA103E8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6370" y="3499236"/>
            <a:ext cx="568128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altLang="en-US" sz="2800" b="1" dirty="0" err="1">
                <a:solidFill>
                  <a:srgbClr val="C40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C40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40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800" b="1" dirty="0">
                <a:solidFill>
                  <a:srgbClr val="C40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40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C40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40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en-US" sz="2800" b="1" dirty="0">
                <a:solidFill>
                  <a:srgbClr val="C40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40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800" b="1" dirty="0">
                <a:solidFill>
                  <a:srgbClr val="C40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40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altLang="en-US" sz="2800" b="1" dirty="0">
                <a:solidFill>
                  <a:srgbClr val="C40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40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altLang="en-US" sz="2800" b="1" dirty="0">
                <a:solidFill>
                  <a:srgbClr val="C40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40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b="1" dirty="0">
                <a:solidFill>
                  <a:srgbClr val="C40F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24">
            <a:extLst>
              <a:ext uri="{FF2B5EF4-FFF2-40B4-BE49-F238E27FC236}">
                <a16:creationId xmlns:a16="http://schemas.microsoft.com/office/drawing/2014/main" xmlns="" id="{6946DCA6-9AC2-4798-9B21-7327A6AAA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2170" y="5279980"/>
            <a:ext cx="160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cha, </a:t>
            </a:r>
          </a:p>
        </p:txBody>
      </p:sp>
      <p:sp>
        <p:nvSpPr>
          <p:cNvPr id="17" name="Text Box 26">
            <a:extLst>
              <a:ext uri="{FF2B5EF4-FFF2-40B4-BE49-F238E27FC236}">
                <a16:creationId xmlns:a16="http://schemas.microsoft.com/office/drawing/2014/main" xmlns="" id="{F86E4D56-2C60-45E7-BCAB-FAD22705C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4970" y="4830200"/>
            <a:ext cx="2209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</p:txBody>
      </p:sp>
      <p:sp>
        <p:nvSpPr>
          <p:cNvPr id="18" name="Text Box 27">
            <a:extLst>
              <a:ext uri="{FF2B5EF4-FFF2-40B4-BE49-F238E27FC236}">
                <a16:creationId xmlns:a16="http://schemas.microsoft.com/office/drawing/2014/main" xmlns="" id="{6203A80B-15EF-4A38-ABE7-8F95DA07A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2170" y="5093055"/>
            <a:ext cx="175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9" name="Text Box 34">
            <a:extLst>
              <a:ext uri="{FF2B5EF4-FFF2-40B4-BE49-F238E27FC236}">
                <a16:creationId xmlns:a16="http://schemas.microsoft.com/office/drawing/2014/main" xmlns="" id="{76418119-5640-490A-AC51-E2EBBEEA4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0970" y="4996424"/>
            <a:ext cx="2057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20" name="Text Box 35">
            <a:extLst>
              <a:ext uri="{FF2B5EF4-FFF2-40B4-BE49-F238E27FC236}">
                <a16:creationId xmlns:a16="http://schemas.microsoft.com/office/drawing/2014/main" xmlns="" id="{C9FCA7E0-48E3-45F3-A6BC-FE6EE7455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4570" y="6083536"/>
            <a:ext cx="182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21" name="Text Box 36">
            <a:extLst>
              <a:ext uri="{FF2B5EF4-FFF2-40B4-BE49-F238E27FC236}">
                <a16:creationId xmlns:a16="http://schemas.microsoft.com/office/drawing/2014/main" xmlns="" id="{607AB5A8-977B-48BB-8C26-F0B4C9440F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9570" y="6038930"/>
            <a:ext cx="182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Text Box 37">
            <a:extLst>
              <a:ext uri="{FF2B5EF4-FFF2-40B4-BE49-F238E27FC236}">
                <a16:creationId xmlns:a16="http://schemas.microsoft.com/office/drawing/2014/main" xmlns="" id="{86F2530F-F002-4B1B-95B3-59A41176F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2170" y="5941647"/>
            <a:ext cx="1981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" name="Text Box 41">
            <a:extLst>
              <a:ext uri="{FF2B5EF4-FFF2-40B4-BE49-F238E27FC236}">
                <a16:creationId xmlns:a16="http://schemas.microsoft.com/office/drawing/2014/main" xmlns="" id="{3734C6F7-07AC-457A-B102-A002F637D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6370" y="778238"/>
            <a:ext cx="160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cha, </a:t>
            </a:r>
          </a:p>
        </p:txBody>
      </p:sp>
      <p:sp>
        <p:nvSpPr>
          <p:cNvPr id="24" name="Text Box 42">
            <a:extLst>
              <a:ext uri="{FF2B5EF4-FFF2-40B4-BE49-F238E27FC236}">
                <a16:creationId xmlns:a16="http://schemas.microsoft.com/office/drawing/2014/main" xmlns="" id="{9943013D-CE43-4FAA-AF71-319E1460A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5170" y="778238"/>
            <a:ext cx="2209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</p:txBody>
      </p:sp>
      <p:sp>
        <p:nvSpPr>
          <p:cNvPr id="25" name="Text Box 43">
            <a:extLst>
              <a:ext uri="{FF2B5EF4-FFF2-40B4-BE49-F238E27FC236}">
                <a16:creationId xmlns:a16="http://schemas.microsoft.com/office/drawing/2014/main" xmlns="" id="{19AA74DB-BFAF-4717-AF10-DBD34006BE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0370" y="778238"/>
            <a:ext cx="175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 thì,</a:t>
            </a:r>
          </a:p>
        </p:txBody>
      </p:sp>
      <p:sp>
        <p:nvSpPr>
          <p:cNvPr id="26" name="Text Box 44">
            <a:extLst>
              <a:ext uri="{FF2B5EF4-FFF2-40B4-BE49-F238E27FC236}">
                <a16:creationId xmlns:a16="http://schemas.microsoft.com/office/drawing/2014/main" xmlns="" id="{81F73E08-8D39-4837-8597-6D816CBD45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4370" y="778238"/>
            <a:ext cx="2057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chầm chậm,</a:t>
            </a:r>
          </a:p>
        </p:txBody>
      </p:sp>
      <p:sp>
        <p:nvSpPr>
          <p:cNvPr id="27" name="Text Box 45">
            <a:extLst>
              <a:ext uri="{FF2B5EF4-FFF2-40B4-BE49-F238E27FC236}">
                <a16:creationId xmlns:a16="http://schemas.microsoft.com/office/drawing/2014/main" xmlns="" id="{8D9F13B4-2F04-47B7-95F9-7E6DE43311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0970" y="1311638"/>
            <a:ext cx="182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cheo leo,</a:t>
            </a:r>
          </a:p>
        </p:txBody>
      </p:sp>
      <p:sp>
        <p:nvSpPr>
          <p:cNvPr id="28" name="Text Box 46">
            <a:extLst>
              <a:ext uri="{FF2B5EF4-FFF2-40B4-BE49-F238E27FC236}">
                <a16:creationId xmlns:a16="http://schemas.microsoft.com/office/drawing/2014/main" xmlns="" id="{51CF038D-6FFE-4D0B-B510-D2EAF3FDA3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0870" y="1306889"/>
            <a:ext cx="182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9" name="Text Box 47">
            <a:extLst>
              <a:ext uri="{FF2B5EF4-FFF2-40B4-BE49-F238E27FC236}">
                <a16:creationId xmlns:a16="http://schemas.microsoft.com/office/drawing/2014/main" xmlns="" id="{C2360F2E-358D-4F8C-B358-1B3595745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4970" y="1311638"/>
            <a:ext cx="1981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 im,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874330"/>
      </p:ext>
    </p:extLst>
  </p:cSld>
  <p:clrMapOvr>
    <a:masterClrMapping/>
  </p:clrMapOvr>
  <p:transition spd="slow" advTm="10623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40"/>
                            </p:stCondLst>
                            <p:childTnLst>
                              <p:par>
                                <p:cTn id="32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8" name="Text Box 24"/>
          <p:cNvSpPr txBox="1">
            <a:spLocks noChangeArrowheads="1"/>
          </p:cNvSpPr>
          <p:nvPr/>
        </p:nvSpPr>
        <p:spPr bwMode="auto">
          <a:xfrm>
            <a:off x="1639888" y="457200"/>
            <a:ext cx="8839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</a:p>
        </p:txBody>
      </p:sp>
      <p:sp>
        <p:nvSpPr>
          <p:cNvPr id="26649" name="Text Box 25"/>
          <p:cNvSpPr txBox="1">
            <a:spLocks noChangeArrowheads="1"/>
          </p:cNvSpPr>
          <p:nvPr/>
        </p:nvSpPr>
        <p:spPr bwMode="auto">
          <a:xfrm>
            <a:off x="2797176" y="3178176"/>
            <a:ext cx="75660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M:</a:t>
            </a:r>
            <a:r>
              <a:rPr lang="en-US" sz="3200" b="1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tình thương, thương mến, …</a:t>
            </a:r>
          </a:p>
        </p:txBody>
      </p:sp>
      <p:sp>
        <p:nvSpPr>
          <p:cNvPr id="26650" name="Text Box 26"/>
          <p:cNvSpPr txBox="1">
            <a:spLocks noChangeArrowheads="1"/>
          </p:cNvSpPr>
          <p:nvPr/>
        </p:nvSpPr>
        <p:spPr bwMode="auto">
          <a:xfrm>
            <a:off x="1752600" y="1978025"/>
            <a:ext cx="8839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1. Ghép những tiếng có nghĩa lại với nhau. Đó là các từ ghép.</a:t>
            </a:r>
          </a:p>
        </p:txBody>
      </p:sp>
      <p:sp>
        <p:nvSpPr>
          <p:cNvPr id="26651" name="Text Box 27"/>
          <p:cNvSpPr txBox="1">
            <a:spLocks noChangeArrowheads="1"/>
          </p:cNvSpPr>
          <p:nvPr/>
        </p:nvSpPr>
        <p:spPr bwMode="auto">
          <a:xfrm>
            <a:off x="1639888" y="3794125"/>
            <a:ext cx="89154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2.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Phối hợp những tiếng có âm đầu hay vần (hoặc cả âm đầu và vần) giống nhau. Đó là các từ láy.</a:t>
            </a:r>
          </a:p>
        </p:txBody>
      </p:sp>
      <p:sp>
        <p:nvSpPr>
          <p:cNvPr id="26652" name="Text Box 28"/>
          <p:cNvSpPr txBox="1">
            <a:spLocks noChangeArrowheads="1"/>
          </p:cNvSpPr>
          <p:nvPr/>
        </p:nvSpPr>
        <p:spPr bwMode="auto">
          <a:xfrm>
            <a:off x="2314576" y="5548313"/>
            <a:ext cx="77438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   M:</a:t>
            </a:r>
            <a:r>
              <a:rPr lang="en-US" sz="3200" b="1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săn sóc, khéo léo, luôn luôn, …</a:t>
            </a:r>
          </a:p>
        </p:txBody>
      </p:sp>
      <p:sp>
        <p:nvSpPr>
          <p:cNvPr id="26653" name="Text Box 29"/>
          <p:cNvSpPr txBox="1">
            <a:spLocks noChangeArrowheads="1"/>
          </p:cNvSpPr>
          <p:nvPr/>
        </p:nvSpPr>
        <p:spPr bwMode="auto">
          <a:xfrm>
            <a:off x="1639888" y="1295401"/>
            <a:ext cx="90281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Có hai cách chính để tạo từ phức là:</a:t>
            </a:r>
          </a:p>
        </p:txBody>
      </p:sp>
    </p:spTree>
    <p:extLst>
      <p:ext uri="{BB962C8B-B14F-4D97-AF65-F5344CB8AC3E}">
        <p14:creationId xmlns:p14="http://schemas.microsoft.com/office/powerpoint/2010/main" val="1282606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6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6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6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8" grpId="0"/>
      <p:bldP spid="26649" grpId="0"/>
      <p:bldP spid="26650" grpId="0"/>
      <p:bldP spid="26651" grpId="0"/>
      <p:bldP spid="26652" grpId="0"/>
      <p:bldP spid="266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6039" y="2967335"/>
            <a:ext cx="74799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HOẠT ĐỘNG THỰC HÀNH</a:t>
            </a:r>
            <a:endParaRPr lang="en-US" sz="54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5557544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F5CDF708-5F38-40A4-ABD3-03C6CEAE46FE}"/>
              </a:ext>
            </a:extLst>
          </p:cNvPr>
          <p:cNvGrpSpPr/>
          <p:nvPr/>
        </p:nvGrpSpPr>
        <p:grpSpPr>
          <a:xfrm>
            <a:off x="80411" y="312234"/>
            <a:ext cx="12012849" cy="1579567"/>
            <a:chOff x="1026826" y="-2518264"/>
            <a:chExt cx="9338872" cy="2960375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xmlns="" id="{C301D836-BA0D-4239-9330-5FA1AF713317}"/>
                </a:ext>
              </a:extLst>
            </p:cNvPr>
            <p:cNvSpPr/>
            <p:nvPr/>
          </p:nvSpPr>
          <p:spPr>
            <a:xfrm>
              <a:off x="1026826" y="-2518262"/>
              <a:ext cx="9338872" cy="2960373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 Box 35">
              <a:extLst>
                <a:ext uri="{FF2B5EF4-FFF2-40B4-BE49-F238E27FC236}">
                  <a16:creationId xmlns:a16="http://schemas.microsoft.com/office/drawing/2014/main" xmlns="" id="{486B6949-DF26-49FF-9634-F3D038C06D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5956" y="-2518264"/>
              <a:ext cx="8981024" cy="294180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* </a:t>
              </a:r>
              <a:r>
                <a:rPr lang="en-US" altLang="en-US" sz="3200" b="1" dirty="0" err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altLang="en-US" sz="32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1:  </a:t>
              </a:r>
              <a:r>
                <a:rPr lang="en-US" altLang="en-US" sz="3200" b="1" dirty="0" err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Hãy</a:t>
              </a:r>
              <a:r>
                <a:rPr lang="en-US" altLang="en-US" sz="32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xếp</a:t>
              </a:r>
              <a:r>
                <a:rPr lang="en-US" altLang="en-US" sz="32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altLang="en-US" sz="32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altLang="en-US" sz="32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phức</a:t>
              </a:r>
              <a:r>
                <a:rPr lang="en-US" altLang="en-US" sz="32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altLang="en-US" sz="32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in </a:t>
              </a:r>
              <a:r>
                <a:rPr lang="en-US" altLang="en-US" sz="3200" b="1" dirty="0" err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nghiêng</a:t>
              </a:r>
              <a:r>
                <a:rPr lang="en-US" altLang="en-US" sz="32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altLang="en-US" sz="32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altLang="en-US" sz="32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altLang="en-US" sz="32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dưới</a:t>
              </a:r>
              <a:r>
                <a:rPr lang="en-US" altLang="en-US" sz="32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đây</a:t>
              </a:r>
              <a:r>
                <a:rPr lang="en-US" altLang="en-US" sz="32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thành</a:t>
              </a:r>
              <a:r>
                <a:rPr lang="en-US" altLang="en-US" sz="32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altLang="en-US" sz="32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loại</a:t>
              </a:r>
              <a:r>
                <a:rPr lang="en-US" altLang="en-US" sz="32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altLang="en-US" sz="3200" b="1" dirty="0" err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altLang="en-US" sz="32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ghép</a:t>
              </a:r>
              <a:r>
                <a:rPr lang="en-US" altLang="en-US" sz="32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altLang="en-US" sz="32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altLang="en-US" sz="32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láy</a:t>
              </a:r>
              <a:r>
                <a:rPr lang="en-US" altLang="en-US" sz="32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altLang="en-US" sz="3200" b="1" dirty="0" err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altLang="en-US" sz="32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rằng</a:t>
              </a:r>
              <a:r>
                <a:rPr lang="en-US" altLang="en-US" sz="32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altLang="en-US" sz="32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tiếng</a:t>
              </a:r>
              <a:r>
                <a:rPr lang="en-US" altLang="en-US" sz="32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in </a:t>
              </a:r>
              <a:r>
                <a:rPr lang="en-US" altLang="en-US" sz="3200" b="1" dirty="0" err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đậm</a:t>
              </a:r>
              <a:r>
                <a:rPr lang="en-US" altLang="en-US" sz="32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hơn</a:t>
              </a:r>
              <a:r>
                <a:rPr lang="en-US" altLang="en-US" sz="32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altLang="en-US" sz="32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tiếng</a:t>
              </a:r>
              <a:r>
                <a:rPr lang="en-US" altLang="en-US" sz="32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altLang="en-US" sz="32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nghĩa</a:t>
              </a:r>
              <a:r>
                <a:rPr lang="en-US" altLang="en-US" sz="32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sp>
        <p:nvSpPr>
          <p:cNvPr id="18" name="Text Box 34">
            <a:extLst>
              <a:ext uri="{FF2B5EF4-FFF2-40B4-BE49-F238E27FC236}">
                <a16:creationId xmlns:a16="http://schemas.microsoft.com/office/drawing/2014/main" xmlns="" id="{74110ADB-3DEC-4A0E-9B0E-CC46E3A8D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061730"/>
            <a:ext cx="117348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3600" b="1" i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Chử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đền</a:t>
            </a:r>
            <a:r>
              <a:rPr lang="en-US" altLang="en-US" sz="3600" b="1" i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altLang="en-US" sz="3600" b="1" i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altLang="en-US" sz="3600" b="1" i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nức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altLang="en-US" sz="3600" b="1" i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33">
            <a:extLst>
              <a:ext uri="{FF2B5EF4-FFF2-40B4-BE49-F238E27FC236}">
                <a16:creationId xmlns:a16="http://schemas.microsoft.com/office/drawing/2014/main" xmlns="" id="{46E90E8D-0AA2-4AA9-B70C-1AF543174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857" y="4537239"/>
            <a:ext cx="1119582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nhũn</a:t>
            </a:r>
            <a:r>
              <a:rPr lang="en-US" altLang="en-US" sz="3600" b="1" i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nhặn</a:t>
            </a:r>
            <a:r>
              <a:rPr lang="en-US" altLang="en-US" sz="36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i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altLang="en-US" sz="3600" b="1" i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cáp</a:t>
            </a:r>
            <a:r>
              <a:rPr lang="en-US" altLang="en-US" sz="36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i="1" dirty="0" err="1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r>
              <a:rPr lang="en-US" altLang="en-US" sz="3600" b="1" i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dai</a:t>
            </a:r>
            <a:r>
              <a:rPr lang="en-US" altLang="en-US" sz="36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i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altLang="en-US" sz="3600" b="1" i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altLang="en-US" sz="36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Tre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sz="3600" b="1" i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30561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3112564"/>
  <p:tag name="VIOLETTITLE" val="Tuần 4. Từ ghép và từ láy"/>
  <p:tag name="VIOLETLESSON" val="7"/>
  <p:tag name="VIOLETCATID" val="7840645"/>
  <p:tag name="VIOLETSUBJECT" val="Luyện từ và câu 4"/>
  <p:tag name="VIOLETAUTHORID" val="1370501"/>
  <p:tag name="VIOLETAUTHORNAME" val="Vũ Thị Bích Nga"/>
  <p:tag name="VIOLETAUTHORAVATAR" val="1/370/501/avatar.jpg"/>
  <p:tag name="VIOLETAUTHORADDRESS" val="Trường TH2 Hiệp Tùng - Ca Mau"/>
  <p:tag name="VIOLETDATE" val="2021-08-09 21:48:32"/>
  <p:tag name="VIOLETHIT" val="97"/>
  <p:tag name="VIOLETLIK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1|1.3|2.6|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3|1.2|2.3|2.3|2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4.1|27|13.7|5.5|6|6.3|5.8|6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695</Words>
  <Application>Microsoft Office PowerPoint</Application>
  <PresentationFormat>Custom</PresentationFormat>
  <Paragraphs>105</Paragraphs>
  <Slides>13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KHAI BINH</dc:creator>
  <cp:lastModifiedBy>A</cp:lastModifiedBy>
  <cp:revision>24</cp:revision>
  <dcterms:created xsi:type="dcterms:W3CDTF">2021-08-08T18:43:13Z</dcterms:created>
  <dcterms:modified xsi:type="dcterms:W3CDTF">2021-09-24T12:07:03Z</dcterms:modified>
</cp:coreProperties>
</file>