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3" r:id="rId6"/>
    <p:sldId id="259" r:id="rId7"/>
    <p:sldId id="261" r:id="rId8"/>
    <p:sldId id="262" r:id="rId9"/>
  </p:sldIdLst>
  <p:sldSz cx="12192000" cy="6858000"/>
  <p:notesSz cx="6858000" cy="9144000"/>
  <p:custDataLst>
    <p:tags r:id="rId10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 smtClean="0"/>
              <a:t>Bấm để sửa kiểu tiêu đề Bản cái</a:t>
            </a:r>
            <a:endParaRPr lang="vi-VN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 smtClean="0"/>
              <a:t>Bấm &amp; sửa kiểu phụ đề của Bản chính</a:t>
            </a:r>
            <a:endParaRPr lang="vi-VN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8A76B-2BFD-4D63-A0A8-5DF3EE45DC9A}" type="datetimeFigureOut">
              <a:rPr lang="vi-VN" smtClean="0"/>
              <a:t>23/03/2018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65D97-0324-4139-8A06-11FE8EBFDB2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64569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để sửa kiểu văn bản Bản cái</a:t>
            </a:r>
          </a:p>
          <a:p>
            <a:pPr lvl="1"/>
            <a:r>
              <a:rPr lang="vi-VN" smtClean="0"/>
              <a:t>Mức hai</a:t>
            </a:r>
          </a:p>
          <a:p>
            <a:pPr lvl="2"/>
            <a:r>
              <a:rPr lang="vi-VN" smtClean="0"/>
              <a:t>Mức ba</a:t>
            </a:r>
          </a:p>
          <a:p>
            <a:pPr lvl="3"/>
            <a:r>
              <a:rPr lang="vi-VN" smtClean="0"/>
              <a:t>Mức bốn</a:t>
            </a:r>
          </a:p>
          <a:p>
            <a:pPr lvl="4"/>
            <a:r>
              <a:rPr lang="vi-VN" smtClean="0"/>
              <a:t>Mức năm</a:t>
            </a:r>
            <a:endParaRPr lang="vi-VN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8A76B-2BFD-4D63-A0A8-5DF3EE45DC9A}" type="datetimeFigureOut">
              <a:rPr lang="vi-VN" smtClean="0"/>
              <a:t>23/03/2018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65D97-0324-4139-8A06-11FE8EBFDB2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5102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ề Dọc và Văn bả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 smtClean="0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 smtClean="0"/>
              <a:t>Bấm để sửa kiểu văn bản Bản cái</a:t>
            </a:r>
          </a:p>
          <a:p>
            <a:pPr lvl="1"/>
            <a:r>
              <a:rPr lang="vi-VN" smtClean="0"/>
              <a:t>Mức hai</a:t>
            </a:r>
          </a:p>
          <a:p>
            <a:pPr lvl="2"/>
            <a:r>
              <a:rPr lang="vi-VN" smtClean="0"/>
              <a:t>Mức ba</a:t>
            </a:r>
          </a:p>
          <a:p>
            <a:pPr lvl="3"/>
            <a:r>
              <a:rPr lang="vi-VN" smtClean="0"/>
              <a:t>Mức bốn</a:t>
            </a:r>
          </a:p>
          <a:p>
            <a:pPr lvl="4"/>
            <a:r>
              <a:rPr lang="vi-VN" smtClean="0"/>
              <a:t>Mức năm</a:t>
            </a:r>
            <a:endParaRPr lang="vi-VN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8A76B-2BFD-4D63-A0A8-5DF3EE45DC9A}" type="datetimeFigureOut">
              <a:rPr lang="vi-VN" smtClean="0"/>
              <a:t>23/03/2018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65D97-0324-4139-8A06-11FE8EBFDB2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1881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Bấm để sửa kiểu văn bản Bản cái</a:t>
            </a:r>
          </a:p>
          <a:p>
            <a:pPr lvl="1"/>
            <a:r>
              <a:rPr lang="vi-VN" smtClean="0"/>
              <a:t>Mức hai</a:t>
            </a:r>
          </a:p>
          <a:p>
            <a:pPr lvl="2"/>
            <a:r>
              <a:rPr lang="vi-VN" smtClean="0"/>
              <a:t>Mức ba</a:t>
            </a:r>
          </a:p>
          <a:p>
            <a:pPr lvl="3"/>
            <a:r>
              <a:rPr lang="vi-VN" smtClean="0"/>
              <a:t>Mức bốn</a:t>
            </a:r>
          </a:p>
          <a:p>
            <a:pPr lvl="4"/>
            <a:r>
              <a:rPr lang="vi-VN" smtClean="0"/>
              <a:t>Mức năm</a:t>
            </a:r>
            <a:endParaRPr lang="vi-VN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8A76B-2BFD-4D63-A0A8-5DF3EE45DC9A}" type="datetimeFigureOut">
              <a:rPr lang="vi-VN" smtClean="0"/>
              <a:t>23/03/2018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65D97-0324-4139-8A06-11FE8EBFDB2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9238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 smtClean="0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Bấm để sửa kiểu văn bản Bản cái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8A76B-2BFD-4D63-A0A8-5DF3EE45DC9A}" type="datetimeFigureOut">
              <a:rPr lang="vi-VN" smtClean="0"/>
              <a:t>23/03/2018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65D97-0324-4139-8A06-11FE8EBFDB2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5432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 smtClean="0"/>
              <a:t>Bấm để sửa kiểu văn bản Bản cái</a:t>
            </a:r>
          </a:p>
          <a:p>
            <a:pPr lvl="1"/>
            <a:r>
              <a:rPr lang="vi-VN" smtClean="0"/>
              <a:t>Mức hai</a:t>
            </a:r>
          </a:p>
          <a:p>
            <a:pPr lvl="2"/>
            <a:r>
              <a:rPr lang="vi-VN" smtClean="0"/>
              <a:t>Mức ba</a:t>
            </a:r>
          </a:p>
          <a:p>
            <a:pPr lvl="3"/>
            <a:r>
              <a:rPr lang="vi-VN" smtClean="0"/>
              <a:t>Mức bốn</a:t>
            </a:r>
          </a:p>
          <a:p>
            <a:pPr lvl="4"/>
            <a:r>
              <a:rPr lang="vi-VN" smtClean="0"/>
              <a:t>Mức năm</a:t>
            </a:r>
            <a:endParaRPr lang="vi-VN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 smtClean="0"/>
              <a:t>Bấm để sửa kiểu văn bản Bản cái</a:t>
            </a:r>
          </a:p>
          <a:p>
            <a:pPr lvl="1"/>
            <a:r>
              <a:rPr lang="vi-VN" smtClean="0"/>
              <a:t>Mức hai</a:t>
            </a:r>
          </a:p>
          <a:p>
            <a:pPr lvl="2"/>
            <a:r>
              <a:rPr lang="vi-VN" smtClean="0"/>
              <a:t>Mức ba</a:t>
            </a:r>
          </a:p>
          <a:p>
            <a:pPr lvl="3"/>
            <a:r>
              <a:rPr lang="vi-VN" smtClean="0"/>
              <a:t>Mức bốn</a:t>
            </a:r>
          </a:p>
          <a:p>
            <a:pPr lvl="4"/>
            <a:r>
              <a:rPr lang="vi-VN" smtClean="0"/>
              <a:t>Mức năm</a:t>
            </a:r>
            <a:endParaRPr lang="vi-VN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8A76B-2BFD-4D63-A0A8-5DF3EE45DC9A}" type="datetimeFigureOut">
              <a:rPr lang="vi-VN" smtClean="0"/>
              <a:t>23/03/2018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65D97-0324-4139-8A06-11FE8EBFDB2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5583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 smtClean="0"/>
              <a:t>Bấm để sửa kiểu văn bản Bản cái</a:t>
            </a:r>
          </a:p>
          <a:p>
            <a:pPr lvl="1"/>
            <a:r>
              <a:rPr lang="vi-VN" smtClean="0"/>
              <a:t>Mức hai</a:t>
            </a:r>
          </a:p>
          <a:p>
            <a:pPr lvl="2"/>
            <a:r>
              <a:rPr lang="vi-VN" smtClean="0"/>
              <a:t>Mức ba</a:t>
            </a:r>
          </a:p>
          <a:p>
            <a:pPr lvl="3"/>
            <a:r>
              <a:rPr lang="vi-VN" smtClean="0"/>
              <a:t>Mức bốn</a:t>
            </a:r>
          </a:p>
          <a:p>
            <a:pPr lvl="4"/>
            <a:r>
              <a:rPr lang="vi-VN" smtClean="0"/>
              <a:t>Mức năm</a:t>
            </a:r>
            <a:endParaRPr lang="vi-VN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 smtClean="0"/>
              <a:t>Bấm để sửa kiểu văn bản Bản cái</a:t>
            </a:r>
          </a:p>
          <a:p>
            <a:pPr lvl="1"/>
            <a:r>
              <a:rPr lang="vi-VN" smtClean="0"/>
              <a:t>Mức hai</a:t>
            </a:r>
          </a:p>
          <a:p>
            <a:pPr lvl="2"/>
            <a:r>
              <a:rPr lang="vi-VN" smtClean="0"/>
              <a:t>Mức ba</a:t>
            </a:r>
          </a:p>
          <a:p>
            <a:pPr lvl="3"/>
            <a:r>
              <a:rPr lang="vi-VN" smtClean="0"/>
              <a:t>Mức bốn</a:t>
            </a:r>
          </a:p>
          <a:p>
            <a:pPr lvl="4"/>
            <a:r>
              <a:rPr lang="vi-VN" smtClean="0"/>
              <a:t>Mức năm</a:t>
            </a:r>
            <a:endParaRPr lang="vi-VN"/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8A76B-2BFD-4D63-A0A8-5DF3EE45DC9A}" type="datetimeFigureOut">
              <a:rPr lang="vi-VN" smtClean="0"/>
              <a:t>23/03/2018</a:t>
            </a:fld>
            <a:endParaRPr lang="vi-VN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65D97-0324-4139-8A06-11FE8EBFDB2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131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8A76B-2BFD-4D63-A0A8-5DF3EE45DC9A}" type="datetimeFigureOut">
              <a:rPr lang="vi-VN" smtClean="0"/>
              <a:t>23/03/2018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65D97-0324-4139-8A06-11FE8EBFDB2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3154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8A76B-2BFD-4D63-A0A8-5DF3EE45DC9A}" type="datetimeFigureOut">
              <a:rPr lang="vi-VN" smtClean="0"/>
              <a:t>23/03/2018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65D97-0324-4139-8A06-11FE8EBFDB2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8770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 smtClean="0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Bấm để sửa kiểu văn bản Bản cái</a:t>
            </a:r>
          </a:p>
          <a:p>
            <a:pPr lvl="1"/>
            <a:r>
              <a:rPr lang="vi-VN" smtClean="0"/>
              <a:t>Mức hai</a:t>
            </a:r>
          </a:p>
          <a:p>
            <a:pPr lvl="2"/>
            <a:r>
              <a:rPr lang="vi-VN" smtClean="0"/>
              <a:t>Mức ba</a:t>
            </a:r>
          </a:p>
          <a:p>
            <a:pPr lvl="3"/>
            <a:r>
              <a:rPr lang="vi-VN" smtClean="0"/>
              <a:t>Mức bốn</a:t>
            </a:r>
          </a:p>
          <a:p>
            <a:pPr lvl="4"/>
            <a:r>
              <a:rPr lang="vi-VN" smtClean="0"/>
              <a:t>Mức năm</a:t>
            </a:r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 smtClean="0"/>
              <a:t>Bấm để sửa kiểu văn bản Bản cái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8A76B-2BFD-4D63-A0A8-5DF3EE45DC9A}" type="datetimeFigureOut">
              <a:rPr lang="vi-VN" smtClean="0"/>
              <a:t>23/03/2018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65D97-0324-4139-8A06-11FE8EBFDB2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79733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 smtClean="0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 smtClean="0"/>
              <a:t>Bấm để sửa kiểu văn bản Bản cái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8A76B-2BFD-4D63-A0A8-5DF3EE45DC9A}" type="datetimeFigureOut">
              <a:rPr lang="vi-VN" smtClean="0"/>
              <a:t>23/03/2018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65D97-0324-4139-8A06-11FE8EBFDB2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8281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 smtClean="0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 smtClean="0"/>
              <a:t>Bấm để sửa kiểu văn bản Bản cái</a:t>
            </a:r>
          </a:p>
          <a:p>
            <a:pPr lvl="1"/>
            <a:r>
              <a:rPr lang="vi-VN" smtClean="0"/>
              <a:t>Mức hai</a:t>
            </a:r>
          </a:p>
          <a:p>
            <a:pPr lvl="2"/>
            <a:r>
              <a:rPr lang="vi-VN" smtClean="0"/>
              <a:t>Mức ba</a:t>
            </a:r>
          </a:p>
          <a:p>
            <a:pPr lvl="3"/>
            <a:r>
              <a:rPr lang="vi-VN" smtClean="0"/>
              <a:t>Mức bốn</a:t>
            </a:r>
          </a:p>
          <a:p>
            <a:pPr lvl="4"/>
            <a:r>
              <a:rPr lang="vi-VN" smtClean="0"/>
              <a:t>Mức năm</a:t>
            </a:r>
            <a:endParaRPr lang="vi-VN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78A76B-2BFD-4D63-A0A8-5DF3EE45DC9A}" type="datetimeFigureOut">
              <a:rPr lang="vi-VN" smtClean="0"/>
              <a:t>23/03/2018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865D97-0324-4139-8A06-11FE8EBFDB2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24442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11" Type="http://schemas.openxmlformats.org/officeDocument/2006/relationships/image" Target="../media/image21.png"/><Relationship Id="rId5" Type="http://schemas.openxmlformats.org/officeDocument/2006/relationships/image" Target="../media/image15.jpg"/><Relationship Id="rId10" Type="http://schemas.openxmlformats.org/officeDocument/2006/relationships/image" Target="../media/image20.jp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11" Type="http://schemas.openxmlformats.org/officeDocument/2006/relationships/image" Target="../media/image22.png"/><Relationship Id="rId5" Type="http://schemas.openxmlformats.org/officeDocument/2006/relationships/image" Target="../media/image15.jpg"/><Relationship Id="rId10" Type="http://schemas.openxmlformats.org/officeDocument/2006/relationships/image" Target="../media/image20.jp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jpeg"/><Relationship Id="rId18" Type="http://schemas.openxmlformats.org/officeDocument/2006/relationships/image" Target="../media/image3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12" Type="http://schemas.openxmlformats.org/officeDocument/2006/relationships/image" Target="../media/image33.jpeg"/><Relationship Id="rId17" Type="http://schemas.openxmlformats.org/officeDocument/2006/relationships/image" Target="../media/image38.jpeg"/><Relationship Id="rId2" Type="http://schemas.openxmlformats.org/officeDocument/2006/relationships/image" Target="../media/image23.jpeg"/><Relationship Id="rId16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5" Type="http://schemas.openxmlformats.org/officeDocument/2006/relationships/image" Target="../media/image3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Relationship Id="rId1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/>
          <p:cNvSpPr/>
          <p:nvPr/>
        </p:nvSpPr>
        <p:spPr>
          <a:xfrm>
            <a:off x="3127302" y="443076"/>
            <a:ext cx="525684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Khởi</a:t>
            </a:r>
            <a:r>
              <a:rPr lang="en-US" sz="72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7200" b="1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động</a:t>
            </a:r>
            <a:endParaRPr lang="vi-VN" sz="72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73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Ảnh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54" y="102683"/>
            <a:ext cx="2572679" cy="205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Ảnh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0665" y="147422"/>
            <a:ext cx="3135604" cy="205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Ảnh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272" y="147422"/>
            <a:ext cx="3106357" cy="205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Ảnh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06" y="4198512"/>
            <a:ext cx="2492206" cy="206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Ảnh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378" y="4198512"/>
            <a:ext cx="2761311" cy="2063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Ảnh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139" y="4208886"/>
            <a:ext cx="2857500" cy="202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Ảnh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4537" y="4208886"/>
            <a:ext cx="2559936" cy="205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ình Bầu dục 8"/>
          <p:cNvSpPr>
            <a:spLocks noChangeArrowheads="1"/>
          </p:cNvSpPr>
          <p:nvPr/>
        </p:nvSpPr>
        <p:spPr bwMode="auto">
          <a:xfrm>
            <a:off x="4747228" y="2850364"/>
            <a:ext cx="1828446" cy="909971"/>
          </a:xfrm>
          <a:prstGeom prst="ellipse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altLang="vi-VN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rau</a:t>
            </a:r>
            <a:endParaRPr kumimoji="0" lang="en-US" altLang="vi-V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Hình Bầu dục 9"/>
          <p:cNvSpPr>
            <a:spLocks noChangeArrowheads="1"/>
          </p:cNvSpPr>
          <p:nvPr/>
        </p:nvSpPr>
        <p:spPr bwMode="auto">
          <a:xfrm>
            <a:off x="1880033" y="2914718"/>
            <a:ext cx="1981200" cy="829950"/>
          </a:xfrm>
          <a:prstGeom prst="ellipse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altLang="vi-VN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gỗ</a:t>
            </a:r>
            <a:endParaRPr kumimoji="0" lang="en-US" altLang="vi-V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Hình Bầu dục 10"/>
          <p:cNvSpPr>
            <a:spLocks noChangeArrowheads="1"/>
          </p:cNvSpPr>
          <p:nvPr/>
        </p:nvSpPr>
        <p:spPr bwMode="auto">
          <a:xfrm>
            <a:off x="7895957" y="2842375"/>
            <a:ext cx="1981200" cy="850173"/>
          </a:xfrm>
          <a:prstGeom prst="ellipse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altLang="vi-VN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hoa</a:t>
            </a:r>
            <a:endParaRPr kumimoji="0" lang="en-US" altLang="vi-V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0" y="35909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            </a:t>
            </a:r>
            <a:endParaRPr kumimoji="0" lang="en-US" alt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0" y="66960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                  </a:t>
            </a:r>
            <a:endParaRPr kumimoji="0" lang="en-US" alt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9"/>
          <p:cNvSpPr>
            <a:spLocks noChangeArrowheads="1"/>
          </p:cNvSpPr>
          <p:nvPr/>
        </p:nvSpPr>
        <p:spPr bwMode="auto">
          <a:xfrm>
            <a:off x="0" y="124110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        </a:t>
            </a:r>
            <a:endParaRPr kumimoji="0" lang="en-US" alt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20"/>
          <p:cNvSpPr>
            <a:spLocks noChangeArrowheads="1"/>
          </p:cNvSpPr>
          <p:nvPr/>
        </p:nvSpPr>
        <p:spPr bwMode="auto">
          <a:xfrm>
            <a:off x="0" y="150685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         </a:t>
            </a:r>
            <a:endParaRPr kumimoji="0" lang="en-US" alt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21"/>
          <p:cNvSpPr>
            <a:spLocks noChangeArrowheads="1"/>
          </p:cNvSpPr>
          <p:nvPr/>
        </p:nvSpPr>
        <p:spPr bwMode="auto">
          <a:xfrm>
            <a:off x="0" y="177450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          </a:t>
            </a:r>
            <a:endParaRPr kumimoji="0" lang="en-US" alt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22"/>
          <p:cNvSpPr>
            <a:spLocks noChangeArrowheads="1"/>
          </p:cNvSpPr>
          <p:nvPr/>
        </p:nvSpPr>
        <p:spPr bwMode="auto">
          <a:xfrm>
            <a:off x="0" y="20421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vi-VN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………………………………………….         …………………………………………………          …………………………………………           …………………………………………………….</a:t>
            </a:r>
            <a:endParaRPr kumimoji="0" lang="en-US" alt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Hộp Văn bản 15"/>
          <p:cNvSpPr txBox="1"/>
          <p:nvPr/>
        </p:nvSpPr>
        <p:spPr>
          <a:xfrm>
            <a:off x="291081" y="2318464"/>
            <a:ext cx="2579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………………………………………</a:t>
            </a:r>
            <a:endParaRPr lang="vi-VN" dirty="0"/>
          </a:p>
        </p:txBody>
      </p:sp>
      <p:sp>
        <p:nvSpPr>
          <p:cNvPr id="24" name="Hộp Văn bản 23"/>
          <p:cNvSpPr txBox="1"/>
          <p:nvPr/>
        </p:nvSpPr>
        <p:spPr>
          <a:xfrm>
            <a:off x="4439033" y="2306252"/>
            <a:ext cx="2579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………………………………………</a:t>
            </a:r>
            <a:endParaRPr lang="vi-VN" dirty="0"/>
          </a:p>
        </p:txBody>
      </p:sp>
      <p:sp>
        <p:nvSpPr>
          <p:cNvPr id="25" name="Hộp Văn bản 24"/>
          <p:cNvSpPr txBox="1"/>
          <p:nvPr/>
        </p:nvSpPr>
        <p:spPr>
          <a:xfrm>
            <a:off x="9229595" y="2291871"/>
            <a:ext cx="2579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………………………………………</a:t>
            </a:r>
            <a:endParaRPr lang="vi-VN" dirty="0"/>
          </a:p>
        </p:txBody>
      </p:sp>
      <p:sp>
        <p:nvSpPr>
          <p:cNvPr id="26" name="Hộp Văn bản 25"/>
          <p:cNvSpPr txBox="1"/>
          <p:nvPr/>
        </p:nvSpPr>
        <p:spPr>
          <a:xfrm>
            <a:off x="9439275" y="6456941"/>
            <a:ext cx="2579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………………………………………</a:t>
            </a:r>
            <a:endParaRPr lang="vi-VN" dirty="0"/>
          </a:p>
        </p:txBody>
      </p:sp>
      <p:sp>
        <p:nvSpPr>
          <p:cNvPr id="27" name="Hộp Văn bản 26"/>
          <p:cNvSpPr txBox="1"/>
          <p:nvPr/>
        </p:nvSpPr>
        <p:spPr>
          <a:xfrm>
            <a:off x="6351113" y="6477978"/>
            <a:ext cx="2579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………………………………………</a:t>
            </a:r>
            <a:endParaRPr lang="vi-VN" dirty="0"/>
          </a:p>
        </p:txBody>
      </p:sp>
      <p:sp>
        <p:nvSpPr>
          <p:cNvPr id="28" name="Hộp Văn bản 27"/>
          <p:cNvSpPr txBox="1"/>
          <p:nvPr/>
        </p:nvSpPr>
        <p:spPr>
          <a:xfrm>
            <a:off x="3149257" y="6469820"/>
            <a:ext cx="2579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………………………………………</a:t>
            </a:r>
            <a:endParaRPr lang="vi-VN" dirty="0"/>
          </a:p>
        </p:txBody>
      </p:sp>
      <p:sp>
        <p:nvSpPr>
          <p:cNvPr id="29" name="Hộp Văn bản 28"/>
          <p:cNvSpPr txBox="1"/>
          <p:nvPr/>
        </p:nvSpPr>
        <p:spPr>
          <a:xfrm>
            <a:off x="122206" y="6476729"/>
            <a:ext cx="2579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………………………………………</a:t>
            </a:r>
            <a:endParaRPr lang="vi-VN" dirty="0"/>
          </a:p>
        </p:txBody>
      </p:sp>
      <p:sp>
        <p:nvSpPr>
          <p:cNvPr id="18" name="Hộp Văn bản 17"/>
          <p:cNvSpPr txBox="1"/>
          <p:nvPr/>
        </p:nvSpPr>
        <p:spPr>
          <a:xfrm>
            <a:off x="523065" y="2170321"/>
            <a:ext cx="1818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Cây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bắp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cải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33" name="Hộp Văn bản 32"/>
          <p:cNvSpPr txBox="1"/>
          <p:nvPr/>
        </p:nvSpPr>
        <p:spPr>
          <a:xfrm>
            <a:off x="4752387" y="2149055"/>
            <a:ext cx="19445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Cây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phượng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34" name="Hộp Văn bản 33"/>
          <p:cNvSpPr txBox="1"/>
          <p:nvPr/>
        </p:nvSpPr>
        <p:spPr>
          <a:xfrm>
            <a:off x="9526213" y="2136115"/>
            <a:ext cx="15872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H</a:t>
            </a:r>
            <a:r>
              <a:rPr lang="en-US" sz="2800" dirty="0" err="1" smtClean="0">
                <a:solidFill>
                  <a:srgbClr val="FF0000"/>
                </a:solidFill>
              </a:rPr>
              <a:t>oa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hồng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35" name="Hộp Văn bản 34"/>
          <p:cNvSpPr txBox="1"/>
          <p:nvPr/>
        </p:nvSpPr>
        <p:spPr>
          <a:xfrm>
            <a:off x="9970384" y="6315932"/>
            <a:ext cx="11705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Su </a:t>
            </a:r>
            <a:r>
              <a:rPr lang="en-US" sz="2800" dirty="0" err="1" smtClean="0">
                <a:solidFill>
                  <a:srgbClr val="FF0000"/>
                </a:solidFill>
              </a:rPr>
              <a:t>hào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36" name="Hộp Văn bản 35"/>
          <p:cNvSpPr txBox="1"/>
          <p:nvPr/>
        </p:nvSpPr>
        <p:spPr>
          <a:xfrm>
            <a:off x="6888514" y="6328249"/>
            <a:ext cx="14109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Hoa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đào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37" name="Hộp Văn bản 36"/>
          <p:cNvSpPr txBox="1"/>
          <p:nvPr/>
        </p:nvSpPr>
        <p:spPr>
          <a:xfrm>
            <a:off x="3483432" y="6328249"/>
            <a:ext cx="18805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Súp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lơ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xanh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38" name="Hộp Văn bản 37"/>
          <p:cNvSpPr txBox="1"/>
          <p:nvPr/>
        </p:nvSpPr>
        <p:spPr>
          <a:xfrm>
            <a:off x="415894" y="6328249"/>
            <a:ext cx="15549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Cây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xà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cừ</a:t>
            </a:r>
            <a:endParaRPr lang="vi-VN" sz="2800" dirty="0">
              <a:solidFill>
                <a:srgbClr val="FF0000"/>
              </a:solidFill>
            </a:endParaRPr>
          </a:p>
        </p:txBody>
      </p:sp>
      <p:cxnSp>
        <p:nvCxnSpPr>
          <p:cNvPr id="20" name="Đường kết nối Mũi tên Thẳng 19"/>
          <p:cNvCxnSpPr/>
          <p:nvPr/>
        </p:nvCxnSpPr>
        <p:spPr>
          <a:xfrm>
            <a:off x="2870731" y="2073594"/>
            <a:ext cx="1991976" cy="105247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Đường kết nối Mũi tên Thẳng 41"/>
          <p:cNvCxnSpPr/>
          <p:nvPr/>
        </p:nvCxnSpPr>
        <p:spPr>
          <a:xfrm flipH="1">
            <a:off x="8534912" y="2205805"/>
            <a:ext cx="731517" cy="67627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Đường kết nối Mũi tên Thẳng 45"/>
          <p:cNvCxnSpPr/>
          <p:nvPr/>
        </p:nvCxnSpPr>
        <p:spPr>
          <a:xfrm flipH="1">
            <a:off x="3390092" y="2205805"/>
            <a:ext cx="834807" cy="75365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Đường kết nối Mũi tên Thẳng 49"/>
          <p:cNvCxnSpPr/>
          <p:nvPr/>
        </p:nvCxnSpPr>
        <p:spPr>
          <a:xfrm flipV="1">
            <a:off x="7018585" y="3508452"/>
            <a:ext cx="1051527" cy="70043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Đường kết nối Mũi tên Thẳng 56"/>
          <p:cNvCxnSpPr/>
          <p:nvPr/>
        </p:nvCxnSpPr>
        <p:spPr>
          <a:xfrm flipH="1" flipV="1">
            <a:off x="6575674" y="3429103"/>
            <a:ext cx="3233848" cy="74493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Đường kết nối Mũi tên Thẳng 57"/>
          <p:cNvCxnSpPr/>
          <p:nvPr/>
        </p:nvCxnSpPr>
        <p:spPr>
          <a:xfrm flipV="1">
            <a:off x="880506" y="3473063"/>
            <a:ext cx="1051527" cy="70043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Đường kết nối Mũi tên Thẳng 60"/>
          <p:cNvCxnSpPr/>
          <p:nvPr/>
        </p:nvCxnSpPr>
        <p:spPr>
          <a:xfrm flipV="1">
            <a:off x="3754728" y="3486237"/>
            <a:ext cx="1051527" cy="70043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524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20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8" grpId="0"/>
      <p:bldP spid="9" grpId="0"/>
      <p:bldP spid="12" grpId="0"/>
      <p:bldP spid="13" grpId="0"/>
      <p:bldP spid="14" grpId="0"/>
      <p:bldP spid="15" grpId="0"/>
      <p:bldP spid="16" grpId="0"/>
      <p:bldP spid="24" grpId="0"/>
      <p:bldP spid="25" grpId="0"/>
      <p:bldP spid="26" grpId="0"/>
      <p:bldP spid="27" grpId="0"/>
      <p:bldP spid="28" grpId="0"/>
      <p:bldP spid="29" grpId="0"/>
      <p:bldP spid="18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/>
          <p:cNvSpPr txBox="1"/>
          <p:nvPr/>
        </p:nvSpPr>
        <p:spPr>
          <a:xfrm>
            <a:off x="436728" y="382137"/>
            <a:ext cx="110972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</a:rPr>
              <a:t>Hãy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kể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tên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mội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số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loại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cây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rau</a:t>
            </a:r>
            <a:r>
              <a:rPr lang="en-US" sz="3600" dirty="0" smtClean="0">
                <a:solidFill>
                  <a:srgbClr val="FF0000"/>
                </a:solidFill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</a:rPr>
              <a:t>cây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hoa</a:t>
            </a:r>
            <a:r>
              <a:rPr lang="en-US" sz="3600" dirty="0" smtClean="0">
                <a:solidFill>
                  <a:srgbClr val="FF0000"/>
                </a:solidFill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</a:rPr>
              <a:t>cây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gỗ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mà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em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biết</a:t>
            </a:r>
            <a:r>
              <a:rPr lang="en-US" sz="3600" dirty="0" smtClean="0">
                <a:solidFill>
                  <a:srgbClr val="FF0000"/>
                </a:solidFill>
              </a:rPr>
              <a:t>.</a:t>
            </a:r>
          </a:p>
          <a:p>
            <a:r>
              <a:rPr lang="en-US" sz="3600" dirty="0" err="1" smtClean="0">
                <a:solidFill>
                  <a:srgbClr val="FF0000"/>
                </a:solidFill>
              </a:rPr>
              <a:t>Nêu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ích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lợi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của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chúng</a:t>
            </a:r>
            <a:r>
              <a:rPr lang="en-US" sz="3600" dirty="0" smtClean="0">
                <a:solidFill>
                  <a:srgbClr val="FF0000"/>
                </a:solidFill>
              </a:rPr>
              <a:t>.</a:t>
            </a:r>
            <a:endParaRPr lang="vi-VN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25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0" y="228600"/>
            <a:ext cx="9144000" cy="8382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altLang="vi-VN" sz="2400" b="1" u="sng">
                <a:latin typeface="Times New Roman" panose="02020603050405020304" pitchFamily="18" charset="0"/>
              </a:rPr>
              <a:t>Kết luận</a:t>
            </a:r>
            <a:r>
              <a:rPr lang="en-US" altLang="vi-VN" sz="2400" b="1">
                <a:latin typeface="Times New Roman" panose="02020603050405020304" pitchFamily="18" charset="0"/>
              </a:rPr>
              <a:t> :</a:t>
            </a:r>
          </a:p>
        </p:txBody>
      </p:sp>
      <p:sp>
        <p:nvSpPr>
          <p:cNvPr id="206852" name="Rectangle 4"/>
          <p:cNvSpPr>
            <a:spLocks noChangeArrowheads="1"/>
          </p:cNvSpPr>
          <p:nvPr/>
        </p:nvSpPr>
        <p:spPr bwMode="auto">
          <a:xfrm>
            <a:off x="1676400" y="914400"/>
            <a:ext cx="88392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Tx/>
              <a:buNone/>
            </a:pPr>
            <a:r>
              <a:rPr lang="en-US" altLang="vi-VN" sz="2400">
                <a:latin typeface="Times New Roman" panose="02020603050405020304" pitchFamily="18" charset="0"/>
              </a:rPr>
              <a:t>   Có rất nhiều loại cây khác nhau, cây thì cho hoa (cây hoa), </a:t>
            </a:r>
          </a:p>
        </p:txBody>
      </p:sp>
      <p:sp>
        <p:nvSpPr>
          <p:cNvPr id="207012" name="Oval 164"/>
          <p:cNvSpPr>
            <a:spLocks noChangeArrowheads="1"/>
          </p:cNvSpPr>
          <p:nvPr/>
        </p:nvSpPr>
        <p:spPr bwMode="auto">
          <a:xfrm>
            <a:off x="5715000" y="3271838"/>
            <a:ext cx="381000" cy="8255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07031" name="Oval 183"/>
          <p:cNvSpPr>
            <a:spLocks noChangeArrowheads="1"/>
          </p:cNvSpPr>
          <p:nvPr/>
        </p:nvSpPr>
        <p:spPr bwMode="auto">
          <a:xfrm>
            <a:off x="3048000" y="5281614"/>
            <a:ext cx="228600" cy="841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07032" name="Oval 184"/>
          <p:cNvSpPr>
            <a:spLocks noChangeArrowheads="1"/>
          </p:cNvSpPr>
          <p:nvPr/>
        </p:nvSpPr>
        <p:spPr bwMode="auto">
          <a:xfrm>
            <a:off x="2819400" y="5532439"/>
            <a:ext cx="228600" cy="1682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07033" name="Oval 185"/>
          <p:cNvSpPr>
            <a:spLocks noChangeArrowheads="1"/>
          </p:cNvSpPr>
          <p:nvPr/>
        </p:nvSpPr>
        <p:spPr bwMode="auto">
          <a:xfrm>
            <a:off x="2971800" y="3606800"/>
            <a:ext cx="304800" cy="16668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07034" name="Line 186"/>
          <p:cNvSpPr>
            <a:spLocks noChangeShapeType="1"/>
          </p:cNvSpPr>
          <p:nvPr/>
        </p:nvSpPr>
        <p:spPr bwMode="auto">
          <a:xfrm>
            <a:off x="3048000" y="3438525"/>
            <a:ext cx="38100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07035" name="Line 187"/>
          <p:cNvSpPr>
            <a:spLocks noChangeShapeType="1"/>
          </p:cNvSpPr>
          <p:nvPr/>
        </p:nvSpPr>
        <p:spPr bwMode="auto">
          <a:xfrm>
            <a:off x="3657600" y="3438525"/>
            <a:ext cx="38100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07036" name="Line 188"/>
          <p:cNvSpPr>
            <a:spLocks noChangeShapeType="1"/>
          </p:cNvSpPr>
          <p:nvPr/>
        </p:nvSpPr>
        <p:spPr bwMode="auto">
          <a:xfrm>
            <a:off x="3581400" y="3857625"/>
            <a:ext cx="53340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07038" name="Rectangle 190"/>
          <p:cNvSpPr>
            <a:spLocks noChangeArrowheads="1"/>
          </p:cNvSpPr>
          <p:nvPr/>
        </p:nvSpPr>
        <p:spPr bwMode="auto">
          <a:xfrm>
            <a:off x="3352800" y="4276725"/>
            <a:ext cx="76200" cy="841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07039" name="Rectangle 191"/>
          <p:cNvSpPr>
            <a:spLocks noChangeArrowheads="1"/>
          </p:cNvSpPr>
          <p:nvPr/>
        </p:nvSpPr>
        <p:spPr bwMode="auto">
          <a:xfrm>
            <a:off x="3352800" y="3689351"/>
            <a:ext cx="76200" cy="2524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07041" name="Line 193"/>
          <p:cNvSpPr>
            <a:spLocks noChangeShapeType="1"/>
          </p:cNvSpPr>
          <p:nvPr/>
        </p:nvSpPr>
        <p:spPr bwMode="auto">
          <a:xfrm>
            <a:off x="3200400" y="5030788"/>
            <a:ext cx="22860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07043" name="Rectangle 195"/>
          <p:cNvSpPr>
            <a:spLocks noChangeArrowheads="1"/>
          </p:cNvSpPr>
          <p:nvPr/>
        </p:nvSpPr>
        <p:spPr bwMode="auto">
          <a:xfrm>
            <a:off x="3276600" y="3689350"/>
            <a:ext cx="76200" cy="84138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07044" name="Rectangle 196"/>
          <p:cNvSpPr>
            <a:spLocks noChangeArrowheads="1"/>
          </p:cNvSpPr>
          <p:nvPr/>
        </p:nvSpPr>
        <p:spPr bwMode="auto">
          <a:xfrm flipH="1">
            <a:off x="4038600" y="3857625"/>
            <a:ext cx="76200" cy="84138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07045" name="Rectangle 197"/>
          <p:cNvSpPr>
            <a:spLocks noChangeArrowheads="1"/>
          </p:cNvSpPr>
          <p:nvPr/>
        </p:nvSpPr>
        <p:spPr bwMode="auto">
          <a:xfrm flipH="1">
            <a:off x="3886200" y="4611689"/>
            <a:ext cx="76200" cy="84137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07047" name="Oval 199"/>
          <p:cNvSpPr>
            <a:spLocks noChangeArrowheads="1"/>
          </p:cNvSpPr>
          <p:nvPr/>
        </p:nvSpPr>
        <p:spPr bwMode="auto">
          <a:xfrm>
            <a:off x="3505200" y="3857625"/>
            <a:ext cx="76200" cy="84138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vi-VN" altLang="vi-VN">
              <a:solidFill>
                <a:schemeClr val="bg1"/>
              </a:solidFill>
            </a:endParaRPr>
          </a:p>
        </p:txBody>
      </p:sp>
      <p:sp>
        <p:nvSpPr>
          <p:cNvPr id="207049" name="AutoShape 201"/>
          <p:cNvSpPr>
            <a:spLocks noChangeArrowheads="1"/>
          </p:cNvSpPr>
          <p:nvPr/>
        </p:nvSpPr>
        <p:spPr bwMode="auto">
          <a:xfrm rot="19974267" flipH="1">
            <a:off x="3810000" y="4527551"/>
            <a:ext cx="152400" cy="168275"/>
          </a:xfrm>
          <a:prstGeom prst="moon">
            <a:avLst>
              <a:gd name="adj" fmla="val 78898"/>
            </a:avLst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07050" name="AutoShape 202"/>
          <p:cNvSpPr>
            <a:spLocks noChangeArrowheads="1"/>
          </p:cNvSpPr>
          <p:nvPr/>
        </p:nvSpPr>
        <p:spPr bwMode="auto">
          <a:xfrm rot="19974267" flipH="1">
            <a:off x="3429000" y="3103564"/>
            <a:ext cx="152400" cy="168275"/>
          </a:xfrm>
          <a:prstGeom prst="moon">
            <a:avLst>
              <a:gd name="adj" fmla="val 78898"/>
            </a:avLst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07051" name="Line 203"/>
          <p:cNvSpPr>
            <a:spLocks noChangeShapeType="1"/>
          </p:cNvSpPr>
          <p:nvPr/>
        </p:nvSpPr>
        <p:spPr bwMode="auto">
          <a:xfrm>
            <a:off x="3048000" y="3606800"/>
            <a:ext cx="15240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grpSp>
        <p:nvGrpSpPr>
          <p:cNvPr id="207080" name="Group 232"/>
          <p:cNvGrpSpPr>
            <a:grpSpLocks/>
          </p:cNvGrpSpPr>
          <p:nvPr/>
        </p:nvGrpSpPr>
        <p:grpSpPr bwMode="auto">
          <a:xfrm>
            <a:off x="2133600" y="4191000"/>
            <a:ext cx="1752600" cy="2476500"/>
            <a:chOff x="384" y="2640"/>
            <a:chExt cx="1104" cy="1560"/>
          </a:xfrm>
        </p:grpSpPr>
        <p:sp>
          <p:nvSpPr>
            <p:cNvPr id="207002" name="Rectangle 154"/>
            <p:cNvSpPr>
              <a:spLocks noChangeArrowheads="1"/>
            </p:cNvSpPr>
            <p:nvPr/>
          </p:nvSpPr>
          <p:spPr bwMode="auto">
            <a:xfrm>
              <a:off x="624" y="3936"/>
              <a:ext cx="816" cy="264"/>
            </a:xfrm>
            <a:prstGeom prst="rect">
              <a:avLst/>
            </a:prstGeom>
            <a:solidFill>
              <a:srgbClr val="CCFFFF">
                <a:alpha val="6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vi-VN" sz="2000"/>
                <a:t>Cây hoa</a:t>
              </a:r>
            </a:p>
          </p:txBody>
        </p:sp>
        <p:pic>
          <p:nvPicPr>
            <p:cNvPr id="207077" name="Picture 229" descr="rẻ"/>
            <p:cNvPicPr>
              <a:picLocks noChangeAspect="1" noChangeArrowheads="1"/>
            </p:cNvPicPr>
            <p:nvPr/>
          </p:nvPicPr>
          <p:blipFill>
            <a:blip r:embed="rId2">
              <a:lum brigh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95" r="13158"/>
            <a:stretch>
              <a:fillRect/>
            </a:stretch>
          </p:blipFill>
          <p:spPr bwMode="auto">
            <a:xfrm>
              <a:off x="384" y="2640"/>
              <a:ext cx="1104" cy="1200"/>
            </a:xfrm>
            <a:prstGeom prst="rect">
              <a:avLst/>
            </a:prstGeom>
            <a:solidFill>
              <a:srgbClr val="CCFFFF">
                <a:alpha val="66000"/>
              </a:srgbClr>
            </a:solidFill>
          </p:spPr>
        </p:pic>
      </p:grpSp>
      <p:grpSp>
        <p:nvGrpSpPr>
          <p:cNvPr id="207083" name="Group 235"/>
          <p:cNvGrpSpPr>
            <a:grpSpLocks/>
          </p:cNvGrpSpPr>
          <p:nvPr/>
        </p:nvGrpSpPr>
        <p:grpSpPr bwMode="auto">
          <a:xfrm>
            <a:off x="5029200" y="4635500"/>
            <a:ext cx="1676400" cy="2070100"/>
            <a:chOff x="2208" y="2920"/>
            <a:chExt cx="1056" cy="1304"/>
          </a:xfrm>
        </p:grpSpPr>
        <p:sp>
          <p:nvSpPr>
            <p:cNvPr id="207078" name="Rectangle 230"/>
            <p:cNvSpPr>
              <a:spLocks noChangeArrowheads="1"/>
            </p:cNvSpPr>
            <p:nvPr/>
          </p:nvSpPr>
          <p:spPr bwMode="auto">
            <a:xfrm>
              <a:off x="2208" y="3960"/>
              <a:ext cx="816" cy="264"/>
            </a:xfrm>
            <a:prstGeom prst="rect">
              <a:avLst/>
            </a:prstGeom>
            <a:solidFill>
              <a:srgbClr val="CCFFFF">
                <a:alpha val="6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vi-VN" sz="2000"/>
                <a:t>Cây rau</a:t>
              </a:r>
            </a:p>
          </p:txBody>
        </p:sp>
        <p:pic>
          <p:nvPicPr>
            <p:cNvPr id="207081" name="Picture 233" descr="caibexanh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8" y="2920"/>
              <a:ext cx="1056" cy="1016"/>
            </a:xfrm>
            <a:prstGeom prst="rect">
              <a:avLst/>
            </a:prstGeom>
            <a:solidFill>
              <a:srgbClr val="CCFFFF">
                <a:alpha val="66000"/>
              </a:srgbClr>
            </a:solidFill>
          </p:spPr>
        </p:pic>
      </p:grpSp>
      <p:grpSp>
        <p:nvGrpSpPr>
          <p:cNvPr id="207084" name="Group 236"/>
          <p:cNvGrpSpPr>
            <a:grpSpLocks/>
          </p:cNvGrpSpPr>
          <p:nvPr/>
        </p:nvGrpSpPr>
        <p:grpSpPr bwMode="auto">
          <a:xfrm>
            <a:off x="7367588" y="2895600"/>
            <a:ext cx="2462212" cy="3810000"/>
            <a:chOff x="3681" y="1680"/>
            <a:chExt cx="1599" cy="2544"/>
          </a:xfrm>
        </p:grpSpPr>
        <p:pic>
          <p:nvPicPr>
            <p:cNvPr id="207076" name="Picture 228" descr="cay"/>
            <p:cNvPicPr>
              <a:picLocks noChangeAspect="1" noChangeArrowheads="1"/>
            </p:cNvPicPr>
            <p:nvPr/>
          </p:nvPicPr>
          <p:blipFill>
            <a:blip r:embed="rId4">
              <a:lum brigh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29" b="13994"/>
            <a:stretch>
              <a:fillRect/>
            </a:stretch>
          </p:blipFill>
          <p:spPr bwMode="auto">
            <a:xfrm>
              <a:off x="3681" y="1680"/>
              <a:ext cx="1599" cy="2496"/>
            </a:xfrm>
            <a:prstGeom prst="rect">
              <a:avLst/>
            </a:prstGeom>
            <a:solidFill>
              <a:srgbClr val="CCFFFF">
                <a:alpha val="66000"/>
              </a:srgbClr>
            </a:solidFill>
          </p:spPr>
        </p:pic>
        <p:sp>
          <p:nvSpPr>
            <p:cNvPr id="207082" name="Rectangle 234"/>
            <p:cNvSpPr>
              <a:spLocks noChangeArrowheads="1"/>
            </p:cNvSpPr>
            <p:nvPr/>
          </p:nvSpPr>
          <p:spPr bwMode="auto">
            <a:xfrm>
              <a:off x="4128" y="3936"/>
              <a:ext cx="864" cy="288"/>
            </a:xfrm>
            <a:prstGeom prst="rect">
              <a:avLst/>
            </a:prstGeom>
            <a:solidFill>
              <a:srgbClr val="CCFFFF">
                <a:alpha val="6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vi-VN" sz="2000"/>
                <a:t>Cây gỗ</a:t>
              </a:r>
            </a:p>
          </p:txBody>
        </p:sp>
      </p:grpSp>
      <p:sp>
        <p:nvSpPr>
          <p:cNvPr id="207085" name="Rectangle 237"/>
          <p:cNvSpPr>
            <a:spLocks noChangeArrowheads="1"/>
          </p:cNvSpPr>
          <p:nvPr/>
        </p:nvSpPr>
        <p:spPr bwMode="auto">
          <a:xfrm>
            <a:off x="1905000" y="2438400"/>
            <a:ext cx="3429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Tx/>
              <a:buNone/>
            </a:pPr>
            <a:r>
              <a:rPr lang="en-US" altLang="vi-VN" sz="2400">
                <a:latin typeface="Times New Roman" panose="02020603050405020304" pitchFamily="18" charset="0"/>
              </a:rPr>
              <a:t>là : có rễ, thân, lá, hoa. </a:t>
            </a:r>
          </a:p>
        </p:txBody>
      </p:sp>
      <p:sp>
        <p:nvSpPr>
          <p:cNvPr id="207086" name="Rectangle 238"/>
          <p:cNvSpPr>
            <a:spLocks noChangeArrowheads="1"/>
          </p:cNvSpPr>
          <p:nvPr/>
        </p:nvSpPr>
        <p:spPr bwMode="auto">
          <a:xfrm>
            <a:off x="1905000" y="1371600"/>
            <a:ext cx="4343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Tx/>
              <a:buNone/>
            </a:pPr>
            <a:r>
              <a:rPr lang="en-US" altLang="vi-VN" sz="2400">
                <a:latin typeface="Times New Roman" panose="02020603050405020304" pitchFamily="18" charset="0"/>
              </a:rPr>
              <a:t>cây thì làm thức ăn (cây rau), </a:t>
            </a:r>
          </a:p>
        </p:txBody>
      </p:sp>
      <p:sp>
        <p:nvSpPr>
          <p:cNvPr id="207088" name="Rectangle 240"/>
          <p:cNvSpPr>
            <a:spLocks noChangeArrowheads="1"/>
          </p:cNvSpPr>
          <p:nvPr/>
        </p:nvSpPr>
        <p:spPr bwMode="auto">
          <a:xfrm>
            <a:off x="5867400" y="1371600"/>
            <a:ext cx="426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Tx/>
              <a:buNone/>
            </a:pPr>
            <a:r>
              <a:rPr lang="en-US" altLang="vi-VN" sz="2400">
                <a:latin typeface="Times New Roman" panose="02020603050405020304" pitchFamily="18" charset="0"/>
              </a:rPr>
              <a:t>cây thì lấy gỗ để xây nhà, đóng</a:t>
            </a:r>
          </a:p>
        </p:txBody>
      </p:sp>
      <p:sp>
        <p:nvSpPr>
          <p:cNvPr id="207089" name="Rectangle 241"/>
          <p:cNvSpPr>
            <a:spLocks noChangeArrowheads="1"/>
          </p:cNvSpPr>
          <p:nvPr/>
        </p:nvSpPr>
        <p:spPr bwMode="auto">
          <a:xfrm>
            <a:off x="1905000" y="1905000"/>
            <a:ext cx="2743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Tx/>
              <a:buNone/>
            </a:pPr>
            <a:r>
              <a:rPr lang="en-US" altLang="vi-VN" sz="2400">
                <a:latin typeface="Times New Roman" panose="02020603050405020304" pitchFamily="18" charset="0"/>
              </a:rPr>
              <a:t>bàn ghế…(cây gỗ),</a:t>
            </a:r>
          </a:p>
        </p:txBody>
      </p:sp>
      <p:sp>
        <p:nvSpPr>
          <p:cNvPr id="207090" name="Rectangle 242"/>
          <p:cNvSpPr>
            <a:spLocks noChangeArrowheads="1"/>
          </p:cNvSpPr>
          <p:nvPr/>
        </p:nvSpPr>
        <p:spPr bwMode="auto">
          <a:xfrm>
            <a:off x="4572000" y="1905000"/>
            <a:ext cx="609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Tx/>
              <a:buNone/>
            </a:pPr>
            <a:r>
              <a:rPr lang="en-US" altLang="vi-VN" sz="2400" dirty="0" err="1">
                <a:latin typeface="Times New Roman" panose="02020603050405020304" pitchFamily="18" charset="0"/>
              </a:rPr>
              <a:t>nhưng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các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cây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đều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có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chung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một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đặc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điểm</a:t>
            </a:r>
            <a:r>
              <a:rPr lang="en-US" altLang="vi-VN" sz="2400" dirty="0">
                <a:latin typeface="Times New Roman" panose="02020603050405020304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366750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068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068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068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92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207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920"/>
                            </p:stCondLst>
                            <p:childTnLst>
                              <p:par>
                                <p:cTn id="1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2070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2070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2070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92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207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6920"/>
                            </p:stCondLst>
                            <p:childTnLst>
                              <p:par>
                                <p:cTn id="2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2070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2070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2070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792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2070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2070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2070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856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000"/>
                                        <p:tgtEl>
                                          <p:spTgt spid="207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560"/>
                            </p:stCondLst>
                            <p:childTnLst>
                              <p:par>
                                <p:cTn id="4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3" dur="80"/>
                                        <p:tgtEl>
                                          <p:spTgt spid="2070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4" dur="80"/>
                                        <p:tgtEl>
                                          <p:spTgt spid="2070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80"/>
                                        <p:tgtEl>
                                          <p:spTgt spid="2070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1840"/>
                            </p:stCondLst>
                            <p:childTnLst>
                              <p:par>
                                <p:cTn id="4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2070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2070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2070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52" grpId="0"/>
      <p:bldP spid="207085" grpId="0"/>
      <p:bldP spid="207086" grpId="0"/>
      <p:bldP spid="207088" grpId="0"/>
      <p:bldP spid="207089" grpId="0"/>
      <p:bldP spid="20709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 4"/>
          <p:cNvSpPr/>
          <p:nvPr/>
        </p:nvSpPr>
        <p:spPr>
          <a:xfrm>
            <a:off x="3315609" y="0"/>
            <a:ext cx="489108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Nghỉ</a:t>
            </a:r>
            <a:r>
              <a:rPr lang="en-US" sz="72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72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giải</a:t>
            </a:r>
            <a:r>
              <a:rPr lang="en-US" sz="72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72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lao</a:t>
            </a:r>
            <a:endParaRPr lang="vi-VN" sz="72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6" name="Hello! - Super Simple Song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1064" y="1321432"/>
            <a:ext cx="10826839" cy="533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176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̉nh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424" y="5269342"/>
            <a:ext cx="2634018" cy="1781659"/>
          </a:xfrm>
          <a:prstGeom prst="rect">
            <a:avLst/>
          </a:prstGeom>
        </p:spPr>
      </p:pic>
      <p:pic>
        <p:nvPicPr>
          <p:cNvPr id="11" name="Ảnh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809" y="3137052"/>
            <a:ext cx="1696872" cy="2767537"/>
          </a:xfrm>
          <a:prstGeom prst="rect">
            <a:avLst/>
          </a:prstGeom>
        </p:spPr>
      </p:pic>
      <p:pic>
        <p:nvPicPr>
          <p:cNvPr id="12" name="Ảnh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1979" y="2980001"/>
            <a:ext cx="2857143" cy="2142857"/>
          </a:xfrm>
          <a:prstGeom prst="rect">
            <a:avLst/>
          </a:prstGeom>
        </p:spPr>
      </p:pic>
      <p:pic>
        <p:nvPicPr>
          <p:cNvPr id="13" name="Ảnh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045" y="4848082"/>
            <a:ext cx="2790825" cy="1638300"/>
          </a:xfrm>
          <a:prstGeom prst="rect">
            <a:avLst/>
          </a:prstGeom>
        </p:spPr>
      </p:pic>
      <p:pic>
        <p:nvPicPr>
          <p:cNvPr id="14" name="Ảnh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985" y="3454601"/>
            <a:ext cx="2715904" cy="2468425"/>
          </a:xfrm>
          <a:prstGeom prst="rect">
            <a:avLst/>
          </a:prstGeom>
        </p:spPr>
      </p:pic>
      <p:pic>
        <p:nvPicPr>
          <p:cNvPr id="15" name="Ảnh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634" y="5730240"/>
            <a:ext cx="1781175" cy="1029887"/>
          </a:xfrm>
          <a:prstGeom prst="rect">
            <a:avLst/>
          </a:prstGeom>
        </p:spPr>
      </p:pic>
      <p:pic>
        <p:nvPicPr>
          <p:cNvPr id="16" name="Ảnh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314" y="1769216"/>
            <a:ext cx="1846794" cy="1831223"/>
          </a:xfrm>
          <a:prstGeom prst="rect">
            <a:avLst/>
          </a:prstGeom>
        </p:spPr>
      </p:pic>
      <p:pic>
        <p:nvPicPr>
          <p:cNvPr id="17" name="Ảnh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65894">
            <a:off x="9404656" y="2337649"/>
            <a:ext cx="859389" cy="1107192"/>
          </a:xfrm>
          <a:prstGeom prst="rect">
            <a:avLst/>
          </a:prstGeom>
        </p:spPr>
      </p:pic>
      <p:pic>
        <p:nvPicPr>
          <p:cNvPr id="18" name="Ảnh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164" y="3454601"/>
            <a:ext cx="1488901" cy="893561"/>
          </a:xfrm>
          <a:prstGeom prst="rect">
            <a:avLst/>
          </a:prstGeom>
        </p:spPr>
      </p:pic>
      <p:sp>
        <p:nvSpPr>
          <p:cNvPr id="2" name="Hộp Văn bản 1"/>
          <p:cNvSpPr txBox="1"/>
          <p:nvPr/>
        </p:nvSpPr>
        <p:spPr>
          <a:xfrm>
            <a:off x="836592" y="363810"/>
            <a:ext cx="700499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Con </a:t>
            </a:r>
            <a:r>
              <a:rPr lang="en-US" sz="4000" dirty="0" err="1" smtClean="0"/>
              <a:t>vật</a:t>
            </a:r>
            <a:r>
              <a:rPr lang="en-US" sz="4000" dirty="0" smtClean="0"/>
              <a:t> </a:t>
            </a:r>
            <a:r>
              <a:rPr lang="en-US" sz="4000" dirty="0" err="1" smtClean="0"/>
              <a:t>nào</a:t>
            </a:r>
            <a:r>
              <a:rPr lang="en-US" sz="4000" dirty="0" smtClean="0"/>
              <a:t> </a:t>
            </a:r>
            <a:r>
              <a:rPr lang="en-US" sz="4000" dirty="0" err="1" smtClean="0"/>
              <a:t>có</a:t>
            </a:r>
            <a:r>
              <a:rPr lang="en-US" sz="4000" dirty="0" smtClean="0"/>
              <a:t> </a:t>
            </a:r>
            <a:r>
              <a:rPr lang="en-US" sz="4000" dirty="0" err="1" smtClean="0"/>
              <a:t>ích</a:t>
            </a:r>
            <a:r>
              <a:rPr lang="en-US" sz="4000" dirty="0" smtClean="0"/>
              <a:t>?</a:t>
            </a:r>
          </a:p>
          <a:p>
            <a:r>
              <a:rPr lang="en-US" sz="4000" dirty="0" smtClean="0"/>
              <a:t>			Con </a:t>
            </a:r>
            <a:r>
              <a:rPr lang="en-US" sz="4000" dirty="0" err="1" smtClean="0"/>
              <a:t>vật</a:t>
            </a:r>
            <a:r>
              <a:rPr lang="en-US" sz="4000" dirty="0" smtClean="0"/>
              <a:t> </a:t>
            </a:r>
            <a:r>
              <a:rPr lang="en-US" sz="4000" dirty="0" err="1" smtClean="0"/>
              <a:t>nào</a:t>
            </a:r>
            <a:r>
              <a:rPr lang="en-US" sz="4000" dirty="0" smtClean="0"/>
              <a:t> </a:t>
            </a:r>
            <a:r>
              <a:rPr lang="en-US" sz="4000" dirty="0" err="1" smtClean="0"/>
              <a:t>có</a:t>
            </a:r>
            <a:r>
              <a:rPr lang="en-US" sz="4000" dirty="0" smtClean="0"/>
              <a:t> </a:t>
            </a:r>
            <a:r>
              <a:rPr lang="en-US" sz="4000" dirty="0" err="1" smtClean="0"/>
              <a:t>hại</a:t>
            </a:r>
            <a:r>
              <a:rPr lang="en-US" sz="4000" dirty="0" smtClean="0"/>
              <a:t>?</a:t>
            </a:r>
            <a:endParaRPr lang="vi-VN" sz="4000" dirty="0"/>
          </a:p>
        </p:txBody>
      </p:sp>
      <p:pic>
        <p:nvPicPr>
          <p:cNvPr id="3" name="Ảnh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622" y="2980001"/>
            <a:ext cx="2384262" cy="201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754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̉nh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6" y="5153849"/>
            <a:ext cx="2634018" cy="1781659"/>
          </a:xfrm>
          <a:prstGeom prst="rect">
            <a:avLst/>
          </a:prstGeom>
        </p:spPr>
      </p:pic>
      <p:pic>
        <p:nvPicPr>
          <p:cNvPr id="11" name="Ảnh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809" y="3137052"/>
            <a:ext cx="1696872" cy="2767537"/>
          </a:xfrm>
          <a:prstGeom prst="rect">
            <a:avLst/>
          </a:prstGeom>
        </p:spPr>
      </p:pic>
      <p:pic>
        <p:nvPicPr>
          <p:cNvPr id="12" name="Ảnh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109" y="3397528"/>
            <a:ext cx="2857143" cy="2142857"/>
          </a:xfrm>
          <a:prstGeom prst="rect">
            <a:avLst/>
          </a:prstGeom>
        </p:spPr>
      </p:pic>
      <p:pic>
        <p:nvPicPr>
          <p:cNvPr id="13" name="Ảnh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569" y="5284381"/>
            <a:ext cx="2790825" cy="1638300"/>
          </a:xfrm>
          <a:prstGeom prst="rect">
            <a:avLst/>
          </a:prstGeom>
        </p:spPr>
      </p:pic>
      <p:pic>
        <p:nvPicPr>
          <p:cNvPr id="14" name="Ảnh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970" y="3919636"/>
            <a:ext cx="2715904" cy="2468425"/>
          </a:xfrm>
          <a:prstGeom prst="rect">
            <a:avLst/>
          </a:prstGeom>
        </p:spPr>
      </p:pic>
      <p:pic>
        <p:nvPicPr>
          <p:cNvPr id="15" name="Ảnh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634" y="5730240"/>
            <a:ext cx="1781175" cy="1029887"/>
          </a:xfrm>
          <a:prstGeom prst="rect">
            <a:avLst/>
          </a:prstGeom>
        </p:spPr>
      </p:pic>
      <p:pic>
        <p:nvPicPr>
          <p:cNvPr id="16" name="Ảnh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773" y="2444466"/>
            <a:ext cx="1846794" cy="1831223"/>
          </a:xfrm>
          <a:prstGeom prst="rect">
            <a:avLst/>
          </a:prstGeom>
        </p:spPr>
      </p:pic>
      <p:pic>
        <p:nvPicPr>
          <p:cNvPr id="17" name="Ảnh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65894">
            <a:off x="9154446" y="3663435"/>
            <a:ext cx="859389" cy="1107192"/>
          </a:xfrm>
          <a:prstGeom prst="rect">
            <a:avLst/>
          </a:prstGeom>
        </p:spPr>
      </p:pic>
      <p:pic>
        <p:nvPicPr>
          <p:cNvPr id="18" name="Ảnh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174" y="4022177"/>
            <a:ext cx="1488901" cy="893561"/>
          </a:xfrm>
          <a:prstGeom prst="rect">
            <a:avLst/>
          </a:prstGeom>
        </p:spPr>
      </p:pic>
      <p:cxnSp>
        <p:nvCxnSpPr>
          <p:cNvPr id="3" name="Đường nối Thẳng 2"/>
          <p:cNvCxnSpPr/>
          <p:nvPr/>
        </p:nvCxnSpPr>
        <p:spPr>
          <a:xfrm>
            <a:off x="6086970" y="368490"/>
            <a:ext cx="784" cy="587669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Hộp Văn bản 8"/>
          <p:cNvSpPr txBox="1"/>
          <p:nvPr/>
        </p:nvSpPr>
        <p:spPr>
          <a:xfrm>
            <a:off x="1438746" y="368490"/>
            <a:ext cx="22057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Con </a:t>
            </a:r>
            <a:r>
              <a:rPr lang="en-US" sz="2800" dirty="0" err="1" smtClean="0"/>
              <a:t>vật</a:t>
            </a:r>
            <a:r>
              <a:rPr lang="en-US" sz="2800" dirty="0" smtClean="0"/>
              <a:t> </a:t>
            </a:r>
            <a:r>
              <a:rPr lang="en-US" sz="2800" dirty="0" err="1" smtClean="0"/>
              <a:t>có</a:t>
            </a:r>
            <a:r>
              <a:rPr lang="en-US" sz="2800" dirty="0" smtClean="0"/>
              <a:t> </a:t>
            </a:r>
            <a:r>
              <a:rPr lang="en-US" sz="2800" dirty="0" err="1" smtClean="0"/>
              <a:t>ích</a:t>
            </a:r>
            <a:endParaRPr lang="vi-VN" sz="2800" dirty="0"/>
          </a:p>
        </p:txBody>
      </p:sp>
      <p:sp>
        <p:nvSpPr>
          <p:cNvPr id="19" name="Hộp Văn bản 18"/>
          <p:cNvSpPr txBox="1"/>
          <p:nvPr/>
        </p:nvSpPr>
        <p:spPr>
          <a:xfrm>
            <a:off x="8346528" y="368490"/>
            <a:ext cx="22249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Con </a:t>
            </a:r>
            <a:r>
              <a:rPr lang="en-US" sz="2800" dirty="0" err="1" smtClean="0"/>
              <a:t>vật</a:t>
            </a:r>
            <a:r>
              <a:rPr lang="en-US" sz="2800" dirty="0" smtClean="0"/>
              <a:t> </a:t>
            </a:r>
            <a:r>
              <a:rPr lang="en-US" sz="2800" dirty="0" err="1" smtClean="0"/>
              <a:t>có</a:t>
            </a:r>
            <a:r>
              <a:rPr lang="en-US" sz="2800" dirty="0" smtClean="0"/>
              <a:t> </a:t>
            </a:r>
            <a:r>
              <a:rPr lang="en-US" sz="2800" dirty="0" err="1" smtClean="0"/>
              <a:t>hại</a:t>
            </a:r>
            <a:endParaRPr lang="vi-VN" sz="2800" dirty="0"/>
          </a:p>
        </p:txBody>
      </p:sp>
      <p:pic>
        <p:nvPicPr>
          <p:cNvPr id="2" name="Ảnh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6" y="3485248"/>
            <a:ext cx="2346134" cy="158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59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7 L 0.71549 0.091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68" y="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81481E-6 L -0.35651 -0.1608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26" y="-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0555 L 0.16328 -0.2298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5" y="-1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7 L -0.21901 -0.3810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51" y="-1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48148E-6 L 0.37031 -0.5888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16" y="-2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7 L 0.16394 -0.3870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90" y="-1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0 L -0.25664 0.0106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39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1793 -0.2858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71" y="-1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81481E-6 L 0.14765 -0.30439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83" y="-1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22222E-6 L -0.47148 -0.27084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-1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057400" y="304800"/>
            <a:ext cx="1905000" cy="533400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altLang="vi-VN" sz="2400" b="1" u="sng">
                <a:latin typeface="Times New Roman" panose="02020603050405020304" pitchFamily="18" charset="0"/>
              </a:rPr>
              <a:t>Kết luận</a:t>
            </a:r>
            <a:r>
              <a:rPr lang="en-US" altLang="vi-VN" sz="2400" b="1">
                <a:latin typeface="Times New Roman" panose="02020603050405020304" pitchFamily="18" charset="0"/>
              </a:rPr>
              <a:t> :</a:t>
            </a:r>
          </a:p>
        </p:txBody>
      </p:sp>
      <p:sp>
        <p:nvSpPr>
          <p:cNvPr id="205829" name="Rectangle 5"/>
          <p:cNvSpPr>
            <a:spLocks noChangeArrowheads="1"/>
          </p:cNvSpPr>
          <p:nvPr/>
        </p:nvSpPr>
        <p:spPr bwMode="auto">
          <a:xfrm>
            <a:off x="3429000" y="304800"/>
            <a:ext cx="6629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Tx/>
              <a:buNone/>
            </a:pPr>
            <a:r>
              <a:rPr lang="en-US" altLang="vi-VN" sz="2400">
                <a:latin typeface="Times New Roman" panose="02020603050405020304" pitchFamily="18" charset="0"/>
              </a:rPr>
              <a:t>    Có nhiều động vật khác nhau về hình dạng, kích thước, nơi sống … nhưng chúng đều có đầu, mình và cơ quan di chuyển.</a:t>
            </a:r>
          </a:p>
        </p:txBody>
      </p:sp>
      <p:pic>
        <p:nvPicPr>
          <p:cNvPr id="205945" name="Picture 121" descr="deer1_lg"/>
          <p:cNvPicPr>
            <a:picLocks noChangeAspect="1" noChangeArrowheads="1"/>
          </p:cNvPicPr>
          <p:nvPr/>
        </p:nvPicPr>
        <p:blipFill>
          <a:blip r:embed="rId2" cstate="print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0"/>
          <a:stretch>
            <a:fillRect/>
          </a:stretch>
        </p:blipFill>
        <p:spPr bwMode="auto">
          <a:xfrm>
            <a:off x="6729413" y="5257800"/>
            <a:ext cx="1981200" cy="127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46" name="Picture 122" descr="elephant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02"/>
          <a:stretch>
            <a:fillRect/>
          </a:stretch>
        </p:blipFill>
        <p:spPr bwMode="auto">
          <a:xfrm>
            <a:off x="1828800" y="3611564"/>
            <a:ext cx="1981200" cy="134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49" name="Picture 125" descr="lion03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613" y="5257801"/>
            <a:ext cx="1981200" cy="131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50" name="Picture 126" descr="monkey3"/>
          <p:cNvPicPr>
            <a:picLocks noChangeAspect="1" noChangeArrowheads="1"/>
          </p:cNvPicPr>
          <p:nvPr/>
        </p:nvPicPr>
        <p:blipFill>
          <a:blip r:embed="rId5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513" y="5257800"/>
            <a:ext cx="2044700" cy="127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51" name="Picture 127" descr="2003_0325_060632A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3" t="20618" r="19588" b="9279"/>
          <a:stretch>
            <a:fillRect/>
          </a:stretch>
        </p:blipFill>
        <p:spPr bwMode="auto">
          <a:xfrm>
            <a:off x="9045575" y="3370264"/>
            <a:ext cx="1341438" cy="127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52" name="Picture 128" descr="cat_playi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5575" y="4829176"/>
            <a:ext cx="1341438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53" name="Picture 129" descr="rhinoceros1"/>
          <p:cNvPicPr>
            <a:picLocks noChangeAspect="1" noChangeArrowheads="1"/>
          </p:cNvPicPr>
          <p:nvPr/>
        </p:nvPicPr>
        <p:blipFill>
          <a:blip r:embed="rId8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06"/>
          <a:stretch>
            <a:fillRect/>
          </a:stretch>
        </p:blipFill>
        <p:spPr bwMode="auto">
          <a:xfrm>
            <a:off x="1828800" y="2133600"/>
            <a:ext cx="1981200" cy="127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58" name="Picture 134" descr="mous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5575" y="2049464"/>
            <a:ext cx="1341438" cy="1074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60" name="Picture 136" descr="duck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b="6250"/>
          <a:stretch>
            <a:fillRect/>
          </a:stretch>
        </p:blipFill>
        <p:spPr bwMode="auto">
          <a:xfrm>
            <a:off x="7391401" y="3625850"/>
            <a:ext cx="1482725" cy="133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61" name="Picture 137" descr="mother hen"/>
          <p:cNvPicPr>
            <a:picLocks noChangeAspect="1" noChangeArrowheads="1"/>
          </p:cNvPicPr>
          <p:nvPr/>
        </p:nvPicPr>
        <p:blipFill>
          <a:blip r:embed="rId11" cstate="print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888" y="3625850"/>
            <a:ext cx="1776412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62" name="Picture 138" descr="chim 5"/>
          <p:cNvPicPr>
            <a:picLocks noChangeAspect="1" noChangeArrowheads="1"/>
          </p:cNvPicPr>
          <p:nvPr/>
        </p:nvPicPr>
        <p:blipFill>
          <a:blip r:embed="rId12" cstate="print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1" r="9547" b="5128"/>
          <a:stretch>
            <a:fillRect/>
          </a:stretch>
        </p:blipFill>
        <p:spPr bwMode="auto">
          <a:xfrm>
            <a:off x="5830888" y="3625851"/>
            <a:ext cx="1408112" cy="133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5982" name="Group 158"/>
          <p:cNvGrpSpPr>
            <a:grpSpLocks/>
          </p:cNvGrpSpPr>
          <p:nvPr/>
        </p:nvGrpSpPr>
        <p:grpSpPr bwMode="auto">
          <a:xfrm>
            <a:off x="4114800" y="1752600"/>
            <a:ext cx="4495800" cy="1752600"/>
            <a:chOff x="1584" y="816"/>
            <a:chExt cx="3090" cy="1190"/>
          </a:xfrm>
        </p:grpSpPr>
        <p:pic>
          <p:nvPicPr>
            <p:cNvPr id="205963" name="Picture 139" descr="cockroach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" y="984"/>
              <a:ext cx="576" cy="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964" name="Picture 140" descr="fly"/>
            <p:cNvPicPr>
              <a:picLocks noChangeAspect="1" noChangeArrowheads="1"/>
            </p:cNvPicPr>
            <p:nvPr/>
          </p:nvPicPr>
          <p:blipFill>
            <a:blip r:embed="rId14" cstate="print">
              <a:lum brigh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" y="1517"/>
              <a:ext cx="406" cy="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966" name="Picture 142" descr="asiantiger_mosquito"/>
            <p:cNvPicPr>
              <a:picLocks noChangeAspect="1" noChangeArrowheads="1"/>
            </p:cNvPicPr>
            <p:nvPr/>
          </p:nvPicPr>
          <p:blipFill>
            <a:blip r:embed="rId15" cstate="print">
              <a:lum brigh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" y="1521"/>
              <a:ext cx="740" cy="4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968" name="Picture 144" descr="ants-insects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" y="976"/>
              <a:ext cx="494" cy="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973" name="Picture 149" descr="insects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67" t="64844" r="33333" b="1823"/>
            <a:stretch>
              <a:fillRect/>
            </a:stretch>
          </p:blipFill>
          <p:spPr bwMode="auto">
            <a:xfrm>
              <a:off x="4080" y="864"/>
              <a:ext cx="594" cy="5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975" name="Picture 151" descr="insects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9" t="6706" r="70833" b="66669"/>
            <a:stretch>
              <a:fillRect/>
            </a:stretch>
          </p:blipFill>
          <p:spPr bwMode="auto">
            <a:xfrm>
              <a:off x="2208" y="864"/>
              <a:ext cx="494" cy="5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976" name="Picture 152" descr="insects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833" b="66667"/>
            <a:stretch>
              <a:fillRect/>
            </a:stretch>
          </p:blipFill>
          <p:spPr bwMode="auto">
            <a:xfrm>
              <a:off x="2688" y="816"/>
              <a:ext cx="462" cy="5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977" name="Picture 153" descr="insects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677" r="66667" b="35156"/>
            <a:stretch>
              <a:fillRect/>
            </a:stretch>
          </p:blipFill>
          <p:spPr bwMode="auto">
            <a:xfrm>
              <a:off x="3072" y="882"/>
              <a:ext cx="528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978" name="Picture 154" descr="insects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34" t="35677" r="33333" b="35156"/>
            <a:stretch>
              <a:fillRect/>
            </a:stretch>
          </p:blipFill>
          <p:spPr bwMode="auto">
            <a:xfrm>
              <a:off x="2160" y="1458"/>
              <a:ext cx="528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979" name="Picture 155" descr="insects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844" r="70833" b="1823"/>
            <a:stretch>
              <a:fillRect/>
            </a:stretch>
          </p:blipFill>
          <p:spPr bwMode="auto">
            <a:xfrm>
              <a:off x="2688" y="1440"/>
              <a:ext cx="462" cy="5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980" name="Picture 156" descr="insects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667" t="60677" b="1823"/>
            <a:stretch>
              <a:fillRect/>
            </a:stretch>
          </p:blipFill>
          <p:spPr bwMode="auto">
            <a:xfrm>
              <a:off x="3120" y="1374"/>
              <a:ext cx="528" cy="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981" name="Picture 157" descr="insects2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2" t="76707" r="81480" b="4697"/>
            <a:stretch>
              <a:fillRect/>
            </a:stretch>
          </p:blipFill>
          <p:spPr bwMode="auto">
            <a:xfrm>
              <a:off x="4224" y="1536"/>
              <a:ext cx="432" cy="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9176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058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058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058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680"/>
                            </p:stCondLst>
                            <p:childTnLst>
                              <p:par>
                                <p:cTn id="1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2000"/>
                                        <p:tgtEl>
                                          <p:spTgt spid="205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680"/>
                            </p:stCondLst>
                            <p:childTnLst>
                              <p:par>
                                <p:cTn id="1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2000"/>
                                        <p:tgtEl>
                                          <p:spTgt spid="205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7680"/>
                            </p:stCondLst>
                            <p:childTnLst>
                              <p:par>
                                <p:cTn id="1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2000"/>
                                        <p:tgtEl>
                                          <p:spTgt spid="205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9680"/>
                            </p:stCondLst>
                            <p:childTnLst>
                              <p:par>
                                <p:cTn id="2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2000"/>
                                        <p:tgtEl>
                                          <p:spTgt spid="205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1680"/>
                            </p:stCondLst>
                            <p:childTnLst>
                              <p:par>
                                <p:cTn id="2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2000"/>
                                        <p:tgtEl>
                                          <p:spTgt spid="205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3680"/>
                            </p:stCondLst>
                            <p:childTnLst>
                              <p:par>
                                <p:cTn id="3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2000"/>
                                        <p:tgtEl>
                                          <p:spTgt spid="205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5680"/>
                            </p:stCondLst>
                            <p:childTnLst>
                              <p:par>
                                <p:cTn id="3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2000"/>
                                        <p:tgtEl>
                                          <p:spTgt spid="205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7680"/>
                            </p:stCondLst>
                            <p:childTnLst>
                              <p:par>
                                <p:cTn id="3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2000"/>
                                        <p:tgtEl>
                                          <p:spTgt spid="205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9680"/>
                            </p:stCondLst>
                            <p:childTnLst>
                              <p:par>
                                <p:cTn id="4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2000"/>
                                        <p:tgtEl>
                                          <p:spTgt spid="205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1680"/>
                            </p:stCondLst>
                            <p:childTnLst>
                              <p:par>
                                <p:cTn id="4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9" dur="2000"/>
                                        <p:tgtEl>
                                          <p:spTgt spid="205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23680"/>
                            </p:stCondLst>
                            <p:childTnLst>
                              <p:par>
                                <p:cTn id="5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2000"/>
                                        <p:tgtEl>
                                          <p:spTgt spid="205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25680"/>
                            </p:stCondLst>
                            <p:childTnLst>
                              <p:par>
                                <p:cTn id="5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7" dur="2000"/>
                                        <p:tgtEl>
                                          <p:spTgt spid="205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2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IOLETID" val="12304222"/>
  <p:tag name="VIOLETTITLE" val="Bài 29. Nhận biết cây cối và con vật"/>
  <p:tag name="VIOLETLESSON" val="29"/>
  <p:tag name="VIOLETCATID" val="2214"/>
  <p:tag name="VIOLETSUBJECT" val="Tự nhiên và Xã hội 1"/>
  <p:tag name="VIOLETAUTHORID" val="9966656"/>
  <p:tag name="VIOLETAUTHORNAME" val="Trần Hoàng An"/>
  <p:tag name="VIOLETAUTHORAVATAR" val="9/966/656/avatar.jpg"/>
  <p:tag name="VIOLETAUTHORADDRESS" val="ĐH Thủ Đô Hà Nội - Hà Nội"/>
  <p:tag name="VIOLETDATE" val="2018-03-09 11:24:46"/>
  <p:tag name="VIOLETHIT" val="47"/>
  <p:tag name="VIOLETLIKE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799</TotalTime>
  <Words>185</Words>
  <Application>Microsoft Office PowerPoint</Application>
  <PresentationFormat>Custom</PresentationFormat>
  <Paragraphs>44</Paragraphs>
  <Slides>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Trần Khánh Huyền</dc:creator>
  <cp:lastModifiedBy>Microsoft</cp:lastModifiedBy>
  <cp:revision>17</cp:revision>
  <dcterms:created xsi:type="dcterms:W3CDTF">2018-03-06T03:36:19Z</dcterms:created>
  <dcterms:modified xsi:type="dcterms:W3CDTF">2018-03-23T06:18:14Z</dcterms:modified>
</cp:coreProperties>
</file>